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template.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sldIdLst>
    <p:sldId id="256" r:id="rId2"/>
    <p:sldId id="257" r:id="rId3"/>
    <p:sldId id="402" r:id="rId4"/>
    <p:sldId id="400" r:id="rId5"/>
    <p:sldId id="401" r:id="rId6"/>
    <p:sldId id="403"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3FF2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94"/>
    <p:restoredTop sz="76955" autoAdjust="0"/>
  </p:normalViewPr>
  <p:slideViewPr>
    <p:cSldViewPr snapToGrid="0" snapToObjects="1">
      <p:cViewPr varScale="1">
        <p:scale>
          <a:sx n="94" d="100"/>
          <a:sy n="94" d="100"/>
        </p:scale>
        <p:origin x="2408" y="19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890B4DE-4A0A-8E4B-810B-B3C789F4D926}" type="datetimeFigureOut">
              <a:rPr lang="en-US" smtClean="0"/>
              <a:t>10/20/24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76F91CC-BD78-3B4B-8F42-16878687AEB9}" type="slidenum">
              <a:rPr lang="en-US" smtClean="0"/>
              <a:t>‹#›</a:t>
            </a:fld>
            <a:endParaRPr lang="en-US"/>
          </a:p>
        </p:txBody>
      </p:sp>
    </p:spTree>
    <p:extLst>
      <p:ext uri="{BB962C8B-B14F-4D97-AF65-F5344CB8AC3E}">
        <p14:creationId xmlns:p14="http://schemas.microsoft.com/office/powerpoint/2010/main" val="125942645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6F91CC-BD78-3B4B-8F42-16878687AEB9}" type="slidenum">
              <a:rPr lang="en-US" smtClean="0"/>
              <a:t>2</a:t>
            </a:fld>
            <a:endParaRPr lang="en-US"/>
          </a:p>
        </p:txBody>
      </p:sp>
    </p:spTree>
    <p:extLst>
      <p:ext uri="{BB962C8B-B14F-4D97-AF65-F5344CB8AC3E}">
        <p14:creationId xmlns:p14="http://schemas.microsoft.com/office/powerpoint/2010/main" val="33721890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76F91CC-BD78-3B4B-8F42-16878687AEB9}" type="slidenum">
              <a:rPr lang="en-US" smtClean="0"/>
              <a:t>4</a:t>
            </a:fld>
            <a:endParaRPr lang="en-US"/>
          </a:p>
        </p:txBody>
      </p:sp>
    </p:spTree>
    <p:extLst>
      <p:ext uri="{BB962C8B-B14F-4D97-AF65-F5344CB8AC3E}">
        <p14:creationId xmlns:p14="http://schemas.microsoft.com/office/powerpoint/2010/main" val="39416953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p>
            <a:fld id="{5BBCAE0F-479B-7842-908E-A5FADFF893F4}" type="datetimeFigureOut">
              <a:rPr lang="en-US" smtClean="0"/>
              <a:t>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70A465-2BED-0848-B008-B5C91162BBFE}" type="slidenum">
              <a:rPr lang="en-US" smtClean="0"/>
              <a:t>‹#›</a:t>
            </a:fld>
            <a:endParaRPr lang="en-US"/>
          </a:p>
        </p:txBody>
      </p:sp>
    </p:spTree>
    <p:extLst>
      <p:ext uri="{BB962C8B-B14F-4D97-AF65-F5344CB8AC3E}">
        <p14:creationId xmlns:p14="http://schemas.microsoft.com/office/powerpoint/2010/main" val="38677403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5BBCAE0F-479B-7842-908E-A5FADFF893F4}" type="datetimeFigureOut">
              <a:rPr lang="en-US" smtClean="0"/>
              <a:t>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70A465-2BED-0848-B008-B5C91162BBFE}" type="slidenum">
              <a:rPr lang="en-US" smtClean="0"/>
              <a:t>‹#›</a:t>
            </a:fld>
            <a:endParaRPr lang="en-US"/>
          </a:p>
        </p:txBody>
      </p:sp>
    </p:spTree>
    <p:extLst>
      <p:ext uri="{BB962C8B-B14F-4D97-AF65-F5344CB8AC3E}">
        <p14:creationId xmlns:p14="http://schemas.microsoft.com/office/powerpoint/2010/main" val="14321847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5BBCAE0F-479B-7842-908E-A5FADFF893F4}" type="datetimeFigureOut">
              <a:rPr lang="en-US" smtClean="0"/>
              <a:t>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70A465-2BED-0848-B008-B5C91162BBFE}" type="slidenum">
              <a:rPr lang="en-US" smtClean="0"/>
              <a:t>‹#›</a:t>
            </a:fld>
            <a:endParaRPr lang="en-US"/>
          </a:p>
        </p:txBody>
      </p:sp>
    </p:spTree>
    <p:extLst>
      <p:ext uri="{BB962C8B-B14F-4D97-AF65-F5344CB8AC3E}">
        <p14:creationId xmlns:p14="http://schemas.microsoft.com/office/powerpoint/2010/main" val="41238640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5BBCAE0F-479B-7842-908E-A5FADFF893F4}" type="datetimeFigureOut">
              <a:rPr lang="en-US" smtClean="0"/>
              <a:t>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70A465-2BED-0848-B008-B5C91162BBFE}" type="slidenum">
              <a:rPr lang="en-US" smtClean="0"/>
              <a:t>‹#›</a:t>
            </a:fld>
            <a:endParaRPr lang="en-US"/>
          </a:p>
        </p:txBody>
      </p:sp>
    </p:spTree>
    <p:extLst>
      <p:ext uri="{BB962C8B-B14F-4D97-AF65-F5344CB8AC3E}">
        <p14:creationId xmlns:p14="http://schemas.microsoft.com/office/powerpoint/2010/main" val="9904723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5BBCAE0F-479B-7842-908E-A5FADFF893F4}" type="datetimeFigureOut">
              <a:rPr lang="en-US" smtClean="0"/>
              <a:t>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70A465-2BED-0848-B008-B5C91162BBFE}" type="slidenum">
              <a:rPr lang="en-US" smtClean="0"/>
              <a:t>‹#›</a:t>
            </a:fld>
            <a:endParaRPr lang="en-US"/>
          </a:p>
        </p:txBody>
      </p:sp>
    </p:spTree>
    <p:extLst>
      <p:ext uri="{BB962C8B-B14F-4D97-AF65-F5344CB8AC3E}">
        <p14:creationId xmlns:p14="http://schemas.microsoft.com/office/powerpoint/2010/main" val="22254205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p:cNvSpPr>
            <a:spLocks noGrp="1"/>
          </p:cNvSpPr>
          <p:nvPr>
            <p:ph type="dt" sz="half" idx="10"/>
          </p:nvPr>
        </p:nvSpPr>
        <p:spPr/>
        <p:txBody>
          <a:bodyPr/>
          <a:lstStyle/>
          <a:p>
            <a:fld id="{5BBCAE0F-479B-7842-908E-A5FADFF893F4}" type="datetimeFigureOut">
              <a:rPr lang="en-US" smtClean="0"/>
              <a:t>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70A465-2BED-0848-B008-B5C91162BBFE}" type="slidenum">
              <a:rPr lang="en-US" smtClean="0"/>
              <a:t>‹#›</a:t>
            </a:fld>
            <a:endParaRPr lang="en-US"/>
          </a:p>
        </p:txBody>
      </p:sp>
    </p:spTree>
    <p:extLst>
      <p:ext uri="{BB962C8B-B14F-4D97-AF65-F5344CB8AC3E}">
        <p14:creationId xmlns:p14="http://schemas.microsoft.com/office/powerpoint/2010/main" val="753494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p:cNvSpPr>
            <a:spLocks noGrp="1"/>
          </p:cNvSpPr>
          <p:nvPr>
            <p:ph type="dt" sz="half" idx="10"/>
          </p:nvPr>
        </p:nvSpPr>
        <p:spPr/>
        <p:txBody>
          <a:bodyPr/>
          <a:lstStyle/>
          <a:p>
            <a:fld id="{5BBCAE0F-479B-7842-908E-A5FADFF893F4}" type="datetimeFigureOut">
              <a:rPr lang="en-US" smtClean="0"/>
              <a:t>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D70A465-2BED-0848-B008-B5C91162BBFE}" type="slidenum">
              <a:rPr lang="en-US" smtClean="0"/>
              <a:t>‹#›</a:t>
            </a:fld>
            <a:endParaRPr lang="en-US"/>
          </a:p>
        </p:txBody>
      </p:sp>
    </p:spTree>
    <p:extLst>
      <p:ext uri="{BB962C8B-B14F-4D97-AF65-F5344CB8AC3E}">
        <p14:creationId xmlns:p14="http://schemas.microsoft.com/office/powerpoint/2010/main" val="32975384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2"/>
          <p:cNvSpPr>
            <a:spLocks noGrp="1"/>
          </p:cNvSpPr>
          <p:nvPr>
            <p:ph type="dt" sz="half" idx="10"/>
          </p:nvPr>
        </p:nvSpPr>
        <p:spPr/>
        <p:txBody>
          <a:bodyPr/>
          <a:lstStyle/>
          <a:p>
            <a:fld id="{5BBCAE0F-479B-7842-908E-A5FADFF893F4}" type="datetimeFigureOut">
              <a:rPr lang="en-US" smtClean="0"/>
              <a:t>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D70A465-2BED-0848-B008-B5C91162BBFE}" type="slidenum">
              <a:rPr lang="en-US" smtClean="0"/>
              <a:t>‹#›</a:t>
            </a:fld>
            <a:endParaRPr lang="en-US"/>
          </a:p>
        </p:txBody>
      </p:sp>
    </p:spTree>
    <p:extLst>
      <p:ext uri="{BB962C8B-B14F-4D97-AF65-F5344CB8AC3E}">
        <p14:creationId xmlns:p14="http://schemas.microsoft.com/office/powerpoint/2010/main" val="31010484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BCAE0F-479B-7842-908E-A5FADFF893F4}" type="datetimeFigureOut">
              <a:rPr lang="en-US" smtClean="0"/>
              <a:t>10/20/24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D70A465-2BED-0848-B008-B5C91162BBFE}" type="slidenum">
              <a:rPr lang="en-US" smtClean="0"/>
              <a:t>‹#›</a:t>
            </a:fld>
            <a:endParaRPr lang="en-US"/>
          </a:p>
        </p:txBody>
      </p:sp>
    </p:spTree>
    <p:extLst>
      <p:ext uri="{BB962C8B-B14F-4D97-AF65-F5344CB8AC3E}">
        <p14:creationId xmlns:p14="http://schemas.microsoft.com/office/powerpoint/2010/main" val="3235357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5BBCAE0F-479B-7842-908E-A5FADFF893F4}" type="datetimeFigureOut">
              <a:rPr lang="en-US" smtClean="0"/>
              <a:t>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70A465-2BED-0848-B008-B5C91162BBFE}" type="slidenum">
              <a:rPr lang="en-US" smtClean="0"/>
              <a:t>‹#›</a:t>
            </a:fld>
            <a:endParaRPr lang="en-US"/>
          </a:p>
        </p:txBody>
      </p:sp>
    </p:spTree>
    <p:extLst>
      <p:ext uri="{BB962C8B-B14F-4D97-AF65-F5344CB8AC3E}">
        <p14:creationId xmlns:p14="http://schemas.microsoft.com/office/powerpoint/2010/main" val="19855400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5BBCAE0F-479B-7842-908E-A5FADFF893F4}" type="datetimeFigureOut">
              <a:rPr lang="en-US" smtClean="0"/>
              <a:t>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70A465-2BED-0848-B008-B5C91162BBFE}" type="slidenum">
              <a:rPr lang="en-US" smtClean="0"/>
              <a:t>‹#›</a:t>
            </a:fld>
            <a:endParaRPr lang="en-US"/>
          </a:p>
        </p:txBody>
      </p:sp>
    </p:spTree>
    <p:extLst>
      <p:ext uri="{BB962C8B-B14F-4D97-AF65-F5344CB8AC3E}">
        <p14:creationId xmlns:p14="http://schemas.microsoft.com/office/powerpoint/2010/main" val="363961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956201"/>
          </a:xfrm>
          <a:prstGeom prst="rect">
            <a:avLst/>
          </a:prstGeom>
        </p:spPr>
        <p:txBody>
          <a:bodyPr vert="horz" lIns="91440" tIns="45720" rIns="91440" bIns="45720" rtlCol="0" anchor="ctr">
            <a:normAutofit/>
          </a:bodyPr>
          <a:lstStyle/>
          <a:p>
            <a:r>
              <a:rPr lang="en-GB" dirty="0"/>
              <a:t>Click to edit Master title style</a:t>
            </a:r>
            <a:endParaRPr lang="en-US" dirty="0"/>
          </a:p>
        </p:txBody>
      </p:sp>
      <p:sp>
        <p:nvSpPr>
          <p:cNvPr id="3" name="Text Placeholder 2"/>
          <p:cNvSpPr>
            <a:spLocks noGrp="1"/>
          </p:cNvSpPr>
          <p:nvPr>
            <p:ph type="body" idx="1"/>
          </p:nvPr>
        </p:nvSpPr>
        <p:spPr>
          <a:xfrm>
            <a:off x="457200" y="1532002"/>
            <a:ext cx="8229600" cy="4594161"/>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BCAE0F-479B-7842-908E-A5FADFF893F4}" type="datetimeFigureOut">
              <a:rPr lang="en-US" smtClean="0"/>
              <a:t>10/20/24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70A465-2BED-0848-B008-B5C91162BBFE}" type="slidenum">
              <a:rPr lang="en-US" smtClean="0"/>
              <a:t>‹#›</a:t>
            </a:fld>
            <a:endParaRPr lang="en-US"/>
          </a:p>
        </p:txBody>
      </p:sp>
      <p:cxnSp>
        <p:nvCxnSpPr>
          <p:cNvPr id="8" name="Straight Connector 7"/>
          <p:cNvCxnSpPr/>
          <p:nvPr userDrawn="1"/>
        </p:nvCxnSpPr>
        <p:spPr>
          <a:xfrm>
            <a:off x="467544" y="1406239"/>
            <a:ext cx="8229600" cy="0"/>
          </a:xfrm>
          <a:prstGeom prst="line">
            <a:avLst/>
          </a:prstGeom>
          <a:ln w="38100" cmpd="sng">
            <a:solidFill>
              <a:schemeClr val="accent1">
                <a:lumMod val="75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847459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4400" b="0" i="0" kern="1200">
          <a:solidFill>
            <a:schemeClr val="tx2"/>
          </a:solidFill>
          <a:latin typeface="Gill Sans Light"/>
          <a:ea typeface="+mj-ea"/>
          <a:cs typeface="Gill Sans Light"/>
        </a:defRPr>
      </a:lvl1pPr>
    </p:titleStyle>
    <p:bodyStyle>
      <a:lvl1pPr marL="342900" indent="-342900" algn="l" defTabSz="457200" rtl="0" eaLnBrk="1" latinLnBrk="0" hangingPunct="1">
        <a:spcBef>
          <a:spcPct val="20000"/>
        </a:spcBef>
        <a:buFont typeface="Wingdings" charset="2"/>
        <a:buChar char="§"/>
        <a:defRPr sz="2800" b="0" i="0" kern="1200">
          <a:solidFill>
            <a:schemeClr val="tx1"/>
          </a:solidFill>
          <a:latin typeface="Gill Sans Light"/>
          <a:ea typeface="+mn-ea"/>
          <a:cs typeface="Gill Sans Light"/>
        </a:defRPr>
      </a:lvl1pPr>
      <a:lvl2pPr marL="742950" indent="-285750" algn="l" defTabSz="457200" rtl="0" eaLnBrk="1" latinLnBrk="0" hangingPunct="1">
        <a:spcBef>
          <a:spcPct val="20000"/>
        </a:spcBef>
        <a:buSzPct val="75000"/>
        <a:buFont typeface="Wingdings" charset="2"/>
        <a:buChar char="§"/>
        <a:defRPr sz="2600" b="0" i="0" kern="1200">
          <a:solidFill>
            <a:schemeClr val="tx1"/>
          </a:solidFill>
          <a:latin typeface="Gill Sans Light"/>
          <a:ea typeface="+mn-ea"/>
          <a:cs typeface="Gill Sans Light"/>
        </a:defRPr>
      </a:lvl2pPr>
      <a:lvl3pPr marL="1143000" indent="-228600" algn="l" defTabSz="457200" rtl="0" eaLnBrk="1" latinLnBrk="0" hangingPunct="1">
        <a:spcBef>
          <a:spcPct val="20000"/>
        </a:spcBef>
        <a:buSzPct val="50000"/>
        <a:buFont typeface="Wingdings" charset="2"/>
        <a:buChar char="§"/>
        <a:defRPr sz="2400" b="0" i="0" kern="1200">
          <a:solidFill>
            <a:schemeClr val="tx1"/>
          </a:solidFill>
          <a:latin typeface="Gill Sans Light"/>
          <a:ea typeface="+mn-ea"/>
          <a:cs typeface="Gill Sans Light"/>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5667" y="188640"/>
            <a:ext cx="8254187" cy="1202975"/>
          </a:xfrm>
        </p:spPr>
        <p:txBody>
          <a:bodyPr>
            <a:normAutofit/>
          </a:bodyPr>
          <a:lstStyle/>
          <a:p>
            <a:pPr algn="ctr"/>
            <a:r>
              <a:rPr lang="en-US" dirty="0">
                <a:solidFill>
                  <a:schemeClr val="tx2"/>
                </a:solidFill>
              </a:rPr>
              <a:t>121 analysis labs</a:t>
            </a:r>
          </a:p>
        </p:txBody>
      </p:sp>
      <p:sp>
        <p:nvSpPr>
          <p:cNvPr id="3" name="Subtitle 2"/>
          <p:cNvSpPr>
            <a:spLocks noGrp="1"/>
          </p:cNvSpPr>
          <p:nvPr>
            <p:ph type="subTitle" idx="1"/>
          </p:nvPr>
        </p:nvSpPr>
        <p:spPr>
          <a:xfrm>
            <a:off x="1264024" y="2596991"/>
            <a:ext cx="4949287" cy="1037367"/>
          </a:xfrm>
        </p:spPr>
        <p:txBody>
          <a:bodyPr>
            <a:normAutofit/>
          </a:bodyPr>
          <a:lstStyle/>
          <a:p>
            <a:pPr algn="l"/>
            <a:r>
              <a:rPr lang="en-US" sz="2800" dirty="0">
                <a:solidFill>
                  <a:schemeClr val="tx1"/>
                </a:solidFill>
              </a:rPr>
              <a:t>PSYC121</a:t>
            </a:r>
          </a:p>
          <a:p>
            <a:pPr algn="l"/>
            <a:r>
              <a:rPr lang="en-US" sz="2800" dirty="0">
                <a:solidFill>
                  <a:schemeClr val="tx1"/>
                </a:solidFill>
              </a:rPr>
              <a:t>Week </a:t>
            </a:r>
            <a:r>
              <a:rPr lang="en-US" dirty="0">
                <a:solidFill>
                  <a:schemeClr val="tx1"/>
                </a:solidFill>
              </a:rPr>
              <a:t>3, Term 1</a:t>
            </a:r>
            <a:endParaRPr lang="en-US" sz="2800" dirty="0">
              <a:solidFill>
                <a:schemeClr val="tx1"/>
              </a:solidFill>
            </a:endParaRPr>
          </a:p>
        </p:txBody>
      </p:sp>
    </p:spTree>
    <p:extLst>
      <p:ext uri="{BB962C8B-B14F-4D97-AF65-F5344CB8AC3E}">
        <p14:creationId xmlns:p14="http://schemas.microsoft.com/office/powerpoint/2010/main" val="41008414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today’s </a:t>
            </a:r>
            <a:r>
              <a:rPr lang="en-US" dirty="0">
                <a:solidFill>
                  <a:schemeClr val="tx2"/>
                </a:solidFill>
              </a:rPr>
              <a:t>lab</a:t>
            </a:r>
          </a:p>
        </p:txBody>
      </p:sp>
      <p:sp>
        <p:nvSpPr>
          <p:cNvPr id="3" name="Content Placeholder 2"/>
          <p:cNvSpPr>
            <a:spLocks noGrp="1"/>
          </p:cNvSpPr>
          <p:nvPr>
            <p:ph idx="1"/>
          </p:nvPr>
        </p:nvSpPr>
        <p:spPr>
          <a:xfrm>
            <a:off x="457200" y="1456948"/>
            <a:ext cx="8229600" cy="4854222"/>
          </a:xfrm>
        </p:spPr>
        <p:txBody>
          <a:bodyPr>
            <a:normAutofit/>
          </a:bodyPr>
          <a:lstStyle/>
          <a:p>
            <a:pPr>
              <a:spcAft>
                <a:spcPts val="200"/>
              </a:spcAft>
            </a:pPr>
            <a:r>
              <a:rPr lang="en-US" sz="2600" dirty="0"/>
              <a:t>Pre-lab material – feeds into and links back to - lab exercises</a:t>
            </a:r>
          </a:p>
          <a:p>
            <a:pPr>
              <a:spcAft>
                <a:spcPts val="200"/>
              </a:spcAft>
            </a:pPr>
            <a:r>
              <a:rPr lang="en-US" sz="2600" dirty="0"/>
              <a:t>More on RStudio (and a bit on z-scores)</a:t>
            </a:r>
          </a:p>
          <a:p>
            <a:pPr marL="0" indent="0">
              <a:spcAft>
                <a:spcPts val="200"/>
              </a:spcAft>
              <a:buNone/>
            </a:pPr>
            <a:endParaRPr lang="en-US" sz="2400" dirty="0"/>
          </a:p>
          <a:p>
            <a:pPr marL="0" indent="0">
              <a:spcAft>
                <a:spcPts val="200"/>
              </a:spcAft>
              <a:buNone/>
            </a:pPr>
            <a:endParaRPr lang="en-US" sz="2400" dirty="0"/>
          </a:p>
        </p:txBody>
      </p:sp>
    </p:spTree>
    <p:extLst>
      <p:ext uri="{BB962C8B-B14F-4D97-AF65-F5344CB8AC3E}">
        <p14:creationId xmlns:p14="http://schemas.microsoft.com/office/powerpoint/2010/main" val="42848893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047A7-1894-BDBA-EE83-42053498A967}"/>
              </a:ext>
            </a:extLst>
          </p:cNvPr>
          <p:cNvSpPr>
            <a:spLocks noGrp="1"/>
          </p:cNvSpPr>
          <p:nvPr>
            <p:ph type="title"/>
          </p:nvPr>
        </p:nvSpPr>
        <p:spPr/>
        <p:txBody>
          <a:bodyPr/>
          <a:lstStyle/>
          <a:p>
            <a:r>
              <a:rPr lang="en-GB" dirty="0"/>
              <a:t>Peer advice for R skills</a:t>
            </a:r>
          </a:p>
        </p:txBody>
      </p:sp>
      <p:sp>
        <p:nvSpPr>
          <p:cNvPr id="3" name="Content Placeholder 2">
            <a:extLst>
              <a:ext uri="{FF2B5EF4-FFF2-40B4-BE49-F238E27FC236}">
                <a16:creationId xmlns:a16="http://schemas.microsoft.com/office/drawing/2014/main" id="{8115DB7F-F674-DA18-1BA8-2D0AE72544E4}"/>
              </a:ext>
            </a:extLst>
          </p:cNvPr>
          <p:cNvSpPr>
            <a:spLocks noGrp="1"/>
          </p:cNvSpPr>
          <p:nvPr>
            <p:ph idx="1"/>
          </p:nvPr>
        </p:nvSpPr>
        <p:spPr/>
        <p:txBody>
          <a:bodyPr>
            <a:normAutofit fontScale="92500" lnSpcReduction="10000"/>
          </a:bodyPr>
          <a:lstStyle/>
          <a:p>
            <a:pPr marL="0" indent="0">
              <a:buNone/>
            </a:pPr>
            <a:r>
              <a:rPr lang="en-GB" i="1" dirty="0"/>
              <a:t>“Once you start using r for more complex analysis and big sample work you realise quite how important it is and how much agonising work its saved you – sometimes in just a couple lines of code.  At first when you start learning it feels like you are doing things the long way round but if you commit to the process, you will save yourself so much time.</a:t>
            </a:r>
          </a:p>
          <a:p>
            <a:pPr marL="0" indent="0">
              <a:buNone/>
            </a:pPr>
            <a:endParaRPr lang="en-GB" i="1" dirty="0"/>
          </a:p>
          <a:p>
            <a:pPr marL="0" indent="0">
              <a:buNone/>
            </a:pPr>
            <a:endParaRPr lang="en-GB" i="1" dirty="0"/>
          </a:p>
          <a:p>
            <a:pPr marL="0" indent="0">
              <a:buNone/>
            </a:pPr>
            <a:r>
              <a:rPr lang="en-GB" i="1" dirty="0"/>
              <a:t>There is also the superiority complex you will gain about the fact you know r when your friends studying psych other unis only know how to use </a:t>
            </a:r>
            <a:r>
              <a:rPr lang="en-GB" i="1" dirty="0" err="1"/>
              <a:t>spss</a:t>
            </a:r>
            <a:r>
              <a:rPr lang="en-GB" i="1" dirty="0"/>
              <a:t> (losers).”</a:t>
            </a:r>
          </a:p>
        </p:txBody>
      </p:sp>
    </p:spTree>
    <p:extLst>
      <p:ext uri="{BB962C8B-B14F-4D97-AF65-F5344CB8AC3E}">
        <p14:creationId xmlns:p14="http://schemas.microsoft.com/office/powerpoint/2010/main" val="10752903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57199" y="1481891"/>
            <a:ext cx="8415589" cy="4524315"/>
          </a:xfrm>
          <a:prstGeom prst="rect">
            <a:avLst/>
          </a:prstGeom>
          <a:noFill/>
        </p:spPr>
        <p:txBody>
          <a:bodyPr wrap="square" rtlCol="0">
            <a:spAutoFit/>
          </a:bodyPr>
          <a:lstStyle/>
          <a:p>
            <a:pPr>
              <a:spcAft>
                <a:spcPts val="1200"/>
              </a:spcAft>
            </a:pPr>
            <a:r>
              <a:rPr lang="en-US" sz="2600" dirty="0">
                <a:solidFill>
                  <a:srgbClr val="000000"/>
                </a:solidFill>
                <a:latin typeface="Gill Sans Light"/>
                <a:cs typeface="Gill Sans Light"/>
              </a:rPr>
              <a:t>Tasks</a:t>
            </a:r>
          </a:p>
          <a:p>
            <a:pPr>
              <a:spcAft>
                <a:spcPts val="1200"/>
              </a:spcAft>
            </a:pPr>
            <a:endParaRPr lang="en-US" sz="2600" dirty="0">
              <a:solidFill>
                <a:srgbClr val="000000"/>
              </a:solidFill>
              <a:latin typeface="Gill Sans Light"/>
              <a:cs typeface="Gill Sans Light"/>
            </a:endParaRPr>
          </a:p>
          <a:p>
            <a:pPr marL="342900" indent="-342900">
              <a:buFont typeface="Wingdings" charset="2"/>
              <a:buChar char="§"/>
            </a:pPr>
            <a:r>
              <a:rPr lang="en-US" sz="2400" dirty="0">
                <a:solidFill>
                  <a:srgbClr val="000000"/>
                </a:solidFill>
                <a:latin typeface="Gill Sans Light"/>
                <a:cs typeface="Gill Sans Light"/>
              </a:rPr>
              <a:t>Week_3.zip file</a:t>
            </a:r>
          </a:p>
          <a:p>
            <a:pPr marL="800100" lvl="1" indent="-342900">
              <a:buFont typeface="Wingdings" charset="2"/>
              <a:buChar char="§"/>
            </a:pPr>
            <a:r>
              <a:rPr lang="en-US" sz="2400" dirty="0">
                <a:solidFill>
                  <a:srgbClr val="000000"/>
                </a:solidFill>
                <a:latin typeface="Gill Sans Light"/>
                <a:cs typeface="Gill Sans Light"/>
              </a:rPr>
              <a:t>3 datasets this week</a:t>
            </a:r>
          </a:p>
          <a:p>
            <a:pPr marL="342900" indent="-342900">
              <a:buFont typeface="Wingdings" charset="2"/>
              <a:buChar char="§"/>
            </a:pPr>
            <a:r>
              <a:rPr lang="en-US" sz="2400" dirty="0">
                <a:solidFill>
                  <a:srgbClr val="000000"/>
                </a:solidFill>
                <a:latin typeface="Gill Sans Light"/>
                <a:cs typeface="Gill Sans Light"/>
              </a:rPr>
              <a:t>Different ways to do something in R</a:t>
            </a:r>
          </a:p>
          <a:p>
            <a:pPr marL="800100" lvl="1" indent="-342900">
              <a:buFont typeface="Wingdings" charset="2"/>
              <a:buChar char="§"/>
            </a:pPr>
            <a:r>
              <a:rPr lang="en-US" sz="2400" dirty="0">
                <a:solidFill>
                  <a:srgbClr val="000000"/>
                </a:solidFill>
                <a:latin typeface="Gill Sans Light"/>
                <a:cs typeface="Gill Sans Light"/>
              </a:rPr>
              <a:t>Often there are multiple solution options available</a:t>
            </a:r>
          </a:p>
          <a:p>
            <a:pPr marL="342900" indent="-342900">
              <a:buFont typeface="Wingdings" charset="2"/>
              <a:buChar char="§"/>
            </a:pPr>
            <a:r>
              <a:rPr lang="en-US" sz="2400" dirty="0">
                <a:solidFill>
                  <a:srgbClr val="000000"/>
                </a:solidFill>
                <a:latin typeface="Gill Sans Light"/>
                <a:cs typeface="Gill Sans Light"/>
              </a:rPr>
              <a:t>IVs and DVS (see next slide)</a:t>
            </a:r>
          </a:p>
          <a:p>
            <a:pPr marL="342900" indent="-342900">
              <a:buFont typeface="Wingdings" charset="2"/>
              <a:buChar char="§"/>
            </a:pPr>
            <a:r>
              <a:rPr lang="en-US" sz="2400" dirty="0">
                <a:solidFill>
                  <a:srgbClr val="000000"/>
                </a:solidFill>
                <a:latin typeface="Gill Sans Light"/>
                <a:cs typeface="Gill Sans Light"/>
              </a:rPr>
              <a:t>Pipe operators and assignment operators (see following slide &amp; demo)</a:t>
            </a:r>
          </a:p>
          <a:p>
            <a:pPr marL="342900" indent="-342900">
              <a:buFont typeface="Wingdings" charset="2"/>
              <a:buChar char="§"/>
            </a:pPr>
            <a:endParaRPr lang="en-US" sz="2200" dirty="0">
              <a:solidFill>
                <a:srgbClr val="000000"/>
              </a:solidFill>
              <a:latin typeface="Gill Sans Light"/>
              <a:cs typeface="Gill Sans Light"/>
            </a:endParaRPr>
          </a:p>
          <a:p>
            <a:pPr marL="342900" indent="-342900">
              <a:spcAft>
                <a:spcPts val="1200"/>
              </a:spcAft>
              <a:buFont typeface="Wingdings" charset="2"/>
              <a:buChar char="§"/>
            </a:pPr>
            <a:endParaRPr lang="en-US" sz="2600" dirty="0">
              <a:solidFill>
                <a:srgbClr val="000000"/>
              </a:solidFill>
              <a:latin typeface="Gill Sans Light"/>
              <a:cs typeface="Gill Sans Light"/>
            </a:endParaRPr>
          </a:p>
        </p:txBody>
      </p:sp>
      <p:sp>
        <p:nvSpPr>
          <p:cNvPr id="2" name="Title 1"/>
          <p:cNvSpPr>
            <a:spLocks noGrp="1"/>
          </p:cNvSpPr>
          <p:nvPr>
            <p:ph type="title"/>
          </p:nvPr>
        </p:nvSpPr>
        <p:spPr>
          <a:xfrm>
            <a:off x="457199" y="274638"/>
            <a:ext cx="8415589" cy="956201"/>
          </a:xfrm>
        </p:spPr>
        <p:txBody>
          <a:bodyPr>
            <a:normAutofit/>
          </a:bodyPr>
          <a:lstStyle/>
          <a:p>
            <a:r>
              <a:rPr lang="en-US" dirty="0"/>
              <a:t>lab tasks </a:t>
            </a:r>
            <a:endParaRPr lang="en-US" dirty="0">
              <a:solidFill>
                <a:schemeClr val="tx2"/>
              </a:solidFill>
            </a:endParaRPr>
          </a:p>
        </p:txBody>
      </p:sp>
    </p:spTree>
    <p:extLst>
      <p:ext uri="{BB962C8B-B14F-4D97-AF65-F5344CB8AC3E}">
        <p14:creationId xmlns:p14="http://schemas.microsoft.com/office/powerpoint/2010/main" val="14497693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26748-0FB9-86BB-B3DF-8F62B5B7BC8F}"/>
              </a:ext>
            </a:extLst>
          </p:cNvPr>
          <p:cNvSpPr>
            <a:spLocks noGrp="1"/>
          </p:cNvSpPr>
          <p:nvPr>
            <p:ph type="title"/>
          </p:nvPr>
        </p:nvSpPr>
        <p:spPr/>
        <p:txBody>
          <a:bodyPr/>
          <a:lstStyle/>
          <a:p>
            <a:r>
              <a:rPr lang="en-GB" dirty="0"/>
              <a:t>2-Dimensional data?</a:t>
            </a:r>
          </a:p>
        </p:txBody>
      </p:sp>
      <p:sp>
        <p:nvSpPr>
          <p:cNvPr id="4" name="Content Placeholder 2">
            <a:extLst>
              <a:ext uri="{FF2B5EF4-FFF2-40B4-BE49-F238E27FC236}">
                <a16:creationId xmlns:a16="http://schemas.microsoft.com/office/drawing/2014/main" id="{A232391D-0C12-BCB7-E3E4-A61B54258A20}"/>
              </a:ext>
            </a:extLst>
          </p:cNvPr>
          <p:cNvSpPr>
            <a:spLocks noGrp="1"/>
          </p:cNvSpPr>
          <p:nvPr>
            <p:ph idx="1"/>
          </p:nvPr>
        </p:nvSpPr>
        <p:spPr>
          <a:xfrm>
            <a:off x="457200" y="1456948"/>
            <a:ext cx="8229600" cy="4854222"/>
          </a:xfrm>
        </p:spPr>
        <p:txBody>
          <a:bodyPr>
            <a:normAutofit fontScale="92500" lnSpcReduction="10000"/>
          </a:bodyPr>
          <a:lstStyle/>
          <a:p>
            <a:pPr>
              <a:spcAft>
                <a:spcPts val="200"/>
              </a:spcAft>
            </a:pPr>
            <a:r>
              <a:rPr lang="en-US" sz="2600" dirty="0"/>
              <a:t>Information about a column of data is often important</a:t>
            </a:r>
          </a:p>
          <a:p>
            <a:pPr>
              <a:spcAft>
                <a:spcPts val="200"/>
              </a:spcAft>
            </a:pPr>
            <a:r>
              <a:rPr lang="en-US" sz="2600" dirty="0"/>
              <a:t>… But also often, insufficient.</a:t>
            </a:r>
          </a:p>
          <a:p>
            <a:pPr>
              <a:spcAft>
                <a:spcPts val="200"/>
              </a:spcAft>
            </a:pPr>
            <a:endParaRPr lang="en-US" sz="2600" dirty="0"/>
          </a:p>
          <a:p>
            <a:pPr>
              <a:spcAft>
                <a:spcPts val="200"/>
              </a:spcAft>
            </a:pPr>
            <a:r>
              <a:rPr lang="en-US" sz="2600" dirty="0"/>
              <a:t>It’s one thing to know about student opinions, beliefs, </a:t>
            </a:r>
            <a:r>
              <a:rPr lang="en-US" sz="2600" dirty="0" err="1"/>
              <a:t>behaviours</a:t>
            </a:r>
            <a:r>
              <a:rPr lang="en-US" sz="2600" dirty="0"/>
              <a:t> </a:t>
            </a:r>
            <a:r>
              <a:rPr lang="en-US" sz="2600" i="1" dirty="0"/>
              <a:t>in general</a:t>
            </a:r>
          </a:p>
          <a:p>
            <a:pPr lvl="1">
              <a:spcAft>
                <a:spcPts val="200"/>
              </a:spcAft>
            </a:pPr>
            <a:r>
              <a:rPr lang="en-US" sz="2400" i="1" dirty="0"/>
              <a:t>But are these different for 1</a:t>
            </a:r>
            <a:r>
              <a:rPr lang="en-US" sz="2400" i="1" baseline="30000" dirty="0"/>
              <a:t>st</a:t>
            </a:r>
            <a:r>
              <a:rPr lang="en-US" sz="2400" i="1" dirty="0"/>
              <a:t> years vs 3</a:t>
            </a:r>
            <a:r>
              <a:rPr lang="en-US" sz="2400" i="1" baseline="30000" dirty="0"/>
              <a:t>rd</a:t>
            </a:r>
            <a:r>
              <a:rPr lang="en-US" sz="2400" i="1" dirty="0"/>
              <a:t> years?</a:t>
            </a:r>
          </a:p>
          <a:p>
            <a:pPr lvl="1">
              <a:spcAft>
                <a:spcPts val="200"/>
              </a:spcAft>
            </a:pPr>
            <a:r>
              <a:rPr lang="en-US" sz="2400" i="1" dirty="0"/>
              <a:t>Are these different for UK vs Overseas students?</a:t>
            </a:r>
          </a:p>
          <a:p>
            <a:pPr lvl="1">
              <a:spcAft>
                <a:spcPts val="200"/>
              </a:spcAft>
            </a:pPr>
            <a:r>
              <a:rPr lang="en-US" sz="2400" i="1" dirty="0"/>
              <a:t>Are they changing over time?</a:t>
            </a:r>
          </a:p>
          <a:p>
            <a:pPr lvl="1">
              <a:spcAft>
                <a:spcPts val="200"/>
              </a:spcAft>
            </a:pPr>
            <a:r>
              <a:rPr lang="en-US" sz="2400" i="1" dirty="0"/>
              <a:t>Do they vary with achievement level</a:t>
            </a:r>
            <a:r>
              <a:rPr lang="en-US" sz="2400" dirty="0"/>
              <a:t>?</a:t>
            </a:r>
          </a:p>
          <a:p>
            <a:pPr lvl="1">
              <a:spcAft>
                <a:spcPts val="200"/>
              </a:spcAft>
            </a:pPr>
            <a:endParaRPr lang="en-US" sz="2400" dirty="0"/>
          </a:p>
          <a:p>
            <a:pPr>
              <a:spcAft>
                <a:spcPts val="200"/>
              </a:spcAft>
            </a:pPr>
            <a:r>
              <a:rPr lang="en-US" sz="2600" dirty="0"/>
              <a:t>The student opinions, beliefs, </a:t>
            </a:r>
            <a:r>
              <a:rPr lang="en-US" sz="2600" dirty="0" err="1"/>
              <a:t>behaviours</a:t>
            </a:r>
            <a:r>
              <a:rPr lang="en-US" sz="2600" dirty="0"/>
              <a:t> etc. are the DV</a:t>
            </a:r>
          </a:p>
          <a:p>
            <a:pPr lvl="1">
              <a:spcAft>
                <a:spcPts val="200"/>
              </a:spcAft>
            </a:pPr>
            <a:r>
              <a:rPr lang="en-US" sz="2400" dirty="0"/>
              <a:t>The other factors are IVs</a:t>
            </a:r>
          </a:p>
          <a:p>
            <a:pPr marL="0" indent="0">
              <a:spcAft>
                <a:spcPts val="200"/>
              </a:spcAft>
              <a:buNone/>
            </a:pPr>
            <a:endParaRPr lang="en-US" sz="2400" dirty="0"/>
          </a:p>
          <a:p>
            <a:pPr marL="0" indent="0">
              <a:spcAft>
                <a:spcPts val="200"/>
              </a:spcAft>
              <a:buNone/>
            </a:pPr>
            <a:endParaRPr lang="en-US" sz="2400" dirty="0"/>
          </a:p>
        </p:txBody>
      </p:sp>
    </p:spTree>
    <p:extLst>
      <p:ext uri="{BB962C8B-B14F-4D97-AF65-F5344CB8AC3E}">
        <p14:creationId xmlns:p14="http://schemas.microsoft.com/office/powerpoint/2010/main" val="5292005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1BC0A-738A-8440-6988-8859D7894BE6}"/>
              </a:ext>
            </a:extLst>
          </p:cNvPr>
          <p:cNvSpPr>
            <a:spLocks noGrp="1"/>
          </p:cNvSpPr>
          <p:nvPr>
            <p:ph type="title"/>
          </p:nvPr>
        </p:nvSpPr>
        <p:spPr/>
        <p:txBody>
          <a:bodyPr/>
          <a:lstStyle/>
          <a:p>
            <a:r>
              <a:rPr lang="en-GB" dirty="0"/>
              <a:t>Pipes and assignments</a:t>
            </a:r>
          </a:p>
        </p:txBody>
      </p:sp>
      <p:sp>
        <p:nvSpPr>
          <p:cNvPr id="3" name="Content Placeholder 2">
            <a:extLst>
              <a:ext uri="{FF2B5EF4-FFF2-40B4-BE49-F238E27FC236}">
                <a16:creationId xmlns:a16="http://schemas.microsoft.com/office/drawing/2014/main" id="{19DF96DB-BCA4-F0A3-8F9D-E7DAF430436A}"/>
              </a:ext>
            </a:extLst>
          </p:cNvPr>
          <p:cNvSpPr>
            <a:spLocks noGrp="1"/>
          </p:cNvSpPr>
          <p:nvPr>
            <p:ph idx="1"/>
          </p:nvPr>
        </p:nvSpPr>
        <p:spPr>
          <a:xfrm>
            <a:off x="457200" y="1532002"/>
            <a:ext cx="8563970" cy="4594161"/>
          </a:xfrm>
        </p:spPr>
        <p:txBody>
          <a:bodyPr/>
          <a:lstStyle/>
          <a:p>
            <a:r>
              <a:rPr lang="en-GB" dirty="0">
                <a:latin typeface="Calibri" panose="020F0502020204030204" pitchFamily="34" charset="0"/>
                <a:cs typeface="Calibri" panose="020F0502020204030204" pitchFamily="34" charset="0"/>
              </a:rPr>
              <a:t>“R pipes are a way to chain multiple operations together in a concise and expressive way.  We represent them by the </a:t>
            </a:r>
            <a:r>
              <a:rPr lang="en-GB" b="1" dirty="0">
                <a:latin typeface="Calibri" panose="020F0502020204030204" pitchFamily="34" charset="0"/>
                <a:cs typeface="Calibri" panose="020F0502020204030204" pitchFamily="34" charset="0"/>
              </a:rPr>
              <a:t>%&gt;% </a:t>
            </a:r>
            <a:r>
              <a:rPr lang="en-GB" dirty="0">
                <a:latin typeface="Calibri" panose="020F0502020204030204" pitchFamily="34" charset="0"/>
                <a:cs typeface="Calibri" panose="020F0502020204030204" pitchFamily="34" charset="0"/>
              </a:rPr>
              <a:t>operator which takes the output of the expression on its left and passes it as the first argument to the function on its right. Using pipes in R allows us to link a sequence of analysis </a:t>
            </a:r>
            <a:r>
              <a:rPr lang="en-GB">
                <a:latin typeface="Calibri" panose="020F0502020204030204" pitchFamily="34" charset="0"/>
                <a:cs typeface="Calibri" panose="020F0502020204030204" pitchFamily="34" charset="0"/>
              </a:rPr>
              <a:t>steps.”</a:t>
            </a:r>
          </a:p>
          <a:p>
            <a:endParaRPr lang="en-GB" dirty="0">
              <a:latin typeface="Calibri" panose="020F0502020204030204" pitchFamily="34" charset="0"/>
              <a:cs typeface="Calibri" panose="020F0502020204030204" pitchFamily="34" charset="0"/>
            </a:endParaRPr>
          </a:p>
          <a:p>
            <a:r>
              <a:rPr lang="en-GB" dirty="0">
                <a:latin typeface="Calibri" panose="020F0502020204030204" pitchFamily="34" charset="0"/>
                <a:cs typeface="Calibri" panose="020F0502020204030204" pitchFamily="34" charset="0"/>
              </a:rPr>
              <a:t>“&lt;- assigns a value to a variable from right to left.”</a:t>
            </a:r>
          </a:p>
        </p:txBody>
      </p:sp>
    </p:spTree>
    <p:extLst>
      <p:ext uri="{BB962C8B-B14F-4D97-AF65-F5344CB8AC3E}">
        <p14:creationId xmlns:p14="http://schemas.microsoft.com/office/powerpoint/2010/main" val="1133978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week 3 analysis lab 23" id="{DE7495E2-D93D-8046-B6F4-B9949A27443D}" vid="{4D13F55A-BF54-F94E-8A58-B92B7C73287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11753</TotalTime>
  <Words>351</Words>
  <Application>Microsoft Macintosh PowerPoint</Application>
  <PresentationFormat>On-screen Show (4:3)</PresentationFormat>
  <Paragraphs>38</Paragraphs>
  <Slides>6</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Gill Sans Light</vt:lpstr>
      <vt:lpstr>Wingdings</vt:lpstr>
      <vt:lpstr>Office Theme</vt:lpstr>
      <vt:lpstr>121 analysis labs</vt:lpstr>
      <vt:lpstr>today’s lab</vt:lpstr>
      <vt:lpstr>Peer advice for R skills</vt:lpstr>
      <vt:lpstr>lab tasks </vt:lpstr>
      <vt:lpstr>2-Dimensional data?</vt:lpstr>
      <vt:lpstr>Pipes and assignments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Report Writing</dc:title>
  <dc:creator>Stacey Conchie</dc:creator>
  <cp:lastModifiedBy>Towse, John</cp:lastModifiedBy>
  <cp:revision>218</cp:revision>
  <dcterms:created xsi:type="dcterms:W3CDTF">2013-11-06T00:31:43Z</dcterms:created>
  <dcterms:modified xsi:type="dcterms:W3CDTF">2024-10-20T10:07:47Z</dcterms:modified>
</cp:coreProperties>
</file>