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handoutMasterIdLst>
    <p:handoutMasterId r:id="rId18"/>
  </p:handoutMasterIdLst>
  <p:sldIdLst>
    <p:sldId id="275" r:id="rId2"/>
    <p:sldId id="333" r:id="rId3"/>
    <p:sldId id="296" r:id="rId4"/>
    <p:sldId id="356" r:id="rId5"/>
    <p:sldId id="338" r:id="rId6"/>
    <p:sldId id="357" r:id="rId7"/>
    <p:sldId id="339" r:id="rId8"/>
    <p:sldId id="340" r:id="rId9"/>
    <p:sldId id="341" r:id="rId10"/>
    <p:sldId id="342" r:id="rId11"/>
    <p:sldId id="355" r:id="rId12"/>
    <p:sldId id="347" r:id="rId13"/>
    <p:sldId id="348" r:id="rId14"/>
    <p:sldId id="344" r:id="rId15"/>
    <p:sldId id="345" r:id="rId16"/>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itchFamily="-10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0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0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0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08" charset="0"/>
        <a:ea typeface="+mn-ea"/>
        <a:cs typeface="+mn-cs"/>
      </a:defRPr>
    </a:lvl5pPr>
    <a:lvl6pPr marL="2286000" algn="l" defTabSz="457200" rtl="0" eaLnBrk="1" latinLnBrk="0" hangingPunct="1">
      <a:defRPr sz="2400" kern="1200">
        <a:solidFill>
          <a:schemeClr val="tx1"/>
        </a:solidFill>
        <a:latin typeface="Times" pitchFamily="-108" charset="0"/>
        <a:ea typeface="+mn-ea"/>
        <a:cs typeface="+mn-cs"/>
      </a:defRPr>
    </a:lvl6pPr>
    <a:lvl7pPr marL="2743200" algn="l" defTabSz="457200" rtl="0" eaLnBrk="1" latinLnBrk="0" hangingPunct="1">
      <a:defRPr sz="2400" kern="1200">
        <a:solidFill>
          <a:schemeClr val="tx1"/>
        </a:solidFill>
        <a:latin typeface="Times" pitchFamily="-108" charset="0"/>
        <a:ea typeface="+mn-ea"/>
        <a:cs typeface="+mn-cs"/>
      </a:defRPr>
    </a:lvl7pPr>
    <a:lvl8pPr marL="3200400" algn="l" defTabSz="457200" rtl="0" eaLnBrk="1" latinLnBrk="0" hangingPunct="1">
      <a:defRPr sz="2400" kern="1200">
        <a:solidFill>
          <a:schemeClr val="tx1"/>
        </a:solidFill>
        <a:latin typeface="Times" pitchFamily="-108" charset="0"/>
        <a:ea typeface="+mn-ea"/>
        <a:cs typeface="+mn-cs"/>
      </a:defRPr>
    </a:lvl8pPr>
    <a:lvl9pPr marL="3657600" algn="l" defTabSz="457200" rtl="0" eaLnBrk="1" latinLnBrk="0" hangingPunct="1">
      <a:defRPr sz="2400" kern="1200">
        <a:solidFill>
          <a:schemeClr val="tx1"/>
        </a:solidFill>
        <a:latin typeface="Times" pitchFamily="-10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EFFA6"/>
    <a:srgbClr val="00006C"/>
    <a:srgbClr val="000080"/>
    <a:srgbClr val="FF0000"/>
    <a:srgbClr val="0000FF"/>
    <a:srgbClr val="9900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046"/>
    <p:restoredTop sz="80850" autoAdjust="0"/>
  </p:normalViewPr>
  <p:slideViewPr>
    <p:cSldViewPr snapToGrid="0">
      <p:cViewPr varScale="1">
        <p:scale>
          <a:sx n="100" d="100"/>
          <a:sy n="100" d="100"/>
        </p:scale>
        <p:origin x="1152"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F6A4E60-298A-0F4B-B634-F9ABE0B9C839}" type="slidenum">
              <a:rPr lang="en-US"/>
              <a:pPr/>
              <a:t>‹#›</a:t>
            </a:fld>
            <a:endParaRPr lang="en-US"/>
          </a:p>
        </p:txBody>
      </p:sp>
    </p:spTree>
    <p:extLst>
      <p:ext uri="{BB962C8B-B14F-4D97-AF65-F5344CB8AC3E}">
        <p14:creationId xmlns:p14="http://schemas.microsoft.com/office/powerpoint/2010/main" val="1503333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22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C0F786-19C4-A74C-B454-163050A97B71}" type="slidenum">
              <a:rPr lang="en-US"/>
              <a:pPr/>
              <a:t>‹#›</a:t>
            </a:fld>
            <a:endParaRPr lang="en-US"/>
          </a:p>
        </p:txBody>
      </p:sp>
    </p:spTree>
    <p:extLst>
      <p:ext uri="{BB962C8B-B14F-4D97-AF65-F5344CB8AC3E}">
        <p14:creationId xmlns:p14="http://schemas.microsoft.com/office/powerpoint/2010/main" val="28708536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08" charset="0"/>
        <a:ea typeface="+mn-ea"/>
        <a:cs typeface="+mn-cs"/>
      </a:defRPr>
    </a:lvl1pPr>
    <a:lvl2pPr marL="4572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144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716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288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6A96F-5E23-864C-8B85-032DB80D3329}" type="slidenum">
              <a:rPr lang="en-US"/>
              <a:pPr/>
              <a:t>1</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06739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F0A9D-4574-AF40-9F18-A9C64E7923A8}" type="slidenum">
              <a:rPr lang="en-US"/>
              <a:pPr/>
              <a:t>3</a:t>
            </a:fld>
            <a:endParaRPr lang="en-US"/>
          </a:p>
        </p:txBody>
      </p:sp>
      <p:sp>
        <p:nvSpPr>
          <p:cNvPr id="901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pPr>
              <a:spcBef>
                <a:spcPct val="50000"/>
              </a:spcBef>
            </a:pPr>
            <a:endParaRPr lang="en-US" sz="1000" dirty="0">
              <a:latin typeface="Arial" pitchFamily="-10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76F951-78E2-1146-8F0E-3C220A01253F}" type="slidenum">
              <a:rPr lang="en-US"/>
              <a:pPr/>
              <a:t>7</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7806AD-8FC9-664F-A449-26941CE46AA3}" type="slidenum">
              <a:rPr lang="en-US"/>
              <a:pPr/>
              <a:t>9</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t>IN SPSS, but….</a:t>
            </a:r>
          </a:p>
          <a:p>
            <a:endParaRPr lang="en-US"/>
          </a:p>
        </p:txBody>
      </p:sp>
      <p:sp>
        <p:nvSpPr>
          <p:cNvPr id="4" name="Slide Number Placeholder 3"/>
          <p:cNvSpPr>
            <a:spLocks noGrp="1"/>
          </p:cNvSpPr>
          <p:nvPr>
            <p:ph type="sldNum" sz="quarter" idx="10"/>
          </p:nvPr>
        </p:nvSpPr>
        <p:spPr/>
        <p:txBody>
          <a:bodyPr/>
          <a:lstStyle/>
          <a:p>
            <a:fld id="{BAC0F786-19C4-A74C-B454-163050A97B71}" type="slidenum">
              <a:rPr lang="en-US" smtClean="0"/>
              <a:pPr/>
              <a:t>10</a:t>
            </a:fld>
            <a:endParaRPr lang="en-US"/>
          </a:p>
        </p:txBody>
      </p:sp>
    </p:spTree>
    <p:extLst>
      <p:ext uri="{BB962C8B-B14F-4D97-AF65-F5344CB8AC3E}">
        <p14:creationId xmlns:p14="http://schemas.microsoft.com/office/powerpoint/2010/main" val="1274863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111A2E2-F6C0-BE4B-8930-89C6A91350A6}"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B75D69E-082E-C348-AF07-ABFCFDF1A87D}"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09600"/>
            <a:ext cx="2286000" cy="54864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0" y="609600"/>
            <a:ext cx="6705600" cy="5486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96A6C61-3DFA-DA46-AC47-2834F7138389}"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DD3EE82-E4CC-B04E-BD6D-D516F4753F0A}"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69E2C364-752C-114E-BEB3-78B235557C7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4797DD30-CDC4-7043-B6C1-551ECF1B796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smtClean="0"/>
            </a:lvl1pPr>
          </a:lstStyle>
          <a:p>
            <a:fld id="{E8B87546-BE52-3C41-A6BD-C70B7BE41B24}"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smtClean="0"/>
            </a:lvl1pPr>
          </a:lstStyle>
          <a:p>
            <a:fld id="{D7681C04-9AA7-F74E-BBA8-1EDEC7AE0A1B}"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smtClean="0"/>
            </a:lvl1pPr>
          </a:lstStyle>
          <a:p>
            <a:fld id="{4609135E-95A2-454C-B132-061118DACB3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026017E5-3CD9-EA43-BAF9-61C8B19A8FAD}"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617E40A7-0A35-B440-A45C-11B4CF6B407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096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7860A57-30E6-7543-BC76-F888EA24AD2F}"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600">
          <a:solidFill>
            <a:schemeClr val="accent6">
              <a:lumMod val="75000"/>
            </a:schemeClr>
          </a:solidFill>
          <a:latin typeface="+mj-lt"/>
          <a:ea typeface="+mj-ea"/>
          <a:cs typeface="+mj-cs"/>
        </a:defRPr>
      </a:lvl1pPr>
      <a:lvl2pPr algn="ctr" rtl="0" fontAlgn="base">
        <a:spcBef>
          <a:spcPct val="0"/>
        </a:spcBef>
        <a:spcAft>
          <a:spcPct val="0"/>
        </a:spcAft>
        <a:defRPr sz="3600">
          <a:solidFill>
            <a:srgbClr val="FEFFA6"/>
          </a:solidFill>
          <a:latin typeface="Comic Sans MS" pitchFamily="-108" charset="0"/>
        </a:defRPr>
      </a:lvl2pPr>
      <a:lvl3pPr algn="ctr" rtl="0" fontAlgn="base">
        <a:spcBef>
          <a:spcPct val="0"/>
        </a:spcBef>
        <a:spcAft>
          <a:spcPct val="0"/>
        </a:spcAft>
        <a:defRPr sz="3600">
          <a:solidFill>
            <a:srgbClr val="FEFFA6"/>
          </a:solidFill>
          <a:latin typeface="Comic Sans MS" pitchFamily="-108" charset="0"/>
        </a:defRPr>
      </a:lvl3pPr>
      <a:lvl4pPr algn="ctr" rtl="0" fontAlgn="base">
        <a:spcBef>
          <a:spcPct val="0"/>
        </a:spcBef>
        <a:spcAft>
          <a:spcPct val="0"/>
        </a:spcAft>
        <a:defRPr sz="3600">
          <a:solidFill>
            <a:srgbClr val="FEFFA6"/>
          </a:solidFill>
          <a:latin typeface="Comic Sans MS" pitchFamily="-108" charset="0"/>
        </a:defRPr>
      </a:lvl4pPr>
      <a:lvl5pPr algn="ctr" rtl="0" fontAlgn="base">
        <a:spcBef>
          <a:spcPct val="0"/>
        </a:spcBef>
        <a:spcAft>
          <a:spcPct val="0"/>
        </a:spcAft>
        <a:defRPr sz="3600">
          <a:solidFill>
            <a:srgbClr val="FEFFA6"/>
          </a:solidFill>
          <a:latin typeface="Comic Sans MS" pitchFamily="-108" charset="0"/>
        </a:defRPr>
      </a:lvl5pPr>
      <a:lvl6pPr marL="457200" algn="ctr" rtl="0" fontAlgn="base">
        <a:spcBef>
          <a:spcPct val="0"/>
        </a:spcBef>
        <a:spcAft>
          <a:spcPct val="0"/>
        </a:spcAft>
        <a:defRPr sz="3600">
          <a:solidFill>
            <a:srgbClr val="FEFFA6"/>
          </a:solidFill>
          <a:latin typeface="Comic Sans MS" pitchFamily="-108" charset="0"/>
        </a:defRPr>
      </a:lvl6pPr>
      <a:lvl7pPr marL="914400" algn="ctr" rtl="0" fontAlgn="base">
        <a:spcBef>
          <a:spcPct val="0"/>
        </a:spcBef>
        <a:spcAft>
          <a:spcPct val="0"/>
        </a:spcAft>
        <a:defRPr sz="3600">
          <a:solidFill>
            <a:srgbClr val="FEFFA6"/>
          </a:solidFill>
          <a:latin typeface="Comic Sans MS" pitchFamily="-108" charset="0"/>
        </a:defRPr>
      </a:lvl7pPr>
      <a:lvl8pPr marL="1371600" algn="ctr" rtl="0" fontAlgn="base">
        <a:spcBef>
          <a:spcPct val="0"/>
        </a:spcBef>
        <a:spcAft>
          <a:spcPct val="0"/>
        </a:spcAft>
        <a:defRPr sz="3600">
          <a:solidFill>
            <a:srgbClr val="FEFFA6"/>
          </a:solidFill>
          <a:latin typeface="Comic Sans MS" pitchFamily="-108" charset="0"/>
        </a:defRPr>
      </a:lvl8pPr>
      <a:lvl9pPr marL="1828800" algn="ctr" rtl="0" fontAlgn="base">
        <a:spcBef>
          <a:spcPct val="0"/>
        </a:spcBef>
        <a:spcAft>
          <a:spcPct val="0"/>
        </a:spcAft>
        <a:defRPr sz="3600">
          <a:solidFill>
            <a:srgbClr val="FEFFA6"/>
          </a:solidFill>
          <a:latin typeface="Comic Sans MS" pitchFamily="-10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pitchFamily="-108"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08"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108"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108" charset="-128"/>
        </a:defRPr>
      </a:lvl5pPr>
      <a:lvl6pPr marL="2514600" indent="-228600" algn="l" rtl="0" fontAlgn="base">
        <a:spcBef>
          <a:spcPct val="20000"/>
        </a:spcBef>
        <a:spcAft>
          <a:spcPct val="0"/>
        </a:spcAft>
        <a:buChar char="»"/>
        <a:defRPr sz="2000">
          <a:solidFill>
            <a:schemeClr val="bg1"/>
          </a:solidFill>
          <a:latin typeface="+mn-lt"/>
          <a:ea typeface="ＭＳ Ｐゴシック" pitchFamily="-108" charset="-128"/>
        </a:defRPr>
      </a:lvl6pPr>
      <a:lvl7pPr marL="2971800" indent="-228600" algn="l" rtl="0" fontAlgn="base">
        <a:spcBef>
          <a:spcPct val="20000"/>
        </a:spcBef>
        <a:spcAft>
          <a:spcPct val="0"/>
        </a:spcAft>
        <a:buChar char="»"/>
        <a:defRPr sz="2000">
          <a:solidFill>
            <a:schemeClr val="bg1"/>
          </a:solidFill>
          <a:latin typeface="+mn-lt"/>
          <a:ea typeface="ＭＳ Ｐゴシック" pitchFamily="-108" charset="-128"/>
        </a:defRPr>
      </a:lvl7pPr>
      <a:lvl8pPr marL="3429000" indent="-228600" algn="l" rtl="0" fontAlgn="base">
        <a:spcBef>
          <a:spcPct val="20000"/>
        </a:spcBef>
        <a:spcAft>
          <a:spcPct val="0"/>
        </a:spcAft>
        <a:buChar char="»"/>
        <a:defRPr sz="2000">
          <a:solidFill>
            <a:schemeClr val="bg1"/>
          </a:solidFill>
          <a:latin typeface="+mn-lt"/>
          <a:ea typeface="ＭＳ Ｐゴシック" pitchFamily="-108" charset="-128"/>
        </a:defRPr>
      </a:lvl8pPr>
      <a:lvl9pPr marL="3886200" indent="-228600" algn="l" rtl="0" fontAlgn="base">
        <a:spcBef>
          <a:spcPct val="20000"/>
        </a:spcBef>
        <a:spcAft>
          <a:spcPct val="0"/>
        </a:spcAft>
        <a:buChar char="»"/>
        <a:defRPr sz="2000">
          <a:solidFill>
            <a:schemeClr val="bg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1031"/>
          <p:cNvSpPr>
            <a:spLocks noChangeArrowheads="1"/>
          </p:cNvSpPr>
          <p:nvPr/>
        </p:nvSpPr>
        <p:spPr bwMode="auto">
          <a:xfrm>
            <a:off x="0" y="4379913"/>
            <a:ext cx="9144000" cy="1225550"/>
          </a:xfrm>
          <a:prstGeom prst="rect">
            <a:avLst/>
          </a:prstGeom>
          <a:noFill/>
          <a:ln w="9525">
            <a:noFill/>
            <a:miter lim="800000"/>
            <a:headEnd/>
            <a:tailEnd/>
          </a:ln>
          <a:effectLst/>
        </p:spPr>
        <p:txBody>
          <a:bodyPr>
            <a:prstTxWarp prst="textNoShape">
              <a:avLst/>
            </a:prstTxWarp>
          </a:bodyPr>
          <a:lstStyle/>
          <a:p>
            <a:pPr marL="342900" indent="-342900" algn="ctr" eaLnBrk="1" hangingPunct="1">
              <a:spcBef>
                <a:spcPct val="20000"/>
              </a:spcBef>
            </a:pPr>
            <a:r>
              <a:rPr lang="en-GB" sz="3200" dirty="0">
                <a:solidFill>
                  <a:srgbClr val="000000"/>
                </a:solidFill>
                <a:latin typeface="Arial" pitchFamily="-108" charset="0"/>
              </a:rPr>
              <a:t>Describing data</a:t>
            </a:r>
          </a:p>
        </p:txBody>
      </p:sp>
      <p:sp>
        <p:nvSpPr>
          <p:cNvPr id="4" name="Title 1">
            <a:extLst>
              <a:ext uri="{FF2B5EF4-FFF2-40B4-BE49-F238E27FC236}">
                <a16:creationId xmlns:a16="http://schemas.microsoft.com/office/drawing/2014/main" id="{74F5576C-9893-164D-A2A2-239225546B82}"/>
              </a:ext>
            </a:extLst>
          </p:cNvPr>
          <p:cNvSpPr>
            <a:spLocks noGrp="1"/>
          </p:cNvSpPr>
          <p:nvPr>
            <p:ph type="title"/>
          </p:nvPr>
        </p:nvSpPr>
        <p:spPr>
          <a:xfrm>
            <a:off x="26988" y="1889760"/>
            <a:ext cx="9144000" cy="1143000"/>
          </a:xfrm>
        </p:spPr>
        <p:txBody>
          <a:bodyPr/>
          <a:lstStyle/>
          <a:p>
            <a:r>
              <a:rPr lang="en-GB">
                <a:solidFill>
                  <a:srgbClr val="222268"/>
                </a:solidFill>
              </a:rPr>
              <a:t>PSYC 121, </a:t>
            </a:r>
            <a:r>
              <a:rPr lang="en-GB" dirty="0">
                <a:solidFill>
                  <a:srgbClr val="222268"/>
                </a:solidFill>
              </a:rPr>
              <a:t>Week 2</a:t>
            </a:r>
          </a:p>
        </p:txBody>
      </p:sp>
    </p:spTree>
    <p:extLst>
      <p:ext uri="{BB962C8B-B14F-4D97-AF65-F5344CB8AC3E}">
        <p14:creationId xmlns:p14="http://schemas.microsoft.com/office/powerpoint/2010/main" val="588012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the standard deviation</a:t>
            </a:r>
          </a:p>
        </p:txBody>
      </p:sp>
      <p:sp>
        <p:nvSpPr>
          <p:cNvPr id="3" name="Content Placeholder 2"/>
          <p:cNvSpPr>
            <a:spLocks noGrp="1"/>
          </p:cNvSpPr>
          <p:nvPr>
            <p:ph idx="1"/>
          </p:nvPr>
        </p:nvSpPr>
        <p:spPr>
          <a:xfrm>
            <a:off x="208354" y="1981200"/>
            <a:ext cx="8096030" cy="4114800"/>
          </a:xfrm>
        </p:spPr>
        <p:txBody>
          <a:bodyPr/>
          <a:lstStyle/>
          <a:p>
            <a:r>
              <a:rPr lang="en-US" dirty="0"/>
              <a:t>Find the standard deviation for the scores: </a:t>
            </a:r>
          </a:p>
          <a:p>
            <a:r>
              <a:rPr lang="en-US" dirty="0"/>
              <a:t>8, 6, 6, 9, 6, 5, 6, 2</a:t>
            </a:r>
          </a:p>
        </p:txBody>
      </p:sp>
    </p:spTree>
    <p:extLst>
      <p:ext uri="{BB962C8B-B14F-4D97-AF65-F5344CB8AC3E}">
        <p14:creationId xmlns:p14="http://schemas.microsoft.com/office/powerpoint/2010/main" val="275616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the standard deviation</a:t>
            </a:r>
          </a:p>
        </p:txBody>
      </p:sp>
      <p:sp>
        <p:nvSpPr>
          <p:cNvPr id="7" name="Text Box 6"/>
          <p:cNvSpPr txBox="1">
            <a:spLocks noChangeArrowheads="1"/>
          </p:cNvSpPr>
          <p:nvPr/>
        </p:nvSpPr>
        <p:spPr bwMode="auto">
          <a:xfrm>
            <a:off x="4543425" y="2449807"/>
            <a:ext cx="1467770" cy="461665"/>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Deviation</a:t>
            </a:r>
          </a:p>
        </p:txBody>
      </p:sp>
      <p:sp>
        <p:nvSpPr>
          <p:cNvPr id="8" name="Text Box 19"/>
          <p:cNvSpPr txBox="1">
            <a:spLocks noChangeArrowheads="1"/>
          </p:cNvSpPr>
          <p:nvPr/>
        </p:nvSpPr>
        <p:spPr bwMode="auto">
          <a:xfrm>
            <a:off x="4986339" y="3638845"/>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9" name="Text Box 20"/>
          <p:cNvSpPr txBox="1">
            <a:spLocks noChangeArrowheads="1"/>
          </p:cNvSpPr>
          <p:nvPr/>
        </p:nvSpPr>
        <p:spPr bwMode="auto">
          <a:xfrm>
            <a:off x="4974435" y="4053182"/>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3</a:t>
            </a:r>
          </a:p>
        </p:txBody>
      </p:sp>
      <p:sp>
        <p:nvSpPr>
          <p:cNvPr id="10" name="Text Box 21"/>
          <p:cNvSpPr txBox="1">
            <a:spLocks noChangeArrowheads="1"/>
          </p:cNvSpPr>
          <p:nvPr/>
        </p:nvSpPr>
        <p:spPr bwMode="auto">
          <a:xfrm>
            <a:off x="4981578" y="4507207"/>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11" name="Text Box 22"/>
          <p:cNvSpPr txBox="1">
            <a:spLocks noChangeArrowheads="1"/>
          </p:cNvSpPr>
          <p:nvPr/>
        </p:nvSpPr>
        <p:spPr bwMode="auto">
          <a:xfrm>
            <a:off x="4868467" y="4881857"/>
            <a:ext cx="458329"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-1</a:t>
            </a:r>
          </a:p>
        </p:txBody>
      </p:sp>
      <p:sp>
        <p:nvSpPr>
          <p:cNvPr id="12" name="Text Box 23"/>
          <p:cNvSpPr txBox="1">
            <a:spLocks noChangeArrowheads="1"/>
          </p:cNvSpPr>
          <p:nvPr/>
        </p:nvSpPr>
        <p:spPr bwMode="auto">
          <a:xfrm>
            <a:off x="4985147" y="5254920"/>
            <a:ext cx="354012" cy="457200"/>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13" name="Text Box 24"/>
          <p:cNvSpPr txBox="1">
            <a:spLocks noChangeArrowheads="1"/>
          </p:cNvSpPr>
          <p:nvPr/>
        </p:nvSpPr>
        <p:spPr bwMode="auto">
          <a:xfrm>
            <a:off x="4979197" y="5651795"/>
            <a:ext cx="458780" cy="461665"/>
          </a:xfrm>
          <a:prstGeom prst="rect">
            <a:avLst/>
          </a:prstGeom>
          <a:noFill/>
          <a:ln w="9525">
            <a:noFill/>
            <a:miter lim="800000"/>
            <a:headEnd/>
            <a:tailEnd/>
          </a:ln>
          <a:effectLst/>
        </p:spPr>
        <p:txBody>
          <a:bodyPr wrap="none">
            <a:prstTxWarp prst="textNoShape">
              <a:avLst/>
            </a:prstTxWarp>
            <a:spAutoFit/>
          </a:bodyPr>
          <a:lstStyle/>
          <a:p>
            <a:r>
              <a:rPr lang="en-GB" b="1">
                <a:solidFill>
                  <a:srgbClr val="000000"/>
                </a:solidFill>
                <a:latin typeface="+mn-lt"/>
              </a:rPr>
              <a:t>-4</a:t>
            </a:r>
            <a:endParaRPr lang="en-GB" b="1" dirty="0">
              <a:solidFill>
                <a:srgbClr val="000000"/>
              </a:solidFill>
              <a:latin typeface="+mn-lt"/>
            </a:endParaRPr>
          </a:p>
        </p:txBody>
      </p:sp>
      <p:sp>
        <p:nvSpPr>
          <p:cNvPr id="14" name="Text Box 30"/>
          <p:cNvSpPr txBox="1">
            <a:spLocks noChangeArrowheads="1"/>
          </p:cNvSpPr>
          <p:nvPr/>
        </p:nvSpPr>
        <p:spPr bwMode="auto">
          <a:xfrm>
            <a:off x="4983950" y="2833190"/>
            <a:ext cx="373717" cy="470556"/>
          </a:xfrm>
          <a:prstGeom prst="rect">
            <a:avLst/>
          </a:prstGeom>
          <a:noFill/>
          <a:ln w="9525">
            <a:noFill/>
            <a:miter lim="800000"/>
            <a:headEnd/>
            <a:tailEnd/>
          </a:ln>
          <a:effectLst/>
        </p:spPr>
        <p:txBody>
          <a:bodyPr wrap="square">
            <a:prstTxWarp prst="textNoShape">
              <a:avLst/>
            </a:prstTxWarp>
            <a:spAutoFit/>
          </a:bodyPr>
          <a:lstStyle/>
          <a:p>
            <a:r>
              <a:rPr lang="en-GB" b="1" dirty="0">
                <a:solidFill>
                  <a:srgbClr val="000000"/>
                </a:solidFill>
                <a:latin typeface="+mn-lt"/>
              </a:rPr>
              <a:t>2</a:t>
            </a:r>
          </a:p>
        </p:txBody>
      </p:sp>
      <p:sp>
        <p:nvSpPr>
          <p:cNvPr id="15" name="Text Box 31"/>
          <p:cNvSpPr txBox="1">
            <a:spLocks noChangeArrowheads="1"/>
          </p:cNvSpPr>
          <p:nvPr/>
        </p:nvSpPr>
        <p:spPr bwMode="auto">
          <a:xfrm>
            <a:off x="4995065" y="3236811"/>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20" name="Text Box 54"/>
          <p:cNvSpPr txBox="1">
            <a:spLocks noChangeArrowheads="1"/>
          </p:cNvSpPr>
          <p:nvPr/>
        </p:nvSpPr>
        <p:spPr bwMode="auto">
          <a:xfrm>
            <a:off x="6206368" y="2480365"/>
            <a:ext cx="1568450" cy="457200"/>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Deviation</a:t>
            </a:r>
            <a:r>
              <a:rPr lang="en-GB" baseline="30000" dirty="0">
                <a:solidFill>
                  <a:srgbClr val="000000"/>
                </a:solidFill>
                <a:latin typeface="+mn-lt"/>
              </a:rPr>
              <a:t>2</a:t>
            </a:r>
            <a:endParaRPr lang="en-GB" dirty="0">
              <a:solidFill>
                <a:srgbClr val="000000"/>
              </a:solidFill>
              <a:latin typeface="+mn-lt"/>
            </a:endParaRPr>
          </a:p>
        </p:txBody>
      </p:sp>
      <p:sp>
        <p:nvSpPr>
          <p:cNvPr id="25" name="Text Box 19"/>
          <p:cNvSpPr txBox="1">
            <a:spLocks noChangeArrowheads="1"/>
          </p:cNvSpPr>
          <p:nvPr/>
        </p:nvSpPr>
        <p:spPr bwMode="auto">
          <a:xfrm>
            <a:off x="852435" y="3632509"/>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6</a:t>
            </a:r>
          </a:p>
        </p:txBody>
      </p:sp>
      <p:sp>
        <p:nvSpPr>
          <p:cNvPr id="26" name="Text Box 20"/>
          <p:cNvSpPr txBox="1">
            <a:spLocks noChangeArrowheads="1"/>
          </p:cNvSpPr>
          <p:nvPr/>
        </p:nvSpPr>
        <p:spPr bwMode="auto">
          <a:xfrm>
            <a:off x="850453" y="4046846"/>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9</a:t>
            </a:r>
          </a:p>
        </p:txBody>
      </p:sp>
      <p:sp>
        <p:nvSpPr>
          <p:cNvPr id="27" name="Text Box 21"/>
          <p:cNvSpPr txBox="1">
            <a:spLocks noChangeArrowheads="1"/>
          </p:cNvSpPr>
          <p:nvPr/>
        </p:nvSpPr>
        <p:spPr bwMode="auto">
          <a:xfrm>
            <a:off x="837752" y="4500871"/>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6</a:t>
            </a:r>
          </a:p>
        </p:txBody>
      </p:sp>
      <p:sp>
        <p:nvSpPr>
          <p:cNvPr id="28" name="Text Box 22"/>
          <p:cNvSpPr txBox="1">
            <a:spLocks noChangeArrowheads="1"/>
          </p:cNvSpPr>
          <p:nvPr/>
        </p:nvSpPr>
        <p:spPr bwMode="auto">
          <a:xfrm>
            <a:off x="833783" y="4875521"/>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5</a:t>
            </a:r>
          </a:p>
        </p:txBody>
      </p:sp>
      <p:sp>
        <p:nvSpPr>
          <p:cNvPr id="29" name="Text Box 23"/>
          <p:cNvSpPr txBox="1">
            <a:spLocks noChangeArrowheads="1"/>
          </p:cNvSpPr>
          <p:nvPr/>
        </p:nvSpPr>
        <p:spPr bwMode="auto">
          <a:xfrm>
            <a:off x="831399" y="5248584"/>
            <a:ext cx="354012" cy="457200"/>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6</a:t>
            </a:r>
          </a:p>
        </p:txBody>
      </p:sp>
      <p:sp>
        <p:nvSpPr>
          <p:cNvPr id="30" name="Text Box 24"/>
          <p:cNvSpPr txBox="1">
            <a:spLocks noChangeArrowheads="1"/>
          </p:cNvSpPr>
          <p:nvPr/>
        </p:nvSpPr>
        <p:spPr bwMode="auto">
          <a:xfrm>
            <a:off x="825449" y="5645459"/>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2</a:t>
            </a:r>
          </a:p>
        </p:txBody>
      </p:sp>
      <p:sp>
        <p:nvSpPr>
          <p:cNvPr id="31" name="Text Box 30"/>
          <p:cNvSpPr txBox="1">
            <a:spLocks noChangeArrowheads="1"/>
          </p:cNvSpPr>
          <p:nvPr/>
        </p:nvSpPr>
        <p:spPr bwMode="auto">
          <a:xfrm>
            <a:off x="859978" y="2846696"/>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8</a:t>
            </a:r>
          </a:p>
        </p:txBody>
      </p:sp>
      <p:sp>
        <p:nvSpPr>
          <p:cNvPr id="32" name="Text Box 31"/>
          <p:cNvSpPr txBox="1">
            <a:spLocks noChangeArrowheads="1"/>
          </p:cNvSpPr>
          <p:nvPr/>
        </p:nvSpPr>
        <p:spPr bwMode="auto">
          <a:xfrm>
            <a:off x="851245" y="3240396"/>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6</a:t>
            </a:r>
          </a:p>
        </p:txBody>
      </p:sp>
      <p:sp>
        <p:nvSpPr>
          <p:cNvPr id="33" name="Text Box 6"/>
          <p:cNvSpPr txBox="1">
            <a:spLocks noChangeArrowheads="1"/>
          </p:cNvSpPr>
          <p:nvPr/>
        </p:nvSpPr>
        <p:spPr bwMode="auto">
          <a:xfrm>
            <a:off x="499001" y="2443469"/>
            <a:ext cx="1142560" cy="461665"/>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Scores</a:t>
            </a:r>
          </a:p>
        </p:txBody>
      </p:sp>
      <p:grpSp>
        <p:nvGrpSpPr>
          <p:cNvPr id="36" name="Group 35"/>
          <p:cNvGrpSpPr/>
          <p:nvPr/>
        </p:nvGrpSpPr>
        <p:grpSpPr>
          <a:xfrm>
            <a:off x="0" y="6141197"/>
            <a:ext cx="654826" cy="476216"/>
            <a:chOff x="-873101" y="6409068"/>
            <a:chExt cx="654826" cy="476216"/>
          </a:xfrm>
        </p:grpSpPr>
        <p:sp>
          <p:nvSpPr>
            <p:cNvPr id="35" name="Rounded Rectangle 34"/>
            <p:cNvSpPr/>
            <p:nvPr/>
          </p:nvSpPr>
          <p:spPr bwMode="auto">
            <a:xfrm>
              <a:off x="-873101" y="6409068"/>
              <a:ext cx="654826" cy="47621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8" charset="0"/>
              </a:endParaRPr>
            </a:p>
          </p:txBody>
        </p:sp>
        <p:graphicFrame>
          <p:nvGraphicFramePr>
            <p:cNvPr id="34" name="Object 33"/>
            <p:cNvGraphicFramePr>
              <a:graphicFrameLocks noChangeAspect="1"/>
            </p:cNvGraphicFramePr>
            <p:nvPr/>
          </p:nvGraphicFramePr>
          <p:xfrm>
            <a:off x="-873101" y="6411292"/>
            <a:ext cx="585374" cy="468299"/>
          </p:xfrm>
          <a:graphic>
            <a:graphicData uri="http://schemas.openxmlformats.org/presentationml/2006/ole">
              <mc:AlternateContent xmlns:mc="http://schemas.openxmlformats.org/markup-compatibility/2006">
                <mc:Choice xmlns:v="urn:schemas-microsoft-com:vml" Requires="v">
                  <p:oleObj name="Equation" r:id="rId2" imgW="317500" imgH="254000" progId="Equation.3">
                    <p:embed/>
                  </p:oleObj>
                </mc:Choice>
                <mc:Fallback>
                  <p:oleObj name="Equation" r:id="rId2" imgW="317500" imgH="254000" progId="Equation.3">
                    <p:embed/>
                    <p:pic>
                      <p:nvPicPr>
                        <p:cNvPr id="34"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101" y="6411292"/>
                          <a:ext cx="585374" cy="46829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sp>
        <p:nvSpPr>
          <p:cNvPr id="37" name="Text Box 6"/>
          <p:cNvSpPr txBox="1">
            <a:spLocks noChangeArrowheads="1"/>
          </p:cNvSpPr>
          <p:nvPr/>
        </p:nvSpPr>
        <p:spPr bwMode="auto">
          <a:xfrm>
            <a:off x="737105" y="6144060"/>
            <a:ext cx="527007" cy="461665"/>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48</a:t>
            </a:r>
          </a:p>
        </p:txBody>
      </p:sp>
      <p:sp>
        <p:nvSpPr>
          <p:cNvPr id="38" name="Text Box 6"/>
          <p:cNvSpPr txBox="1">
            <a:spLocks noChangeArrowheads="1"/>
          </p:cNvSpPr>
          <p:nvPr/>
        </p:nvSpPr>
        <p:spPr bwMode="auto">
          <a:xfrm>
            <a:off x="1372087" y="6124218"/>
            <a:ext cx="1476486" cy="461665"/>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Mean = 6</a:t>
            </a:r>
          </a:p>
        </p:txBody>
      </p:sp>
      <p:sp>
        <p:nvSpPr>
          <p:cNvPr id="39" name="Text Box 19"/>
          <p:cNvSpPr txBox="1">
            <a:spLocks noChangeArrowheads="1"/>
          </p:cNvSpPr>
          <p:nvPr/>
        </p:nvSpPr>
        <p:spPr bwMode="auto">
          <a:xfrm>
            <a:off x="6587351" y="3632509"/>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40" name="Text Box 20"/>
          <p:cNvSpPr txBox="1">
            <a:spLocks noChangeArrowheads="1"/>
          </p:cNvSpPr>
          <p:nvPr/>
        </p:nvSpPr>
        <p:spPr bwMode="auto">
          <a:xfrm>
            <a:off x="6575447" y="4046846"/>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9</a:t>
            </a:r>
          </a:p>
        </p:txBody>
      </p:sp>
      <p:sp>
        <p:nvSpPr>
          <p:cNvPr id="41" name="Text Box 21"/>
          <p:cNvSpPr txBox="1">
            <a:spLocks noChangeArrowheads="1"/>
          </p:cNvSpPr>
          <p:nvPr/>
        </p:nvSpPr>
        <p:spPr bwMode="auto">
          <a:xfrm>
            <a:off x="6582590" y="4500871"/>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42" name="Text Box 22"/>
          <p:cNvSpPr txBox="1">
            <a:spLocks noChangeArrowheads="1"/>
          </p:cNvSpPr>
          <p:nvPr/>
        </p:nvSpPr>
        <p:spPr bwMode="auto">
          <a:xfrm>
            <a:off x="6578621" y="4875521"/>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1</a:t>
            </a:r>
          </a:p>
        </p:txBody>
      </p:sp>
      <p:sp>
        <p:nvSpPr>
          <p:cNvPr id="43" name="Text Box 23"/>
          <p:cNvSpPr txBox="1">
            <a:spLocks noChangeArrowheads="1"/>
          </p:cNvSpPr>
          <p:nvPr/>
        </p:nvSpPr>
        <p:spPr bwMode="auto">
          <a:xfrm>
            <a:off x="6586159" y="5248584"/>
            <a:ext cx="354012" cy="457200"/>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44" name="Text Box 24"/>
          <p:cNvSpPr txBox="1">
            <a:spLocks noChangeArrowheads="1"/>
          </p:cNvSpPr>
          <p:nvPr/>
        </p:nvSpPr>
        <p:spPr bwMode="auto">
          <a:xfrm>
            <a:off x="6480989" y="5645459"/>
            <a:ext cx="52700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16</a:t>
            </a:r>
          </a:p>
        </p:txBody>
      </p:sp>
      <p:sp>
        <p:nvSpPr>
          <p:cNvPr id="45" name="Text Box 30"/>
          <p:cNvSpPr txBox="1">
            <a:spLocks noChangeArrowheads="1"/>
          </p:cNvSpPr>
          <p:nvPr/>
        </p:nvSpPr>
        <p:spPr bwMode="auto">
          <a:xfrm>
            <a:off x="6584962" y="2826854"/>
            <a:ext cx="373717" cy="470556"/>
          </a:xfrm>
          <a:prstGeom prst="rect">
            <a:avLst/>
          </a:prstGeom>
          <a:noFill/>
          <a:ln w="9525">
            <a:noFill/>
            <a:miter lim="800000"/>
            <a:headEnd/>
            <a:tailEnd/>
          </a:ln>
          <a:effectLst/>
        </p:spPr>
        <p:txBody>
          <a:bodyPr wrap="square">
            <a:prstTxWarp prst="textNoShape">
              <a:avLst/>
            </a:prstTxWarp>
            <a:spAutoFit/>
          </a:bodyPr>
          <a:lstStyle/>
          <a:p>
            <a:r>
              <a:rPr lang="en-GB" b="1" dirty="0">
                <a:solidFill>
                  <a:srgbClr val="000000"/>
                </a:solidFill>
                <a:latin typeface="+mn-lt"/>
              </a:rPr>
              <a:t>4</a:t>
            </a:r>
          </a:p>
        </p:txBody>
      </p:sp>
      <p:sp>
        <p:nvSpPr>
          <p:cNvPr id="46" name="Text Box 31"/>
          <p:cNvSpPr txBox="1">
            <a:spLocks noChangeArrowheads="1"/>
          </p:cNvSpPr>
          <p:nvPr/>
        </p:nvSpPr>
        <p:spPr bwMode="auto">
          <a:xfrm>
            <a:off x="6596077" y="3230475"/>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47" name="Line 7"/>
          <p:cNvSpPr>
            <a:spLocks noChangeShapeType="1"/>
          </p:cNvSpPr>
          <p:nvPr/>
        </p:nvSpPr>
        <p:spPr bwMode="auto">
          <a:xfrm>
            <a:off x="1362475" y="3093556"/>
            <a:ext cx="3265487" cy="0"/>
          </a:xfrm>
          <a:prstGeom prst="line">
            <a:avLst/>
          </a:prstGeom>
          <a:noFill/>
          <a:ln w="57150">
            <a:solidFill>
              <a:srgbClr val="FF0000"/>
            </a:solidFill>
            <a:round/>
            <a:headEnd/>
            <a:tailEnd type="triangle" w="med" len="med"/>
          </a:ln>
          <a:effectLst/>
        </p:spPr>
        <p:txBody>
          <a:bodyPr wrap="none" anchor="ctr">
            <a:prstTxWarp prst="textNoShape">
              <a:avLst/>
            </a:prstTxWarp>
          </a:bodyPr>
          <a:lstStyle/>
          <a:p>
            <a:endParaRPr lang="en-US"/>
          </a:p>
        </p:txBody>
      </p:sp>
      <p:sp>
        <p:nvSpPr>
          <p:cNvPr id="48" name="Line 7"/>
          <p:cNvSpPr>
            <a:spLocks noChangeShapeType="1"/>
          </p:cNvSpPr>
          <p:nvPr/>
        </p:nvSpPr>
        <p:spPr bwMode="auto">
          <a:xfrm>
            <a:off x="1375973" y="3474142"/>
            <a:ext cx="3265487" cy="0"/>
          </a:xfrm>
          <a:prstGeom prst="line">
            <a:avLst/>
          </a:prstGeom>
          <a:noFill/>
          <a:ln w="57150">
            <a:solidFill>
              <a:srgbClr val="FF0000"/>
            </a:solidFill>
            <a:round/>
            <a:headEnd/>
            <a:tailEnd type="triangle" w="med" len="med"/>
          </a:ln>
          <a:effectLst/>
        </p:spPr>
        <p:txBody>
          <a:bodyPr wrap="none" anchor="ctr">
            <a:prstTxWarp prst="textNoShape">
              <a:avLst/>
            </a:prstTxWarp>
          </a:bodyPr>
          <a:lstStyle/>
          <a:p>
            <a:endParaRPr lang="en-US"/>
          </a:p>
        </p:txBody>
      </p:sp>
      <p:sp>
        <p:nvSpPr>
          <p:cNvPr id="49" name="Line 7"/>
          <p:cNvSpPr>
            <a:spLocks noChangeShapeType="1"/>
          </p:cNvSpPr>
          <p:nvPr/>
        </p:nvSpPr>
        <p:spPr bwMode="auto">
          <a:xfrm>
            <a:off x="1375972" y="3841225"/>
            <a:ext cx="3265487" cy="0"/>
          </a:xfrm>
          <a:prstGeom prst="line">
            <a:avLst/>
          </a:prstGeom>
          <a:noFill/>
          <a:ln w="57150">
            <a:solidFill>
              <a:srgbClr val="FF0000"/>
            </a:solidFill>
            <a:round/>
            <a:headEnd/>
            <a:tailEnd type="triangle" w="med" len="med"/>
          </a:ln>
          <a:effectLst/>
        </p:spPr>
        <p:txBody>
          <a:bodyPr wrap="none" anchor="ctr">
            <a:prstTxWarp prst="textNoShape">
              <a:avLst/>
            </a:prstTxWarp>
          </a:bodyPr>
          <a:lstStyle/>
          <a:p>
            <a:endParaRPr lang="en-US"/>
          </a:p>
        </p:txBody>
      </p:sp>
      <p:sp>
        <p:nvSpPr>
          <p:cNvPr id="50" name="Line 7"/>
          <p:cNvSpPr>
            <a:spLocks noChangeShapeType="1"/>
          </p:cNvSpPr>
          <p:nvPr/>
        </p:nvSpPr>
        <p:spPr bwMode="auto">
          <a:xfrm>
            <a:off x="1366051" y="4287678"/>
            <a:ext cx="3265487" cy="0"/>
          </a:xfrm>
          <a:prstGeom prst="line">
            <a:avLst/>
          </a:prstGeom>
          <a:noFill/>
          <a:ln w="57150">
            <a:solidFill>
              <a:srgbClr val="FF0000"/>
            </a:solidFill>
            <a:round/>
            <a:headEnd/>
            <a:tailEnd type="triangle" w="med" len="med"/>
          </a:ln>
          <a:effectLst/>
        </p:spPr>
        <p:txBody>
          <a:bodyPr wrap="none" anchor="ctr">
            <a:prstTxWarp prst="textNoShape">
              <a:avLst/>
            </a:prstTxWarp>
          </a:bodyPr>
          <a:lstStyle/>
          <a:p>
            <a:endParaRPr lang="en-US"/>
          </a:p>
        </p:txBody>
      </p:sp>
      <p:sp>
        <p:nvSpPr>
          <p:cNvPr id="51" name="Rectangle 50"/>
          <p:cNvSpPr/>
          <p:nvPr/>
        </p:nvSpPr>
        <p:spPr>
          <a:xfrm>
            <a:off x="6146293" y="6144751"/>
            <a:ext cx="1008359" cy="461665"/>
          </a:xfrm>
          <a:prstGeom prst="rect">
            <a:avLst/>
          </a:prstGeom>
        </p:spPr>
        <p:txBody>
          <a:bodyPr wrap="none">
            <a:spAutoFit/>
          </a:bodyPr>
          <a:lstStyle/>
          <a:p>
            <a:r>
              <a:rPr lang="en-GB" dirty="0">
                <a:solidFill>
                  <a:schemeClr val="bg1"/>
                </a:solidFill>
              </a:rPr>
              <a:t>SS=30</a:t>
            </a:r>
            <a:endParaRPr lang="en-GB" dirty="0">
              <a:solidFill>
                <a:schemeClr val="bg1"/>
              </a:solidFill>
              <a:latin typeface="Times New Roman" pitchFamily="-108" charset="0"/>
            </a:endParaRPr>
          </a:p>
        </p:txBody>
      </p:sp>
      <p:sp>
        <p:nvSpPr>
          <p:cNvPr id="53" name="Rectangle 52"/>
          <p:cNvSpPr/>
          <p:nvPr/>
        </p:nvSpPr>
        <p:spPr>
          <a:xfrm>
            <a:off x="7786933" y="3953278"/>
            <a:ext cx="723275" cy="461665"/>
          </a:xfrm>
          <a:prstGeom prst="rect">
            <a:avLst/>
          </a:prstGeom>
        </p:spPr>
        <p:txBody>
          <a:bodyPr wrap="none">
            <a:spAutoFit/>
          </a:bodyPr>
          <a:lstStyle/>
          <a:p>
            <a:r>
              <a:rPr lang="en-GB" dirty="0">
                <a:solidFill>
                  <a:srgbClr val="000000"/>
                </a:solidFill>
              </a:rPr>
              <a:t>3.75</a:t>
            </a:r>
            <a:endParaRPr lang="en-GB" dirty="0">
              <a:solidFill>
                <a:srgbClr val="000000"/>
              </a:solidFill>
              <a:latin typeface="Times New Roman" pitchFamily="-108" charset="0"/>
            </a:endParaRPr>
          </a:p>
        </p:txBody>
      </p:sp>
      <p:sp>
        <p:nvSpPr>
          <p:cNvPr id="55" name="Rectangle 54"/>
          <p:cNvSpPr/>
          <p:nvPr/>
        </p:nvSpPr>
        <p:spPr>
          <a:xfrm>
            <a:off x="7893358" y="5690135"/>
            <a:ext cx="723275" cy="461665"/>
          </a:xfrm>
          <a:prstGeom prst="rect">
            <a:avLst/>
          </a:prstGeom>
        </p:spPr>
        <p:txBody>
          <a:bodyPr wrap="none">
            <a:spAutoFit/>
          </a:bodyPr>
          <a:lstStyle/>
          <a:p>
            <a:r>
              <a:rPr lang="en-GB" dirty="0">
                <a:solidFill>
                  <a:srgbClr val="000000"/>
                </a:solidFill>
              </a:rPr>
              <a:t>1.94</a:t>
            </a:r>
            <a:endParaRPr lang="en-GB" dirty="0">
              <a:solidFill>
                <a:srgbClr val="000000"/>
              </a:solidFill>
              <a:latin typeface="Times New Roman" pitchFamily="-108" charset="0"/>
            </a:endParaRPr>
          </a:p>
        </p:txBody>
      </p:sp>
      <p:sp>
        <p:nvSpPr>
          <p:cNvPr id="56" name="Oval 55"/>
          <p:cNvSpPr/>
          <p:nvPr/>
        </p:nvSpPr>
        <p:spPr bwMode="auto">
          <a:xfrm>
            <a:off x="2331577" y="6002300"/>
            <a:ext cx="704434" cy="714324"/>
          </a:xfrm>
          <a:prstGeom prst="ellipse">
            <a:avLst/>
          </a:prstGeom>
          <a:solidFill>
            <a:srgbClr val="FF6600">
              <a:alpha val="28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effectLst/>
              <a:latin typeface="Times" pitchFamily="-108" charset="0"/>
            </a:endParaRPr>
          </a:p>
        </p:txBody>
      </p:sp>
      <p:sp>
        <p:nvSpPr>
          <p:cNvPr id="52" name="Text Box 6"/>
          <p:cNvSpPr txBox="1">
            <a:spLocks noChangeArrowheads="1"/>
          </p:cNvSpPr>
          <p:nvPr/>
        </p:nvSpPr>
        <p:spPr bwMode="auto">
          <a:xfrm>
            <a:off x="5790053" y="6303078"/>
            <a:ext cx="799954" cy="461665"/>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SS = 30</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70BF3F2-B796-BA48-848C-6D234F30C10B}"/>
                  </a:ext>
                </a:extLst>
              </p:cNvPr>
              <p:cNvSpPr txBox="1"/>
              <p:nvPr/>
            </p:nvSpPr>
            <p:spPr>
              <a:xfrm>
                <a:off x="7214660" y="4749677"/>
                <a:ext cx="1368644" cy="501099"/>
              </a:xfrm>
              <a:prstGeom prst="rect">
                <a:avLst/>
              </a:prstGeom>
              <a:noFill/>
            </p:spPr>
            <p:txBody>
              <a:bodyPr wrap="none" lIns="0" tIns="0" rIns="0" bIns="0" rtlCol="0">
                <a:spAutoFit/>
              </a:bodyPr>
              <a:lstStyle/>
              <a:p>
                <a14:m>
                  <m:oMath xmlns:m="http://schemas.openxmlformats.org/officeDocument/2006/math">
                    <m:r>
                      <a:rPr lang="en-GB" sz="1600" b="0" i="1" smtClean="0">
                        <a:latin typeface="Cambria Math" panose="02040503050406030204" pitchFamily="18" charset="0"/>
                      </a:rPr>
                      <m:t>𝑆𝐷</m:t>
                    </m:r>
                    <m:r>
                      <a:rPr lang="en-GB" sz="1600" b="0" i="1" smtClean="0">
                        <a:latin typeface="Cambria Math" panose="02040503050406030204" pitchFamily="18" charset="0"/>
                      </a:rPr>
                      <m:t>=</m:t>
                    </m:r>
                  </m:oMath>
                </a14:m>
                <a:r>
                  <a:rPr lang="en-GB" sz="1600" dirty="0"/>
                  <a:t> </a:t>
                </a:r>
                <a14:m>
                  <m:oMath xmlns:m="http://schemas.openxmlformats.org/officeDocument/2006/math">
                    <m:rad>
                      <m:radPr>
                        <m:degHide m:val="on"/>
                        <m:ctrlPr>
                          <a:rPr lang="en-GB" sz="1600" i="1">
                            <a:latin typeface="Cambria Math" panose="02040503050406030204" pitchFamily="18" charset="0"/>
                          </a:rPr>
                        </m:ctrlPr>
                      </m:radPr>
                      <m:deg/>
                      <m:e>
                        <m:f>
                          <m:fPr>
                            <m:ctrlPr>
                              <a:rPr lang="en-GB" sz="1600" i="1">
                                <a:latin typeface="Cambria Math" panose="02040503050406030204" pitchFamily="18" charset="0"/>
                              </a:rPr>
                            </m:ctrlPr>
                          </m:fPr>
                          <m:num>
                            <m:nary>
                              <m:naryPr>
                                <m:chr m:val="∑"/>
                                <m:subHide m:val="on"/>
                                <m:supHide m:val="on"/>
                                <m:ctrlPr>
                                  <a:rPr lang="en-GB" sz="1600" i="1">
                                    <a:latin typeface="Cambria Math" panose="02040503050406030204" pitchFamily="18" charset="0"/>
                                  </a:rPr>
                                </m:ctrlPr>
                              </m:naryPr>
                              <m:sub/>
                              <m:sup/>
                              <m:e>
                                <m:sSup>
                                  <m:sSupPr>
                                    <m:ctrlPr>
                                      <a:rPr lang="en-GB" sz="1600" i="1">
                                        <a:latin typeface="Cambria Math" panose="02040503050406030204" pitchFamily="18" charset="0"/>
                                      </a:rPr>
                                    </m:ctrlPr>
                                  </m:sSupPr>
                                  <m:e>
                                    <m:r>
                                      <a:rPr lang="en-GB" sz="1600" i="1">
                                        <a:latin typeface="Cambria Math" panose="02040503050406030204" pitchFamily="18" charset="0"/>
                                      </a:rPr>
                                      <m:t>(</m:t>
                                    </m:r>
                                    <m:r>
                                      <a:rPr lang="en-GB" sz="1600" i="1">
                                        <a:latin typeface="Cambria Math" panose="02040503050406030204" pitchFamily="18" charset="0"/>
                                      </a:rPr>
                                      <m:t>𝑋</m:t>
                                    </m:r>
                                    <m:r>
                                      <a:rPr lang="en-GB" sz="1600" i="1">
                                        <a:latin typeface="Cambria Math" panose="02040503050406030204" pitchFamily="18" charset="0"/>
                                      </a:rPr>
                                      <m:t>−</m:t>
                                    </m:r>
                                    <m:r>
                                      <a:rPr lang="en-GB" sz="1600" i="1">
                                        <a:latin typeface="Cambria Math" panose="02040503050406030204" pitchFamily="18" charset="0"/>
                                      </a:rPr>
                                      <m:t>𝑀</m:t>
                                    </m:r>
                                    <m:r>
                                      <a:rPr lang="en-GB" sz="1600" i="1">
                                        <a:latin typeface="Cambria Math" panose="02040503050406030204" pitchFamily="18" charset="0"/>
                                      </a:rPr>
                                      <m:t>)</m:t>
                                    </m:r>
                                  </m:e>
                                  <m:sup>
                                    <m:r>
                                      <a:rPr lang="en-GB" sz="1600" i="1">
                                        <a:latin typeface="Cambria Math" panose="02040503050406030204" pitchFamily="18" charset="0"/>
                                      </a:rPr>
                                      <m:t>2</m:t>
                                    </m:r>
                                  </m:sup>
                                </m:sSup>
                                <m:r>
                                  <a:rPr lang="en-GB" sz="1600" i="1">
                                    <a:latin typeface="Cambria Math" panose="02040503050406030204" pitchFamily="18" charset="0"/>
                                  </a:rPr>
                                  <m:t> </m:t>
                                </m:r>
                              </m:e>
                            </m:nary>
                          </m:num>
                          <m:den>
                            <m:r>
                              <a:rPr lang="en-GB" sz="1600" i="1">
                                <a:latin typeface="Cambria Math" panose="02040503050406030204" pitchFamily="18" charset="0"/>
                              </a:rPr>
                              <m:t>𝑁</m:t>
                            </m:r>
                          </m:den>
                        </m:f>
                      </m:e>
                    </m:rad>
                  </m:oMath>
                </a14:m>
                <a:endParaRPr lang="en-US" sz="1600" dirty="0"/>
              </a:p>
            </p:txBody>
          </p:sp>
        </mc:Choice>
        <mc:Fallback xmlns="">
          <p:sp>
            <p:nvSpPr>
              <p:cNvPr id="57" name="TextBox 56">
                <a:extLst>
                  <a:ext uri="{FF2B5EF4-FFF2-40B4-BE49-F238E27FC236}">
                    <a16:creationId xmlns:a16="http://schemas.microsoft.com/office/drawing/2014/main" id="{570BF3F2-B796-BA48-848C-6D234F30C10B}"/>
                  </a:ext>
                </a:extLst>
              </p:cNvPr>
              <p:cNvSpPr txBox="1">
                <a:spLocks noRot="1" noChangeAspect="1" noMove="1" noResize="1" noEditPoints="1" noAdjustHandles="1" noChangeArrowheads="1" noChangeShapeType="1" noTextEdit="1"/>
              </p:cNvSpPr>
              <p:nvPr/>
            </p:nvSpPr>
            <p:spPr>
              <a:xfrm>
                <a:off x="7214660" y="4749677"/>
                <a:ext cx="1368644" cy="501099"/>
              </a:xfrm>
              <a:prstGeom prst="rect">
                <a:avLst/>
              </a:prstGeom>
              <a:blipFill>
                <a:blip r:embed="rId5"/>
                <a:stretch>
                  <a:fillRect l="-4587" t="-40000" r="-4587" b="-5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438D136-10FD-6A48-B41C-E111DF4E8933}"/>
                  </a:ext>
                </a:extLst>
              </p:cNvPr>
              <p:cNvSpPr/>
              <p:nvPr/>
            </p:nvSpPr>
            <p:spPr>
              <a:xfrm>
                <a:off x="7348514" y="2954850"/>
                <a:ext cx="1787220" cy="831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nary>
                            <m:naryPr>
                              <m:chr m:val="∑"/>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𝑀</m:t>
                                  </m:r>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 </m:t>
                              </m:r>
                            </m:e>
                          </m:nary>
                        </m:num>
                        <m:den>
                          <m:r>
                            <a:rPr lang="en-GB" i="1">
                              <a:latin typeface="Cambria Math" panose="02040503050406030204" pitchFamily="18" charset="0"/>
                            </a:rPr>
                            <m:t>𝑁</m:t>
                          </m:r>
                        </m:den>
                      </m:f>
                    </m:oMath>
                  </m:oMathPara>
                </a14:m>
                <a:endParaRPr lang="en-US" dirty="0"/>
              </a:p>
            </p:txBody>
          </p:sp>
        </mc:Choice>
        <mc:Fallback xmlns="">
          <p:sp>
            <p:nvSpPr>
              <p:cNvPr id="3" name="Rectangle 2">
                <a:extLst>
                  <a:ext uri="{FF2B5EF4-FFF2-40B4-BE49-F238E27FC236}">
                    <a16:creationId xmlns:a16="http://schemas.microsoft.com/office/drawing/2014/main" id="{6438D136-10FD-6A48-B41C-E111DF4E8933}"/>
                  </a:ext>
                </a:extLst>
              </p:cNvPr>
              <p:cNvSpPr>
                <a:spLocks noRot="1" noChangeAspect="1" noMove="1" noResize="1" noEditPoints="1" noAdjustHandles="1" noChangeArrowheads="1" noChangeShapeType="1" noTextEdit="1"/>
              </p:cNvSpPr>
              <p:nvPr/>
            </p:nvSpPr>
            <p:spPr>
              <a:xfrm>
                <a:off x="7348514" y="2954850"/>
                <a:ext cx="1787220" cy="831061"/>
              </a:xfrm>
              <a:prstGeom prst="rect">
                <a:avLst/>
              </a:prstGeom>
              <a:blipFill>
                <a:blip r:embed="rId6"/>
                <a:stretch>
                  <a:fillRect l="-23404" t="-69697" r="-709" b="-65152"/>
                </a:stretch>
              </a:blipFill>
            </p:spPr>
            <p:txBody>
              <a:bodyPr/>
              <a:lstStyle/>
              <a:p>
                <a:r>
                  <a:rPr lang="en-US">
                    <a:noFill/>
                  </a:rPr>
                  <a:t> </a:t>
                </a:r>
              </a:p>
            </p:txBody>
          </p:sp>
        </mc:Fallback>
      </mc:AlternateContent>
    </p:spTree>
    <p:extLst>
      <p:ext uri="{BB962C8B-B14F-4D97-AF65-F5344CB8AC3E}">
        <p14:creationId xmlns:p14="http://schemas.microsoft.com/office/powerpoint/2010/main" val="12753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dissolve">
                                      <p:cBhvr>
                                        <p:cTn id="11" dur="500"/>
                                        <p:tgtEl>
                                          <p:spTgt spid="3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dissolve">
                                      <p:cBhvr>
                                        <p:cTn id="19" dur="500"/>
                                        <p:tgtEl>
                                          <p:spTgt spid="25"/>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dissolve">
                                      <p:cBhvr>
                                        <p:cTn id="31" dur="500"/>
                                        <p:tgtEl>
                                          <p:spTgt spid="28"/>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dissolve">
                                      <p:cBhvr>
                                        <p:cTn id="35" dur="500"/>
                                        <p:tgtEl>
                                          <p:spTgt spid="29"/>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dissolv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20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dissolve">
                                      <p:cBhvr>
                                        <p:cTn id="49" dur="5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dissolve">
                                      <p:cBhvr>
                                        <p:cTn id="54" dur="5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dissolv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1000"/>
                                        <p:tgtEl>
                                          <p:spTgt spid="56"/>
                                        </p:tgtEl>
                                      </p:cBhvr>
                                    </p:animEffect>
                                  </p:childTnLst>
                                </p:cTn>
                              </p:par>
                            </p:childTnLst>
                          </p:cTn>
                        </p:par>
                        <p:par>
                          <p:cTn id="65" fill="hold">
                            <p:stCondLst>
                              <p:cond delay="1000"/>
                            </p:stCondLst>
                            <p:childTnLst>
                              <p:par>
                                <p:cTn id="66" presetID="17" presetClass="entr" presetSubtype="8" fill="hold" grpId="0" nodeType="afterEffect">
                                  <p:stCondLst>
                                    <p:cond delay="0"/>
                                  </p:stCondLst>
                                  <p:childTnLst>
                                    <p:set>
                                      <p:cBhvr>
                                        <p:cTn id="67" dur="1" fill="hold">
                                          <p:stCondLst>
                                            <p:cond delay="0"/>
                                          </p:stCondLst>
                                        </p:cTn>
                                        <p:tgtEl>
                                          <p:spTgt spid="47"/>
                                        </p:tgtEl>
                                        <p:attrNameLst>
                                          <p:attrName>style.visibility</p:attrName>
                                        </p:attrNameLst>
                                      </p:cBhvr>
                                      <p:to>
                                        <p:strVal val="visible"/>
                                      </p:to>
                                    </p:set>
                                    <p:anim calcmode="lin" valueType="num">
                                      <p:cBhvr>
                                        <p:cTn id="68" dur="500" fill="hold"/>
                                        <p:tgtEl>
                                          <p:spTgt spid="47"/>
                                        </p:tgtEl>
                                        <p:attrNameLst>
                                          <p:attrName>ppt_x</p:attrName>
                                        </p:attrNameLst>
                                      </p:cBhvr>
                                      <p:tavLst>
                                        <p:tav tm="0">
                                          <p:val>
                                            <p:strVal val="#ppt_x-#ppt_w/2"/>
                                          </p:val>
                                        </p:tav>
                                        <p:tav tm="100000">
                                          <p:val>
                                            <p:strVal val="#ppt_x"/>
                                          </p:val>
                                        </p:tav>
                                      </p:tavLst>
                                    </p:anim>
                                    <p:anim calcmode="lin" valueType="num">
                                      <p:cBhvr>
                                        <p:cTn id="69" dur="500" fill="hold"/>
                                        <p:tgtEl>
                                          <p:spTgt spid="47"/>
                                        </p:tgtEl>
                                        <p:attrNameLst>
                                          <p:attrName>ppt_y</p:attrName>
                                        </p:attrNameLst>
                                      </p:cBhvr>
                                      <p:tavLst>
                                        <p:tav tm="0">
                                          <p:val>
                                            <p:strVal val="#ppt_y"/>
                                          </p:val>
                                        </p:tav>
                                        <p:tav tm="100000">
                                          <p:val>
                                            <p:strVal val="#ppt_y"/>
                                          </p:val>
                                        </p:tav>
                                      </p:tavLst>
                                    </p:anim>
                                    <p:anim calcmode="lin" valueType="num">
                                      <p:cBhvr>
                                        <p:cTn id="70" dur="500" fill="hold"/>
                                        <p:tgtEl>
                                          <p:spTgt spid="47"/>
                                        </p:tgtEl>
                                        <p:attrNameLst>
                                          <p:attrName>ppt_w</p:attrName>
                                        </p:attrNameLst>
                                      </p:cBhvr>
                                      <p:tavLst>
                                        <p:tav tm="0">
                                          <p:val>
                                            <p:fltVal val="0"/>
                                          </p:val>
                                        </p:tav>
                                        <p:tav tm="100000">
                                          <p:val>
                                            <p:strVal val="#ppt_w"/>
                                          </p:val>
                                        </p:tav>
                                      </p:tavLst>
                                    </p:anim>
                                    <p:anim calcmode="lin" valueType="num">
                                      <p:cBhvr>
                                        <p:cTn id="71" dur="500" fill="hold"/>
                                        <p:tgtEl>
                                          <p:spTgt spid="47"/>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66"/>
                                            </p:cond>
                                          </p:stCondLst>
                                        </p:cTn>
                                        <p:tgtEl>
                                          <p:spTgt spid="47"/>
                                        </p:tgtEl>
                                        <p:attrNameLst>
                                          <p:attrName>style.visibility</p:attrName>
                                        </p:attrNameLst>
                                      </p:cBhvr>
                                      <p:to>
                                        <p:strVal val="hidden"/>
                                      </p:to>
                                    </p:set>
                                  </p:subTnLst>
                                </p:cTn>
                              </p:par>
                            </p:childTnLst>
                          </p:cTn>
                        </p:par>
                        <p:par>
                          <p:cTn id="72" fill="hold">
                            <p:stCondLst>
                              <p:cond delay="1500"/>
                            </p:stCondLst>
                            <p:childTnLst>
                              <p:par>
                                <p:cTn id="73" presetID="9" presetClass="entr" presetSubtype="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dissolve">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17" presetClass="entr" presetSubtype="8" fill="hold" grpId="0" nodeType="clickEffect">
                                  <p:stCondLst>
                                    <p:cond delay="0"/>
                                  </p:stCondLst>
                                  <p:childTnLst>
                                    <p:set>
                                      <p:cBhvr>
                                        <p:cTn id="79" dur="1" fill="hold">
                                          <p:stCondLst>
                                            <p:cond delay="0"/>
                                          </p:stCondLst>
                                        </p:cTn>
                                        <p:tgtEl>
                                          <p:spTgt spid="48"/>
                                        </p:tgtEl>
                                        <p:attrNameLst>
                                          <p:attrName>style.visibility</p:attrName>
                                        </p:attrNameLst>
                                      </p:cBhvr>
                                      <p:to>
                                        <p:strVal val="visible"/>
                                      </p:to>
                                    </p:set>
                                    <p:anim calcmode="lin" valueType="num">
                                      <p:cBhvr>
                                        <p:cTn id="80" dur="500" fill="hold"/>
                                        <p:tgtEl>
                                          <p:spTgt spid="48"/>
                                        </p:tgtEl>
                                        <p:attrNameLst>
                                          <p:attrName>ppt_x</p:attrName>
                                        </p:attrNameLst>
                                      </p:cBhvr>
                                      <p:tavLst>
                                        <p:tav tm="0">
                                          <p:val>
                                            <p:strVal val="#ppt_x-#ppt_w/2"/>
                                          </p:val>
                                        </p:tav>
                                        <p:tav tm="100000">
                                          <p:val>
                                            <p:strVal val="#ppt_x"/>
                                          </p:val>
                                        </p:tav>
                                      </p:tavLst>
                                    </p:anim>
                                    <p:anim calcmode="lin" valueType="num">
                                      <p:cBhvr>
                                        <p:cTn id="81" dur="500" fill="hold"/>
                                        <p:tgtEl>
                                          <p:spTgt spid="48"/>
                                        </p:tgtEl>
                                        <p:attrNameLst>
                                          <p:attrName>ppt_y</p:attrName>
                                        </p:attrNameLst>
                                      </p:cBhvr>
                                      <p:tavLst>
                                        <p:tav tm="0">
                                          <p:val>
                                            <p:strVal val="#ppt_y"/>
                                          </p:val>
                                        </p:tav>
                                        <p:tav tm="100000">
                                          <p:val>
                                            <p:strVal val="#ppt_y"/>
                                          </p:val>
                                        </p:tav>
                                      </p:tavLst>
                                    </p:anim>
                                    <p:anim calcmode="lin" valueType="num">
                                      <p:cBhvr>
                                        <p:cTn id="82" dur="500" fill="hold"/>
                                        <p:tgtEl>
                                          <p:spTgt spid="48"/>
                                        </p:tgtEl>
                                        <p:attrNameLst>
                                          <p:attrName>ppt_w</p:attrName>
                                        </p:attrNameLst>
                                      </p:cBhvr>
                                      <p:tavLst>
                                        <p:tav tm="0">
                                          <p:val>
                                            <p:fltVal val="0"/>
                                          </p:val>
                                        </p:tav>
                                        <p:tav tm="100000">
                                          <p:val>
                                            <p:strVal val="#ppt_w"/>
                                          </p:val>
                                        </p:tav>
                                      </p:tavLst>
                                    </p:anim>
                                    <p:anim calcmode="lin" valueType="num">
                                      <p:cBhvr>
                                        <p:cTn id="83" dur="500" fill="hold"/>
                                        <p:tgtEl>
                                          <p:spTgt spid="48"/>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78"/>
                                            </p:cond>
                                          </p:stCondLst>
                                        </p:cTn>
                                        <p:tgtEl>
                                          <p:spTgt spid="48"/>
                                        </p:tgtEl>
                                        <p:attrNameLst>
                                          <p:attrName>style.visibility</p:attrName>
                                        </p:attrNameLst>
                                      </p:cBhvr>
                                      <p:to>
                                        <p:strVal val="hidden"/>
                                      </p:to>
                                    </p:set>
                                  </p:subTnLst>
                                </p:cTn>
                              </p:par>
                            </p:childTnLst>
                          </p:cTn>
                        </p:par>
                        <p:par>
                          <p:cTn id="84" fill="hold">
                            <p:stCondLst>
                              <p:cond delay="500"/>
                            </p:stCondLst>
                            <p:childTnLst>
                              <p:par>
                                <p:cTn id="85" presetID="9" presetClass="entr" presetSubtype="0" fill="hold" grpId="0" nodeType="after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dissolve">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17" presetClass="entr" presetSubtype="8" fill="hold" grpId="0" nodeType="clickEffect">
                                  <p:stCondLst>
                                    <p:cond delay="0"/>
                                  </p:stCondLst>
                                  <p:childTnLst>
                                    <p:set>
                                      <p:cBhvr>
                                        <p:cTn id="91" dur="1" fill="hold">
                                          <p:stCondLst>
                                            <p:cond delay="0"/>
                                          </p:stCondLst>
                                        </p:cTn>
                                        <p:tgtEl>
                                          <p:spTgt spid="49"/>
                                        </p:tgtEl>
                                        <p:attrNameLst>
                                          <p:attrName>style.visibility</p:attrName>
                                        </p:attrNameLst>
                                      </p:cBhvr>
                                      <p:to>
                                        <p:strVal val="visible"/>
                                      </p:to>
                                    </p:set>
                                    <p:anim calcmode="lin" valueType="num">
                                      <p:cBhvr>
                                        <p:cTn id="92" dur="500" fill="hold"/>
                                        <p:tgtEl>
                                          <p:spTgt spid="49"/>
                                        </p:tgtEl>
                                        <p:attrNameLst>
                                          <p:attrName>ppt_x</p:attrName>
                                        </p:attrNameLst>
                                      </p:cBhvr>
                                      <p:tavLst>
                                        <p:tav tm="0">
                                          <p:val>
                                            <p:strVal val="#ppt_x-#ppt_w/2"/>
                                          </p:val>
                                        </p:tav>
                                        <p:tav tm="100000">
                                          <p:val>
                                            <p:strVal val="#ppt_x"/>
                                          </p:val>
                                        </p:tav>
                                      </p:tavLst>
                                    </p:anim>
                                    <p:anim calcmode="lin" valueType="num">
                                      <p:cBhvr>
                                        <p:cTn id="93" dur="500" fill="hold"/>
                                        <p:tgtEl>
                                          <p:spTgt spid="49"/>
                                        </p:tgtEl>
                                        <p:attrNameLst>
                                          <p:attrName>ppt_y</p:attrName>
                                        </p:attrNameLst>
                                      </p:cBhvr>
                                      <p:tavLst>
                                        <p:tav tm="0">
                                          <p:val>
                                            <p:strVal val="#ppt_y"/>
                                          </p:val>
                                        </p:tav>
                                        <p:tav tm="100000">
                                          <p:val>
                                            <p:strVal val="#ppt_y"/>
                                          </p:val>
                                        </p:tav>
                                      </p:tavLst>
                                    </p:anim>
                                    <p:anim calcmode="lin" valueType="num">
                                      <p:cBhvr>
                                        <p:cTn id="94" dur="500" fill="hold"/>
                                        <p:tgtEl>
                                          <p:spTgt spid="49"/>
                                        </p:tgtEl>
                                        <p:attrNameLst>
                                          <p:attrName>ppt_w</p:attrName>
                                        </p:attrNameLst>
                                      </p:cBhvr>
                                      <p:tavLst>
                                        <p:tav tm="0">
                                          <p:val>
                                            <p:fltVal val="0"/>
                                          </p:val>
                                        </p:tav>
                                        <p:tav tm="100000">
                                          <p:val>
                                            <p:strVal val="#ppt_w"/>
                                          </p:val>
                                        </p:tav>
                                      </p:tavLst>
                                    </p:anim>
                                    <p:anim calcmode="lin" valueType="num">
                                      <p:cBhvr>
                                        <p:cTn id="95" dur="500" fill="hold"/>
                                        <p:tgtEl>
                                          <p:spTgt spid="49"/>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90"/>
                                            </p:cond>
                                          </p:stCondLst>
                                        </p:cTn>
                                        <p:tgtEl>
                                          <p:spTgt spid="49"/>
                                        </p:tgtEl>
                                        <p:attrNameLst>
                                          <p:attrName>style.visibility</p:attrName>
                                        </p:attrNameLst>
                                      </p:cBhvr>
                                      <p:to>
                                        <p:strVal val="hidden"/>
                                      </p:to>
                                    </p:set>
                                  </p:subTnLst>
                                </p:cTn>
                              </p:par>
                            </p:childTnLst>
                          </p:cTn>
                        </p:par>
                        <p:par>
                          <p:cTn id="96" fill="hold">
                            <p:stCondLst>
                              <p:cond delay="500"/>
                            </p:stCondLst>
                            <p:childTnLst>
                              <p:par>
                                <p:cTn id="97" presetID="9" presetClass="entr" presetSubtype="0" fill="hold" grpId="0" nodeType="after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dissolve">
                                      <p:cBhvr>
                                        <p:cTn id="99" dur="500"/>
                                        <p:tgtEl>
                                          <p:spTgt spid="8"/>
                                        </p:tgtEl>
                                      </p:cBhvr>
                                    </p:animEffect>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grpId="0" nodeType="clickEffect">
                                  <p:stCondLst>
                                    <p:cond delay="0"/>
                                  </p:stCondLst>
                                  <p:childTnLst>
                                    <p:set>
                                      <p:cBhvr>
                                        <p:cTn id="103" dur="1" fill="hold">
                                          <p:stCondLst>
                                            <p:cond delay="0"/>
                                          </p:stCondLst>
                                        </p:cTn>
                                        <p:tgtEl>
                                          <p:spTgt spid="50"/>
                                        </p:tgtEl>
                                        <p:attrNameLst>
                                          <p:attrName>style.visibility</p:attrName>
                                        </p:attrNameLst>
                                      </p:cBhvr>
                                      <p:to>
                                        <p:strVal val="visible"/>
                                      </p:to>
                                    </p:set>
                                    <p:anim calcmode="lin" valueType="num">
                                      <p:cBhvr>
                                        <p:cTn id="104" dur="500" fill="hold"/>
                                        <p:tgtEl>
                                          <p:spTgt spid="50"/>
                                        </p:tgtEl>
                                        <p:attrNameLst>
                                          <p:attrName>ppt_x</p:attrName>
                                        </p:attrNameLst>
                                      </p:cBhvr>
                                      <p:tavLst>
                                        <p:tav tm="0">
                                          <p:val>
                                            <p:strVal val="#ppt_x-#ppt_w/2"/>
                                          </p:val>
                                        </p:tav>
                                        <p:tav tm="100000">
                                          <p:val>
                                            <p:strVal val="#ppt_x"/>
                                          </p:val>
                                        </p:tav>
                                      </p:tavLst>
                                    </p:anim>
                                    <p:anim calcmode="lin" valueType="num">
                                      <p:cBhvr>
                                        <p:cTn id="105" dur="500" fill="hold"/>
                                        <p:tgtEl>
                                          <p:spTgt spid="50"/>
                                        </p:tgtEl>
                                        <p:attrNameLst>
                                          <p:attrName>ppt_y</p:attrName>
                                        </p:attrNameLst>
                                      </p:cBhvr>
                                      <p:tavLst>
                                        <p:tav tm="0">
                                          <p:val>
                                            <p:strVal val="#ppt_y"/>
                                          </p:val>
                                        </p:tav>
                                        <p:tav tm="100000">
                                          <p:val>
                                            <p:strVal val="#ppt_y"/>
                                          </p:val>
                                        </p:tav>
                                      </p:tavLst>
                                    </p:anim>
                                    <p:anim calcmode="lin" valueType="num">
                                      <p:cBhvr>
                                        <p:cTn id="106" dur="500" fill="hold"/>
                                        <p:tgtEl>
                                          <p:spTgt spid="50"/>
                                        </p:tgtEl>
                                        <p:attrNameLst>
                                          <p:attrName>ppt_w</p:attrName>
                                        </p:attrNameLst>
                                      </p:cBhvr>
                                      <p:tavLst>
                                        <p:tav tm="0">
                                          <p:val>
                                            <p:fltVal val="0"/>
                                          </p:val>
                                        </p:tav>
                                        <p:tav tm="100000">
                                          <p:val>
                                            <p:strVal val="#ppt_w"/>
                                          </p:val>
                                        </p:tav>
                                      </p:tavLst>
                                    </p:anim>
                                    <p:anim calcmode="lin" valueType="num">
                                      <p:cBhvr>
                                        <p:cTn id="107" dur="500" fill="hold"/>
                                        <p:tgtEl>
                                          <p:spTgt spid="50"/>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102"/>
                                            </p:cond>
                                          </p:stCondLst>
                                        </p:cTn>
                                        <p:tgtEl>
                                          <p:spTgt spid="50"/>
                                        </p:tgtEl>
                                        <p:attrNameLst>
                                          <p:attrName>style.visibility</p:attrName>
                                        </p:attrNameLst>
                                      </p:cBhvr>
                                      <p:to>
                                        <p:strVal val="hidden"/>
                                      </p:to>
                                    </p:set>
                                  </p:subTnLst>
                                </p:cTn>
                              </p:par>
                            </p:childTnLst>
                          </p:cTn>
                        </p:par>
                        <p:par>
                          <p:cTn id="108" fill="hold">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dissolve">
                                      <p:cBhvr>
                                        <p:cTn id="111" dur="500"/>
                                        <p:tgtEl>
                                          <p:spTgt spid="9"/>
                                        </p:tgtEl>
                                      </p:cBhvr>
                                    </p:animEffect>
                                  </p:childTnLst>
                                </p:cTn>
                              </p:par>
                            </p:childTnLst>
                          </p:cTn>
                        </p:par>
                        <p:par>
                          <p:cTn id="112" fill="hold">
                            <p:stCondLst>
                              <p:cond delay="1000"/>
                            </p:stCondLst>
                            <p:childTnLst>
                              <p:par>
                                <p:cTn id="113" presetID="9" presetClass="entr" presetSubtype="0" fill="hold" grpId="0" nodeType="afterEffect">
                                  <p:stCondLst>
                                    <p:cond delay="0"/>
                                  </p:stCondLst>
                                  <p:childTnLst>
                                    <p:set>
                                      <p:cBhvr>
                                        <p:cTn id="114" dur="1" fill="hold">
                                          <p:stCondLst>
                                            <p:cond delay="0"/>
                                          </p:stCondLst>
                                        </p:cTn>
                                        <p:tgtEl>
                                          <p:spTgt spid="10"/>
                                        </p:tgtEl>
                                        <p:attrNameLst>
                                          <p:attrName>style.visibility</p:attrName>
                                        </p:attrNameLst>
                                      </p:cBhvr>
                                      <p:to>
                                        <p:strVal val="visible"/>
                                      </p:to>
                                    </p:set>
                                    <p:animEffect transition="in" filter="dissolve">
                                      <p:cBhvr>
                                        <p:cTn id="115" dur="500"/>
                                        <p:tgtEl>
                                          <p:spTgt spid="10"/>
                                        </p:tgtEl>
                                      </p:cBhvr>
                                    </p:animEffect>
                                  </p:childTnLst>
                                </p:cTn>
                              </p:par>
                            </p:childTnLst>
                          </p:cTn>
                        </p:par>
                        <p:par>
                          <p:cTn id="116" fill="hold">
                            <p:stCondLst>
                              <p:cond delay="1500"/>
                            </p:stCondLst>
                            <p:childTnLst>
                              <p:par>
                                <p:cTn id="117" presetID="9" presetClass="entr" presetSubtype="0" fill="hold" grpId="0" nodeType="afterEffect">
                                  <p:stCondLst>
                                    <p:cond delay="0"/>
                                  </p:stCondLst>
                                  <p:childTnLst>
                                    <p:set>
                                      <p:cBhvr>
                                        <p:cTn id="118" dur="1" fill="hold">
                                          <p:stCondLst>
                                            <p:cond delay="0"/>
                                          </p:stCondLst>
                                        </p:cTn>
                                        <p:tgtEl>
                                          <p:spTgt spid="11"/>
                                        </p:tgtEl>
                                        <p:attrNameLst>
                                          <p:attrName>style.visibility</p:attrName>
                                        </p:attrNameLst>
                                      </p:cBhvr>
                                      <p:to>
                                        <p:strVal val="visible"/>
                                      </p:to>
                                    </p:set>
                                    <p:animEffect transition="in" filter="dissolve">
                                      <p:cBhvr>
                                        <p:cTn id="119" dur="500"/>
                                        <p:tgtEl>
                                          <p:spTgt spid="11"/>
                                        </p:tgtEl>
                                      </p:cBhvr>
                                    </p:animEffect>
                                  </p:childTnLst>
                                </p:cTn>
                              </p:par>
                            </p:childTnLst>
                          </p:cTn>
                        </p:par>
                        <p:par>
                          <p:cTn id="120" fill="hold">
                            <p:stCondLst>
                              <p:cond delay="2000"/>
                            </p:stCondLst>
                            <p:childTnLst>
                              <p:par>
                                <p:cTn id="121" presetID="9" presetClass="entr" presetSubtype="0"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dissolve">
                                      <p:cBhvr>
                                        <p:cTn id="123" dur="500"/>
                                        <p:tgtEl>
                                          <p:spTgt spid="12"/>
                                        </p:tgtEl>
                                      </p:cBhvr>
                                    </p:animEffect>
                                  </p:childTnLst>
                                </p:cTn>
                              </p:par>
                            </p:childTnLst>
                          </p:cTn>
                        </p:par>
                        <p:par>
                          <p:cTn id="124" fill="hold">
                            <p:stCondLst>
                              <p:cond delay="2500"/>
                            </p:stCondLst>
                            <p:childTnLst>
                              <p:par>
                                <p:cTn id="125" presetID="9" presetClass="entr" presetSubtype="0" fill="hold" grpId="0" nodeType="afterEffect">
                                  <p:stCondLst>
                                    <p:cond delay="0"/>
                                  </p:stCondLst>
                                  <p:childTnLst>
                                    <p:set>
                                      <p:cBhvr>
                                        <p:cTn id="126" dur="1" fill="hold">
                                          <p:stCondLst>
                                            <p:cond delay="0"/>
                                          </p:stCondLst>
                                        </p:cTn>
                                        <p:tgtEl>
                                          <p:spTgt spid="13"/>
                                        </p:tgtEl>
                                        <p:attrNameLst>
                                          <p:attrName>style.visibility</p:attrName>
                                        </p:attrNameLst>
                                      </p:cBhvr>
                                      <p:to>
                                        <p:strVal val="visible"/>
                                      </p:to>
                                    </p:set>
                                    <p:animEffect transition="in" filter="dissolve">
                                      <p:cBhvr>
                                        <p:cTn id="127" dur="500"/>
                                        <p:tgtEl>
                                          <p:spTgt spid="13"/>
                                        </p:tgtEl>
                                      </p:cBhvr>
                                    </p:animEffect>
                                  </p:childTnLst>
                                </p:cTn>
                              </p:par>
                              <p:par>
                                <p:cTn id="128" presetID="1" presetClass="exit" presetSubtype="0" fill="hold" grpId="1" nodeType="withEffect">
                                  <p:stCondLst>
                                    <p:cond delay="0"/>
                                  </p:stCondLst>
                                  <p:childTnLst>
                                    <p:set>
                                      <p:cBhvr>
                                        <p:cTn id="129" dur="1" fill="hold">
                                          <p:stCondLst>
                                            <p:cond delay="0"/>
                                          </p:stCondLst>
                                        </p:cTn>
                                        <p:tgtEl>
                                          <p:spTgt spid="5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0"/>
                                        </p:tgtEl>
                                        <p:attrNameLst>
                                          <p:attrName>style.visibility</p:attrName>
                                        </p:attrNameLst>
                                      </p:cBhvr>
                                      <p:to>
                                        <p:strVal val="visible"/>
                                      </p:to>
                                    </p:set>
                                    <p:animEffect transition="in" filter="dissolve">
                                      <p:cBhvr>
                                        <p:cTn id="134" dur="500"/>
                                        <p:tgtEl>
                                          <p:spTgt spid="20"/>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45"/>
                                        </p:tgtEl>
                                        <p:attrNameLst>
                                          <p:attrName>style.visibility</p:attrName>
                                        </p:attrNameLst>
                                      </p:cBhvr>
                                      <p:to>
                                        <p:strVal val="visible"/>
                                      </p:to>
                                    </p:set>
                                    <p:animEffect transition="in" filter="dissolve">
                                      <p:cBhvr>
                                        <p:cTn id="139" dur="500"/>
                                        <p:tgtEl>
                                          <p:spTgt spid="45"/>
                                        </p:tgtEl>
                                      </p:cBhvr>
                                    </p:animEffect>
                                  </p:childTnLst>
                                </p:cTn>
                              </p:par>
                            </p:childTnLst>
                          </p:cTn>
                        </p:par>
                        <p:par>
                          <p:cTn id="140" fill="hold">
                            <p:stCondLst>
                              <p:cond delay="500"/>
                            </p:stCondLst>
                            <p:childTnLst>
                              <p:par>
                                <p:cTn id="141" presetID="9" presetClass="entr" presetSubtype="0" fill="hold" grpId="0" nodeType="after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dissolve">
                                      <p:cBhvr>
                                        <p:cTn id="143" dur="500"/>
                                        <p:tgtEl>
                                          <p:spTgt spid="46"/>
                                        </p:tgtEl>
                                      </p:cBhvr>
                                    </p:animEffect>
                                  </p:childTnLst>
                                </p:cTn>
                              </p:par>
                            </p:childTnLst>
                          </p:cTn>
                        </p:par>
                        <p:par>
                          <p:cTn id="144" fill="hold">
                            <p:stCondLst>
                              <p:cond delay="1000"/>
                            </p:stCondLst>
                            <p:childTnLst>
                              <p:par>
                                <p:cTn id="145" presetID="9" presetClass="entr" presetSubtype="0" fill="hold" grpId="0" nodeType="after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dissolve">
                                      <p:cBhvr>
                                        <p:cTn id="147" dur="500"/>
                                        <p:tgtEl>
                                          <p:spTgt spid="39"/>
                                        </p:tgtEl>
                                      </p:cBhvr>
                                    </p:animEffect>
                                  </p:childTnLst>
                                </p:cTn>
                              </p:par>
                            </p:childTnLst>
                          </p:cTn>
                        </p:par>
                        <p:par>
                          <p:cTn id="148" fill="hold">
                            <p:stCondLst>
                              <p:cond delay="1500"/>
                            </p:stCondLst>
                            <p:childTnLst>
                              <p:par>
                                <p:cTn id="149" presetID="9" presetClass="entr" presetSubtype="0" fill="hold" grpId="0" nodeType="afterEffect">
                                  <p:stCondLst>
                                    <p:cond delay="0"/>
                                  </p:stCondLst>
                                  <p:childTnLst>
                                    <p:set>
                                      <p:cBhvr>
                                        <p:cTn id="150" dur="1" fill="hold">
                                          <p:stCondLst>
                                            <p:cond delay="0"/>
                                          </p:stCondLst>
                                        </p:cTn>
                                        <p:tgtEl>
                                          <p:spTgt spid="40"/>
                                        </p:tgtEl>
                                        <p:attrNameLst>
                                          <p:attrName>style.visibility</p:attrName>
                                        </p:attrNameLst>
                                      </p:cBhvr>
                                      <p:to>
                                        <p:strVal val="visible"/>
                                      </p:to>
                                    </p:set>
                                    <p:animEffect transition="in" filter="dissolve">
                                      <p:cBhvr>
                                        <p:cTn id="151" dur="500"/>
                                        <p:tgtEl>
                                          <p:spTgt spid="40"/>
                                        </p:tgtEl>
                                      </p:cBhvr>
                                    </p:animEffect>
                                  </p:childTnLst>
                                </p:cTn>
                              </p:par>
                            </p:childTnLst>
                          </p:cTn>
                        </p:par>
                        <p:par>
                          <p:cTn id="152" fill="hold">
                            <p:stCondLst>
                              <p:cond delay="2000"/>
                            </p:stCondLst>
                            <p:childTnLst>
                              <p:par>
                                <p:cTn id="153" presetID="9" presetClass="entr" presetSubtype="0" fill="hold" grpId="0" nodeType="after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childTnLst>
                          </p:cTn>
                        </p:par>
                        <p:par>
                          <p:cTn id="156" fill="hold">
                            <p:stCondLst>
                              <p:cond delay="2500"/>
                            </p:stCondLst>
                            <p:childTnLst>
                              <p:par>
                                <p:cTn id="157" presetID="9" presetClass="entr" presetSubtype="0" fill="hold" grpId="0" nodeType="afterEffect">
                                  <p:stCondLst>
                                    <p:cond delay="0"/>
                                  </p:stCondLst>
                                  <p:childTnLst>
                                    <p:set>
                                      <p:cBhvr>
                                        <p:cTn id="158" dur="1" fill="hold">
                                          <p:stCondLst>
                                            <p:cond delay="0"/>
                                          </p:stCondLst>
                                        </p:cTn>
                                        <p:tgtEl>
                                          <p:spTgt spid="42"/>
                                        </p:tgtEl>
                                        <p:attrNameLst>
                                          <p:attrName>style.visibility</p:attrName>
                                        </p:attrNameLst>
                                      </p:cBhvr>
                                      <p:to>
                                        <p:strVal val="visible"/>
                                      </p:to>
                                    </p:set>
                                    <p:animEffect transition="in" filter="dissolve">
                                      <p:cBhvr>
                                        <p:cTn id="159" dur="500"/>
                                        <p:tgtEl>
                                          <p:spTgt spid="42"/>
                                        </p:tgtEl>
                                      </p:cBhvr>
                                    </p:animEffect>
                                  </p:childTnLst>
                                </p:cTn>
                              </p:par>
                            </p:childTnLst>
                          </p:cTn>
                        </p:par>
                        <p:par>
                          <p:cTn id="160" fill="hold">
                            <p:stCondLst>
                              <p:cond delay="3000"/>
                            </p:stCondLst>
                            <p:childTnLst>
                              <p:par>
                                <p:cTn id="161" presetID="9" presetClass="entr" presetSubtype="0" fill="hold" grpId="0" nodeType="afterEffect">
                                  <p:stCondLst>
                                    <p:cond delay="0"/>
                                  </p:stCondLst>
                                  <p:childTnLst>
                                    <p:set>
                                      <p:cBhvr>
                                        <p:cTn id="162" dur="1" fill="hold">
                                          <p:stCondLst>
                                            <p:cond delay="0"/>
                                          </p:stCondLst>
                                        </p:cTn>
                                        <p:tgtEl>
                                          <p:spTgt spid="43"/>
                                        </p:tgtEl>
                                        <p:attrNameLst>
                                          <p:attrName>style.visibility</p:attrName>
                                        </p:attrNameLst>
                                      </p:cBhvr>
                                      <p:to>
                                        <p:strVal val="visible"/>
                                      </p:to>
                                    </p:set>
                                    <p:animEffect transition="in" filter="dissolve">
                                      <p:cBhvr>
                                        <p:cTn id="163" dur="500"/>
                                        <p:tgtEl>
                                          <p:spTgt spid="43"/>
                                        </p:tgtEl>
                                      </p:cBhvr>
                                    </p:animEffect>
                                  </p:childTnLst>
                                </p:cTn>
                              </p:par>
                            </p:childTnLst>
                          </p:cTn>
                        </p:par>
                        <p:par>
                          <p:cTn id="164" fill="hold">
                            <p:stCondLst>
                              <p:cond delay="3500"/>
                            </p:stCondLst>
                            <p:childTnLst>
                              <p:par>
                                <p:cTn id="165" presetID="9" presetClass="entr" presetSubtype="0" fill="hold" grpId="0" nodeType="afterEffect">
                                  <p:stCondLst>
                                    <p:cond delay="0"/>
                                  </p:stCondLst>
                                  <p:childTnLst>
                                    <p:set>
                                      <p:cBhvr>
                                        <p:cTn id="166" dur="1" fill="hold">
                                          <p:stCondLst>
                                            <p:cond delay="0"/>
                                          </p:stCondLst>
                                        </p:cTn>
                                        <p:tgtEl>
                                          <p:spTgt spid="44"/>
                                        </p:tgtEl>
                                        <p:attrNameLst>
                                          <p:attrName>style.visibility</p:attrName>
                                        </p:attrNameLst>
                                      </p:cBhvr>
                                      <p:to>
                                        <p:strVal val="visible"/>
                                      </p:to>
                                    </p:set>
                                    <p:animEffect transition="in" filter="dissolve">
                                      <p:cBhvr>
                                        <p:cTn id="167" dur="500"/>
                                        <p:tgtEl>
                                          <p:spTgt spid="44"/>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3"/>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52"/>
                                        </p:tgtEl>
                                        <p:attrNameLst>
                                          <p:attrName>style.visibility</p:attrName>
                                        </p:attrNameLst>
                                      </p:cBhvr>
                                      <p:to>
                                        <p:strVal val="visible"/>
                                      </p:to>
                                    </p:set>
                                    <p:animEffect transition="in" filter="dissolve">
                                      <p:cBhvr>
                                        <p:cTn id="176" dur="500"/>
                                        <p:tgtEl>
                                          <p:spTgt spid="52"/>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53"/>
                                        </p:tgtEl>
                                        <p:attrNameLst>
                                          <p:attrName>style.visibility</p:attrName>
                                        </p:attrNameLst>
                                      </p:cBhvr>
                                      <p:to>
                                        <p:strVal val="visible"/>
                                      </p:to>
                                    </p:set>
                                    <p:animEffect transition="in" filter="fade">
                                      <p:cBhvr>
                                        <p:cTn id="181" dur="1000"/>
                                        <p:tgtEl>
                                          <p:spTgt spid="53"/>
                                        </p:tgtEl>
                                      </p:cBhvr>
                                    </p:animEffec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57"/>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55"/>
                                        </p:tgtEl>
                                        <p:attrNameLst>
                                          <p:attrName>style.visibility</p:attrName>
                                        </p:attrNameLst>
                                      </p:cBhvr>
                                      <p:to>
                                        <p:strVal val="visible"/>
                                      </p:to>
                                    </p:set>
                                    <p:animEffect transition="in" filter="fade">
                                      <p:cBhvr>
                                        <p:cTn id="190"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20" grpId="0" autoUpdateAnimBg="0"/>
      <p:bldP spid="25"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P spid="37" grpId="0" autoUpdateAnimBg="0"/>
      <p:bldP spid="38" grpId="0" autoUpdateAnimBg="0"/>
      <p:bldP spid="39" grpId="0" autoUpdateAnimBg="0"/>
      <p:bldP spid="40" grpId="0" autoUpdateAnimBg="0"/>
      <p:bldP spid="41" grpId="0" autoUpdateAnimBg="0"/>
      <p:bldP spid="42" grpId="0" autoUpdateAnimBg="0"/>
      <p:bldP spid="43" grpId="0" autoUpdateAnimBg="0"/>
      <p:bldP spid="44" grpId="0" autoUpdateAnimBg="0"/>
      <p:bldP spid="45" grpId="0" autoUpdateAnimBg="0"/>
      <p:bldP spid="46" grpId="0" autoUpdateAnimBg="0"/>
      <p:bldP spid="47" grpId="0" animBg="1"/>
      <p:bldP spid="48" grpId="0" animBg="1"/>
      <p:bldP spid="49" grpId="0" animBg="1"/>
      <p:bldP spid="50" grpId="0" animBg="1"/>
      <p:bldP spid="53" grpId="0"/>
      <p:bldP spid="55" grpId="0"/>
      <p:bldP spid="56" grpId="0" animBg="1"/>
      <p:bldP spid="56" grpId="1" animBg="1"/>
      <p:bldP spid="52" grpId="0" autoUpdateAnimBg="0"/>
      <p:bldP spid="57"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data</a:t>
            </a:r>
            <a:endParaRPr lang="en-US" dirty="0"/>
          </a:p>
        </p:txBody>
      </p:sp>
      <p:pic>
        <p:nvPicPr>
          <p:cNvPr id="10" name="Picture 9" descr="Table&#10;&#10;Description automatically generated">
            <a:extLst>
              <a:ext uri="{FF2B5EF4-FFF2-40B4-BE49-F238E27FC236}">
                <a16:creationId xmlns:a16="http://schemas.microsoft.com/office/drawing/2014/main" id="{5A4C1293-B4C0-83DA-E4B4-40590F55E2F9}"/>
              </a:ext>
            </a:extLst>
          </p:cNvPr>
          <p:cNvPicPr>
            <a:picLocks noChangeAspect="1"/>
          </p:cNvPicPr>
          <p:nvPr/>
        </p:nvPicPr>
        <p:blipFill>
          <a:blip r:embed="rId2"/>
          <a:stretch>
            <a:fillRect/>
          </a:stretch>
        </p:blipFill>
        <p:spPr>
          <a:xfrm>
            <a:off x="-1" y="2175164"/>
            <a:ext cx="8959645" cy="1950589"/>
          </a:xfrm>
          <a:prstGeom prst="rect">
            <a:avLst/>
          </a:prstGeom>
        </p:spPr>
      </p:pic>
      <p:pic>
        <p:nvPicPr>
          <p:cNvPr id="12" name="Picture 11" descr="Table&#10;&#10;Description automatically generated">
            <a:extLst>
              <a:ext uri="{FF2B5EF4-FFF2-40B4-BE49-F238E27FC236}">
                <a16:creationId xmlns:a16="http://schemas.microsoft.com/office/drawing/2014/main" id="{A350C9C5-4DC4-3CBA-22E4-849A1B268ACD}"/>
              </a:ext>
            </a:extLst>
          </p:cNvPr>
          <p:cNvPicPr>
            <a:picLocks noChangeAspect="1"/>
          </p:cNvPicPr>
          <p:nvPr/>
        </p:nvPicPr>
        <p:blipFill>
          <a:blip r:embed="rId3"/>
          <a:stretch>
            <a:fillRect/>
          </a:stretch>
        </p:blipFill>
        <p:spPr>
          <a:xfrm>
            <a:off x="-1" y="4732082"/>
            <a:ext cx="9371621" cy="2101865"/>
          </a:xfrm>
          <a:prstGeom prst="rect">
            <a:avLst/>
          </a:prstGeom>
        </p:spPr>
      </p:pic>
      <p:grpSp>
        <p:nvGrpSpPr>
          <p:cNvPr id="20" name="Group 19">
            <a:extLst>
              <a:ext uri="{FF2B5EF4-FFF2-40B4-BE49-F238E27FC236}">
                <a16:creationId xmlns:a16="http://schemas.microsoft.com/office/drawing/2014/main" id="{F965076B-2F1C-4165-8871-CFFA1592ECE4}"/>
              </a:ext>
            </a:extLst>
          </p:cNvPr>
          <p:cNvGrpSpPr/>
          <p:nvPr/>
        </p:nvGrpSpPr>
        <p:grpSpPr>
          <a:xfrm>
            <a:off x="622300" y="3530600"/>
            <a:ext cx="6149872" cy="595153"/>
            <a:chOff x="622300" y="3530600"/>
            <a:chExt cx="6149872" cy="595153"/>
          </a:xfrm>
        </p:grpSpPr>
        <p:sp>
          <p:nvSpPr>
            <p:cNvPr id="16" name="TextBox 15">
              <a:extLst>
                <a:ext uri="{FF2B5EF4-FFF2-40B4-BE49-F238E27FC236}">
                  <a16:creationId xmlns:a16="http://schemas.microsoft.com/office/drawing/2014/main" id="{FCACD680-9CCC-2078-9184-77D31CB9DE9E}"/>
                </a:ext>
              </a:extLst>
            </p:cNvPr>
            <p:cNvSpPr txBox="1"/>
            <p:nvPr/>
          </p:nvSpPr>
          <p:spPr>
            <a:xfrm>
              <a:off x="622300" y="3530600"/>
              <a:ext cx="1981200" cy="595153"/>
            </a:xfrm>
            <a:prstGeom prst="rect">
              <a:avLst/>
            </a:prstGeom>
            <a:noFill/>
            <a:ln w="57150">
              <a:solidFill>
                <a:srgbClr val="FF0000"/>
              </a:solidFill>
            </a:ln>
          </p:spPr>
          <p:txBody>
            <a:bodyPr wrap="square" rtlCol="0">
              <a:spAutoFit/>
            </a:bodyPr>
            <a:lstStyle/>
            <a:p>
              <a:endParaRPr lang="en-GB" dirty="0"/>
            </a:p>
          </p:txBody>
        </p:sp>
        <p:sp>
          <p:nvSpPr>
            <p:cNvPr id="18" name="TextBox 17">
              <a:extLst>
                <a:ext uri="{FF2B5EF4-FFF2-40B4-BE49-F238E27FC236}">
                  <a16:creationId xmlns:a16="http://schemas.microsoft.com/office/drawing/2014/main" id="{77164A05-FFBD-6519-3F8F-073766BA4A35}"/>
                </a:ext>
              </a:extLst>
            </p:cNvPr>
            <p:cNvSpPr txBox="1"/>
            <p:nvPr/>
          </p:nvSpPr>
          <p:spPr>
            <a:xfrm>
              <a:off x="4790972" y="3530600"/>
              <a:ext cx="1981200" cy="595153"/>
            </a:xfrm>
            <a:prstGeom prst="rect">
              <a:avLst/>
            </a:prstGeom>
            <a:noFill/>
            <a:ln w="57150">
              <a:solidFill>
                <a:srgbClr val="FF0000"/>
              </a:solidFill>
            </a:ln>
          </p:spPr>
          <p:txBody>
            <a:bodyPr wrap="square" rtlCol="0">
              <a:spAutoFit/>
            </a:bodyPr>
            <a:lstStyle/>
            <a:p>
              <a:endParaRPr lang="en-GB" dirty="0"/>
            </a:p>
          </p:txBody>
        </p:sp>
      </p:grpSp>
      <p:grpSp>
        <p:nvGrpSpPr>
          <p:cNvPr id="22" name="Group 21">
            <a:extLst>
              <a:ext uri="{FF2B5EF4-FFF2-40B4-BE49-F238E27FC236}">
                <a16:creationId xmlns:a16="http://schemas.microsoft.com/office/drawing/2014/main" id="{3A0B2F9F-6223-4672-999D-229CF0B937F8}"/>
              </a:ext>
            </a:extLst>
          </p:cNvPr>
          <p:cNvGrpSpPr/>
          <p:nvPr/>
        </p:nvGrpSpPr>
        <p:grpSpPr>
          <a:xfrm>
            <a:off x="622300" y="6238794"/>
            <a:ext cx="6876560" cy="595154"/>
            <a:chOff x="622300" y="6238794"/>
            <a:chExt cx="6876560" cy="595154"/>
          </a:xfrm>
        </p:grpSpPr>
        <p:sp>
          <p:nvSpPr>
            <p:cNvPr id="17" name="TextBox 16">
              <a:extLst>
                <a:ext uri="{FF2B5EF4-FFF2-40B4-BE49-F238E27FC236}">
                  <a16:creationId xmlns:a16="http://schemas.microsoft.com/office/drawing/2014/main" id="{9D8D4670-34F8-E226-7FCC-9D48423C367B}"/>
                </a:ext>
              </a:extLst>
            </p:cNvPr>
            <p:cNvSpPr txBox="1"/>
            <p:nvPr/>
          </p:nvSpPr>
          <p:spPr>
            <a:xfrm>
              <a:off x="622300" y="6238795"/>
              <a:ext cx="3022600" cy="595153"/>
            </a:xfrm>
            <a:prstGeom prst="rect">
              <a:avLst/>
            </a:prstGeom>
            <a:noFill/>
            <a:ln w="57150">
              <a:solidFill>
                <a:srgbClr val="FF0000"/>
              </a:solidFill>
            </a:ln>
          </p:spPr>
          <p:txBody>
            <a:bodyPr wrap="square" rtlCol="0">
              <a:spAutoFit/>
            </a:bodyPr>
            <a:lstStyle/>
            <a:p>
              <a:endParaRPr lang="en-GB" dirty="0"/>
            </a:p>
          </p:txBody>
        </p:sp>
        <p:sp>
          <p:nvSpPr>
            <p:cNvPr id="19" name="TextBox 18">
              <a:extLst>
                <a:ext uri="{FF2B5EF4-FFF2-40B4-BE49-F238E27FC236}">
                  <a16:creationId xmlns:a16="http://schemas.microsoft.com/office/drawing/2014/main" id="{4B2CFA43-B969-7FDE-8684-F81D7785AE69}"/>
                </a:ext>
              </a:extLst>
            </p:cNvPr>
            <p:cNvSpPr txBox="1"/>
            <p:nvPr/>
          </p:nvSpPr>
          <p:spPr>
            <a:xfrm>
              <a:off x="5517660" y="6238794"/>
              <a:ext cx="1981200" cy="595153"/>
            </a:xfrm>
            <a:prstGeom prst="rect">
              <a:avLst/>
            </a:prstGeom>
            <a:noFill/>
            <a:ln w="57150">
              <a:solidFill>
                <a:srgbClr val="FF0000"/>
              </a:solidFill>
            </a:ln>
          </p:spPr>
          <p:txBody>
            <a:bodyPr wrap="square" rtlCol="0">
              <a:spAutoFit/>
            </a:bodyPr>
            <a:lstStyle/>
            <a:p>
              <a:endParaRPr lang="en-GB" dirty="0"/>
            </a:p>
          </p:txBody>
        </p:sp>
      </p:grpSp>
    </p:spTree>
    <p:extLst>
      <p:ext uri="{BB962C8B-B14F-4D97-AF65-F5344CB8AC3E}">
        <p14:creationId xmlns:p14="http://schemas.microsoft.com/office/powerpoint/2010/main" val="415343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4966" y="333554"/>
            <a:ext cx="4779034" cy="1143000"/>
          </a:xfrm>
        </p:spPr>
        <p:txBody>
          <a:bodyPr/>
          <a:lstStyle/>
          <a:p>
            <a:r>
              <a:rPr lang="en-US" dirty="0"/>
              <a:t>Variance and distributions</a:t>
            </a:r>
          </a:p>
        </p:txBody>
      </p:sp>
      <p:pic>
        <p:nvPicPr>
          <p:cNvPr id="4" name="Picture 3" descr="bimodal distribution" title="data graph"/>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398" y="3108145"/>
            <a:ext cx="4072169" cy="2412760"/>
          </a:xfrm>
          <a:prstGeom prst="rect">
            <a:avLst/>
          </a:prstGeom>
        </p:spPr>
      </p:pic>
      <p:pic>
        <p:nvPicPr>
          <p:cNvPr id="5" name="Picture 4" descr="normal distribution, positive skew, negative skew" title="data grap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216663" cy="6858000"/>
          </a:xfrm>
          <a:prstGeom prst="rect">
            <a:avLst/>
          </a:prstGeom>
        </p:spPr>
      </p:pic>
    </p:spTree>
    <p:extLst>
      <p:ext uri="{BB962C8B-B14F-4D97-AF65-F5344CB8AC3E}">
        <p14:creationId xmlns:p14="http://schemas.microsoft.com/office/powerpoint/2010/main" val="110248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standard deviation</a:t>
            </a:r>
          </a:p>
        </p:txBody>
      </p:sp>
      <p:sp>
        <p:nvSpPr>
          <p:cNvPr id="3" name="Content Placeholder 2"/>
          <p:cNvSpPr>
            <a:spLocks noGrp="1"/>
          </p:cNvSpPr>
          <p:nvPr>
            <p:ph idx="1"/>
          </p:nvPr>
        </p:nvSpPr>
        <p:spPr>
          <a:xfrm>
            <a:off x="0" y="1981200"/>
            <a:ext cx="8949288" cy="4114800"/>
          </a:xfrm>
        </p:spPr>
        <p:txBody>
          <a:bodyPr/>
          <a:lstStyle/>
          <a:p>
            <a:r>
              <a:rPr lang="en-US" sz="2800" dirty="0"/>
              <a:t>Baron-Cohen, Leslie &amp; </a:t>
            </a:r>
            <a:r>
              <a:rPr lang="en-US" sz="2800" dirty="0" err="1"/>
              <a:t>Frith</a:t>
            </a:r>
            <a:r>
              <a:rPr lang="en-US" sz="2800" dirty="0"/>
              <a:t> (1985)</a:t>
            </a:r>
          </a:p>
          <a:p>
            <a:pPr lvl="1"/>
            <a:r>
              <a:rPr lang="en-US" sz="2400" dirty="0"/>
              <a:t>Studied whether children with autism could distinguish between knowledge and false belief</a:t>
            </a:r>
          </a:p>
          <a:p>
            <a:pPr lvl="1"/>
            <a:r>
              <a:rPr lang="en-US" sz="2400" dirty="0"/>
              <a:t>Tested 20 children with autism, 14 children with Down’s syndrome and 14 typically-developing children</a:t>
            </a:r>
          </a:p>
        </p:txBody>
      </p:sp>
      <p:grpSp>
        <p:nvGrpSpPr>
          <p:cNvPr id="8" name="Group 7" title="table from paper"/>
          <p:cNvGrpSpPr/>
          <p:nvPr/>
        </p:nvGrpSpPr>
        <p:grpSpPr>
          <a:xfrm>
            <a:off x="1956344" y="4109839"/>
            <a:ext cx="4939171" cy="2748161"/>
            <a:chOff x="2611170" y="3978384"/>
            <a:chExt cx="4939171" cy="2748161"/>
          </a:xfrm>
        </p:grpSpPr>
        <p:pic>
          <p:nvPicPr>
            <p:cNvPr id="4" name="Picture 3" descr="Picture 9.png"/>
            <p:cNvPicPr>
              <a:picLocks noChangeAspect="1"/>
            </p:cNvPicPr>
            <p:nvPr/>
          </p:nvPicPr>
          <p:blipFill>
            <a:blip r:embed="rId2"/>
            <a:srcRect l="6676" t="10090" r="9262" b="3235"/>
            <a:stretch>
              <a:fillRect/>
            </a:stretch>
          </p:blipFill>
          <p:spPr>
            <a:xfrm>
              <a:off x="2611170" y="3978384"/>
              <a:ext cx="4939171" cy="2748161"/>
            </a:xfrm>
            <a:prstGeom prst="rect">
              <a:avLst/>
            </a:prstGeom>
          </p:spPr>
        </p:pic>
        <p:sp>
          <p:nvSpPr>
            <p:cNvPr id="5" name="Rectangle 4"/>
            <p:cNvSpPr/>
            <p:nvPr/>
          </p:nvSpPr>
          <p:spPr bwMode="auto">
            <a:xfrm>
              <a:off x="4772292" y="5139159"/>
              <a:ext cx="2539932" cy="198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08" charset="0"/>
              </a:endParaRPr>
            </a:p>
          </p:txBody>
        </p:sp>
        <p:sp>
          <p:nvSpPr>
            <p:cNvPr id="6" name="Rectangle 5"/>
            <p:cNvSpPr/>
            <p:nvPr/>
          </p:nvSpPr>
          <p:spPr bwMode="auto">
            <a:xfrm>
              <a:off x="4805633" y="5698327"/>
              <a:ext cx="2539932" cy="198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08" charset="0"/>
              </a:endParaRPr>
            </a:p>
          </p:txBody>
        </p:sp>
        <p:sp>
          <p:nvSpPr>
            <p:cNvPr id="7" name="Rectangle 6"/>
            <p:cNvSpPr/>
            <p:nvPr/>
          </p:nvSpPr>
          <p:spPr bwMode="auto">
            <a:xfrm>
              <a:off x="4726260" y="6214227"/>
              <a:ext cx="2539932" cy="198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08" charset="0"/>
              </a:endParaRPr>
            </a:p>
          </p:txBody>
        </p:sp>
      </p:grpSp>
    </p:spTree>
    <p:extLst>
      <p:ext uri="{BB962C8B-B14F-4D97-AF65-F5344CB8AC3E}">
        <p14:creationId xmlns:p14="http://schemas.microsoft.com/office/powerpoint/2010/main" val="136510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2133600"/>
            <a:ext cx="9144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GB" sz="3200" b="0" i="0" u="none" strike="noStrike" kern="0" cap="none" spc="0" normalizeH="0" baseline="0" noProof="0" dirty="0">
                <a:ln>
                  <a:noFill/>
                </a:ln>
                <a:effectLst/>
                <a:uLnTx/>
                <a:uFillTx/>
                <a:latin typeface="+mn-lt"/>
                <a:ea typeface="+mn-ea"/>
                <a:cs typeface="+mn-cs"/>
              </a:rPr>
              <a:t>Central tendency describes representative</a:t>
            </a:r>
            <a:r>
              <a:rPr kumimoji="0" lang="en-GB" sz="3200" b="0" i="0" u="none" strike="noStrike" kern="0" cap="none" spc="0" normalizeH="0" noProof="0" dirty="0">
                <a:ln>
                  <a:noFill/>
                </a:ln>
                <a:effectLst/>
                <a:uLnTx/>
                <a:uFillTx/>
                <a:latin typeface="+mn-lt"/>
                <a:ea typeface="+mn-ea"/>
                <a:cs typeface="+mn-cs"/>
              </a:rPr>
              <a:t> values</a:t>
            </a:r>
          </a:p>
          <a:p>
            <a:pPr marL="800100" lvl="1" indent="-342900" eaLnBrk="1" hangingPunct="1">
              <a:lnSpc>
                <a:spcPct val="90000"/>
              </a:lnSpc>
              <a:spcBef>
                <a:spcPct val="20000"/>
              </a:spcBef>
              <a:buFontTx/>
              <a:buChar char="•"/>
            </a:pPr>
            <a:r>
              <a:rPr lang="en-GB" kern="0" baseline="0" dirty="0">
                <a:latin typeface="+mn-lt"/>
              </a:rPr>
              <a:t>Different</a:t>
            </a:r>
            <a:r>
              <a:rPr lang="en-GB" kern="0" dirty="0">
                <a:latin typeface="+mn-lt"/>
              </a:rPr>
              <a:t> types of central tendency measure</a:t>
            </a:r>
          </a:p>
          <a:p>
            <a:pPr marL="800100" lvl="1" indent="-342900" eaLnBrk="1" hangingPunct="1">
              <a:lnSpc>
                <a:spcPct val="90000"/>
              </a:lnSpc>
              <a:spcBef>
                <a:spcPct val="20000"/>
              </a:spcBef>
              <a:buFontTx/>
              <a:buChar char="•"/>
            </a:pPr>
            <a:r>
              <a:rPr lang="en-GB" kern="0" dirty="0">
                <a:latin typeface="+mn-lt"/>
              </a:rPr>
              <a:t>Ask yourself which is better in the circumstances</a:t>
            </a:r>
          </a:p>
          <a:p>
            <a:pPr marL="342900" indent="-342900" eaLnBrk="1" hangingPunct="1">
              <a:lnSpc>
                <a:spcPct val="90000"/>
              </a:lnSpc>
              <a:spcBef>
                <a:spcPct val="20000"/>
              </a:spcBef>
              <a:buFontTx/>
              <a:buChar char="•"/>
            </a:pPr>
            <a:r>
              <a:rPr lang="en-GB" sz="3200" kern="0" dirty="0">
                <a:latin typeface="+mn-lt"/>
                <a:ea typeface="ＭＳ Ｐゴシック" pitchFamily="-108" charset="-128"/>
              </a:rPr>
              <a:t>Variability describes the spread of scores</a:t>
            </a:r>
          </a:p>
          <a:p>
            <a:pPr marL="800100" lvl="1" indent="-342900" eaLnBrk="1" hangingPunct="1">
              <a:lnSpc>
                <a:spcPct val="90000"/>
              </a:lnSpc>
              <a:spcBef>
                <a:spcPct val="20000"/>
              </a:spcBef>
              <a:buFontTx/>
              <a:buChar char="•"/>
            </a:pPr>
            <a:r>
              <a:rPr kumimoji="0" lang="en-GB" sz="3200" b="0" i="0" u="none" strike="noStrike" kern="0" cap="none" spc="0" normalizeH="0" baseline="0" noProof="0" dirty="0">
                <a:ln>
                  <a:noFill/>
                </a:ln>
                <a:effectLst/>
                <a:uLnTx/>
                <a:uFillTx/>
                <a:latin typeface="+mn-lt"/>
                <a:ea typeface="ＭＳ Ｐゴシック" pitchFamily="-108" charset="-128"/>
              </a:rPr>
              <a:t>Variability is important</a:t>
            </a:r>
          </a:p>
          <a:p>
            <a:pPr marL="800100" lvl="1" indent="-342900" eaLnBrk="1" hangingPunct="1">
              <a:lnSpc>
                <a:spcPct val="90000"/>
              </a:lnSpc>
              <a:spcBef>
                <a:spcPct val="20000"/>
              </a:spcBef>
              <a:buFontTx/>
              <a:buChar char="•"/>
            </a:pPr>
            <a:r>
              <a:rPr lang="en-GB" sz="3200" kern="0" dirty="0">
                <a:latin typeface="+mn-lt"/>
                <a:ea typeface="ＭＳ Ｐゴシック" pitchFamily="-108" charset="-128"/>
              </a:rPr>
              <a:t>It can be calculated in different ways</a:t>
            </a:r>
          </a:p>
          <a:p>
            <a:pPr marL="800100" lvl="1" indent="-342900" eaLnBrk="1" hangingPunct="1">
              <a:lnSpc>
                <a:spcPct val="90000"/>
              </a:lnSpc>
              <a:spcBef>
                <a:spcPct val="20000"/>
              </a:spcBef>
              <a:buFontTx/>
              <a:buChar char="•"/>
            </a:pPr>
            <a:r>
              <a:rPr kumimoji="0" lang="en-US" sz="3200" b="0" i="0" u="none" strike="noStrike" kern="0" cap="none" spc="0" normalizeH="0" baseline="0" noProof="0" dirty="0">
                <a:ln>
                  <a:noFill/>
                </a:ln>
                <a:effectLst/>
                <a:uLnTx/>
                <a:uFillTx/>
                <a:latin typeface="+mn-lt"/>
                <a:ea typeface="ＭＳ Ｐゴシック" pitchFamily="-108" charset="-128"/>
              </a:rPr>
              <a:t>‘S</a:t>
            </a:r>
            <a:r>
              <a:rPr kumimoji="0" lang="en-GB" sz="3200" b="0" i="0" u="none" strike="noStrike" kern="0" cap="none" spc="0" normalizeH="0" baseline="0" noProof="0" dirty="0" err="1">
                <a:ln>
                  <a:noFill/>
                </a:ln>
                <a:effectLst/>
                <a:uLnTx/>
                <a:uFillTx/>
                <a:latin typeface="+mn-lt"/>
                <a:ea typeface="ＭＳ Ｐゴシック" pitchFamily="-108" charset="-128"/>
              </a:rPr>
              <a:t>tandard</a:t>
            </a:r>
            <a:r>
              <a:rPr kumimoji="0" lang="en-GB" sz="3200" b="0" i="0" u="none" strike="noStrike" kern="0" cap="none" spc="0" normalizeH="0" noProof="0" dirty="0">
                <a:ln>
                  <a:noFill/>
                </a:ln>
                <a:effectLst/>
                <a:uLnTx/>
                <a:uFillTx/>
                <a:latin typeface="+mn-lt"/>
                <a:ea typeface="ＭＳ Ｐゴシック" pitchFamily="-108" charset="-128"/>
              </a:rPr>
              <a:t> deviation’ </a:t>
            </a:r>
            <a:r>
              <a:rPr lang="en-GB" sz="3200" kern="0" dirty="0">
                <a:latin typeface="+mn-lt"/>
                <a:ea typeface="ＭＳ Ｐゴシック" pitchFamily="-108" charset="-128"/>
              </a:rPr>
              <a:t>is </a:t>
            </a:r>
            <a:r>
              <a:rPr kumimoji="0" lang="en-GB" sz="3200" b="0" i="0" u="none" strike="noStrike" kern="0" cap="none" spc="0" normalizeH="0" noProof="0" dirty="0">
                <a:ln>
                  <a:noFill/>
                </a:ln>
                <a:solidFill>
                  <a:srgbClr val="000000"/>
                </a:solidFill>
                <a:effectLst/>
                <a:uLnTx/>
                <a:uFillTx/>
                <a:latin typeface="+mn-lt"/>
                <a:ea typeface="ＭＳ Ｐゴシック" pitchFamily="-108" charset="-128"/>
              </a:rPr>
              <a:t>a </a:t>
            </a:r>
            <a:r>
              <a:rPr lang="en-GB" sz="3200" kern="0" dirty="0">
                <a:solidFill>
                  <a:srgbClr val="000000"/>
                </a:solidFill>
                <a:latin typeface="+mn-lt"/>
                <a:ea typeface="ＭＳ Ｐゴシック" pitchFamily="-108" charset="-128"/>
              </a:rPr>
              <a:t>vital measure of variability	</a:t>
            </a:r>
          </a:p>
        </p:txBody>
      </p:sp>
      <p:sp>
        <p:nvSpPr>
          <p:cNvPr id="2" name="Title 1">
            <a:extLst>
              <a:ext uri="{FF2B5EF4-FFF2-40B4-BE49-F238E27FC236}">
                <a16:creationId xmlns:a16="http://schemas.microsoft.com/office/drawing/2014/main" id="{C3DB7D2D-AB18-DF4A-B8F2-0C838AC92585}"/>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343930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1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10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10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in psychology</a:t>
            </a:r>
          </a:p>
        </p:txBody>
      </p:sp>
      <p:sp>
        <p:nvSpPr>
          <p:cNvPr id="3" name="Content Placeholder 2"/>
          <p:cNvSpPr>
            <a:spLocks noGrp="1"/>
          </p:cNvSpPr>
          <p:nvPr>
            <p:ph idx="1"/>
          </p:nvPr>
        </p:nvSpPr>
        <p:spPr/>
        <p:txBody>
          <a:bodyPr/>
          <a:lstStyle/>
          <a:p>
            <a:r>
              <a:rPr lang="en-US" dirty="0"/>
              <a:t>"In listening to stories we tend to suspend disbelief in order to be entertained, whereas in evaluating statistics we generally have an opposite inclination to suspend belief in order not to be beguiled.”</a:t>
            </a:r>
          </a:p>
          <a:p>
            <a:pPr lvl="1"/>
            <a:r>
              <a:rPr lang="en-US" sz="2000" dirty="0"/>
              <a:t>John Allen </a:t>
            </a:r>
            <a:r>
              <a:rPr lang="en-US" sz="2000" dirty="0" err="1"/>
              <a:t>Paulos</a:t>
            </a:r>
            <a:r>
              <a:rPr lang="en-US" sz="2000" dirty="0"/>
              <a:t>, in Stories vs. statistics, New York Times, 24 October 2010</a:t>
            </a:r>
          </a:p>
        </p:txBody>
      </p:sp>
    </p:spTree>
    <p:extLst>
      <p:ext uri="{BB962C8B-B14F-4D97-AF65-F5344CB8AC3E}">
        <p14:creationId xmlns:p14="http://schemas.microsoft.com/office/powerpoint/2010/main" val="35124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a:t>Central tendency</a:t>
            </a:r>
          </a:p>
        </p:txBody>
      </p:sp>
      <p:sp>
        <p:nvSpPr>
          <p:cNvPr id="89091" name="Rectangle 3"/>
          <p:cNvSpPr>
            <a:spLocks noGrp="1" noChangeArrowheads="1"/>
          </p:cNvSpPr>
          <p:nvPr>
            <p:ph type="body" idx="1"/>
          </p:nvPr>
        </p:nvSpPr>
        <p:spPr>
          <a:xfrm>
            <a:off x="228600" y="1981200"/>
            <a:ext cx="8686800" cy="4114800"/>
          </a:xfrm>
        </p:spPr>
        <p:txBody>
          <a:bodyPr/>
          <a:lstStyle/>
          <a:p>
            <a:r>
              <a:rPr lang="en-GB" dirty="0"/>
              <a:t>Mean, median and mode</a:t>
            </a:r>
          </a:p>
          <a:p>
            <a:r>
              <a:rPr lang="en-GB" dirty="0"/>
              <a:t>Each of them can be useful</a:t>
            </a:r>
          </a:p>
          <a:p>
            <a:r>
              <a:rPr lang="en-GB" dirty="0"/>
              <a:t>Each describe something potentially meaningful about a sample or a population</a:t>
            </a:r>
          </a:p>
          <a:p>
            <a:r>
              <a:rPr lang="en-GB" dirty="0"/>
              <a:t>One their own, they don’t tell the whole story</a:t>
            </a:r>
            <a:r>
              <a:rPr lang="is-IS" dirty="0"/>
              <a: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fade">
                                      <p:cBhvr>
                                        <p:cTn id="7" dur="10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fade">
                                      <p:cBhvr>
                                        <p:cTn id="12" dur="1000"/>
                                        <p:tgtEl>
                                          <p:spTgt spid="8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fade">
                                      <p:cBhvr>
                                        <p:cTn id="17" dur="1000"/>
                                        <p:tgtEl>
                                          <p:spTgt spid="89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fade">
                                      <p:cBhvr>
                                        <p:cTn id="22" dur="1000"/>
                                        <p:tgtEl>
                                          <p:spTgt spid="89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F7FF-439F-CE31-C3F6-594ABA91F525}"/>
              </a:ext>
            </a:extLst>
          </p:cNvPr>
          <p:cNvSpPr>
            <a:spLocks noGrp="1"/>
          </p:cNvSpPr>
          <p:nvPr>
            <p:ph type="title"/>
          </p:nvPr>
        </p:nvSpPr>
        <p:spPr/>
        <p:txBody>
          <a:bodyPr/>
          <a:lstStyle/>
          <a:p>
            <a:r>
              <a:rPr lang="en-GB" dirty="0"/>
              <a:t>The importance of variability</a:t>
            </a:r>
          </a:p>
        </p:txBody>
      </p:sp>
      <p:sp>
        <p:nvSpPr>
          <p:cNvPr id="3" name="Content Placeholder 2">
            <a:extLst>
              <a:ext uri="{FF2B5EF4-FFF2-40B4-BE49-F238E27FC236}">
                <a16:creationId xmlns:a16="http://schemas.microsoft.com/office/drawing/2014/main" id="{CBDEEA87-FA3A-1998-2E7D-29A2861CDD16}"/>
              </a:ext>
            </a:extLst>
          </p:cNvPr>
          <p:cNvSpPr>
            <a:spLocks noGrp="1"/>
          </p:cNvSpPr>
          <p:nvPr>
            <p:ph idx="1"/>
          </p:nvPr>
        </p:nvSpPr>
        <p:spPr>
          <a:xfrm>
            <a:off x="0" y="1943100"/>
            <a:ext cx="9144000" cy="4114800"/>
          </a:xfrm>
        </p:spPr>
        <p:txBody>
          <a:bodyPr/>
          <a:lstStyle/>
          <a:p>
            <a:r>
              <a:rPr lang="en-GB" sz="2400" dirty="0"/>
              <a:t>What questions might you ask or think about in deciding on your application to a University to study Psychology in 2023?</a:t>
            </a:r>
          </a:p>
          <a:p>
            <a:pPr lvl="1"/>
            <a:r>
              <a:rPr lang="en-GB" sz="2000" dirty="0"/>
              <a:t>What is the average cost of living in place X?</a:t>
            </a:r>
          </a:p>
          <a:p>
            <a:pPr lvl="1"/>
            <a:r>
              <a:rPr lang="en-GB" sz="2000" dirty="0"/>
              <a:t>What is the most common degree outcome that students get?</a:t>
            </a:r>
          </a:p>
          <a:p>
            <a:pPr lvl="1"/>
            <a:r>
              <a:rPr lang="en-GB" sz="2000" dirty="0"/>
              <a:t>How long does it take </a:t>
            </a:r>
            <a:r>
              <a:rPr lang="en-GB" sz="2000"/>
              <a:t>for students to </a:t>
            </a:r>
            <a:r>
              <a:rPr lang="en-GB" sz="2000" dirty="0"/>
              <a:t>find a graduate-level job when they leave?</a:t>
            </a:r>
          </a:p>
          <a:p>
            <a:pPr lvl="1"/>
            <a:r>
              <a:rPr lang="en-GB" sz="2000" dirty="0"/>
              <a:t>On average, how many hours of teaching is there in the 1</a:t>
            </a:r>
            <a:r>
              <a:rPr lang="en-GB" sz="2000" baseline="30000" dirty="0"/>
              <a:t>st</a:t>
            </a:r>
            <a:r>
              <a:rPr lang="en-GB" sz="2000" dirty="0"/>
              <a:t> year?</a:t>
            </a:r>
          </a:p>
        </p:txBody>
      </p:sp>
    </p:spTree>
    <p:extLst>
      <p:ext uri="{BB962C8B-B14F-4D97-AF65-F5344CB8AC3E}">
        <p14:creationId xmlns:p14="http://schemas.microsoft.com/office/powerpoint/2010/main" val="160977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cture 6.png"/>
          <p:cNvPicPr>
            <a:picLocks noChangeAspect="1"/>
          </p:cNvPicPr>
          <p:nvPr/>
        </p:nvPicPr>
        <p:blipFill>
          <a:blip r:embed="rId2"/>
          <a:stretch>
            <a:fillRect/>
          </a:stretch>
        </p:blipFill>
        <p:spPr>
          <a:xfrm>
            <a:off x="0" y="3065638"/>
            <a:ext cx="4941922" cy="3792362"/>
          </a:xfrm>
          <a:prstGeom prst="rect">
            <a:avLst/>
          </a:prstGeom>
        </p:spPr>
      </p:pic>
      <p:pic>
        <p:nvPicPr>
          <p:cNvPr id="3" name="Picture 2" descr="Picture 5.png"/>
          <p:cNvPicPr>
            <a:picLocks noChangeAspect="1"/>
          </p:cNvPicPr>
          <p:nvPr/>
        </p:nvPicPr>
        <p:blipFill>
          <a:blip r:embed="rId3"/>
          <a:stretch>
            <a:fillRect/>
          </a:stretch>
        </p:blipFill>
        <p:spPr>
          <a:xfrm>
            <a:off x="4960801" y="1547701"/>
            <a:ext cx="4055688" cy="2839931"/>
          </a:xfrm>
          <a:prstGeom prst="rect">
            <a:avLst/>
          </a:prstGeom>
        </p:spPr>
      </p:pic>
      <p:sp>
        <p:nvSpPr>
          <p:cNvPr id="2" name="Title 1"/>
          <p:cNvSpPr>
            <a:spLocks noGrp="1"/>
          </p:cNvSpPr>
          <p:nvPr>
            <p:ph type="title"/>
          </p:nvPr>
        </p:nvSpPr>
        <p:spPr/>
        <p:txBody>
          <a:bodyPr/>
          <a:lstStyle/>
          <a:p>
            <a:r>
              <a:rPr lang="en-US" dirty="0"/>
              <a:t>Illustrations of variability</a:t>
            </a:r>
          </a:p>
        </p:txBody>
      </p:sp>
    </p:spTree>
    <p:extLst>
      <p:ext uri="{BB962C8B-B14F-4D97-AF65-F5344CB8AC3E}">
        <p14:creationId xmlns:p14="http://schemas.microsoft.com/office/powerpoint/2010/main" val="84005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A8C32-40EA-9BFE-FABF-5107DBEC2AAF}"/>
              </a:ext>
            </a:extLst>
          </p:cNvPr>
          <p:cNvSpPr>
            <a:spLocks noGrp="1"/>
          </p:cNvSpPr>
          <p:nvPr>
            <p:ph type="title"/>
          </p:nvPr>
        </p:nvSpPr>
        <p:spPr/>
        <p:txBody>
          <a:bodyPr/>
          <a:lstStyle/>
          <a:p>
            <a:r>
              <a:rPr lang="en-GB" dirty="0"/>
              <a:t>Expressing variability</a:t>
            </a:r>
          </a:p>
        </p:txBody>
      </p:sp>
      <p:sp>
        <p:nvSpPr>
          <p:cNvPr id="3" name="Rectangle 2">
            <a:extLst>
              <a:ext uri="{FF2B5EF4-FFF2-40B4-BE49-F238E27FC236}">
                <a16:creationId xmlns:a16="http://schemas.microsoft.com/office/drawing/2014/main" id="{418D3D64-A0F1-5D12-659F-8206FE72650C}"/>
              </a:ext>
            </a:extLst>
          </p:cNvPr>
          <p:cNvSpPr txBox="1">
            <a:spLocks noChangeArrowheads="1"/>
          </p:cNvSpPr>
          <p:nvPr/>
        </p:nvSpPr>
        <p:spPr>
          <a:xfrm>
            <a:off x="0" y="1828800"/>
            <a:ext cx="9144000" cy="3733800"/>
          </a:xfrm>
          <a:prstGeom prst="rect">
            <a:avLst/>
          </a:prstGeom>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pitchFamily="-108"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08"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108"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108" charset="-128"/>
              </a:defRPr>
            </a:lvl5pPr>
            <a:lvl6pPr marL="2514600" indent="-228600" algn="l" rtl="0" fontAlgn="base">
              <a:spcBef>
                <a:spcPct val="20000"/>
              </a:spcBef>
              <a:spcAft>
                <a:spcPct val="0"/>
              </a:spcAft>
              <a:buChar char="»"/>
              <a:defRPr sz="2000">
                <a:solidFill>
                  <a:schemeClr val="bg1"/>
                </a:solidFill>
                <a:latin typeface="+mn-lt"/>
                <a:ea typeface="ＭＳ Ｐゴシック" pitchFamily="-108" charset="-128"/>
              </a:defRPr>
            </a:lvl6pPr>
            <a:lvl7pPr marL="2971800" indent="-228600" algn="l" rtl="0" fontAlgn="base">
              <a:spcBef>
                <a:spcPct val="20000"/>
              </a:spcBef>
              <a:spcAft>
                <a:spcPct val="0"/>
              </a:spcAft>
              <a:buChar char="»"/>
              <a:defRPr sz="2000">
                <a:solidFill>
                  <a:schemeClr val="bg1"/>
                </a:solidFill>
                <a:latin typeface="+mn-lt"/>
                <a:ea typeface="ＭＳ Ｐゴシック" pitchFamily="-108" charset="-128"/>
              </a:defRPr>
            </a:lvl7pPr>
            <a:lvl8pPr marL="3429000" indent="-228600" algn="l" rtl="0" fontAlgn="base">
              <a:spcBef>
                <a:spcPct val="20000"/>
              </a:spcBef>
              <a:spcAft>
                <a:spcPct val="0"/>
              </a:spcAft>
              <a:buChar char="»"/>
              <a:defRPr sz="2000">
                <a:solidFill>
                  <a:schemeClr val="bg1"/>
                </a:solidFill>
                <a:latin typeface="+mn-lt"/>
                <a:ea typeface="ＭＳ Ｐゴシック" pitchFamily="-108" charset="-128"/>
              </a:defRPr>
            </a:lvl8pPr>
            <a:lvl9pPr marL="3886200" indent="-228600" algn="l" rtl="0" fontAlgn="base">
              <a:spcBef>
                <a:spcPct val="20000"/>
              </a:spcBef>
              <a:spcAft>
                <a:spcPct val="0"/>
              </a:spcAft>
              <a:buChar char="»"/>
              <a:defRPr sz="2000">
                <a:solidFill>
                  <a:schemeClr val="bg1"/>
                </a:solidFill>
                <a:latin typeface="+mn-lt"/>
                <a:ea typeface="ＭＳ Ｐゴシック" pitchFamily="-108" charset="-128"/>
              </a:defRPr>
            </a:lvl9pPr>
          </a:lstStyle>
          <a:p>
            <a:pPr eaLnBrk="1" hangingPunct="1">
              <a:lnSpc>
                <a:spcPct val="90000"/>
              </a:lnSpc>
            </a:pPr>
            <a:r>
              <a:rPr lang="en-GB" sz="2800" kern="0" dirty="0"/>
              <a:t>Visual depiction of variability</a:t>
            </a:r>
          </a:p>
          <a:p>
            <a:pPr lvl="1" eaLnBrk="1" hangingPunct="1">
              <a:lnSpc>
                <a:spcPct val="90000"/>
              </a:lnSpc>
            </a:pPr>
            <a:r>
              <a:rPr lang="en-GB" sz="2400" kern="0" dirty="0"/>
              <a:t>The amount of spread</a:t>
            </a:r>
          </a:p>
          <a:p>
            <a:pPr lvl="1" eaLnBrk="1" hangingPunct="1">
              <a:lnSpc>
                <a:spcPct val="90000"/>
              </a:lnSpc>
            </a:pPr>
            <a:r>
              <a:rPr lang="en-GB" sz="2400" kern="0" dirty="0"/>
              <a:t>The shape of spread</a:t>
            </a:r>
          </a:p>
          <a:p>
            <a:pPr eaLnBrk="1" hangingPunct="1">
              <a:lnSpc>
                <a:spcPct val="90000"/>
              </a:lnSpc>
            </a:pPr>
            <a:endParaRPr lang="en-GB" sz="2800" kern="0" dirty="0"/>
          </a:p>
          <a:p>
            <a:pPr eaLnBrk="1" hangingPunct="1">
              <a:lnSpc>
                <a:spcPct val="90000"/>
              </a:lnSpc>
            </a:pPr>
            <a:r>
              <a:rPr lang="en-GB" sz="2800" kern="0" dirty="0"/>
              <a:t>Numerical information about variable</a:t>
            </a:r>
          </a:p>
        </p:txBody>
      </p:sp>
    </p:spTree>
    <p:extLst>
      <p:ext uri="{BB962C8B-B14F-4D97-AF65-F5344CB8AC3E}">
        <p14:creationId xmlns:p14="http://schemas.microsoft.com/office/powerpoint/2010/main" val="243393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0" y="1828800"/>
            <a:ext cx="9144000" cy="3733800"/>
          </a:xfrm>
        </p:spPr>
        <p:txBody>
          <a:bodyPr/>
          <a:lstStyle/>
          <a:p>
            <a:pPr>
              <a:lnSpc>
                <a:spcPct val="90000"/>
              </a:lnSpc>
            </a:pPr>
            <a:r>
              <a:rPr lang="en-GB" sz="2400" i="1" dirty="0"/>
              <a:t>Range</a:t>
            </a:r>
            <a:r>
              <a:rPr lang="en-GB" sz="2400" dirty="0"/>
              <a:t> as a measure of variability</a:t>
            </a:r>
          </a:p>
          <a:p>
            <a:pPr>
              <a:lnSpc>
                <a:spcPct val="90000"/>
              </a:lnSpc>
            </a:pPr>
            <a:r>
              <a:rPr lang="en-GB" sz="2400" dirty="0"/>
              <a:t>The inter-quartile range and semi-inter-quartile range.</a:t>
            </a:r>
          </a:p>
          <a:p>
            <a:pPr>
              <a:lnSpc>
                <a:spcPct val="90000"/>
              </a:lnSpc>
            </a:pPr>
            <a:r>
              <a:rPr lang="en-GB" sz="2400" dirty="0"/>
              <a:t>Both of these are affected by extreme scores</a:t>
            </a:r>
          </a:p>
          <a:p>
            <a:pPr>
              <a:lnSpc>
                <a:spcPct val="90000"/>
              </a:lnSpc>
            </a:pPr>
            <a:endParaRPr lang="en-GB" sz="2400" dirty="0"/>
          </a:p>
          <a:p>
            <a:pPr>
              <a:lnSpc>
                <a:spcPct val="90000"/>
              </a:lnSpc>
            </a:pPr>
            <a:r>
              <a:rPr lang="en-GB" sz="2400" dirty="0"/>
              <a:t>Deviation is the distance from the mean: X –M</a:t>
            </a:r>
          </a:p>
          <a:p>
            <a:pPr lvl="1">
              <a:lnSpc>
                <a:spcPct val="90000"/>
              </a:lnSpc>
            </a:pPr>
            <a:r>
              <a:rPr lang="en-GB" sz="2400" dirty="0"/>
              <a:t>The mean deviation must be always be zero!</a:t>
            </a:r>
          </a:p>
          <a:p>
            <a:pPr lvl="1">
              <a:lnSpc>
                <a:spcPct val="90000"/>
              </a:lnSpc>
            </a:pPr>
            <a:r>
              <a:rPr lang="en-GB" sz="2400" dirty="0"/>
              <a:t>Therefore, we square the deviations</a:t>
            </a:r>
          </a:p>
          <a:p>
            <a:pPr lvl="1">
              <a:lnSpc>
                <a:spcPct val="90000"/>
              </a:lnSpc>
            </a:pPr>
            <a:r>
              <a:rPr lang="en-GB" sz="2400" dirty="0"/>
              <a:t> Variance is the mean squared deviation</a:t>
            </a:r>
          </a:p>
          <a:p>
            <a:pPr lvl="1">
              <a:lnSpc>
                <a:spcPct val="90000"/>
              </a:lnSpc>
            </a:pPr>
            <a:r>
              <a:rPr lang="en-GB" sz="2400" dirty="0"/>
              <a:t>Standard deviation = √ (variance)</a:t>
            </a:r>
          </a:p>
        </p:txBody>
      </p:sp>
      <p:sp>
        <p:nvSpPr>
          <p:cNvPr id="48131" name="Rectangle 3"/>
          <p:cNvSpPr>
            <a:spLocks noGrp="1" noChangeArrowheads="1"/>
          </p:cNvSpPr>
          <p:nvPr>
            <p:ph type="title"/>
          </p:nvPr>
        </p:nvSpPr>
        <p:spPr/>
        <p:txBody>
          <a:bodyPr/>
          <a:lstStyle/>
          <a:p>
            <a:r>
              <a:rPr lang="en-GB" dirty="0"/>
              <a:t>Ways to assess variability</a:t>
            </a:r>
          </a:p>
        </p:txBody>
      </p:sp>
    </p:spTree>
    <p:extLst>
      <p:ext uri="{BB962C8B-B14F-4D97-AF65-F5344CB8AC3E}">
        <p14:creationId xmlns:p14="http://schemas.microsoft.com/office/powerpoint/2010/main" val="392817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Effect transition="in" filter="fade">
                                      <p:cBhvr>
                                        <p:cTn id="7" dur="1000"/>
                                        <p:tgtEl>
                                          <p:spTgt spid="48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130">
                                            <p:txEl>
                                              <p:pRg st="1" end="1"/>
                                            </p:txEl>
                                          </p:spTgt>
                                        </p:tgtEl>
                                        <p:attrNameLst>
                                          <p:attrName>style.visibility</p:attrName>
                                        </p:attrNameLst>
                                      </p:cBhvr>
                                      <p:to>
                                        <p:strVal val="visible"/>
                                      </p:to>
                                    </p:set>
                                    <p:animEffect transition="in" filter="fade">
                                      <p:cBhvr>
                                        <p:cTn id="12" dur="1000"/>
                                        <p:tgtEl>
                                          <p:spTgt spid="48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130">
                                            <p:txEl>
                                              <p:pRg st="2" end="2"/>
                                            </p:txEl>
                                          </p:spTgt>
                                        </p:tgtEl>
                                        <p:attrNameLst>
                                          <p:attrName>style.visibility</p:attrName>
                                        </p:attrNameLst>
                                      </p:cBhvr>
                                      <p:to>
                                        <p:strVal val="visible"/>
                                      </p:to>
                                    </p:set>
                                    <p:animEffect transition="in" filter="fade">
                                      <p:cBhvr>
                                        <p:cTn id="17" dur="1000"/>
                                        <p:tgtEl>
                                          <p:spTgt spid="48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130">
                                            <p:txEl>
                                              <p:pRg st="4" end="4"/>
                                            </p:txEl>
                                          </p:spTgt>
                                        </p:tgtEl>
                                        <p:attrNameLst>
                                          <p:attrName>style.visibility</p:attrName>
                                        </p:attrNameLst>
                                      </p:cBhvr>
                                      <p:to>
                                        <p:strVal val="visible"/>
                                      </p:to>
                                    </p:set>
                                    <p:animEffect transition="in" filter="fade">
                                      <p:cBhvr>
                                        <p:cTn id="22" dur="1000"/>
                                        <p:tgtEl>
                                          <p:spTgt spid="4813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8130">
                                            <p:txEl>
                                              <p:pRg st="5" end="5"/>
                                            </p:txEl>
                                          </p:spTgt>
                                        </p:tgtEl>
                                        <p:attrNameLst>
                                          <p:attrName>style.visibility</p:attrName>
                                        </p:attrNameLst>
                                      </p:cBhvr>
                                      <p:to>
                                        <p:strVal val="visible"/>
                                      </p:to>
                                    </p:set>
                                    <p:animEffect transition="in" filter="fade">
                                      <p:cBhvr>
                                        <p:cTn id="27" dur="1000"/>
                                        <p:tgtEl>
                                          <p:spTgt spid="4813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8130">
                                            <p:txEl>
                                              <p:pRg st="6" end="6"/>
                                            </p:txEl>
                                          </p:spTgt>
                                        </p:tgtEl>
                                        <p:attrNameLst>
                                          <p:attrName>style.visibility</p:attrName>
                                        </p:attrNameLst>
                                      </p:cBhvr>
                                      <p:to>
                                        <p:strVal val="visible"/>
                                      </p:to>
                                    </p:set>
                                    <p:animEffect transition="in" filter="fade">
                                      <p:cBhvr>
                                        <p:cTn id="32" dur="1000"/>
                                        <p:tgtEl>
                                          <p:spTgt spid="4813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130">
                                            <p:txEl>
                                              <p:pRg st="7" end="7"/>
                                            </p:txEl>
                                          </p:spTgt>
                                        </p:tgtEl>
                                        <p:attrNameLst>
                                          <p:attrName>style.visibility</p:attrName>
                                        </p:attrNameLst>
                                      </p:cBhvr>
                                      <p:to>
                                        <p:strVal val="visible"/>
                                      </p:to>
                                    </p:set>
                                    <p:animEffect transition="in" filter="fade">
                                      <p:cBhvr>
                                        <p:cTn id="37" dur="1000"/>
                                        <p:tgtEl>
                                          <p:spTgt spid="4813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8130">
                                            <p:txEl>
                                              <p:pRg st="8" end="8"/>
                                            </p:txEl>
                                          </p:spTgt>
                                        </p:tgtEl>
                                        <p:attrNameLst>
                                          <p:attrName>style.visibility</p:attrName>
                                        </p:attrNameLst>
                                      </p:cBhvr>
                                      <p:to>
                                        <p:strVal val="visible"/>
                                      </p:to>
                                    </p:set>
                                    <p:animEffect transition="in" filter="fade">
                                      <p:cBhvr>
                                        <p:cTn id="42" dur="1000"/>
                                        <p:tgtEl>
                                          <p:spTgt spid="481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Variability (in words)</a:t>
            </a:r>
          </a:p>
        </p:txBody>
      </p:sp>
      <p:sp>
        <p:nvSpPr>
          <p:cNvPr id="3" name="Content Placeholder 2"/>
          <p:cNvSpPr>
            <a:spLocks noGrp="1"/>
          </p:cNvSpPr>
          <p:nvPr>
            <p:ph idx="1"/>
          </p:nvPr>
        </p:nvSpPr>
        <p:spPr>
          <a:xfrm>
            <a:off x="178589" y="1981200"/>
            <a:ext cx="8711170" cy="4114800"/>
          </a:xfrm>
        </p:spPr>
        <p:txBody>
          <a:bodyPr/>
          <a:lstStyle/>
          <a:p>
            <a:pPr>
              <a:lnSpc>
                <a:spcPct val="90000"/>
              </a:lnSpc>
            </a:pPr>
            <a:r>
              <a:rPr lang="en-GB" dirty="0"/>
              <a:t>Variance tells you how spread out the scores are around the mean</a:t>
            </a:r>
          </a:p>
          <a:p>
            <a:pPr>
              <a:lnSpc>
                <a:spcPct val="90000"/>
              </a:lnSpc>
            </a:pPr>
            <a:r>
              <a:rPr lang="en-GB" dirty="0"/>
              <a:t>Standard deviation is (roughly) the average amount that scores differ from the mean</a:t>
            </a:r>
            <a:endParaRPr lang="en-GB" sz="2800" dirty="0"/>
          </a:p>
          <a:p>
            <a:endParaRPr lang="en-US" dirty="0"/>
          </a:p>
        </p:txBody>
      </p:sp>
    </p:spTree>
    <p:extLst>
      <p:ext uri="{BB962C8B-B14F-4D97-AF65-F5344CB8AC3E}">
        <p14:creationId xmlns:p14="http://schemas.microsoft.com/office/powerpoint/2010/main" val="319774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CCA6966-30EE-5144-B535-40555C711F17}"/>
                  </a:ext>
                </a:extLst>
              </p:cNvPr>
              <p:cNvSpPr txBox="1"/>
              <p:nvPr/>
            </p:nvSpPr>
            <p:spPr>
              <a:xfrm>
                <a:off x="5910468" y="5584900"/>
                <a:ext cx="2963440"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𝑆𝐷</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nary>
                                <m:naryPr>
                                  <m:chr m:val="∑"/>
                                  <m:subHide m:val="on"/>
                                  <m:supHide m:val="on"/>
                                  <m:ctrlPr>
                                    <a:rPr lang="en-GB" b="0" i="1" smtClean="0">
                                      <a:latin typeface="Cambria Math" panose="02040503050406030204" pitchFamily="18" charset="0"/>
                                    </a:rPr>
                                  </m:ctrlPr>
                                </m:naryPr>
                                <m:sub/>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𝑋</m:t>
                                      </m:r>
                                    </m:e>
                                    <m:sup>
                                      <m:r>
                                        <a:rPr lang="en-GB" b="0" i="1" smtClean="0">
                                          <a:latin typeface="Cambria Math" panose="02040503050406030204" pitchFamily="18" charset="0"/>
                                        </a:rPr>
                                        <m:t>2</m:t>
                                      </m:r>
                                    </m:sup>
                                  </m:sSup>
                                </m:e>
                              </m:nary>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nary>
                                            <m:naryPr>
                                              <m:chr m:val="∑"/>
                                              <m:subHide m:val="on"/>
                                              <m:supHide m:val="on"/>
                                              <m:ctrlPr>
                                                <a:rPr lang="en-GB" i="1">
                                                  <a:latin typeface="Cambria Math" panose="02040503050406030204" pitchFamily="18" charset="0"/>
                                                </a:rPr>
                                              </m:ctrlPr>
                                            </m:naryPr>
                                            <m:sub/>
                                            <m:sup/>
                                            <m:e>
                                              <m:r>
                                                <a:rPr lang="en-GB" i="1">
                                                  <a:latin typeface="Cambria Math" panose="02040503050406030204" pitchFamily="18" charset="0"/>
                                                </a:rPr>
                                                <m:t>𝑋</m:t>
                                              </m:r>
                                            </m:e>
                                          </m:nary>
                                        </m:e>
                                      </m:d>
                                    </m:e>
                                    <m:sup>
                                      <m:r>
                                        <a:rPr lang="en-GB" b="0" i="1" smtClean="0">
                                          <a:latin typeface="Cambria Math" panose="02040503050406030204" pitchFamily="18" charset="0"/>
                                        </a:rPr>
                                        <m:t>2</m:t>
                                      </m:r>
                                    </m:sup>
                                  </m:sSup>
                                </m:num>
                                <m:den>
                                  <m:r>
                                    <a:rPr lang="en-GB" b="0" i="1" smtClean="0">
                                      <a:latin typeface="Cambria Math" panose="02040503050406030204" pitchFamily="18" charset="0"/>
                                    </a:rPr>
                                    <m:t>𝑁</m:t>
                                  </m:r>
                                </m:den>
                              </m:f>
                            </m:num>
                            <m:den>
                              <m:r>
                                <a:rPr lang="en-GB" b="0" i="1" smtClean="0">
                                  <a:latin typeface="Cambria Math" panose="02040503050406030204" pitchFamily="18" charset="0"/>
                                </a:rPr>
                                <m:t>𝑁</m:t>
                              </m:r>
                            </m:den>
                          </m:f>
                        </m:e>
                      </m:rad>
                    </m:oMath>
                  </m:oMathPara>
                </a14:m>
                <a:endParaRPr lang="en-US" dirty="0"/>
              </a:p>
            </p:txBody>
          </p:sp>
        </mc:Choice>
        <mc:Fallback xmlns="">
          <p:sp>
            <p:nvSpPr>
              <p:cNvPr id="17" name="TextBox 16">
                <a:extLst>
                  <a:ext uri="{FF2B5EF4-FFF2-40B4-BE49-F238E27FC236}">
                    <a16:creationId xmlns:a16="http://schemas.microsoft.com/office/drawing/2014/main" id="{FCCA6966-30EE-5144-B535-40555C711F17}"/>
                  </a:ext>
                </a:extLst>
              </p:cNvPr>
              <p:cNvSpPr txBox="1">
                <a:spLocks noRot="1" noChangeAspect="1" noMove="1" noResize="1" noEditPoints="1" noAdjustHandles="1" noChangeArrowheads="1" noChangeShapeType="1" noTextEdit="1"/>
              </p:cNvSpPr>
              <p:nvPr/>
            </p:nvSpPr>
            <p:spPr>
              <a:xfrm>
                <a:off x="5910468" y="5584900"/>
                <a:ext cx="2963440" cy="1091196"/>
              </a:xfrm>
              <a:prstGeom prst="rect">
                <a:avLst/>
              </a:prstGeom>
              <a:blipFill>
                <a:blip r:embed="rId3"/>
                <a:stretch>
                  <a:fillRect l="-1277" t="-50575" b="-43678"/>
                </a:stretch>
              </a:blipFill>
            </p:spPr>
            <p:txBody>
              <a:bodyPr/>
              <a:lstStyle/>
              <a:p>
                <a:r>
                  <a:rPr lang="en-US">
                    <a:noFill/>
                  </a:rPr>
                  <a:t> </a:t>
                </a:r>
              </a:p>
            </p:txBody>
          </p:sp>
        </mc:Fallback>
      </mc:AlternateContent>
      <p:sp>
        <p:nvSpPr>
          <p:cNvPr id="49162" name="Text Box 10"/>
          <p:cNvSpPr txBox="1">
            <a:spLocks noChangeArrowheads="1"/>
          </p:cNvSpPr>
          <p:nvPr/>
        </p:nvSpPr>
        <p:spPr bwMode="auto">
          <a:xfrm>
            <a:off x="0" y="5715000"/>
            <a:ext cx="6324600" cy="830997"/>
          </a:xfrm>
          <a:prstGeom prst="rect">
            <a:avLst/>
          </a:prstGeom>
          <a:noFill/>
          <a:ln w="9525">
            <a:noFill/>
            <a:miter lim="800000"/>
            <a:headEnd/>
            <a:tailEnd/>
          </a:ln>
          <a:effectLst/>
        </p:spPr>
        <p:txBody>
          <a:bodyPr>
            <a:prstTxWarp prst="textNoShape">
              <a:avLst/>
            </a:prstTxWarp>
            <a:spAutoFit/>
          </a:bodyPr>
          <a:lstStyle/>
          <a:p>
            <a:pPr>
              <a:spcBef>
                <a:spcPct val="20000"/>
              </a:spcBef>
              <a:buFontTx/>
              <a:buChar char="•"/>
            </a:pPr>
            <a:r>
              <a:rPr lang="en-US" dirty="0">
                <a:solidFill>
                  <a:srgbClr val="000000"/>
                </a:solidFill>
                <a:latin typeface="Palatino" pitchFamily="-108" charset="0"/>
              </a:rPr>
              <a:t>An alternative way of saying the same thing (computational formula)</a:t>
            </a:r>
            <a:endParaRPr lang="en-US" baseline="30000" dirty="0">
              <a:solidFill>
                <a:srgbClr val="000000"/>
              </a:solidFill>
              <a:latin typeface="Palatino" pitchFamily="-10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EF5DA99-25FC-CD49-8C07-5D3476F8A0D9}"/>
                  </a:ext>
                </a:extLst>
              </p:cNvPr>
              <p:cNvSpPr txBox="1"/>
              <p:nvPr/>
            </p:nvSpPr>
            <p:spPr>
              <a:xfrm>
                <a:off x="6142038" y="3922336"/>
                <a:ext cx="2623795"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𝑆𝐷</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nary>
                                <m:naryPr>
                                  <m:chr m:val="∑"/>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𝑀</m:t>
                                      </m:r>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 </m:t>
                                  </m:r>
                                </m:e>
                              </m:nary>
                            </m:num>
                            <m:den>
                              <m:r>
                                <a:rPr lang="en-GB" i="1">
                                  <a:latin typeface="Cambria Math" panose="02040503050406030204" pitchFamily="18" charset="0"/>
                                </a:rPr>
                                <m:t>𝑁</m:t>
                              </m:r>
                            </m:den>
                          </m:f>
                        </m:e>
                      </m:rad>
                    </m:oMath>
                  </m:oMathPara>
                </a14:m>
                <a:endParaRPr lang="en-US" dirty="0"/>
              </a:p>
            </p:txBody>
          </p:sp>
        </mc:Choice>
        <mc:Fallback xmlns="">
          <p:sp>
            <p:nvSpPr>
              <p:cNvPr id="16" name="TextBox 15">
                <a:extLst>
                  <a:ext uri="{FF2B5EF4-FFF2-40B4-BE49-F238E27FC236}">
                    <a16:creationId xmlns:a16="http://schemas.microsoft.com/office/drawing/2014/main" id="{3EF5DA99-25FC-CD49-8C07-5D3476F8A0D9}"/>
                  </a:ext>
                </a:extLst>
              </p:cNvPr>
              <p:cNvSpPr txBox="1">
                <a:spLocks noRot="1" noChangeAspect="1" noMove="1" noResize="1" noEditPoints="1" noAdjustHandles="1" noChangeArrowheads="1" noChangeShapeType="1" noTextEdit="1"/>
              </p:cNvSpPr>
              <p:nvPr/>
            </p:nvSpPr>
            <p:spPr>
              <a:xfrm>
                <a:off x="6142038" y="3922336"/>
                <a:ext cx="2623795" cy="1091196"/>
              </a:xfrm>
              <a:prstGeom prst="rect">
                <a:avLst/>
              </a:prstGeom>
              <a:blipFill>
                <a:blip r:embed="rId4"/>
                <a:stretch>
                  <a:fillRect l="-1932" t="-39080" r="-3865" b="-39080"/>
                </a:stretch>
              </a:blipFill>
            </p:spPr>
            <p:txBody>
              <a:bodyPr/>
              <a:lstStyle/>
              <a:p>
                <a:r>
                  <a:rPr lang="en-US">
                    <a:noFill/>
                  </a:rPr>
                  <a:t> </a:t>
                </a:r>
              </a:p>
            </p:txBody>
          </p:sp>
        </mc:Fallback>
      </mc:AlternateContent>
      <p:sp>
        <p:nvSpPr>
          <p:cNvPr id="49161" name="Text Box 9"/>
          <p:cNvSpPr txBox="1">
            <a:spLocks noChangeArrowheads="1"/>
          </p:cNvSpPr>
          <p:nvPr/>
        </p:nvSpPr>
        <p:spPr bwMode="auto">
          <a:xfrm>
            <a:off x="0" y="4343400"/>
            <a:ext cx="5451475" cy="579438"/>
          </a:xfrm>
          <a:prstGeom prst="rect">
            <a:avLst/>
          </a:prstGeom>
          <a:noFill/>
          <a:ln w="9525">
            <a:noFill/>
            <a:miter lim="800000"/>
            <a:headEnd/>
            <a:tailEnd/>
          </a:ln>
          <a:effectLst/>
        </p:spPr>
        <p:txBody>
          <a:bodyPr wrap="none">
            <a:prstTxWarp prst="textNoShape">
              <a:avLst/>
            </a:prstTxWarp>
            <a:spAutoFit/>
          </a:bodyPr>
          <a:lstStyle/>
          <a:p>
            <a:pPr>
              <a:spcBef>
                <a:spcPct val="20000"/>
              </a:spcBef>
              <a:buFontTx/>
              <a:buChar char="•"/>
            </a:pPr>
            <a:r>
              <a:rPr lang="en-US" sz="3200" dirty="0">
                <a:solidFill>
                  <a:srgbClr val="000000"/>
                </a:solidFill>
                <a:latin typeface="Palatino" pitchFamily="-108" charset="0"/>
              </a:rPr>
              <a:t>standard deviation = </a:t>
            </a:r>
            <a:r>
              <a:rPr lang="en-GB" sz="3200" dirty="0">
                <a:solidFill>
                  <a:srgbClr val="000000"/>
                </a:solidFill>
              </a:rPr>
              <a:t>√ </a:t>
            </a:r>
            <a:r>
              <a:rPr lang="en-US" sz="3200" dirty="0">
                <a:solidFill>
                  <a:srgbClr val="000000"/>
                </a:solidFill>
                <a:latin typeface="Palatino" pitchFamily="-108" charset="0"/>
              </a:rPr>
              <a:t>SD</a:t>
            </a:r>
            <a:r>
              <a:rPr lang="en-US" sz="3200" baseline="30000" dirty="0">
                <a:solidFill>
                  <a:srgbClr val="000000"/>
                </a:solidFill>
                <a:latin typeface="Palatino" pitchFamily="-108" charset="0"/>
              </a:rPr>
              <a:t>2</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A10FE2-0E96-964B-8B3C-F2391446DEE6}"/>
                  </a:ext>
                </a:extLst>
              </p:cNvPr>
              <p:cNvSpPr txBox="1"/>
              <p:nvPr/>
            </p:nvSpPr>
            <p:spPr>
              <a:xfrm>
                <a:off x="6039703" y="2750711"/>
                <a:ext cx="2531078" cy="7387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𝑆𝐷</m:t>
                          </m:r>
                        </m:e>
                        <m:sup>
                          <m:r>
                            <a:rPr lang="en-GB" b="0" i="1" smtClean="0">
                              <a:latin typeface="Cambria Math" panose="02040503050406030204" pitchFamily="18" charset="0"/>
                            </a:rPr>
                            <m:t>2</m:t>
                          </m:r>
                        </m:sup>
                      </m:sSup>
                      <m:r>
                        <a:rPr lang="en-GB" b="0" i="1" smtClean="0">
                          <a:latin typeface="Cambria Math" panose="02040503050406030204" pitchFamily="18" charset="0"/>
                        </a:rPr>
                        <m:t>=</m:t>
                      </m:r>
                      <m:f>
                        <m:fPr>
                          <m:ctrlPr>
                            <a:rPr lang="en-GB" i="1">
                              <a:latin typeface="Cambria Math" panose="02040503050406030204" pitchFamily="18" charset="0"/>
                            </a:rPr>
                          </m:ctrlPr>
                        </m:fPr>
                        <m:num>
                          <m:nary>
                            <m:naryPr>
                              <m:chr m:val="∑"/>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𝑀</m:t>
                                  </m:r>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 </m:t>
                              </m:r>
                            </m:e>
                          </m:nary>
                        </m:num>
                        <m:den>
                          <m:r>
                            <a:rPr lang="en-GB" i="1">
                              <a:latin typeface="Cambria Math" panose="02040503050406030204" pitchFamily="18" charset="0"/>
                            </a:rPr>
                            <m:t>𝑁</m:t>
                          </m:r>
                        </m:den>
                      </m:f>
                    </m:oMath>
                  </m:oMathPara>
                </a14:m>
                <a:endParaRPr lang="en-US" dirty="0"/>
              </a:p>
            </p:txBody>
          </p:sp>
        </mc:Choice>
        <mc:Fallback xmlns="">
          <p:sp>
            <p:nvSpPr>
              <p:cNvPr id="15" name="TextBox 14">
                <a:extLst>
                  <a:ext uri="{FF2B5EF4-FFF2-40B4-BE49-F238E27FC236}">
                    <a16:creationId xmlns:a16="http://schemas.microsoft.com/office/drawing/2014/main" id="{8BA10FE2-0E96-964B-8B3C-F2391446DEE6}"/>
                  </a:ext>
                </a:extLst>
              </p:cNvPr>
              <p:cNvSpPr txBox="1">
                <a:spLocks noRot="1" noChangeAspect="1" noMove="1" noResize="1" noEditPoints="1" noAdjustHandles="1" noChangeArrowheads="1" noChangeShapeType="1" noTextEdit="1"/>
              </p:cNvSpPr>
              <p:nvPr/>
            </p:nvSpPr>
            <p:spPr>
              <a:xfrm>
                <a:off x="6039703" y="2750711"/>
                <a:ext cx="2531078" cy="738728"/>
              </a:xfrm>
              <a:prstGeom prst="rect">
                <a:avLst/>
              </a:prstGeom>
              <a:blipFill>
                <a:blip r:embed="rId5"/>
                <a:stretch>
                  <a:fillRect l="-2000" t="-83051" r="-4000" b="-77966"/>
                </a:stretch>
              </a:blipFill>
            </p:spPr>
            <p:txBody>
              <a:bodyPr/>
              <a:lstStyle/>
              <a:p>
                <a:r>
                  <a:rPr lang="en-US">
                    <a:noFill/>
                  </a:rPr>
                  <a:t> </a:t>
                </a:r>
              </a:p>
            </p:txBody>
          </p:sp>
        </mc:Fallback>
      </mc:AlternateContent>
      <p:sp>
        <p:nvSpPr>
          <p:cNvPr id="49160" name="Text Box 8"/>
          <p:cNvSpPr txBox="1">
            <a:spLocks noChangeArrowheads="1"/>
          </p:cNvSpPr>
          <p:nvPr/>
        </p:nvSpPr>
        <p:spPr bwMode="auto">
          <a:xfrm>
            <a:off x="0" y="3048000"/>
            <a:ext cx="3270250" cy="579438"/>
          </a:xfrm>
          <a:prstGeom prst="rect">
            <a:avLst/>
          </a:prstGeom>
          <a:noFill/>
          <a:ln w="9525">
            <a:noFill/>
            <a:miter lim="800000"/>
            <a:headEnd/>
            <a:tailEnd/>
          </a:ln>
          <a:effectLst/>
        </p:spPr>
        <p:txBody>
          <a:bodyPr wrap="none">
            <a:prstTxWarp prst="textNoShape">
              <a:avLst/>
            </a:prstTxWarp>
            <a:spAutoFit/>
          </a:bodyPr>
          <a:lstStyle/>
          <a:p>
            <a:pPr>
              <a:spcBef>
                <a:spcPct val="20000"/>
              </a:spcBef>
              <a:buFontTx/>
              <a:buChar char="•"/>
            </a:pPr>
            <a:r>
              <a:rPr lang="en-US" sz="3200" dirty="0">
                <a:solidFill>
                  <a:srgbClr val="000000"/>
                </a:solidFill>
                <a:latin typeface="Palatino" pitchFamily="-108" charset="0"/>
              </a:rPr>
              <a:t> variance = </a:t>
            </a:r>
            <a:r>
              <a:rPr lang="en-US" sz="3200" dirty="0">
                <a:solidFill>
                  <a:schemeClr val="bg1"/>
                </a:solidFill>
                <a:latin typeface="Palatino" pitchFamily="-108" charset="0"/>
              </a:rPr>
              <a:t>SD</a:t>
            </a:r>
            <a:r>
              <a:rPr lang="en-US" sz="3200" baseline="30000" dirty="0">
                <a:solidFill>
                  <a:schemeClr val="bg1"/>
                </a:solidFill>
                <a:latin typeface="Palatino" pitchFamily="-108" charset="0"/>
              </a:rPr>
              <a:t>2</a:t>
            </a:r>
            <a:r>
              <a:rPr lang="en-US" sz="3200" dirty="0">
                <a:latin typeface="Palatino" pitchFamily="-108" charset="0"/>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FB5C8F5-5BB9-AE4C-8221-71FEE1F29D99}"/>
                  </a:ext>
                </a:extLst>
              </p:cNvPr>
              <p:cNvSpPr txBox="1"/>
              <p:nvPr/>
            </p:nvSpPr>
            <p:spPr>
              <a:xfrm>
                <a:off x="6142038" y="1415875"/>
                <a:ext cx="2602636" cy="894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𝑆𝑆</m:t>
                      </m:r>
                      <m:r>
                        <a:rPr lang="en-GB" b="0" i="1" smtClean="0">
                          <a:latin typeface="Cambria Math" panose="02040503050406030204" pitchFamily="18" charset="0"/>
                        </a:rPr>
                        <m:t>=</m:t>
                      </m:r>
                      <m:nary>
                        <m:naryPr>
                          <m:chr m:val="∑"/>
                          <m:subHide m:val="on"/>
                          <m:supHide m:val="on"/>
                          <m:ctrlPr>
                            <a:rPr lang="en-GB" b="0" i="1" smtClean="0">
                              <a:latin typeface="Cambria Math" panose="02040503050406030204" pitchFamily="18" charset="0"/>
                            </a:rPr>
                          </m:ctrlPr>
                        </m:naryPr>
                        <m:sub/>
                        <m:sup/>
                        <m:e>
                          <m:sSup>
                            <m:sSupPr>
                              <m:ctrlPr>
                                <a:rPr lang="en-GB" b="0" i="1" smtClean="0">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𝑀</m:t>
                              </m:r>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oMath>
                  </m:oMathPara>
                </a14:m>
                <a:endParaRPr lang="en-US" dirty="0"/>
              </a:p>
            </p:txBody>
          </p:sp>
        </mc:Choice>
        <mc:Fallback xmlns="">
          <p:sp>
            <p:nvSpPr>
              <p:cNvPr id="5" name="TextBox 4">
                <a:extLst>
                  <a:ext uri="{FF2B5EF4-FFF2-40B4-BE49-F238E27FC236}">
                    <a16:creationId xmlns:a16="http://schemas.microsoft.com/office/drawing/2014/main" id="{4FB5C8F5-5BB9-AE4C-8221-71FEE1F29D99}"/>
                  </a:ext>
                </a:extLst>
              </p:cNvPr>
              <p:cNvSpPr txBox="1">
                <a:spLocks noRot="1" noChangeAspect="1" noMove="1" noResize="1" noEditPoints="1" noAdjustHandles="1" noChangeArrowheads="1" noChangeShapeType="1" noTextEdit="1"/>
              </p:cNvSpPr>
              <p:nvPr/>
            </p:nvSpPr>
            <p:spPr>
              <a:xfrm>
                <a:off x="6142038" y="1415875"/>
                <a:ext cx="2602636" cy="894219"/>
              </a:xfrm>
              <a:prstGeom prst="rect">
                <a:avLst/>
              </a:prstGeom>
              <a:blipFill>
                <a:blip r:embed="rId6"/>
                <a:stretch>
                  <a:fillRect l="-13592" t="-145833" r="-1942" b="-201389"/>
                </a:stretch>
              </a:blipFill>
            </p:spPr>
            <p:txBody>
              <a:bodyPr/>
              <a:lstStyle/>
              <a:p>
                <a:r>
                  <a:rPr lang="en-US">
                    <a:noFill/>
                  </a:rPr>
                  <a:t> </a:t>
                </a:r>
              </a:p>
            </p:txBody>
          </p:sp>
        </mc:Fallback>
      </mc:AlternateContent>
      <p:sp>
        <p:nvSpPr>
          <p:cNvPr id="49155" name="Rectangle 3"/>
          <p:cNvSpPr>
            <a:spLocks noGrp="1" noChangeArrowheads="1"/>
          </p:cNvSpPr>
          <p:nvPr>
            <p:ph type="body" idx="1"/>
          </p:nvPr>
        </p:nvSpPr>
        <p:spPr>
          <a:xfrm>
            <a:off x="0" y="1600200"/>
            <a:ext cx="5029200" cy="685800"/>
          </a:xfrm>
        </p:spPr>
        <p:txBody>
          <a:bodyPr/>
          <a:lstStyle/>
          <a:p>
            <a:r>
              <a:rPr lang="en-GB">
                <a:latin typeface="Palatino" pitchFamily="-108" charset="0"/>
              </a:rPr>
              <a:t>“Sum of Squares” =</a:t>
            </a:r>
            <a:endParaRPr lang="en-GB" baseline="30000">
              <a:latin typeface="Palatino" pitchFamily="-108" charset="0"/>
            </a:endParaRPr>
          </a:p>
        </p:txBody>
      </p:sp>
      <p:sp>
        <p:nvSpPr>
          <p:cNvPr id="7" name="Title 6">
            <a:extLst>
              <a:ext uri="{FF2B5EF4-FFF2-40B4-BE49-F238E27FC236}">
                <a16:creationId xmlns:a16="http://schemas.microsoft.com/office/drawing/2014/main" id="{29EA9758-3A41-D944-8DDB-3BBFA8F3553B}"/>
              </a:ext>
            </a:extLst>
          </p:cNvPr>
          <p:cNvSpPr>
            <a:spLocks noGrp="1"/>
          </p:cNvSpPr>
          <p:nvPr>
            <p:ph type="title"/>
          </p:nvPr>
        </p:nvSpPr>
        <p:spPr/>
        <p:txBody>
          <a:bodyPr/>
          <a:lstStyle/>
          <a:p>
            <a:r>
              <a:rPr lang="en-GB" dirty="0"/>
              <a:t>Aspects of variability (as calculations)</a:t>
            </a:r>
            <a:endParaRPr lang="en-US" dirty="0"/>
          </a:p>
        </p:txBody>
      </p:sp>
    </p:spTree>
    <p:extLst>
      <p:ext uri="{BB962C8B-B14F-4D97-AF65-F5344CB8AC3E}">
        <p14:creationId xmlns:p14="http://schemas.microsoft.com/office/powerpoint/2010/main" val="137602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up)">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9160"/>
                                        </p:tgtEl>
                                        <p:attrNameLst>
                                          <p:attrName>style.visibility</p:attrName>
                                        </p:attrNameLst>
                                      </p:cBhvr>
                                      <p:to>
                                        <p:strVal val="visible"/>
                                      </p:to>
                                    </p:set>
                                    <p:animEffect transition="in" filter="wipe(up)">
                                      <p:cBhvr>
                                        <p:cTn id="16" dur="500"/>
                                        <p:tgtEl>
                                          <p:spTgt spid="4916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9161"/>
                                        </p:tgtEl>
                                        <p:attrNameLst>
                                          <p:attrName>style.visibility</p:attrName>
                                        </p:attrNameLst>
                                      </p:cBhvr>
                                      <p:to>
                                        <p:strVal val="visible"/>
                                      </p:to>
                                    </p:set>
                                    <p:animEffect transition="in" filter="wipe(up)">
                                      <p:cBhvr>
                                        <p:cTn id="25" dur="500"/>
                                        <p:tgtEl>
                                          <p:spTgt spid="4916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9162"/>
                                        </p:tgtEl>
                                        <p:attrNameLst>
                                          <p:attrName>style.visibility</p:attrName>
                                        </p:attrNameLst>
                                      </p:cBhvr>
                                      <p:to>
                                        <p:strVal val="visible"/>
                                      </p:to>
                                    </p:set>
                                    <p:animEffect transition="in" filter="wipe(up)">
                                      <p:cBhvr>
                                        <p:cTn id="34" dur="500"/>
                                        <p:tgtEl>
                                          <p:spTgt spid="4916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9162" grpId="0" autoUpdateAnimBg="0"/>
      <p:bldP spid="16" grpId="0"/>
      <p:bldP spid="49161" grpId="0" autoUpdateAnimBg="0"/>
      <p:bldP spid="15" grpId="0"/>
      <p:bldP spid="49160" grpId="0" autoUpdateAnimBg="0"/>
      <p:bldP spid="5" grpId="0"/>
      <p:bldP spid="49155" grpId="0" build="p" autoUpdateAnimBg="0"/>
    </p:bld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17154</TotalTime>
  <Words>519</Words>
  <Application>Microsoft Macintosh PowerPoint</Application>
  <PresentationFormat>On-screen Show (4:3)</PresentationFormat>
  <Paragraphs>104</Paragraphs>
  <Slides>15</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Cambria Math</vt:lpstr>
      <vt:lpstr>Comic Sans MS</vt:lpstr>
      <vt:lpstr>Palatino</vt:lpstr>
      <vt:lpstr>Times</vt:lpstr>
      <vt:lpstr>Times New Roman</vt:lpstr>
      <vt:lpstr>Blank</vt:lpstr>
      <vt:lpstr>Equation</vt:lpstr>
      <vt:lpstr>PSYC 121, Week 2</vt:lpstr>
      <vt:lpstr>Evidence in psychology</vt:lpstr>
      <vt:lpstr>Central tendency</vt:lpstr>
      <vt:lpstr>The importance of variability</vt:lpstr>
      <vt:lpstr>Illustrations of variability</vt:lpstr>
      <vt:lpstr>Expressing variability</vt:lpstr>
      <vt:lpstr>Ways to assess variability</vt:lpstr>
      <vt:lpstr>Variability (in words)</vt:lpstr>
      <vt:lpstr>Aspects of variability (as calculations)</vt:lpstr>
      <vt:lpstr>Calculating the standard deviation</vt:lpstr>
      <vt:lpstr>Calculating the standard deviation</vt:lpstr>
      <vt:lpstr>Example data</vt:lpstr>
      <vt:lpstr>Variance and distributions</vt:lpstr>
      <vt:lpstr>Interpreting the standard deviation</vt:lpstr>
      <vt:lpstr>Summary</vt:lpstr>
    </vt:vector>
  </TitlesOfParts>
  <Company>John Towse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Towse, John</cp:lastModifiedBy>
  <cp:revision>64</cp:revision>
  <dcterms:created xsi:type="dcterms:W3CDTF">2010-11-08T13:27:54Z</dcterms:created>
  <dcterms:modified xsi:type="dcterms:W3CDTF">2023-10-12T08:42:14Z</dcterms:modified>
</cp:coreProperties>
</file>