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275" r:id="rId2"/>
    <p:sldId id="333" r:id="rId3"/>
    <p:sldId id="296" r:id="rId4"/>
    <p:sldId id="356" r:id="rId5"/>
    <p:sldId id="338" r:id="rId6"/>
    <p:sldId id="357" r:id="rId7"/>
    <p:sldId id="339" r:id="rId8"/>
    <p:sldId id="340" r:id="rId9"/>
    <p:sldId id="341" r:id="rId10"/>
    <p:sldId id="342" r:id="rId11"/>
    <p:sldId id="355" r:id="rId12"/>
    <p:sldId id="347" r:id="rId13"/>
    <p:sldId id="348" r:id="rId14"/>
    <p:sldId id="344" r:id="rId15"/>
    <p:sldId id="34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539A3-C389-8F44-91DB-DBA6ADD6BFE5}" v="161" dt="2022-10-12T20:19:17.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35"/>
    <p:restoredTop sz="80833" autoAdjust="0"/>
  </p:normalViewPr>
  <p:slideViewPr>
    <p:cSldViewPr snapToGrid="0">
      <p:cViewPr varScale="1">
        <p:scale>
          <a:sx n="100" d="100"/>
          <a:sy n="100" d="100"/>
        </p:scale>
        <p:origin x="115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wse, John" userId="86204bfc-280b-463b-81d7-643137a83926" providerId="ADAL" clId="{729539A3-C389-8F44-91DB-DBA6ADD6BFE5}"/>
    <pc:docChg chg="custSel modSld">
      <pc:chgData name="Towse, John" userId="86204bfc-280b-463b-81d7-643137a83926" providerId="ADAL" clId="{729539A3-C389-8F44-91DB-DBA6ADD6BFE5}" dt="2022-10-12T20:19:17.518" v="160"/>
      <pc:docMkLst>
        <pc:docMk/>
      </pc:docMkLst>
      <pc:sldChg chg="addSp delSp modSp mod delAnim modAnim">
        <pc:chgData name="Towse, John" userId="86204bfc-280b-463b-81d7-643137a83926" providerId="ADAL" clId="{729539A3-C389-8F44-91DB-DBA6ADD6BFE5}" dt="2022-10-12T20:19:17.518" v="160"/>
        <pc:sldMkLst>
          <pc:docMk/>
          <pc:sldMk cId="4153433020" sldId="347"/>
        </pc:sldMkLst>
        <pc:spChg chg="del">
          <ac:chgData name="Towse, John" userId="86204bfc-280b-463b-81d7-643137a83926" providerId="ADAL" clId="{729539A3-C389-8F44-91DB-DBA6ADD6BFE5}" dt="2022-10-12T20:10:37.990" v="115" actId="478"/>
          <ac:spMkLst>
            <pc:docMk/>
            <pc:sldMk cId="4153433020" sldId="347"/>
            <ac:spMk id="3" creationId="{00000000-0000-0000-0000-000000000000}"/>
          </ac:spMkLst>
        </pc:spChg>
        <pc:spChg chg="add del mod">
          <ac:chgData name="Towse, John" userId="86204bfc-280b-463b-81d7-643137a83926" providerId="ADAL" clId="{729539A3-C389-8F44-91DB-DBA6ADD6BFE5}" dt="2022-10-12T20:10:44.929" v="116" actId="478"/>
          <ac:spMkLst>
            <pc:docMk/>
            <pc:sldMk cId="4153433020" sldId="347"/>
            <ac:spMk id="6" creationId="{460C5D94-E2B5-D478-5735-8BB6ECAABC76}"/>
          </ac:spMkLst>
        </pc:spChg>
        <pc:spChg chg="add del">
          <ac:chgData name="Towse, John" userId="86204bfc-280b-463b-81d7-643137a83926" providerId="ADAL" clId="{729539A3-C389-8F44-91DB-DBA6ADD6BFE5}" dt="2022-10-12T20:13:49.620" v="132" actId="478"/>
          <ac:spMkLst>
            <pc:docMk/>
            <pc:sldMk cId="4153433020" sldId="347"/>
            <ac:spMk id="13" creationId="{DEC4343B-3524-A78C-0BBD-80C7CA0B263A}"/>
          </ac:spMkLst>
        </pc:spChg>
        <pc:spChg chg="add del">
          <ac:chgData name="Towse, John" userId="86204bfc-280b-463b-81d7-643137a83926" providerId="ADAL" clId="{729539A3-C389-8F44-91DB-DBA6ADD6BFE5}" dt="2022-10-12T20:14:09.378" v="134" actId="478"/>
          <ac:spMkLst>
            <pc:docMk/>
            <pc:sldMk cId="4153433020" sldId="347"/>
            <ac:spMk id="14" creationId="{FB0544F5-5675-1EA6-74AB-C4AEF2170C73}"/>
          </ac:spMkLst>
        </pc:spChg>
        <pc:spChg chg="add del mod">
          <ac:chgData name="Towse, John" userId="86204bfc-280b-463b-81d7-643137a83926" providerId="ADAL" clId="{729539A3-C389-8F44-91DB-DBA6ADD6BFE5}" dt="2022-10-12T20:15:30.680" v="141" actId="478"/>
          <ac:spMkLst>
            <pc:docMk/>
            <pc:sldMk cId="4153433020" sldId="347"/>
            <ac:spMk id="15" creationId="{D4CA05B3-56EC-6E23-3E1E-C7AB11CD82CC}"/>
          </ac:spMkLst>
        </pc:spChg>
        <pc:spChg chg="add mod">
          <ac:chgData name="Towse, John" userId="86204bfc-280b-463b-81d7-643137a83926" providerId="ADAL" clId="{729539A3-C389-8F44-91DB-DBA6ADD6BFE5}" dt="2022-10-12T20:15:52.328" v="144" actId="1582"/>
          <ac:spMkLst>
            <pc:docMk/>
            <pc:sldMk cId="4153433020" sldId="347"/>
            <ac:spMk id="16" creationId="{FCACD680-9CCC-2078-9184-77D31CB9DE9E}"/>
          </ac:spMkLst>
        </pc:spChg>
        <pc:spChg chg="add mod topLvl">
          <ac:chgData name="Towse, John" userId="86204bfc-280b-463b-81d7-643137a83926" providerId="ADAL" clId="{729539A3-C389-8F44-91DB-DBA6ADD6BFE5}" dt="2022-10-12T20:18:50.028" v="157" actId="165"/>
          <ac:spMkLst>
            <pc:docMk/>
            <pc:sldMk cId="4153433020" sldId="347"/>
            <ac:spMk id="17" creationId="{9D8D4670-34F8-E226-7FCC-9D48423C367B}"/>
          </ac:spMkLst>
        </pc:spChg>
        <pc:spChg chg="add mod">
          <ac:chgData name="Towse, John" userId="86204bfc-280b-463b-81d7-643137a83926" providerId="ADAL" clId="{729539A3-C389-8F44-91DB-DBA6ADD6BFE5}" dt="2022-10-12T20:16:15.696" v="147" actId="1076"/>
          <ac:spMkLst>
            <pc:docMk/>
            <pc:sldMk cId="4153433020" sldId="347"/>
            <ac:spMk id="18" creationId="{77164A05-FFBD-6519-3F8F-073766BA4A35}"/>
          </ac:spMkLst>
        </pc:spChg>
        <pc:spChg chg="add mod topLvl">
          <ac:chgData name="Towse, John" userId="86204bfc-280b-463b-81d7-643137a83926" providerId="ADAL" clId="{729539A3-C389-8F44-91DB-DBA6ADD6BFE5}" dt="2022-10-12T20:19:06.445" v="158" actId="1076"/>
          <ac:spMkLst>
            <pc:docMk/>
            <pc:sldMk cId="4153433020" sldId="347"/>
            <ac:spMk id="19" creationId="{4B2CFA43-B969-7FDE-8684-F81D7785AE69}"/>
          </ac:spMkLst>
        </pc:spChg>
        <pc:grpChg chg="add">
          <ac:chgData name="Towse, John" userId="86204bfc-280b-463b-81d7-643137a83926" providerId="ADAL" clId="{729539A3-C389-8F44-91DB-DBA6ADD6BFE5}" dt="2022-10-12T20:16:48.505" v="152" actId="164"/>
          <ac:grpSpMkLst>
            <pc:docMk/>
            <pc:sldMk cId="4153433020" sldId="347"/>
            <ac:grpSpMk id="20" creationId="{F965076B-2F1C-4165-8871-CFFA1592ECE4}"/>
          </ac:grpSpMkLst>
        </pc:grpChg>
        <pc:grpChg chg="add del">
          <ac:chgData name="Towse, John" userId="86204bfc-280b-463b-81d7-643137a83926" providerId="ADAL" clId="{729539A3-C389-8F44-91DB-DBA6ADD6BFE5}" dt="2022-10-12T20:18:50.028" v="157" actId="165"/>
          <ac:grpSpMkLst>
            <pc:docMk/>
            <pc:sldMk cId="4153433020" sldId="347"/>
            <ac:grpSpMk id="21" creationId="{175A8FB8-3791-F167-4939-236DACA85073}"/>
          </ac:grpSpMkLst>
        </pc:grpChg>
        <pc:grpChg chg="add">
          <ac:chgData name="Towse, John" userId="86204bfc-280b-463b-81d7-643137a83926" providerId="ADAL" clId="{729539A3-C389-8F44-91DB-DBA6ADD6BFE5}" dt="2022-10-12T20:19:13.452" v="159" actId="164"/>
          <ac:grpSpMkLst>
            <pc:docMk/>
            <pc:sldMk cId="4153433020" sldId="347"/>
            <ac:grpSpMk id="22" creationId="{3A0B2F9F-6223-4672-999D-229CF0B937F8}"/>
          </ac:grpSpMkLst>
        </pc:grpChg>
        <pc:picChg chg="del">
          <ac:chgData name="Towse, John" userId="86204bfc-280b-463b-81d7-643137a83926" providerId="ADAL" clId="{729539A3-C389-8F44-91DB-DBA6ADD6BFE5}" dt="2022-10-12T20:10:46.704" v="117" actId="478"/>
          <ac:picMkLst>
            <pc:docMk/>
            <pc:sldMk cId="4153433020" sldId="347"/>
            <ac:picMk id="5" creationId="{E8CD6FDF-458A-1B44-9120-228D77F6AA5B}"/>
          </ac:picMkLst>
        </pc:picChg>
        <pc:picChg chg="add del mod">
          <ac:chgData name="Towse, John" userId="86204bfc-280b-463b-81d7-643137a83926" providerId="ADAL" clId="{729539A3-C389-8F44-91DB-DBA6ADD6BFE5}" dt="2022-10-12T20:11:00.630" v="121" actId="478"/>
          <ac:picMkLst>
            <pc:docMk/>
            <pc:sldMk cId="4153433020" sldId="347"/>
            <ac:picMk id="8" creationId="{64ABAAE8-CD71-650A-C903-998D9B298DC0}"/>
          </ac:picMkLst>
        </pc:picChg>
        <pc:picChg chg="add mod">
          <ac:chgData name="Towse, John" userId="86204bfc-280b-463b-81d7-643137a83926" providerId="ADAL" clId="{729539A3-C389-8F44-91DB-DBA6ADD6BFE5}" dt="2022-10-12T20:11:30.290" v="130" actId="14100"/>
          <ac:picMkLst>
            <pc:docMk/>
            <pc:sldMk cId="4153433020" sldId="347"/>
            <ac:picMk id="10" creationId="{5A4C1293-B4C0-83DA-E4B4-40590F55E2F9}"/>
          </ac:picMkLst>
        </pc:picChg>
        <pc:picChg chg="add mod">
          <ac:chgData name="Towse, John" userId="86204bfc-280b-463b-81d7-643137a83926" providerId="ADAL" clId="{729539A3-C389-8F44-91DB-DBA6ADD6BFE5}" dt="2022-10-12T20:18:32.505" v="156" actId="1076"/>
          <ac:picMkLst>
            <pc:docMk/>
            <pc:sldMk cId="4153433020" sldId="347"/>
            <ac:picMk id="12" creationId="{A350C9C5-4DC4-3CBA-22E4-849A1B268ACD}"/>
          </ac:picMkLst>
        </pc:picChg>
      </pc:sldChg>
      <pc:sldChg chg="addSp delSp modSp mod modAnim">
        <pc:chgData name="Towse, John" userId="86204bfc-280b-463b-81d7-643137a83926" providerId="ADAL" clId="{729539A3-C389-8F44-91DB-DBA6ADD6BFE5}" dt="2022-10-12T20:05:43.016" v="114"/>
        <pc:sldMkLst>
          <pc:docMk/>
          <pc:sldMk cId="1609773573" sldId="356"/>
        </pc:sldMkLst>
        <pc:spChg chg="mod">
          <ac:chgData name="Towse, John" userId="86204bfc-280b-463b-81d7-643137a83926" providerId="ADAL" clId="{729539A3-C389-8F44-91DB-DBA6ADD6BFE5}" dt="2022-10-12T20:05:18.808" v="112" actId="404"/>
          <ac:spMkLst>
            <pc:docMk/>
            <pc:sldMk cId="1609773573" sldId="356"/>
            <ac:spMk id="3" creationId="{CBDEEA87-FA3A-1998-2E7D-29A2861CDD16}"/>
          </ac:spMkLst>
        </pc:spChg>
        <pc:picChg chg="add del mod">
          <ac:chgData name="Towse, John" userId="86204bfc-280b-463b-81d7-643137a83926" providerId="ADAL" clId="{729539A3-C389-8F44-91DB-DBA6ADD6BFE5}" dt="2022-10-12T19:58:07.889" v="106" actId="478"/>
          <ac:picMkLst>
            <pc:docMk/>
            <pc:sldMk cId="1609773573" sldId="356"/>
            <ac:picMk id="5" creationId="{0E942ACE-EABC-71E6-30E8-B6370C963420}"/>
          </ac:picMkLst>
        </pc:picChg>
        <pc:picChg chg="add mod">
          <ac:chgData name="Towse, John" userId="86204bfc-280b-463b-81d7-643137a83926" providerId="ADAL" clId="{729539A3-C389-8F44-91DB-DBA6ADD6BFE5}" dt="2022-10-12T20:05:29.382" v="113" actId="14100"/>
          <ac:picMkLst>
            <pc:docMk/>
            <pc:sldMk cId="1609773573" sldId="356"/>
            <ac:picMk id="7" creationId="{F4C499BF-8323-18F7-4E31-CCCB4AAFEDF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A96F-5E23-864C-8B85-032DB80D3329}"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0673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3</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endParaRPr lang="en-US" sz="1000" dirty="0">
              <a:latin typeface="Arial"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6F951-78E2-1146-8F0E-3C220A01253F}" type="slidenum">
              <a:rPr lang="en-US"/>
              <a:pPr/>
              <a:t>7</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806AD-8FC9-664F-A449-26941CE46AA3}" type="slidenum">
              <a:rPr lang="en-US"/>
              <a:pPr/>
              <a:t>9</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IN SPSS, but….</a:t>
            </a:r>
          </a:p>
          <a:p>
            <a:endParaRPr lang="en-US"/>
          </a:p>
        </p:txBody>
      </p:sp>
      <p:sp>
        <p:nvSpPr>
          <p:cNvPr id="4" name="Slide Number Placeholder 3"/>
          <p:cNvSpPr>
            <a:spLocks noGrp="1"/>
          </p:cNvSpPr>
          <p:nvPr>
            <p:ph type="sldNum" sz="quarter" idx="10"/>
          </p:nvPr>
        </p:nvSpPr>
        <p:spPr/>
        <p:txBody>
          <a:bodyPr/>
          <a:lstStyle/>
          <a:p>
            <a:fld id="{BAC0F786-19C4-A74C-B454-163050A97B71}" type="slidenum">
              <a:rPr lang="en-US" smtClean="0"/>
              <a:pPr/>
              <a:t>10</a:t>
            </a:fld>
            <a:endParaRPr lang="en-US"/>
          </a:p>
        </p:txBody>
      </p:sp>
    </p:spTree>
    <p:extLst>
      <p:ext uri="{BB962C8B-B14F-4D97-AF65-F5344CB8AC3E}">
        <p14:creationId xmlns:p14="http://schemas.microsoft.com/office/powerpoint/2010/main" val="127486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031"/>
          <p:cNvSpPr>
            <a:spLocks noChangeArrowheads="1"/>
          </p:cNvSpPr>
          <p:nvPr/>
        </p:nvSpPr>
        <p:spPr bwMode="auto">
          <a:xfrm>
            <a:off x="0" y="4379913"/>
            <a:ext cx="9144000" cy="122555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pPr>
            <a:r>
              <a:rPr lang="en-GB" sz="3200" dirty="0">
                <a:solidFill>
                  <a:srgbClr val="000000"/>
                </a:solidFill>
                <a:latin typeface="Arial" pitchFamily="-108" charset="0"/>
              </a:rPr>
              <a:t>Describing data</a:t>
            </a:r>
          </a:p>
        </p:txBody>
      </p:sp>
      <p:sp>
        <p:nvSpPr>
          <p:cNvPr id="4" name="Title 1">
            <a:extLst>
              <a:ext uri="{FF2B5EF4-FFF2-40B4-BE49-F238E27FC236}">
                <a16:creationId xmlns:a16="http://schemas.microsoft.com/office/drawing/2014/main" id="{74F5576C-9893-164D-A2A2-239225546B82}"/>
              </a:ext>
            </a:extLst>
          </p:cNvPr>
          <p:cNvSpPr>
            <a:spLocks noGrp="1"/>
          </p:cNvSpPr>
          <p:nvPr>
            <p:ph type="title"/>
          </p:nvPr>
        </p:nvSpPr>
        <p:spPr>
          <a:xfrm>
            <a:off x="26988" y="1889760"/>
            <a:ext cx="9144000" cy="1143000"/>
          </a:xfrm>
        </p:spPr>
        <p:txBody>
          <a:bodyPr/>
          <a:lstStyle/>
          <a:p>
            <a:r>
              <a:rPr lang="en-GB">
                <a:solidFill>
                  <a:srgbClr val="222268"/>
                </a:solidFill>
              </a:rPr>
              <a:t>PSYC 121, </a:t>
            </a:r>
            <a:r>
              <a:rPr lang="en-GB" dirty="0">
                <a:solidFill>
                  <a:srgbClr val="222268"/>
                </a:solidFill>
              </a:rPr>
              <a:t>Week 2</a:t>
            </a:r>
          </a:p>
        </p:txBody>
      </p:sp>
    </p:spTree>
    <p:extLst>
      <p:ext uri="{BB962C8B-B14F-4D97-AF65-F5344CB8AC3E}">
        <p14:creationId xmlns:p14="http://schemas.microsoft.com/office/powerpoint/2010/main" val="58801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standard deviation</a:t>
            </a:r>
          </a:p>
        </p:txBody>
      </p:sp>
      <p:sp>
        <p:nvSpPr>
          <p:cNvPr id="3" name="Content Placeholder 2"/>
          <p:cNvSpPr>
            <a:spLocks noGrp="1"/>
          </p:cNvSpPr>
          <p:nvPr>
            <p:ph idx="1"/>
          </p:nvPr>
        </p:nvSpPr>
        <p:spPr>
          <a:xfrm>
            <a:off x="208354" y="1981200"/>
            <a:ext cx="8096030" cy="4114800"/>
          </a:xfrm>
        </p:spPr>
        <p:txBody>
          <a:bodyPr/>
          <a:lstStyle/>
          <a:p>
            <a:r>
              <a:rPr lang="en-US" dirty="0"/>
              <a:t>Find the standard deviation for the scores: </a:t>
            </a:r>
          </a:p>
          <a:p>
            <a:r>
              <a:rPr lang="en-US" dirty="0"/>
              <a:t>8, 6, 6, 9, 6, 5, 6, 2</a:t>
            </a:r>
          </a:p>
        </p:txBody>
      </p:sp>
    </p:spTree>
    <p:extLst>
      <p:ext uri="{BB962C8B-B14F-4D97-AF65-F5344CB8AC3E}">
        <p14:creationId xmlns:p14="http://schemas.microsoft.com/office/powerpoint/2010/main" val="27561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standard deviation</a:t>
            </a:r>
          </a:p>
        </p:txBody>
      </p:sp>
      <p:sp>
        <p:nvSpPr>
          <p:cNvPr id="7" name="Text Box 6"/>
          <p:cNvSpPr txBox="1">
            <a:spLocks noChangeArrowheads="1"/>
          </p:cNvSpPr>
          <p:nvPr/>
        </p:nvSpPr>
        <p:spPr bwMode="auto">
          <a:xfrm>
            <a:off x="4543425" y="2449807"/>
            <a:ext cx="1467770"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Deviation</a:t>
            </a:r>
          </a:p>
        </p:txBody>
      </p:sp>
      <p:sp>
        <p:nvSpPr>
          <p:cNvPr id="8" name="Text Box 19"/>
          <p:cNvSpPr txBox="1">
            <a:spLocks noChangeArrowheads="1"/>
          </p:cNvSpPr>
          <p:nvPr/>
        </p:nvSpPr>
        <p:spPr bwMode="auto">
          <a:xfrm>
            <a:off x="4986339" y="3638845"/>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9" name="Text Box 20"/>
          <p:cNvSpPr txBox="1">
            <a:spLocks noChangeArrowheads="1"/>
          </p:cNvSpPr>
          <p:nvPr/>
        </p:nvSpPr>
        <p:spPr bwMode="auto">
          <a:xfrm>
            <a:off x="4974435" y="4053182"/>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3</a:t>
            </a:r>
          </a:p>
        </p:txBody>
      </p:sp>
      <p:sp>
        <p:nvSpPr>
          <p:cNvPr id="10" name="Text Box 21"/>
          <p:cNvSpPr txBox="1">
            <a:spLocks noChangeArrowheads="1"/>
          </p:cNvSpPr>
          <p:nvPr/>
        </p:nvSpPr>
        <p:spPr bwMode="auto">
          <a:xfrm>
            <a:off x="4981578" y="4507207"/>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11" name="Text Box 22"/>
          <p:cNvSpPr txBox="1">
            <a:spLocks noChangeArrowheads="1"/>
          </p:cNvSpPr>
          <p:nvPr/>
        </p:nvSpPr>
        <p:spPr bwMode="auto">
          <a:xfrm>
            <a:off x="4868467" y="4881857"/>
            <a:ext cx="458329"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a:t>
            </a:r>
          </a:p>
        </p:txBody>
      </p:sp>
      <p:sp>
        <p:nvSpPr>
          <p:cNvPr id="12" name="Text Box 23"/>
          <p:cNvSpPr txBox="1">
            <a:spLocks noChangeArrowheads="1"/>
          </p:cNvSpPr>
          <p:nvPr/>
        </p:nvSpPr>
        <p:spPr bwMode="auto">
          <a:xfrm>
            <a:off x="4985147" y="5254920"/>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13" name="Text Box 24"/>
          <p:cNvSpPr txBox="1">
            <a:spLocks noChangeArrowheads="1"/>
          </p:cNvSpPr>
          <p:nvPr/>
        </p:nvSpPr>
        <p:spPr bwMode="auto">
          <a:xfrm>
            <a:off x="4979197" y="5651795"/>
            <a:ext cx="458780" cy="461665"/>
          </a:xfrm>
          <a:prstGeom prst="rect">
            <a:avLst/>
          </a:prstGeom>
          <a:noFill/>
          <a:ln w="9525">
            <a:noFill/>
            <a:miter lim="800000"/>
            <a:headEnd/>
            <a:tailEnd/>
          </a:ln>
          <a:effectLst/>
        </p:spPr>
        <p:txBody>
          <a:bodyPr wrap="none">
            <a:prstTxWarp prst="textNoShape">
              <a:avLst/>
            </a:prstTxWarp>
            <a:spAutoFit/>
          </a:bodyPr>
          <a:lstStyle/>
          <a:p>
            <a:r>
              <a:rPr lang="en-GB" b="1">
                <a:solidFill>
                  <a:srgbClr val="000000"/>
                </a:solidFill>
                <a:latin typeface="+mn-lt"/>
              </a:rPr>
              <a:t>-4</a:t>
            </a:r>
            <a:endParaRPr lang="en-GB" b="1" dirty="0">
              <a:solidFill>
                <a:srgbClr val="000000"/>
              </a:solidFill>
              <a:latin typeface="+mn-lt"/>
            </a:endParaRPr>
          </a:p>
        </p:txBody>
      </p:sp>
      <p:sp>
        <p:nvSpPr>
          <p:cNvPr id="14" name="Text Box 30"/>
          <p:cNvSpPr txBox="1">
            <a:spLocks noChangeArrowheads="1"/>
          </p:cNvSpPr>
          <p:nvPr/>
        </p:nvSpPr>
        <p:spPr bwMode="auto">
          <a:xfrm>
            <a:off x="4983950" y="2833190"/>
            <a:ext cx="373717" cy="470556"/>
          </a:xfrm>
          <a:prstGeom prst="rect">
            <a:avLst/>
          </a:prstGeom>
          <a:noFill/>
          <a:ln w="9525">
            <a:noFill/>
            <a:miter lim="800000"/>
            <a:headEnd/>
            <a:tailEnd/>
          </a:ln>
          <a:effectLst/>
        </p:spPr>
        <p:txBody>
          <a:bodyPr wrap="square">
            <a:prstTxWarp prst="textNoShape">
              <a:avLst/>
            </a:prstTxWarp>
            <a:spAutoFit/>
          </a:bodyPr>
          <a:lstStyle/>
          <a:p>
            <a:r>
              <a:rPr lang="en-GB" b="1" dirty="0">
                <a:solidFill>
                  <a:srgbClr val="000000"/>
                </a:solidFill>
                <a:latin typeface="+mn-lt"/>
              </a:rPr>
              <a:t>2</a:t>
            </a:r>
          </a:p>
        </p:txBody>
      </p:sp>
      <p:sp>
        <p:nvSpPr>
          <p:cNvPr id="15" name="Text Box 31"/>
          <p:cNvSpPr txBox="1">
            <a:spLocks noChangeArrowheads="1"/>
          </p:cNvSpPr>
          <p:nvPr/>
        </p:nvSpPr>
        <p:spPr bwMode="auto">
          <a:xfrm>
            <a:off x="4995065" y="323681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20" name="Text Box 54"/>
          <p:cNvSpPr txBox="1">
            <a:spLocks noChangeArrowheads="1"/>
          </p:cNvSpPr>
          <p:nvPr/>
        </p:nvSpPr>
        <p:spPr bwMode="auto">
          <a:xfrm>
            <a:off x="6206368" y="2480365"/>
            <a:ext cx="1568450" cy="457200"/>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Deviation</a:t>
            </a:r>
            <a:r>
              <a:rPr lang="en-GB" baseline="30000" dirty="0">
                <a:solidFill>
                  <a:srgbClr val="000000"/>
                </a:solidFill>
                <a:latin typeface="+mn-lt"/>
              </a:rPr>
              <a:t>2</a:t>
            </a:r>
            <a:endParaRPr lang="en-GB" dirty="0">
              <a:solidFill>
                <a:srgbClr val="000000"/>
              </a:solidFill>
              <a:latin typeface="+mn-lt"/>
            </a:endParaRPr>
          </a:p>
        </p:txBody>
      </p:sp>
      <p:sp>
        <p:nvSpPr>
          <p:cNvPr id="25" name="Text Box 19"/>
          <p:cNvSpPr txBox="1">
            <a:spLocks noChangeArrowheads="1"/>
          </p:cNvSpPr>
          <p:nvPr/>
        </p:nvSpPr>
        <p:spPr bwMode="auto">
          <a:xfrm>
            <a:off x="852435" y="363250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26" name="Text Box 20"/>
          <p:cNvSpPr txBox="1">
            <a:spLocks noChangeArrowheads="1"/>
          </p:cNvSpPr>
          <p:nvPr/>
        </p:nvSpPr>
        <p:spPr bwMode="auto">
          <a:xfrm>
            <a:off x="850453" y="404684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9</a:t>
            </a:r>
          </a:p>
        </p:txBody>
      </p:sp>
      <p:sp>
        <p:nvSpPr>
          <p:cNvPr id="27" name="Text Box 21"/>
          <p:cNvSpPr txBox="1">
            <a:spLocks noChangeArrowheads="1"/>
          </p:cNvSpPr>
          <p:nvPr/>
        </p:nvSpPr>
        <p:spPr bwMode="auto">
          <a:xfrm>
            <a:off x="837752" y="450087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28" name="Text Box 22"/>
          <p:cNvSpPr txBox="1">
            <a:spLocks noChangeArrowheads="1"/>
          </p:cNvSpPr>
          <p:nvPr/>
        </p:nvSpPr>
        <p:spPr bwMode="auto">
          <a:xfrm>
            <a:off x="833783" y="487552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5</a:t>
            </a:r>
          </a:p>
        </p:txBody>
      </p:sp>
      <p:sp>
        <p:nvSpPr>
          <p:cNvPr id="29" name="Text Box 23"/>
          <p:cNvSpPr txBox="1">
            <a:spLocks noChangeArrowheads="1"/>
          </p:cNvSpPr>
          <p:nvPr/>
        </p:nvSpPr>
        <p:spPr bwMode="auto">
          <a:xfrm>
            <a:off x="831399" y="5248584"/>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30" name="Text Box 24"/>
          <p:cNvSpPr txBox="1">
            <a:spLocks noChangeArrowheads="1"/>
          </p:cNvSpPr>
          <p:nvPr/>
        </p:nvSpPr>
        <p:spPr bwMode="auto">
          <a:xfrm>
            <a:off x="825449" y="564545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2</a:t>
            </a:r>
          </a:p>
        </p:txBody>
      </p:sp>
      <p:sp>
        <p:nvSpPr>
          <p:cNvPr id="31" name="Text Box 30"/>
          <p:cNvSpPr txBox="1">
            <a:spLocks noChangeArrowheads="1"/>
          </p:cNvSpPr>
          <p:nvPr/>
        </p:nvSpPr>
        <p:spPr bwMode="auto">
          <a:xfrm>
            <a:off x="859978" y="284669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8</a:t>
            </a:r>
          </a:p>
        </p:txBody>
      </p:sp>
      <p:sp>
        <p:nvSpPr>
          <p:cNvPr id="32" name="Text Box 31"/>
          <p:cNvSpPr txBox="1">
            <a:spLocks noChangeArrowheads="1"/>
          </p:cNvSpPr>
          <p:nvPr/>
        </p:nvSpPr>
        <p:spPr bwMode="auto">
          <a:xfrm>
            <a:off x="851245" y="324039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33" name="Text Box 6"/>
          <p:cNvSpPr txBox="1">
            <a:spLocks noChangeArrowheads="1"/>
          </p:cNvSpPr>
          <p:nvPr/>
        </p:nvSpPr>
        <p:spPr bwMode="auto">
          <a:xfrm>
            <a:off x="499001" y="2443469"/>
            <a:ext cx="1142560"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Scores</a:t>
            </a:r>
          </a:p>
        </p:txBody>
      </p:sp>
      <p:grpSp>
        <p:nvGrpSpPr>
          <p:cNvPr id="36" name="Group 35"/>
          <p:cNvGrpSpPr/>
          <p:nvPr/>
        </p:nvGrpSpPr>
        <p:grpSpPr>
          <a:xfrm>
            <a:off x="0" y="6141197"/>
            <a:ext cx="654826" cy="476216"/>
            <a:chOff x="-873101" y="6409068"/>
            <a:chExt cx="654826" cy="476216"/>
          </a:xfrm>
        </p:grpSpPr>
        <p:sp>
          <p:nvSpPr>
            <p:cNvPr id="35" name="Rounded Rectangle 34"/>
            <p:cNvSpPr/>
            <p:nvPr/>
          </p:nvSpPr>
          <p:spPr bwMode="auto">
            <a:xfrm>
              <a:off x="-873101" y="6409068"/>
              <a:ext cx="654826" cy="4762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8" charset="0"/>
              </a:endParaRPr>
            </a:p>
          </p:txBody>
        </p:sp>
        <p:graphicFrame>
          <p:nvGraphicFramePr>
            <p:cNvPr id="34" name="Object 33"/>
            <p:cNvGraphicFramePr>
              <a:graphicFrameLocks noChangeAspect="1"/>
            </p:cNvGraphicFramePr>
            <p:nvPr/>
          </p:nvGraphicFramePr>
          <p:xfrm>
            <a:off x="-873101" y="6411292"/>
            <a:ext cx="585374" cy="468299"/>
          </p:xfrm>
          <a:graphic>
            <a:graphicData uri="http://schemas.openxmlformats.org/presentationml/2006/ole">
              <mc:AlternateContent xmlns:mc="http://schemas.openxmlformats.org/markup-compatibility/2006">
                <mc:Choice xmlns:v="urn:schemas-microsoft-com:vml" Requires="v">
                  <p:oleObj name="Equation" r:id="rId2" imgW="317500" imgH="254000" progId="Equation.3">
                    <p:embed/>
                  </p:oleObj>
                </mc:Choice>
                <mc:Fallback>
                  <p:oleObj name="Equation" r:id="rId2" imgW="317500" imgH="254000" progId="Equation.3">
                    <p:embed/>
                    <p:pic>
                      <p:nvPicPr>
                        <p:cNvPr id="34"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01" y="6411292"/>
                          <a:ext cx="585374" cy="46829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37" name="Text Box 6"/>
          <p:cNvSpPr txBox="1">
            <a:spLocks noChangeArrowheads="1"/>
          </p:cNvSpPr>
          <p:nvPr/>
        </p:nvSpPr>
        <p:spPr bwMode="auto">
          <a:xfrm>
            <a:off x="737105" y="6144060"/>
            <a:ext cx="527007"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48</a:t>
            </a:r>
          </a:p>
        </p:txBody>
      </p:sp>
      <p:sp>
        <p:nvSpPr>
          <p:cNvPr id="38" name="Text Box 6"/>
          <p:cNvSpPr txBox="1">
            <a:spLocks noChangeArrowheads="1"/>
          </p:cNvSpPr>
          <p:nvPr/>
        </p:nvSpPr>
        <p:spPr bwMode="auto">
          <a:xfrm>
            <a:off x="1372087" y="6124218"/>
            <a:ext cx="1476486"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Mean = 6</a:t>
            </a:r>
          </a:p>
        </p:txBody>
      </p:sp>
      <p:sp>
        <p:nvSpPr>
          <p:cNvPr id="39" name="Text Box 19"/>
          <p:cNvSpPr txBox="1">
            <a:spLocks noChangeArrowheads="1"/>
          </p:cNvSpPr>
          <p:nvPr/>
        </p:nvSpPr>
        <p:spPr bwMode="auto">
          <a:xfrm>
            <a:off x="6587351" y="363250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0" name="Text Box 20"/>
          <p:cNvSpPr txBox="1">
            <a:spLocks noChangeArrowheads="1"/>
          </p:cNvSpPr>
          <p:nvPr/>
        </p:nvSpPr>
        <p:spPr bwMode="auto">
          <a:xfrm>
            <a:off x="6575447" y="404684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9</a:t>
            </a:r>
          </a:p>
        </p:txBody>
      </p:sp>
      <p:sp>
        <p:nvSpPr>
          <p:cNvPr id="41" name="Text Box 21"/>
          <p:cNvSpPr txBox="1">
            <a:spLocks noChangeArrowheads="1"/>
          </p:cNvSpPr>
          <p:nvPr/>
        </p:nvSpPr>
        <p:spPr bwMode="auto">
          <a:xfrm>
            <a:off x="6582590" y="450087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2" name="Text Box 22"/>
          <p:cNvSpPr txBox="1">
            <a:spLocks noChangeArrowheads="1"/>
          </p:cNvSpPr>
          <p:nvPr/>
        </p:nvSpPr>
        <p:spPr bwMode="auto">
          <a:xfrm>
            <a:off x="6578621" y="487552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a:t>
            </a:r>
          </a:p>
        </p:txBody>
      </p:sp>
      <p:sp>
        <p:nvSpPr>
          <p:cNvPr id="43" name="Text Box 23"/>
          <p:cNvSpPr txBox="1">
            <a:spLocks noChangeArrowheads="1"/>
          </p:cNvSpPr>
          <p:nvPr/>
        </p:nvSpPr>
        <p:spPr bwMode="auto">
          <a:xfrm>
            <a:off x="6586159" y="5248584"/>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4" name="Text Box 24"/>
          <p:cNvSpPr txBox="1">
            <a:spLocks noChangeArrowheads="1"/>
          </p:cNvSpPr>
          <p:nvPr/>
        </p:nvSpPr>
        <p:spPr bwMode="auto">
          <a:xfrm>
            <a:off x="6480989" y="5645459"/>
            <a:ext cx="52700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16</a:t>
            </a:r>
          </a:p>
        </p:txBody>
      </p:sp>
      <p:sp>
        <p:nvSpPr>
          <p:cNvPr id="45" name="Text Box 30"/>
          <p:cNvSpPr txBox="1">
            <a:spLocks noChangeArrowheads="1"/>
          </p:cNvSpPr>
          <p:nvPr/>
        </p:nvSpPr>
        <p:spPr bwMode="auto">
          <a:xfrm>
            <a:off x="6584962" y="2826854"/>
            <a:ext cx="373717" cy="470556"/>
          </a:xfrm>
          <a:prstGeom prst="rect">
            <a:avLst/>
          </a:prstGeom>
          <a:noFill/>
          <a:ln w="9525">
            <a:noFill/>
            <a:miter lim="800000"/>
            <a:headEnd/>
            <a:tailEnd/>
          </a:ln>
          <a:effectLst/>
        </p:spPr>
        <p:txBody>
          <a:bodyPr wrap="square">
            <a:prstTxWarp prst="textNoShape">
              <a:avLst/>
            </a:prstTxWarp>
            <a:spAutoFit/>
          </a:bodyPr>
          <a:lstStyle/>
          <a:p>
            <a:r>
              <a:rPr lang="en-GB" b="1" dirty="0">
                <a:solidFill>
                  <a:srgbClr val="000000"/>
                </a:solidFill>
                <a:latin typeface="+mn-lt"/>
              </a:rPr>
              <a:t>4</a:t>
            </a:r>
          </a:p>
        </p:txBody>
      </p:sp>
      <p:sp>
        <p:nvSpPr>
          <p:cNvPr id="46" name="Text Box 31"/>
          <p:cNvSpPr txBox="1">
            <a:spLocks noChangeArrowheads="1"/>
          </p:cNvSpPr>
          <p:nvPr/>
        </p:nvSpPr>
        <p:spPr bwMode="auto">
          <a:xfrm>
            <a:off x="6596077" y="3230475"/>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7" name="Line 7"/>
          <p:cNvSpPr>
            <a:spLocks noChangeShapeType="1"/>
          </p:cNvSpPr>
          <p:nvPr/>
        </p:nvSpPr>
        <p:spPr bwMode="auto">
          <a:xfrm>
            <a:off x="1362475" y="3093556"/>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48" name="Line 7"/>
          <p:cNvSpPr>
            <a:spLocks noChangeShapeType="1"/>
          </p:cNvSpPr>
          <p:nvPr/>
        </p:nvSpPr>
        <p:spPr bwMode="auto">
          <a:xfrm>
            <a:off x="1375973" y="3474142"/>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49" name="Line 7"/>
          <p:cNvSpPr>
            <a:spLocks noChangeShapeType="1"/>
          </p:cNvSpPr>
          <p:nvPr/>
        </p:nvSpPr>
        <p:spPr bwMode="auto">
          <a:xfrm>
            <a:off x="1375972" y="3841225"/>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50" name="Line 7"/>
          <p:cNvSpPr>
            <a:spLocks noChangeShapeType="1"/>
          </p:cNvSpPr>
          <p:nvPr/>
        </p:nvSpPr>
        <p:spPr bwMode="auto">
          <a:xfrm>
            <a:off x="1366051" y="4287678"/>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51" name="Rectangle 50"/>
          <p:cNvSpPr/>
          <p:nvPr/>
        </p:nvSpPr>
        <p:spPr>
          <a:xfrm>
            <a:off x="6146293" y="6144751"/>
            <a:ext cx="1008359" cy="461665"/>
          </a:xfrm>
          <a:prstGeom prst="rect">
            <a:avLst/>
          </a:prstGeom>
        </p:spPr>
        <p:txBody>
          <a:bodyPr wrap="none">
            <a:spAutoFit/>
          </a:bodyPr>
          <a:lstStyle/>
          <a:p>
            <a:r>
              <a:rPr lang="en-GB" dirty="0">
                <a:solidFill>
                  <a:schemeClr val="bg1"/>
                </a:solidFill>
              </a:rPr>
              <a:t>SS=30</a:t>
            </a:r>
            <a:endParaRPr lang="en-GB" dirty="0">
              <a:solidFill>
                <a:schemeClr val="bg1"/>
              </a:solidFill>
              <a:latin typeface="Times New Roman" pitchFamily="-108" charset="0"/>
            </a:endParaRPr>
          </a:p>
        </p:txBody>
      </p:sp>
      <p:sp>
        <p:nvSpPr>
          <p:cNvPr id="53" name="Rectangle 52"/>
          <p:cNvSpPr/>
          <p:nvPr/>
        </p:nvSpPr>
        <p:spPr>
          <a:xfrm>
            <a:off x="7786933" y="3953278"/>
            <a:ext cx="723275" cy="461665"/>
          </a:xfrm>
          <a:prstGeom prst="rect">
            <a:avLst/>
          </a:prstGeom>
        </p:spPr>
        <p:txBody>
          <a:bodyPr wrap="none">
            <a:spAutoFit/>
          </a:bodyPr>
          <a:lstStyle/>
          <a:p>
            <a:r>
              <a:rPr lang="en-GB" dirty="0">
                <a:solidFill>
                  <a:srgbClr val="000000"/>
                </a:solidFill>
              </a:rPr>
              <a:t>3.75</a:t>
            </a:r>
            <a:endParaRPr lang="en-GB" dirty="0">
              <a:solidFill>
                <a:srgbClr val="000000"/>
              </a:solidFill>
              <a:latin typeface="Times New Roman" pitchFamily="-108" charset="0"/>
            </a:endParaRPr>
          </a:p>
        </p:txBody>
      </p:sp>
      <p:sp>
        <p:nvSpPr>
          <p:cNvPr id="55" name="Rectangle 54"/>
          <p:cNvSpPr/>
          <p:nvPr/>
        </p:nvSpPr>
        <p:spPr>
          <a:xfrm>
            <a:off x="7893358" y="5690135"/>
            <a:ext cx="723275" cy="461665"/>
          </a:xfrm>
          <a:prstGeom prst="rect">
            <a:avLst/>
          </a:prstGeom>
        </p:spPr>
        <p:txBody>
          <a:bodyPr wrap="none">
            <a:spAutoFit/>
          </a:bodyPr>
          <a:lstStyle/>
          <a:p>
            <a:r>
              <a:rPr lang="en-GB" dirty="0">
                <a:solidFill>
                  <a:srgbClr val="000000"/>
                </a:solidFill>
              </a:rPr>
              <a:t>1.94</a:t>
            </a:r>
            <a:endParaRPr lang="en-GB" dirty="0">
              <a:solidFill>
                <a:srgbClr val="000000"/>
              </a:solidFill>
              <a:latin typeface="Times New Roman" pitchFamily="-108" charset="0"/>
            </a:endParaRPr>
          </a:p>
        </p:txBody>
      </p:sp>
      <p:sp>
        <p:nvSpPr>
          <p:cNvPr id="56" name="Oval 55"/>
          <p:cNvSpPr/>
          <p:nvPr/>
        </p:nvSpPr>
        <p:spPr bwMode="auto">
          <a:xfrm>
            <a:off x="2331577" y="6002300"/>
            <a:ext cx="704434" cy="714324"/>
          </a:xfrm>
          <a:prstGeom prst="ellipse">
            <a:avLst/>
          </a:prstGeom>
          <a:solidFill>
            <a:srgbClr val="FF6600">
              <a:alpha val="28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Times" pitchFamily="-108" charset="0"/>
            </a:endParaRPr>
          </a:p>
        </p:txBody>
      </p:sp>
      <p:sp>
        <p:nvSpPr>
          <p:cNvPr id="52" name="Text Box 6"/>
          <p:cNvSpPr txBox="1">
            <a:spLocks noChangeArrowheads="1"/>
          </p:cNvSpPr>
          <p:nvPr/>
        </p:nvSpPr>
        <p:spPr bwMode="auto">
          <a:xfrm>
            <a:off x="5790053" y="6303078"/>
            <a:ext cx="799954"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SS = 30</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70BF3F2-B796-BA48-848C-6D234F30C10B}"/>
                  </a:ext>
                </a:extLst>
              </p:cNvPr>
              <p:cNvSpPr txBox="1"/>
              <p:nvPr/>
            </p:nvSpPr>
            <p:spPr>
              <a:xfrm>
                <a:off x="7214660" y="4749677"/>
                <a:ext cx="1368644" cy="501099"/>
              </a:xfrm>
              <a:prstGeom prst="rect">
                <a:avLst/>
              </a:prstGeom>
              <a:noFill/>
            </p:spPr>
            <p:txBody>
              <a:bodyPr wrap="none" lIns="0" tIns="0" rIns="0" bIns="0" rtlCol="0">
                <a:spAutoFit/>
              </a:bodyPr>
              <a:lstStyle/>
              <a:p>
                <a14:m>
                  <m:oMath xmlns:m="http://schemas.openxmlformats.org/officeDocument/2006/math">
                    <m:r>
                      <a:rPr lang="en-GB" sz="1600" b="0" i="1" smtClean="0">
                        <a:latin typeface="Cambria Math" panose="02040503050406030204" pitchFamily="18" charset="0"/>
                      </a:rPr>
                      <m:t>𝑆𝐷</m:t>
                    </m:r>
                    <m:r>
                      <a:rPr lang="en-GB" sz="1600" b="0" i="1" smtClean="0">
                        <a:latin typeface="Cambria Math" panose="02040503050406030204" pitchFamily="18" charset="0"/>
                      </a:rPr>
                      <m:t>=</m:t>
                    </m:r>
                  </m:oMath>
                </a14:m>
                <a:r>
                  <a:rPr lang="en-GB" sz="1600" dirty="0"/>
                  <a:t> </a:t>
                </a:r>
                <a14:m>
                  <m:oMath xmlns:m="http://schemas.openxmlformats.org/officeDocument/2006/math">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nary>
                              <m:naryPr>
                                <m:chr m:val="∑"/>
                                <m:subHide m:val="on"/>
                                <m:supHide m:val="on"/>
                                <m:ctrlPr>
                                  <a:rPr lang="en-GB" sz="1600" i="1">
                                    <a:latin typeface="Cambria Math" panose="02040503050406030204" pitchFamily="18" charset="0"/>
                                  </a:rPr>
                                </m:ctrlPr>
                              </m:naryPr>
                              <m:sub/>
                              <m:sup/>
                              <m:e>
                                <m:sSup>
                                  <m:sSupPr>
                                    <m:ctrlPr>
                                      <a:rPr lang="en-GB" sz="1600" i="1">
                                        <a:latin typeface="Cambria Math" panose="02040503050406030204" pitchFamily="18" charset="0"/>
                                      </a:rPr>
                                    </m:ctrlPr>
                                  </m:sSupPr>
                                  <m:e>
                                    <m:r>
                                      <a:rPr lang="en-GB" sz="1600" i="1">
                                        <a:latin typeface="Cambria Math" panose="02040503050406030204" pitchFamily="18" charset="0"/>
                                      </a:rPr>
                                      <m:t>(</m:t>
                                    </m:r>
                                    <m:r>
                                      <a:rPr lang="en-GB" sz="1600" i="1">
                                        <a:latin typeface="Cambria Math" panose="02040503050406030204" pitchFamily="18" charset="0"/>
                                      </a:rPr>
                                      <m:t>𝑋</m:t>
                                    </m:r>
                                    <m:r>
                                      <a:rPr lang="en-GB" sz="1600" i="1">
                                        <a:latin typeface="Cambria Math" panose="02040503050406030204" pitchFamily="18" charset="0"/>
                                      </a:rPr>
                                      <m:t>−</m:t>
                                    </m:r>
                                    <m:r>
                                      <a:rPr lang="en-GB" sz="1600" i="1">
                                        <a:latin typeface="Cambria Math" panose="02040503050406030204" pitchFamily="18" charset="0"/>
                                      </a:rPr>
                                      <m:t>𝑀</m:t>
                                    </m:r>
                                    <m:r>
                                      <a:rPr lang="en-GB" sz="1600" i="1">
                                        <a:latin typeface="Cambria Math" panose="02040503050406030204" pitchFamily="18" charset="0"/>
                                      </a:rPr>
                                      <m:t>)</m:t>
                                    </m:r>
                                  </m:e>
                                  <m:sup>
                                    <m:r>
                                      <a:rPr lang="en-GB" sz="1600" i="1">
                                        <a:latin typeface="Cambria Math" panose="02040503050406030204" pitchFamily="18" charset="0"/>
                                      </a:rPr>
                                      <m:t>2</m:t>
                                    </m:r>
                                  </m:sup>
                                </m:sSup>
                                <m:r>
                                  <a:rPr lang="en-GB" sz="1600" i="1">
                                    <a:latin typeface="Cambria Math" panose="02040503050406030204" pitchFamily="18" charset="0"/>
                                  </a:rPr>
                                  <m:t> </m:t>
                                </m:r>
                              </m:e>
                            </m:nary>
                          </m:num>
                          <m:den>
                            <m:r>
                              <a:rPr lang="en-GB" sz="1600" i="1">
                                <a:latin typeface="Cambria Math" panose="02040503050406030204" pitchFamily="18" charset="0"/>
                              </a:rPr>
                              <m:t>𝑁</m:t>
                            </m:r>
                          </m:den>
                        </m:f>
                      </m:e>
                    </m:rad>
                  </m:oMath>
                </a14:m>
                <a:endParaRPr lang="en-US" sz="1600" dirty="0"/>
              </a:p>
            </p:txBody>
          </p:sp>
        </mc:Choice>
        <mc:Fallback xmlns="">
          <p:sp>
            <p:nvSpPr>
              <p:cNvPr id="57" name="TextBox 56">
                <a:extLst>
                  <a:ext uri="{FF2B5EF4-FFF2-40B4-BE49-F238E27FC236}">
                    <a16:creationId xmlns:a16="http://schemas.microsoft.com/office/drawing/2014/main" id="{570BF3F2-B796-BA48-848C-6D234F30C10B}"/>
                  </a:ext>
                </a:extLst>
              </p:cNvPr>
              <p:cNvSpPr txBox="1">
                <a:spLocks noRot="1" noChangeAspect="1" noMove="1" noResize="1" noEditPoints="1" noAdjustHandles="1" noChangeArrowheads="1" noChangeShapeType="1" noTextEdit="1"/>
              </p:cNvSpPr>
              <p:nvPr/>
            </p:nvSpPr>
            <p:spPr>
              <a:xfrm>
                <a:off x="7214660" y="4749677"/>
                <a:ext cx="1368644" cy="501099"/>
              </a:xfrm>
              <a:prstGeom prst="rect">
                <a:avLst/>
              </a:prstGeom>
              <a:blipFill>
                <a:blip r:embed="rId5"/>
                <a:stretch>
                  <a:fillRect l="-4587" t="-40000" r="-4587" b="-5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438D136-10FD-6A48-B41C-E111DF4E8933}"/>
                  </a:ext>
                </a:extLst>
              </p:cNvPr>
              <p:cNvSpPr/>
              <p:nvPr/>
            </p:nvSpPr>
            <p:spPr>
              <a:xfrm>
                <a:off x="7348514" y="2954850"/>
                <a:ext cx="1787220"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oMath>
                  </m:oMathPara>
                </a14:m>
                <a:endParaRPr lang="en-US" dirty="0"/>
              </a:p>
            </p:txBody>
          </p:sp>
        </mc:Choice>
        <mc:Fallback xmlns="">
          <p:sp>
            <p:nvSpPr>
              <p:cNvPr id="3" name="Rectangle 2">
                <a:extLst>
                  <a:ext uri="{FF2B5EF4-FFF2-40B4-BE49-F238E27FC236}">
                    <a16:creationId xmlns:a16="http://schemas.microsoft.com/office/drawing/2014/main" id="{6438D136-10FD-6A48-B41C-E111DF4E8933}"/>
                  </a:ext>
                </a:extLst>
              </p:cNvPr>
              <p:cNvSpPr>
                <a:spLocks noRot="1" noChangeAspect="1" noMove="1" noResize="1" noEditPoints="1" noAdjustHandles="1" noChangeArrowheads="1" noChangeShapeType="1" noTextEdit="1"/>
              </p:cNvSpPr>
              <p:nvPr/>
            </p:nvSpPr>
            <p:spPr>
              <a:xfrm>
                <a:off x="7348514" y="2954850"/>
                <a:ext cx="1787220" cy="831061"/>
              </a:xfrm>
              <a:prstGeom prst="rect">
                <a:avLst/>
              </a:prstGeom>
              <a:blipFill>
                <a:blip r:embed="rId6"/>
                <a:stretch>
                  <a:fillRect l="-23404" t="-69697" r="-709" b="-65152"/>
                </a:stretch>
              </a:blipFill>
            </p:spPr>
            <p:txBody>
              <a:bodyPr/>
              <a:lstStyle/>
              <a:p>
                <a:r>
                  <a:rPr lang="en-US">
                    <a:noFill/>
                  </a:rPr>
                  <a:t> </a:t>
                </a:r>
              </a:p>
            </p:txBody>
          </p:sp>
        </mc:Fallback>
      </mc:AlternateContent>
    </p:spTree>
    <p:extLst>
      <p:ext uri="{BB962C8B-B14F-4D97-AF65-F5344CB8AC3E}">
        <p14:creationId xmlns:p14="http://schemas.microsoft.com/office/powerpoint/2010/main" val="1275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dissolv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20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childTnLst>
                                </p:cTn>
                              </p:par>
                            </p:childTnLst>
                          </p:cTn>
                        </p:par>
                        <p:par>
                          <p:cTn id="65" fill="hold">
                            <p:stCondLst>
                              <p:cond delay="1000"/>
                            </p:stCondLst>
                            <p:childTnLst>
                              <p:par>
                                <p:cTn id="66" presetID="17" presetClass="entr" presetSubtype="8" fill="hold" grpId="0" nodeType="after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p:cTn id="68" dur="500" fill="hold"/>
                                        <p:tgtEl>
                                          <p:spTgt spid="47"/>
                                        </p:tgtEl>
                                        <p:attrNameLst>
                                          <p:attrName>ppt_x</p:attrName>
                                        </p:attrNameLst>
                                      </p:cBhvr>
                                      <p:tavLst>
                                        <p:tav tm="0">
                                          <p:val>
                                            <p:strVal val="#ppt_x-#ppt_w/2"/>
                                          </p:val>
                                        </p:tav>
                                        <p:tav tm="100000">
                                          <p:val>
                                            <p:strVal val="#ppt_x"/>
                                          </p:val>
                                        </p:tav>
                                      </p:tavLst>
                                    </p:anim>
                                    <p:anim calcmode="lin" valueType="num">
                                      <p:cBhvr>
                                        <p:cTn id="69" dur="500" fill="hold"/>
                                        <p:tgtEl>
                                          <p:spTgt spid="47"/>
                                        </p:tgtEl>
                                        <p:attrNameLst>
                                          <p:attrName>ppt_y</p:attrName>
                                        </p:attrNameLst>
                                      </p:cBhvr>
                                      <p:tavLst>
                                        <p:tav tm="0">
                                          <p:val>
                                            <p:strVal val="#ppt_y"/>
                                          </p:val>
                                        </p:tav>
                                        <p:tav tm="100000">
                                          <p:val>
                                            <p:strVal val="#ppt_y"/>
                                          </p:val>
                                        </p:tav>
                                      </p:tavLst>
                                    </p:anim>
                                    <p:anim calcmode="lin" valueType="num">
                                      <p:cBhvr>
                                        <p:cTn id="70" dur="500" fill="hold"/>
                                        <p:tgtEl>
                                          <p:spTgt spid="47"/>
                                        </p:tgtEl>
                                        <p:attrNameLst>
                                          <p:attrName>ppt_w</p:attrName>
                                        </p:attrNameLst>
                                      </p:cBhvr>
                                      <p:tavLst>
                                        <p:tav tm="0">
                                          <p:val>
                                            <p:fltVal val="0"/>
                                          </p:val>
                                        </p:tav>
                                        <p:tav tm="100000">
                                          <p:val>
                                            <p:strVal val="#ppt_w"/>
                                          </p:val>
                                        </p:tav>
                                      </p:tavLst>
                                    </p:anim>
                                    <p:anim calcmode="lin" valueType="num">
                                      <p:cBhvr>
                                        <p:cTn id="71" dur="500" fill="hold"/>
                                        <p:tgtEl>
                                          <p:spTgt spid="47"/>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66"/>
                                            </p:cond>
                                          </p:stCondLst>
                                        </p:cTn>
                                        <p:tgtEl>
                                          <p:spTgt spid="47"/>
                                        </p:tgtEl>
                                        <p:attrNameLst>
                                          <p:attrName>style.visibility</p:attrName>
                                        </p:attrNameLst>
                                      </p:cBhvr>
                                      <p:to>
                                        <p:strVal val="hidden"/>
                                      </p:to>
                                    </p:set>
                                  </p:subTnLst>
                                </p:cTn>
                              </p:par>
                            </p:childTnLst>
                          </p:cTn>
                        </p:par>
                        <p:par>
                          <p:cTn id="72" fill="hold">
                            <p:stCondLst>
                              <p:cond delay="1500"/>
                            </p:stCondLst>
                            <p:childTnLst>
                              <p:par>
                                <p:cTn id="73" presetID="9"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dissolv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500" fill="hold"/>
                                        <p:tgtEl>
                                          <p:spTgt spid="48"/>
                                        </p:tgtEl>
                                        <p:attrNameLst>
                                          <p:attrName>ppt_x</p:attrName>
                                        </p:attrNameLst>
                                      </p:cBhvr>
                                      <p:tavLst>
                                        <p:tav tm="0">
                                          <p:val>
                                            <p:strVal val="#ppt_x-#ppt_w/2"/>
                                          </p:val>
                                        </p:tav>
                                        <p:tav tm="100000">
                                          <p:val>
                                            <p:strVal val="#ppt_x"/>
                                          </p:val>
                                        </p:tav>
                                      </p:tavLst>
                                    </p:anim>
                                    <p:anim calcmode="lin" valueType="num">
                                      <p:cBhvr>
                                        <p:cTn id="81" dur="500" fill="hold"/>
                                        <p:tgtEl>
                                          <p:spTgt spid="48"/>
                                        </p:tgtEl>
                                        <p:attrNameLst>
                                          <p:attrName>ppt_y</p:attrName>
                                        </p:attrNameLst>
                                      </p:cBhvr>
                                      <p:tavLst>
                                        <p:tav tm="0">
                                          <p:val>
                                            <p:strVal val="#ppt_y"/>
                                          </p:val>
                                        </p:tav>
                                        <p:tav tm="100000">
                                          <p:val>
                                            <p:strVal val="#ppt_y"/>
                                          </p:val>
                                        </p:tav>
                                      </p:tavLst>
                                    </p:anim>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78"/>
                                            </p:cond>
                                          </p:stCondLst>
                                        </p:cTn>
                                        <p:tgtEl>
                                          <p:spTgt spid="48"/>
                                        </p:tgtEl>
                                        <p:attrNameLst>
                                          <p:attrName>style.visibility</p:attrName>
                                        </p:attrNameLst>
                                      </p:cBhvr>
                                      <p:to>
                                        <p:strVal val="hidden"/>
                                      </p:to>
                                    </p:set>
                                  </p:sub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dissolv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p:cTn id="92" dur="500" fill="hold"/>
                                        <p:tgtEl>
                                          <p:spTgt spid="49"/>
                                        </p:tgtEl>
                                        <p:attrNameLst>
                                          <p:attrName>ppt_x</p:attrName>
                                        </p:attrNameLst>
                                      </p:cBhvr>
                                      <p:tavLst>
                                        <p:tav tm="0">
                                          <p:val>
                                            <p:strVal val="#ppt_x-#ppt_w/2"/>
                                          </p:val>
                                        </p:tav>
                                        <p:tav tm="100000">
                                          <p:val>
                                            <p:strVal val="#ppt_x"/>
                                          </p:val>
                                        </p:tav>
                                      </p:tavLst>
                                    </p:anim>
                                    <p:anim calcmode="lin" valueType="num">
                                      <p:cBhvr>
                                        <p:cTn id="93" dur="500" fill="hold"/>
                                        <p:tgtEl>
                                          <p:spTgt spid="49"/>
                                        </p:tgtEl>
                                        <p:attrNameLst>
                                          <p:attrName>ppt_y</p:attrName>
                                        </p:attrNameLst>
                                      </p:cBhvr>
                                      <p:tavLst>
                                        <p:tav tm="0">
                                          <p:val>
                                            <p:strVal val="#ppt_y"/>
                                          </p:val>
                                        </p:tav>
                                        <p:tav tm="100000">
                                          <p:val>
                                            <p:strVal val="#ppt_y"/>
                                          </p:val>
                                        </p:tav>
                                      </p:tavLst>
                                    </p:anim>
                                    <p:anim calcmode="lin" valueType="num">
                                      <p:cBhvr>
                                        <p:cTn id="94" dur="500" fill="hold"/>
                                        <p:tgtEl>
                                          <p:spTgt spid="49"/>
                                        </p:tgtEl>
                                        <p:attrNameLst>
                                          <p:attrName>ppt_w</p:attrName>
                                        </p:attrNameLst>
                                      </p:cBhvr>
                                      <p:tavLst>
                                        <p:tav tm="0">
                                          <p:val>
                                            <p:fltVal val="0"/>
                                          </p:val>
                                        </p:tav>
                                        <p:tav tm="100000">
                                          <p:val>
                                            <p:strVal val="#ppt_w"/>
                                          </p:val>
                                        </p:tav>
                                      </p:tavLst>
                                    </p:anim>
                                    <p:anim calcmode="lin" valueType="num">
                                      <p:cBhvr>
                                        <p:cTn id="95" dur="500" fill="hold"/>
                                        <p:tgtEl>
                                          <p:spTgt spid="49"/>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90"/>
                                            </p:cond>
                                          </p:stCondLst>
                                        </p:cTn>
                                        <p:tgtEl>
                                          <p:spTgt spid="49"/>
                                        </p:tgtEl>
                                        <p:attrNameLst>
                                          <p:attrName>style.visibility</p:attrName>
                                        </p:attrNameLst>
                                      </p:cBhvr>
                                      <p:to>
                                        <p:strVal val="hidden"/>
                                      </p:to>
                                    </p:set>
                                  </p:subTnLst>
                                </p:cTn>
                              </p:par>
                            </p:childTnLst>
                          </p:cTn>
                        </p:par>
                        <p:par>
                          <p:cTn id="96" fill="hold">
                            <p:stCondLst>
                              <p:cond delay="500"/>
                            </p:stCondLst>
                            <p:childTnLst>
                              <p:par>
                                <p:cTn id="97" presetID="9" presetClass="entr" presetSubtype="0" fill="hold" grpId="0"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dissolve">
                                      <p:cBhvr>
                                        <p:cTn id="99" dur="500"/>
                                        <p:tgtEl>
                                          <p:spTgt spid="8"/>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p:cTn id="104" dur="500" fill="hold"/>
                                        <p:tgtEl>
                                          <p:spTgt spid="50"/>
                                        </p:tgtEl>
                                        <p:attrNameLst>
                                          <p:attrName>ppt_x</p:attrName>
                                        </p:attrNameLst>
                                      </p:cBhvr>
                                      <p:tavLst>
                                        <p:tav tm="0">
                                          <p:val>
                                            <p:strVal val="#ppt_x-#ppt_w/2"/>
                                          </p:val>
                                        </p:tav>
                                        <p:tav tm="100000">
                                          <p:val>
                                            <p:strVal val="#ppt_x"/>
                                          </p:val>
                                        </p:tav>
                                      </p:tavLst>
                                    </p:anim>
                                    <p:anim calcmode="lin" valueType="num">
                                      <p:cBhvr>
                                        <p:cTn id="105" dur="500" fill="hold"/>
                                        <p:tgtEl>
                                          <p:spTgt spid="50"/>
                                        </p:tgtEl>
                                        <p:attrNameLst>
                                          <p:attrName>ppt_y</p:attrName>
                                        </p:attrNameLst>
                                      </p:cBhvr>
                                      <p:tavLst>
                                        <p:tav tm="0">
                                          <p:val>
                                            <p:strVal val="#ppt_y"/>
                                          </p:val>
                                        </p:tav>
                                        <p:tav tm="100000">
                                          <p:val>
                                            <p:strVal val="#ppt_y"/>
                                          </p:val>
                                        </p:tav>
                                      </p:tavLst>
                                    </p:anim>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02"/>
                                            </p:cond>
                                          </p:stCondLst>
                                        </p:cTn>
                                        <p:tgtEl>
                                          <p:spTgt spid="50"/>
                                        </p:tgtEl>
                                        <p:attrNameLst>
                                          <p:attrName>style.visibility</p:attrName>
                                        </p:attrNameLst>
                                      </p:cBhvr>
                                      <p:to>
                                        <p:strVal val="hidden"/>
                                      </p:to>
                                    </p:set>
                                  </p:sub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dissolve">
                                      <p:cBhvr>
                                        <p:cTn id="111" dur="500"/>
                                        <p:tgtEl>
                                          <p:spTgt spid="9"/>
                                        </p:tgtEl>
                                      </p:cBhvr>
                                    </p:animEffect>
                                  </p:childTnLst>
                                </p:cTn>
                              </p:par>
                            </p:childTnLst>
                          </p:cTn>
                        </p:par>
                        <p:par>
                          <p:cTn id="112" fill="hold">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dissolve">
                                      <p:cBhvr>
                                        <p:cTn id="115" dur="500"/>
                                        <p:tgtEl>
                                          <p:spTgt spid="10"/>
                                        </p:tgtEl>
                                      </p:cBhvr>
                                    </p:animEffect>
                                  </p:childTnLst>
                                </p:cTn>
                              </p:par>
                            </p:childTnLst>
                          </p:cTn>
                        </p:par>
                        <p:par>
                          <p:cTn id="116" fill="hold">
                            <p:stCondLst>
                              <p:cond delay="1500"/>
                            </p:stCondLst>
                            <p:childTnLst>
                              <p:par>
                                <p:cTn id="117" presetID="9" presetClass="entr" presetSubtype="0" fill="hold" grpId="0" nodeType="after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dissolve">
                                      <p:cBhvr>
                                        <p:cTn id="119" dur="500"/>
                                        <p:tgtEl>
                                          <p:spTgt spid="11"/>
                                        </p:tgtEl>
                                      </p:cBhvr>
                                    </p:animEffect>
                                  </p:childTnLst>
                                </p:cTn>
                              </p:par>
                            </p:childTnLst>
                          </p:cTn>
                        </p:par>
                        <p:par>
                          <p:cTn id="120" fill="hold">
                            <p:stCondLst>
                              <p:cond delay="2000"/>
                            </p:stCondLst>
                            <p:childTnLst>
                              <p:par>
                                <p:cTn id="121" presetID="9" presetClass="entr" presetSubtype="0"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dissolve">
                                      <p:cBhvr>
                                        <p:cTn id="123" dur="500"/>
                                        <p:tgtEl>
                                          <p:spTgt spid="12"/>
                                        </p:tgtEl>
                                      </p:cBhvr>
                                    </p:animEffect>
                                  </p:childTnLst>
                                </p:cTn>
                              </p:par>
                            </p:childTnLst>
                          </p:cTn>
                        </p:par>
                        <p:par>
                          <p:cTn id="124" fill="hold">
                            <p:stCondLst>
                              <p:cond delay="2500"/>
                            </p:stCondLst>
                            <p:childTnLst>
                              <p:par>
                                <p:cTn id="125" presetID="9" presetClass="entr" presetSubtype="0" fill="hold" grpId="0" nodeType="after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dissolve">
                                      <p:cBhvr>
                                        <p:cTn id="127" dur="500"/>
                                        <p:tgtEl>
                                          <p:spTgt spid="13"/>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5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0"/>
                                        </p:tgtEl>
                                        <p:attrNameLst>
                                          <p:attrName>style.visibility</p:attrName>
                                        </p:attrNameLst>
                                      </p:cBhvr>
                                      <p:to>
                                        <p:strVal val="visible"/>
                                      </p:to>
                                    </p:set>
                                    <p:animEffect transition="in" filter="dissolve">
                                      <p:cBhvr>
                                        <p:cTn id="134" dur="500"/>
                                        <p:tgtEl>
                                          <p:spTgt spid="20"/>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dissolve">
                                      <p:cBhvr>
                                        <p:cTn id="139" dur="500"/>
                                        <p:tgtEl>
                                          <p:spTgt spid="45"/>
                                        </p:tgtEl>
                                      </p:cBhvr>
                                    </p:animEffect>
                                  </p:childTnLst>
                                </p:cTn>
                              </p:par>
                            </p:childTnLst>
                          </p:cTn>
                        </p:par>
                        <p:par>
                          <p:cTn id="140" fill="hold">
                            <p:stCondLst>
                              <p:cond delay="500"/>
                            </p:stCondLst>
                            <p:childTnLst>
                              <p:par>
                                <p:cTn id="141" presetID="9" presetClass="entr" presetSubtype="0"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childTnLst>
                          </p:cTn>
                        </p:par>
                        <p:par>
                          <p:cTn id="144" fill="hold">
                            <p:stCondLst>
                              <p:cond delay="1000"/>
                            </p:stCondLst>
                            <p:childTnLst>
                              <p:par>
                                <p:cTn id="145" presetID="9" presetClass="entr" presetSubtype="0" fill="hold" grpId="0" nodeType="after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dissolve">
                                      <p:cBhvr>
                                        <p:cTn id="147" dur="500"/>
                                        <p:tgtEl>
                                          <p:spTgt spid="39"/>
                                        </p:tgtEl>
                                      </p:cBhvr>
                                    </p:animEffect>
                                  </p:childTnLst>
                                </p:cTn>
                              </p:par>
                            </p:childTnLst>
                          </p:cTn>
                        </p:par>
                        <p:par>
                          <p:cTn id="148" fill="hold">
                            <p:stCondLst>
                              <p:cond delay="1500"/>
                            </p:stCondLst>
                            <p:childTnLst>
                              <p:par>
                                <p:cTn id="149" presetID="9" presetClass="entr" presetSubtype="0" fill="hold" grpId="0" nodeType="after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par>
                          <p:cTn id="152" fill="hold">
                            <p:stCondLst>
                              <p:cond delay="2000"/>
                            </p:stCondLst>
                            <p:childTnLst>
                              <p:par>
                                <p:cTn id="153" presetID="9" presetClass="entr" presetSubtype="0" fill="hold" grpId="0" nodeType="after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childTnLst>
                          </p:cTn>
                        </p:par>
                        <p:par>
                          <p:cTn id="156" fill="hold">
                            <p:stCondLst>
                              <p:cond delay="2500"/>
                            </p:stCondLst>
                            <p:childTnLst>
                              <p:par>
                                <p:cTn id="157" presetID="9" presetClass="entr" presetSubtype="0" fill="hold" grpId="0" nodeType="afterEffect">
                                  <p:stCondLst>
                                    <p:cond delay="0"/>
                                  </p:stCondLst>
                                  <p:childTnLst>
                                    <p:set>
                                      <p:cBhvr>
                                        <p:cTn id="158" dur="1" fill="hold">
                                          <p:stCondLst>
                                            <p:cond delay="0"/>
                                          </p:stCondLst>
                                        </p:cTn>
                                        <p:tgtEl>
                                          <p:spTgt spid="42"/>
                                        </p:tgtEl>
                                        <p:attrNameLst>
                                          <p:attrName>style.visibility</p:attrName>
                                        </p:attrNameLst>
                                      </p:cBhvr>
                                      <p:to>
                                        <p:strVal val="visible"/>
                                      </p:to>
                                    </p:set>
                                    <p:animEffect transition="in" filter="dissolve">
                                      <p:cBhvr>
                                        <p:cTn id="159" dur="500"/>
                                        <p:tgtEl>
                                          <p:spTgt spid="42"/>
                                        </p:tgtEl>
                                      </p:cBhvr>
                                    </p:animEffect>
                                  </p:childTnLst>
                                </p:cTn>
                              </p:par>
                            </p:childTnLst>
                          </p:cTn>
                        </p:par>
                        <p:par>
                          <p:cTn id="160" fill="hold">
                            <p:stCondLst>
                              <p:cond delay="3000"/>
                            </p:stCondLst>
                            <p:childTnLst>
                              <p:par>
                                <p:cTn id="161" presetID="9" presetClass="entr" presetSubtype="0" fill="hold" grpId="0" nodeType="after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dissolve">
                                      <p:cBhvr>
                                        <p:cTn id="163" dur="500"/>
                                        <p:tgtEl>
                                          <p:spTgt spid="43"/>
                                        </p:tgtEl>
                                      </p:cBhvr>
                                    </p:animEffect>
                                  </p:childTnLst>
                                </p:cTn>
                              </p:par>
                            </p:childTnLst>
                          </p:cTn>
                        </p:par>
                        <p:par>
                          <p:cTn id="164" fill="hold">
                            <p:stCondLst>
                              <p:cond delay="3500"/>
                            </p:stCondLst>
                            <p:childTnLst>
                              <p:par>
                                <p:cTn id="165" presetID="9" presetClass="entr" presetSubtype="0" fill="hold" grpId="0" nodeType="after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dissolv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3"/>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dissolve">
                                      <p:cBhvr>
                                        <p:cTn id="176" dur="500"/>
                                        <p:tgtEl>
                                          <p:spTgt spid="5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fade">
                                      <p:cBhvr>
                                        <p:cTn id="181" dur="1000"/>
                                        <p:tgtEl>
                                          <p:spTgt spid="53"/>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7"/>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20"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nimBg="1"/>
      <p:bldP spid="48" grpId="0" animBg="1"/>
      <p:bldP spid="49" grpId="0" animBg="1"/>
      <p:bldP spid="50" grpId="0" animBg="1"/>
      <p:bldP spid="53" grpId="0"/>
      <p:bldP spid="55" grpId="0"/>
      <p:bldP spid="56" grpId="0" animBg="1"/>
      <p:bldP spid="56" grpId="1" animBg="1"/>
      <p:bldP spid="52" grpId="0" autoUpdateAnimBg="0"/>
      <p:bldP spid="5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data</a:t>
            </a:r>
            <a:endParaRPr lang="en-US" dirty="0"/>
          </a:p>
        </p:txBody>
      </p:sp>
      <p:pic>
        <p:nvPicPr>
          <p:cNvPr id="10" name="Picture 9" descr="Table&#10;&#10;Description automatically generated">
            <a:extLst>
              <a:ext uri="{FF2B5EF4-FFF2-40B4-BE49-F238E27FC236}">
                <a16:creationId xmlns:a16="http://schemas.microsoft.com/office/drawing/2014/main" id="{5A4C1293-B4C0-83DA-E4B4-40590F55E2F9}"/>
              </a:ext>
            </a:extLst>
          </p:cNvPr>
          <p:cNvPicPr>
            <a:picLocks noChangeAspect="1"/>
          </p:cNvPicPr>
          <p:nvPr/>
        </p:nvPicPr>
        <p:blipFill>
          <a:blip r:embed="rId2"/>
          <a:stretch>
            <a:fillRect/>
          </a:stretch>
        </p:blipFill>
        <p:spPr>
          <a:xfrm>
            <a:off x="-1" y="2175164"/>
            <a:ext cx="8959645" cy="1950589"/>
          </a:xfrm>
          <a:prstGeom prst="rect">
            <a:avLst/>
          </a:prstGeom>
        </p:spPr>
      </p:pic>
      <p:pic>
        <p:nvPicPr>
          <p:cNvPr id="12" name="Picture 11" descr="Table&#10;&#10;Description automatically generated">
            <a:extLst>
              <a:ext uri="{FF2B5EF4-FFF2-40B4-BE49-F238E27FC236}">
                <a16:creationId xmlns:a16="http://schemas.microsoft.com/office/drawing/2014/main" id="{A350C9C5-4DC4-3CBA-22E4-849A1B268ACD}"/>
              </a:ext>
            </a:extLst>
          </p:cNvPr>
          <p:cNvPicPr>
            <a:picLocks noChangeAspect="1"/>
          </p:cNvPicPr>
          <p:nvPr/>
        </p:nvPicPr>
        <p:blipFill>
          <a:blip r:embed="rId3"/>
          <a:stretch>
            <a:fillRect/>
          </a:stretch>
        </p:blipFill>
        <p:spPr>
          <a:xfrm>
            <a:off x="-1" y="4732082"/>
            <a:ext cx="9371621" cy="2101865"/>
          </a:xfrm>
          <a:prstGeom prst="rect">
            <a:avLst/>
          </a:prstGeom>
        </p:spPr>
      </p:pic>
      <p:grpSp>
        <p:nvGrpSpPr>
          <p:cNvPr id="20" name="Group 19">
            <a:extLst>
              <a:ext uri="{FF2B5EF4-FFF2-40B4-BE49-F238E27FC236}">
                <a16:creationId xmlns:a16="http://schemas.microsoft.com/office/drawing/2014/main" id="{F965076B-2F1C-4165-8871-CFFA1592ECE4}"/>
              </a:ext>
            </a:extLst>
          </p:cNvPr>
          <p:cNvGrpSpPr/>
          <p:nvPr/>
        </p:nvGrpSpPr>
        <p:grpSpPr>
          <a:xfrm>
            <a:off x="622300" y="3530600"/>
            <a:ext cx="6149872" cy="595153"/>
            <a:chOff x="622300" y="3530600"/>
            <a:chExt cx="6149872" cy="595153"/>
          </a:xfrm>
        </p:grpSpPr>
        <p:sp>
          <p:nvSpPr>
            <p:cNvPr id="16" name="TextBox 15">
              <a:extLst>
                <a:ext uri="{FF2B5EF4-FFF2-40B4-BE49-F238E27FC236}">
                  <a16:creationId xmlns:a16="http://schemas.microsoft.com/office/drawing/2014/main" id="{FCACD680-9CCC-2078-9184-77D31CB9DE9E}"/>
                </a:ext>
              </a:extLst>
            </p:cNvPr>
            <p:cNvSpPr txBox="1"/>
            <p:nvPr/>
          </p:nvSpPr>
          <p:spPr>
            <a:xfrm>
              <a:off x="622300" y="3530600"/>
              <a:ext cx="1981200" cy="595153"/>
            </a:xfrm>
            <a:prstGeom prst="rect">
              <a:avLst/>
            </a:prstGeom>
            <a:noFill/>
            <a:ln w="57150">
              <a:solidFill>
                <a:srgbClr val="FF0000"/>
              </a:solidFill>
            </a:ln>
          </p:spPr>
          <p:txBody>
            <a:bodyPr wrap="square" rtlCol="0">
              <a:spAutoFit/>
            </a:bodyPr>
            <a:lstStyle/>
            <a:p>
              <a:endParaRPr lang="en-GB" dirty="0"/>
            </a:p>
          </p:txBody>
        </p:sp>
        <p:sp>
          <p:nvSpPr>
            <p:cNvPr id="18" name="TextBox 17">
              <a:extLst>
                <a:ext uri="{FF2B5EF4-FFF2-40B4-BE49-F238E27FC236}">
                  <a16:creationId xmlns:a16="http://schemas.microsoft.com/office/drawing/2014/main" id="{77164A05-FFBD-6519-3F8F-073766BA4A35}"/>
                </a:ext>
              </a:extLst>
            </p:cNvPr>
            <p:cNvSpPr txBox="1"/>
            <p:nvPr/>
          </p:nvSpPr>
          <p:spPr>
            <a:xfrm>
              <a:off x="4790972" y="3530600"/>
              <a:ext cx="1981200" cy="595153"/>
            </a:xfrm>
            <a:prstGeom prst="rect">
              <a:avLst/>
            </a:prstGeom>
            <a:noFill/>
            <a:ln w="57150">
              <a:solidFill>
                <a:srgbClr val="FF0000"/>
              </a:solidFill>
            </a:ln>
          </p:spPr>
          <p:txBody>
            <a:bodyPr wrap="square" rtlCol="0">
              <a:spAutoFit/>
            </a:bodyPr>
            <a:lstStyle/>
            <a:p>
              <a:endParaRPr lang="en-GB" dirty="0"/>
            </a:p>
          </p:txBody>
        </p:sp>
      </p:grpSp>
      <p:grpSp>
        <p:nvGrpSpPr>
          <p:cNvPr id="22" name="Group 21">
            <a:extLst>
              <a:ext uri="{FF2B5EF4-FFF2-40B4-BE49-F238E27FC236}">
                <a16:creationId xmlns:a16="http://schemas.microsoft.com/office/drawing/2014/main" id="{3A0B2F9F-6223-4672-999D-229CF0B937F8}"/>
              </a:ext>
            </a:extLst>
          </p:cNvPr>
          <p:cNvGrpSpPr/>
          <p:nvPr/>
        </p:nvGrpSpPr>
        <p:grpSpPr>
          <a:xfrm>
            <a:off x="622300" y="6238794"/>
            <a:ext cx="6876560" cy="595154"/>
            <a:chOff x="622300" y="6238794"/>
            <a:chExt cx="6876560" cy="595154"/>
          </a:xfrm>
        </p:grpSpPr>
        <p:sp>
          <p:nvSpPr>
            <p:cNvPr id="17" name="TextBox 16">
              <a:extLst>
                <a:ext uri="{FF2B5EF4-FFF2-40B4-BE49-F238E27FC236}">
                  <a16:creationId xmlns:a16="http://schemas.microsoft.com/office/drawing/2014/main" id="{9D8D4670-34F8-E226-7FCC-9D48423C367B}"/>
                </a:ext>
              </a:extLst>
            </p:cNvPr>
            <p:cNvSpPr txBox="1"/>
            <p:nvPr/>
          </p:nvSpPr>
          <p:spPr>
            <a:xfrm>
              <a:off x="622300" y="6238795"/>
              <a:ext cx="3022600" cy="595153"/>
            </a:xfrm>
            <a:prstGeom prst="rect">
              <a:avLst/>
            </a:prstGeom>
            <a:noFill/>
            <a:ln w="57150">
              <a:solidFill>
                <a:srgbClr val="FF0000"/>
              </a:solidFill>
            </a:ln>
          </p:spPr>
          <p:txBody>
            <a:bodyPr wrap="square" rtlCol="0">
              <a:spAutoFit/>
            </a:bodyPr>
            <a:lstStyle/>
            <a:p>
              <a:endParaRPr lang="en-GB" dirty="0"/>
            </a:p>
          </p:txBody>
        </p:sp>
        <p:sp>
          <p:nvSpPr>
            <p:cNvPr id="19" name="TextBox 18">
              <a:extLst>
                <a:ext uri="{FF2B5EF4-FFF2-40B4-BE49-F238E27FC236}">
                  <a16:creationId xmlns:a16="http://schemas.microsoft.com/office/drawing/2014/main" id="{4B2CFA43-B969-7FDE-8684-F81D7785AE69}"/>
                </a:ext>
              </a:extLst>
            </p:cNvPr>
            <p:cNvSpPr txBox="1"/>
            <p:nvPr/>
          </p:nvSpPr>
          <p:spPr>
            <a:xfrm>
              <a:off x="5517660" y="6238794"/>
              <a:ext cx="1981200" cy="595153"/>
            </a:xfrm>
            <a:prstGeom prst="rect">
              <a:avLst/>
            </a:prstGeom>
            <a:noFill/>
            <a:ln w="57150">
              <a:solidFill>
                <a:srgbClr val="FF0000"/>
              </a:solidFill>
            </a:ln>
          </p:spPr>
          <p:txBody>
            <a:bodyPr wrap="square" rtlCol="0">
              <a:spAutoFit/>
            </a:bodyPr>
            <a:lstStyle/>
            <a:p>
              <a:endParaRPr lang="en-GB" dirty="0"/>
            </a:p>
          </p:txBody>
        </p:sp>
      </p:grpSp>
    </p:spTree>
    <p:extLst>
      <p:ext uri="{BB962C8B-B14F-4D97-AF65-F5344CB8AC3E}">
        <p14:creationId xmlns:p14="http://schemas.microsoft.com/office/powerpoint/2010/main" val="41534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966" y="333554"/>
            <a:ext cx="4779034" cy="1143000"/>
          </a:xfrm>
        </p:spPr>
        <p:txBody>
          <a:bodyPr/>
          <a:lstStyle/>
          <a:p>
            <a:r>
              <a:rPr lang="en-US" dirty="0"/>
              <a:t>Variance and distributions</a:t>
            </a:r>
          </a:p>
        </p:txBody>
      </p:sp>
      <p:pic>
        <p:nvPicPr>
          <p:cNvPr id="4" name="Picture 3" descr="bimodal distribution" title="data grap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98" y="3108145"/>
            <a:ext cx="4072169" cy="2412760"/>
          </a:xfrm>
          <a:prstGeom prst="rect">
            <a:avLst/>
          </a:prstGeom>
        </p:spPr>
      </p:pic>
      <p:pic>
        <p:nvPicPr>
          <p:cNvPr id="5" name="Picture 4" descr="normal distribution, positive skew, negative skew" title="data grap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216663" cy="6858000"/>
          </a:xfrm>
          <a:prstGeom prst="rect">
            <a:avLst/>
          </a:prstGeom>
        </p:spPr>
      </p:pic>
    </p:spTree>
    <p:extLst>
      <p:ext uri="{BB962C8B-B14F-4D97-AF65-F5344CB8AC3E}">
        <p14:creationId xmlns:p14="http://schemas.microsoft.com/office/powerpoint/2010/main" val="110248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standard deviation</a:t>
            </a:r>
          </a:p>
        </p:txBody>
      </p:sp>
      <p:sp>
        <p:nvSpPr>
          <p:cNvPr id="3" name="Content Placeholder 2"/>
          <p:cNvSpPr>
            <a:spLocks noGrp="1"/>
          </p:cNvSpPr>
          <p:nvPr>
            <p:ph idx="1"/>
          </p:nvPr>
        </p:nvSpPr>
        <p:spPr>
          <a:xfrm>
            <a:off x="0" y="1981200"/>
            <a:ext cx="8949288" cy="4114800"/>
          </a:xfrm>
        </p:spPr>
        <p:txBody>
          <a:bodyPr/>
          <a:lstStyle/>
          <a:p>
            <a:r>
              <a:rPr lang="en-US" sz="2800" dirty="0"/>
              <a:t>Baron-Cohen, Leslie &amp; </a:t>
            </a:r>
            <a:r>
              <a:rPr lang="en-US" sz="2800" dirty="0" err="1"/>
              <a:t>Frith</a:t>
            </a:r>
            <a:r>
              <a:rPr lang="en-US" sz="2800" dirty="0"/>
              <a:t> (1985)</a:t>
            </a:r>
          </a:p>
          <a:p>
            <a:pPr lvl="1"/>
            <a:r>
              <a:rPr lang="en-US" sz="2400" dirty="0"/>
              <a:t>Studied whether children with autism could distinguish between knowledge and false belief</a:t>
            </a:r>
          </a:p>
          <a:p>
            <a:pPr lvl="1"/>
            <a:r>
              <a:rPr lang="en-US" sz="2400" dirty="0"/>
              <a:t>Tested 20 children with autism, 14 children with Down’s syndrome and 14 typically-developing children</a:t>
            </a:r>
          </a:p>
        </p:txBody>
      </p:sp>
      <p:grpSp>
        <p:nvGrpSpPr>
          <p:cNvPr id="8" name="Group 7" title="table from paper"/>
          <p:cNvGrpSpPr/>
          <p:nvPr/>
        </p:nvGrpSpPr>
        <p:grpSpPr>
          <a:xfrm>
            <a:off x="1956344" y="4109839"/>
            <a:ext cx="4939171" cy="2748161"/>
            <a:chOff x="2611170" y="3978384"/>
            <a:chExt cx="4939171" cy="2748161"/>
          </a:xfrm>
        </p:grpSpPr>
        <p:pic>
          <p:nvPicPr>
            <p:cNvPr id="4" name="Picture 3" descr="Picture 9.png"/>
            <p:cNvPicPr>
              <a:picLocks noChangeAspect="1"/>
            </p:cNvPicPr>
            <p:nvPr/>
          </p:nvPicPr>
          <p:blipFill>
            <a:blip r:embed="rId2"/>
            <a:srcRect l="6676" t="10090" r="9262" b="3235"/>
            <a:stretch>
              <a:fillRect/>
            </a:stretch>
          </p:blipFill>
          <p:spPr>
            <a:xfrm>
              <a:off x="2611170" y="3978384"/>
              <a:ext cx="4939171" cy="2748161"/>
            </a:xfrm>
            <a:prstGeom prst="rect">
              <a:avLst/>
            </a:prstGeom>
          </p:spPr>
        </p:pic>
        <p:sp>
          <p:nvSpPr>
            <p:cNvPr id="5" name="Rectangle 4"/>
            <p:cNvSpPr/>
            <p:nvPr/>
          </p:nvSpPr>
          <p:spPr bwMode="auto">
            <a:xfrm>
              <a:off x="4772292" y="5139159"/>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6" name="Rectangle 5"/>
            <p:cNvSpPr/>
            <p:nvPr/>
          </p:nvSpPr>
          <p:spPr bwMode="auto">
            <a:xfrm>
              <a:off x="4805633" y="5698327"/>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7" name="Rectangle 6"/>
            <p:cNvSpPr/>
            <p:nvPr/>
          </p:nvSpPr>
          <p:spPr bwMode="auto">
            <a:xfrm>
              <a:off x="4726260" y="6214227"/>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grpSp>
    </p:spTree>
    <p:extLst>
      <p:ext uri="{BB962C8B-B14F-4D97-AF65-F5344CB8AC3E}">
        <p14:creationId xmlns:p14="http://schemas.microsoft.com/office/powerpoint/2010/main" val="136510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marL="342900" indent="-342900" eaLnBrk="1" hangingPunct="1">
              <a:lnSpc>
                <a:spcPct val="90000"/>
              </a:lnSpc>
              <a:spcBef>
                <a:spcPct val="20000"/>
              </a:spcBef>
              <a:buFontTx/>
              <a:buChar char="•"/>
            </a:pPr>
            <a:r>
              <a:rPr lang="en-GB" sz="3200" kern="0" dirty="0">
                <a:latin typeface="+mn-lt"/>
                <a:ea typeface="ＭＳ Ｐゴシック" pitchFamily="-108" charset="-128"/>
              </a:rPr>
              <a:t>Variability describes the spread of scores</a:t>
            </a:r>
          </a:p>
          <a:p>
            <a:pPr marL="800100" lvl="1" indent="-342900" eaLnBrk="1" hangingPunct="1">
              <a:lnSpc>
                <a:spcPct val="90000"/>
              </a:lnSpc>
              <a:spcBef>
                <a:spcPct val="20000"/>
              </a:spcBef>
              <a:buFontTx/>
              <a:buChar char="•"/>
            </a:pPr>
            <a:r>
              <a:rPr kumimoji="0" lang="en-GB" sz="3200" b="0" i="0" u="none" strike="noStrike" kern="0" cap="none" spc="0" normalizeH="0" baseline="0" noProof="0" dirty="0">
                <a:ln>
                  <a:noFill/>
                </a:ln>
                <a:effectLst/>
                <a:uLnTx/>
                <a:uFillTx/>
                <a:latin typeface="+mn-lt"/>
                <a:ea typeface="ＭＳ Ｐゴシック" pitchFamily="-108" charset="-128"/>
              </a:rPr>
              <a:t>Variability is important</a:t>
            </a:r>
          </a:p>
          <a:p>
            <a:pPr marL="800100" lvl="1" indent="-342900" eaLnBrk="1" hangingPunct="1">
              <a:lnSpc>
                <a:spcPct val="90000"/>
              </a:lnSpc>
              <a:spcBef>
                <a:spcPct val="20000"/>
              </a:spcBef>
              <a:buFontTx/>
              <a:buChar char="•"/>
            </a:pPr>
            <a:r>
              <a:rPr lang="en-GB" sz="3200" kern="0" dirty="0">
                <a:latin typeface="+mn-lt"/>
                <a:ea typeface="ＭＳ Ｐゴシック" pitchFamily="-108" charset="-128"/>
              </a:rPr>
              <a:t>It can be calculated in different ways</a:t>
            </a:r>
          </a:p>
          <a:p>
            <a:pPr marL="800100" lvl="1" indent="-342900" eaLnBrk="1" hangingPunct="1">
              <a:lnSpc>
                <a:spcPct val="90000"/>
              </a:lnSpc>
              <a:spcBef>
                <a:spcPct val="20000"/>
              </a:spcBef>
              <a:buFontTx/>
              <a:buChar char="•"/>
            </a:pPr>
            <a:r>
              <a:rPr kumimoji="0" lang="en-US" sz="3200" b="0" i="0" u="none" strike="noStrike" kern="0" cap="none" spc="0" normalizeH="0" baseline="0" noProof="0" dirty="0">
                <a:ln>
                  <a:noFill/>
                </a:ln>
                <a:effectLst/>
                <a:uLnTx/>
                <a:uFillTx/>
                <a:latin typeface="+mn-lt"/>
                <a:ea typeface="ＭＳ Ｐゴシック" pitchFamily="-108" charset="-128"/>
              </a:rPr>
              <a:t>‘S</a:t>
            </a:r>
            <a:r>
              <a:rPr kumimoji="0" lang="en-GB" sz="3200" b="0" i="0" u="none" strike="noStrike" kern="0" cap="none" spc="0" normalizeH="0" baseline="0" noProof="0" dirty="0" err="1">
                <a:ln>
                  <a:noFill/>
                </a:ln>
                <a:effectLst/>
                <a:uLnTx/>
                <a:uFillTx/>
                <a:latin typeface="+mn-lt"/>
                <a:ea typeface="ＭＳ Ｐゴシック" pitchFamily="-108" charset="-128"/>
              </a:rPr>
              <a:t>tandard</a:t>
            </a:r>
            <a:r>
              <a:rPr kumimoji="0" lang="en-GB" sz="3200" b="0" i="0" u="none" strike="noStrike" kern="0" cap="none" spc="0" normalizeH="0" noProof="0" dirty="0">
                <a:ln>
                  <a:noFill/>
                </a:ln>
                <a:effectLst/>
                <a:uLnTx/>
                <a:uFillTx/>
                <a:latin typeface="+mn-lt"/>
                <a:ea typeface="ＭＳ Ｐゴシック" pitchFamily="-108" charset="-128"/>
              </a:rPr>
              <a:t> deviation’ </a:t>
            </a:r>
            <a:r>
              <a:rPr lang="en-GB" sz="3200" kern="0" dirty="0">
                <a:latin typeface="+mn-lt"/>
                <a:ea typeface="ＭＳ Ｐゴシック" pitchFamily="-108" charset="-128"/>
              </a:rPr>
              <a:t>is </a:t>
            </a:r>
            <a:r>
              <a:rPr kumimoji="0" lang="en-GB" sz="3200" b="0" i="0" u="none" strike="noStrike" kern="0" cap="none" spc="0" normalizeH="0" noProof="0" dirty="0">
                <a:ln>
                  <a:noFill/>
                </a:ln>
                <a:solidFill>
                  <a:srgbClr val="000000"/>
                </a:solidFill>
                <a:effectLst/>
                <a:uLnTx/>
                <a:uFillTx/>
                <a:latin typeface="+mn-lt"/>
                <a:ea typeface="ＭＳ Ｐゴシック" pitchFamily="-108" charset="-128"/>
              </a:rPr>
              <a:t>a </a:t>
            </a:r>
            <a:r>
              <a:rPr lang="en-GB" sz="3200" kern="0" dirty="0">
                <a:solidFill>
                  <a:srgbClr val="000000"/>
                </a:solidFill>
                <a:latin typeface="+mn-lt"/>
                <a:ea typeface="ＭＳ Ｐゴシック" pitchFamily="-108" charset="-128"/>
              </a:rPr>
              <a:t>vital measure of variability	</a:t>
            </a:r>
          </a:p>
        </p:txBody>
      </p:sp>
      <p:sp>
        <p:nvSpPr>
          <p:cNvPr id="2" name="Title 1">
            <a:extLst>
              <a:ext uri="{FF2B5EF4-FFF2-40B4-BE49-F238E27FC236}">
                <a16:creationId xmlns:a16="http://schemas.microsoft.com/office/drawing/2014/main" id="{C3DB7D2D-AB18-DF4A-B8F2-0C838AC92585}"/>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43930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in psychology</a:t>
            </a:r>
          </a:p>
        </p:txBody>
      </p:sp>
      <p:sp>
        <p:nvSpPr>
          <p:cNvPr id="3" name="Content Placeholder 2"/>
          <p:cNvSpPr>
            <a:spLocks noGrp="1"/>
          </p:cNvSpPr>
          <p:nvPr>
            <p:ph idx="1"/>
          </p:nvPr>
        </p:nvSpPr>
        <p:spPr/>
        <p:txBody>
          <a:bodyPr/>
          <a:lstStyle/>
          <a:p>
            <a:r>
              <a:rPr lang="en-US" dirty="0"/>
              <a:t>"In listening to stories we tend to suspend disbelief in order to be entertained, whereas in evaluating statistics we generally have an opposite inclination to suspend belief in order not to be beguiled.”</a:t>
            </a:r>
          </a:p>
          <a:p>
            <a:pPr lvl="1"/>
            <a:r>
              <a:rPr lang="en-US" sz="2000" dirty="0"/>
              <a:t>John Allen </a:t>
            </a:r>
            <a:r>
              <a:rPr lang="en-US" sz="2000" dirty="0" err="1"/>
              <a:t>Paulos</a:t>
            </a:r>
            <a:r>
              <a:rPr lang="en-US" sz="2000" dirty="0"/>
              <a:t>, in Stories vs. statistics, New York Times, 24 October 2010</a:t>
            </a:r>
          </a:p>
        </p:txBody>
      </p:sp>
    </p:spTree>
    <p:extLst>
      <p:ext uri="{BB962C8B-B14F-4D97-AF65-F5344CB8AC3E}">
        <p14:creationId xmlns:p14="http://schemas.microsoft.com/office/powerpoint/2010/main" val="35124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Mean, median and mode</a:t>
            </a:r>
          </a:p>
          <a:p>
            <a:r>
              <a:rPr lang="en-GB" dirty="0"/>
              <a:t>Each of them can be useful</a:t>
            </a:r>
          </a:p>
          <a:p>
            <a:r>
              <a:rPr lang="en-GB" dirty="0"/>
              <a:t>Each describe something potentially meaningful about a sample or a population</a:t>
            </a:r>
          </a:p>
          <a:p>
            <a:r>
              <a:rPr lang="en-GB" dirty="0"/>
              <a:t>One their own, they don’t tell the whole story</a:t>
            </a:r>
            <a:r>
              <a:rPr lang="is-IS" dirty="0"/>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F7FF-439F-CE31-C3F6-594ABA91F525}"/>
              </a:ext>
            </a:extLst>
          </p:cNvPr>
          <p:cNvSpPr>
            <a:spLocks noGrp="1"/>
          </p:cNvSpPr>
          <p:nvPr>
            <p:ph type="title"/>
          </p:nvPr>
        </p:nvSpPr>
        <p:spPr/>
        <p:txBody>
          <a:bodyPr/>
          <a:lstStyle/>
          <a:p>
            <a:r>
              <a:rPr lang="en-GB" dirty="0"/>
              <a:t>The importance of variability</a:t>
            </a:r>
          </a:p>
        </p:txBody>
      </p:sp>
      <p:sp>
        <p:nvSpPr>
          <p:cNvPr id="3" name="Content Placeholder 2">
            <a:extLst>
              <a:ext uri="{FF2B5EF4-FFF2-40B4-BE49-F238E27FC236}">
                <a16:creationId xmlns:a16="http://schemas.microsoft.com/office/drawing/2014/main" id="{CBDEEA87-FA3A-1998-2E7D-29A2861CDD16}"/>
              </a:ext>
            </a:extLst>
          </p:cNvPr>
          <p:cNvSpPr>
            <a:spLocks noGrp="1"/>
          </p:cNvSpPr>
          <p:nvPr>
            <p:ph idx="1"/>
          </p:nvPr>
        </p:nvSpPr>
        <p:spPr>
          <a:xfrm>
            <a:off x="0" y="1943100"/>
            <a:ext cx="9144000" cy="4114800"/>
          </a:xfrm>
        </p:spPr>
        <p:txBody>
          <a:bodyPr/>
          <a:lstStyle/>
          <a:p>
            <a:r>
              <a:rPr lang="en-GB" sz="2800" b="0" i="0" u="none" strike="noStrike" dirty="0">
                <a:solidFill>
                  <a:srgbClr val="5D5D5D"/>
                </a:solidFill>
                <a:effectLst/>
                <a:latin typeface="72"/>
              </a:rPr>
              <a:t>What percentage of the UK population do you think are immigrants to this country (i.e. not born in UK?)</a:t>
            </a:r>
          </a:p>
          <a:p>
            <a:pPr lvl="1"/>
            <a:r>
              <a:rPr lang="en-GB" sz="2400" dirty="0">
                <a:solidFill>
                  <a:srgbClr val="5D5D5D"/>
                </a:solidFill>
                <a:latin typeface="72"/>
              </a:rPr>
              <a:t>Mean estimate (PSYC121 cohort): 30%</a:t>
            </a:r>
          </a:p>
          <a:p>
            <a:pPr lvl="1"/>
            <a:r>
              <a:rPr lang="en-GB" sz="2400" dirty="0">
                <a:solidFill>
                  <a:srgbClr val="5D5D5D"/>
                </a:solidFill>
                <a:latin typeface="72"/>
              </a:rPr>
              <a:t>Mean estimate (UK population): 24%</a:t>
            </a:r>
          </a:p>
          <a:p>
            <a:pPr lvl="1"/>
            <a:r>
              <a:rPr lang="en-GB" sz="2400" dirty="0">
                <a:solidFill>
                  <a:srgbClr val="5D5D5D"/>
                </a:solidFill>
                <a:latin typeface="72"/>
              </a:rPr>
              <a:t>Actual value: 14%</a:t>
            </a:r>
            <a:endParaRPr lang="en-GB" sz="2400" dirty="0"/>
          </a:p>
        </p:txBody>
      </p:sp>
      <p:pic>
        <p:nvPicPr>
          <p:cNvPr id="7" name="Picture 6" descr="Chart, histogram&#10;&#10;Description automatically generated">
            <a:extLst>
              <a:ext uri="{FF2B5EF4-FFF2-40B4-BE49-F238E27FC236}">
                <a16:creationId xmlns:a16="http://schemas.microsoft.com/office/drawing/2014/main" id="{F4C499BF-8323-18F7-4E31-CCCB4AAFEDF6}"/>
              </a:ext>
            </a:extLst>
          </p:cNvPr>
          <p:cNvPicPr>
            <a:picLocks noChangeAspect="1"/>
          </p:cNvPicPr>
          <p:nvPr/>
        </p:nvPicPr>
        <p:blipFill>
          <a:blip r:embed="rId2"/>
          <a:stretch>
            <a:fillRect/>
          </a:stretch>
        </p:blipFill>
        <p:spPr>
          <a:xfrm>
            <a:off x="3238500" y="3729164"/>
            <a:ext cx="5805632" cy="3128836"/>
          </a:xfrm>
          <a:prstGeom prst="rect">
            <a:avLst/>
          </a:prstGeom>
        </p:spPr>
      </p:pic>
    </p:spTree>
    <p:extLst>
      <p:ext uri="{BB962C8B-B14F-4D97-AF65-F5344CB8AC3E}">
        <p14:creationId xmlns:p14="http://schemas.microsoft.com/office/powerpoint/2010/main" val="16097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ture 6.png"/>
          <p:cNvPicPr>
            <a:picLocks noChangeAspect="1"/>
          </p:cNvPicPr>
          <p:nvPr/>
        </p:nvPicPr>
        <p:blipFill>
          <a:blip r:embed="rId2"/>
          <a:stretch>
            <a:fillRect/>
          </a:stretch>
        </p:blipFill>
        <p:spPr>
          <a:xfrm>
            <a:off x="0" y="3065638"/>
            <a:ext cx="4941922" cy="3792362"/>
          </a:xfrm>
          <a:prstGeom prst="rect">
            <a:avLst/>
          </a:prstGeom>
        </p:spPr>
      </p:pic>
      <p:pic>
        <p:nvPicPr>
          <p:cNvPr id="3" name="Picture 2" descr="Picture 5.png"/>
          <p:cNvPicPr>
            <a:picLocks noChangeAspect="1"/>
          </p:cNvPicPr>
          <p:nvPr/>
        </p:nvPicPr>
        <p:blipFill>
          <a:blip r:embed="rId3"/>
          <a:stretch>
            <a:fillRect/>
          </a:stretch>
        </p:blipFill>
        <p:spPr>
          <a:xfrm>
            <a:off x="4960801" y="1547701"/>
            <a:ext cx="4055688" cy="2839931"/>
          </a:xfrm>
          <a:prstGeom prst="rect">
            <a:avLst/>
          </a:prstGeom>
        </p:spPr>
      </p:pic>
      <p:sp>
        <p:nvSpPr>
          <p:cNvPr id="2" name="Title 1"/>
          <p:cNvSpPr>
            <a:spLocks noGrp="1"/>
          </p:cNvSpPr>
          <p:nvPr>
            <p:ph type="title"/>
          </p:nvPr>
        </p:nvSpPr>
        <p:spPr/>
        <p:txBody>
          <a:bodyPr/>
          <a:lstStyle/>
          <a:p>
            <a:r>
              <a:rPr lang="en-US" dirty="0"/>
              <a:t>Illustrations of variability</a:t>
            </a:r>
          </a:p>
        </p:txBody>
      </p:sp>
    </p:spTree>
    <p:extLst>
      <p:ext uri="{BB962C8B-B14F-4D97-AF65-F5344CB8AC3E}">
        <p14:creationId xmlns:p14="http://schemas.microsoft.com/office/powerpoint/2010/main" val="84005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8C32-40EA-9BFE-FABF-5107DBEC2AAF}"/>
              </a:ext>
            </a:extLst>
          </p:cNvPr>
          <p:cNvSpPr>
            <a:spLocks noGrp="1"/>
          </p:cNvSpPr>
          <p:nvPr>
            <p:ph type="title"/>
          </p:nvPr>
        </p:nvSpPr>
        <p:spPr/>
        <p:txBody>
          <a:bodyPr/>
          <a:lstStyle/>
          <a:p>
            <a:r>
              <a:rPr lang="en-GB" dirty="0"/>
              <a:t>Expressing variability</a:t>
            </a:r>
          </a:p>
        </p:txBody>
      </p:sp>
      <p:sp>
        <p:nvSpPr>
          <p:cNvPr id="3" name="Rectangle 2">
            <a:extLst>
              <a:ext uri="{FF2B5EF4-FFF2-40B4-BE49-F238E27FC236}">
                <a16:creationId xmlns:a16="http://schemas.microsoft.com/office/drawing/2014/main" id="{418D3D64-A0F1-5D12-659F-8206FE72650C}"/>
              </a:ext>
            </a:extLst>
          </p:cNvPr>
          <p:cNvSpPr txBox="1">
            <a:spLocks noChangeArrowheads="1"/>
          </p:cNvSpPr>
          <p:nvPr/>
        </p:nvSpPr>
        <p:spPr>
          <a:xfrm>
            <a:off x="0" y="1828800"/>
            <a:ext cx="9144000" cy="373380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a:lstStyle>
          <a:p>
            <a:pPr eaLnBrk="1" hangingPunct="1">
              <a:lnSpc>
                <a:spcPct val="90000"/>
              </a:lnSpc>
            </a:pPr>
            <a:r>
              <a:rPr lang="en-GB" sz="2800" kern="0" dirty="0"/>
              <a:t>Visual depiction of variability</a:t>
            </a:r>
          </a:p>
          <a:p>
            <a:pPr lvl="1" eaLnBrk="1" hangingPunct="1">
              <a:lnSpc>
                <a:spcPct val="90000"/>
              </a:lnSpc>
            </a:pPr>
            <a:r>
              <a:rPr lang="en-GB" sz="2400" kern="0" dirty="0"/>
              <a:t>The amount of spread</a:t>
            </a:r>
          </a:p>
          <a:p>
            <a:pPr lvl="1" eaLnBrk="1" hangingPunct="1">
              <a:lnSpc>
                <a:spcPct val="90000"/>
              </a:lnSpc>
            </a:pPr>
            <a:r>
              <a:rPr lang="en-GB" sz="2400" kern="0" dirty="0"/>
              <a:t>The shape of spread</a:t>
            </a:r>
          </a:p>
          <a:p>
            <a:pPr eaLnBrk="1" hangingPunct="1">
              <a:lnSpc>
                <a:spcPct val="90000"/>
              </a:lnSpc>
            </a:pPr>
            <a:endParaRPr lang="en-GB" sz="2800" kern="0" dirty="0"/>
          </a:p>
          <a:p>
            <a:pPr eaLnBrk="1" hangingPunct="1">
              <a:lnSpc>
                <a:spcPct val="90000"/>
              </a:lnSpc>
            </a:pPr>
            <a:r>
              <a:rPr lang="en-GB" sz="2800" kern="0" dirty="0"/>
              <a:t>Numerical information about variable</a:t>
            </a:r>
          </a:p>
        </p:txBody>
      </p:sp>
    </p:spTree>
    <p:extLst>
      <p:ext uri="{BB962C8B-B14F-4D97-AF65-F5344CB8AC3E}">
        <p14:creationId xmlns:p14="http://schemas.microsoft.com/office/powerpoint/2010/main" val="24339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0" y="1828800"/>
            <a:ext cx="9144000" cy="3733800"/>
          </a:xfrm>
        </p:spPr>
        <p:txBody>
          <a:bodyPr/>
          <a:lstStyle/>
          <a:p>
            <a:pPr>
              <a:lnSpc>
                <a:spcPct val="90000"/>
              </a:lnSpc>
            </a:pPr>
            <a:r>
              <a:rPr lang="en-GB" sz="2400" i="1" dirty="0"/>
              <a:t>Range</a:t>
            </a:r>
            <a:r>
              <a:rPr lang="en-GB" sz="2400" dirty="0"/>
              <a:t> as a measure of variability</a:t>
            </a:r>
          </a:p>
          <a:p>
            <a:pPr>
              <a:lnSpc>
                <a:spcPct val="90000"/>
              </a:lnSpc>
            </a:pPr>
            <a:r>
              <a:rPr lang="en-GB" sz="2400" dirty="0"/>
              <a:t>The inter-quartile range and semi-inter-quartile range.</a:t>
            </a:r>
          </a:p>
          <a:p>
            <a:pPr>
              <a:lnSpc>
                <a:spcPct val="90000"/>
              </a:lnSpc>
            </a:pPr>
            <a:r>
              <a:rPr lang="en-GB" sz="2400" dirty="0"/>
              <a:t>Both of these are affected by extreme scores</a:t>
            </a:r>
          </a:p>
          <a:p>
            <a:pPr>
              <a:lnSpc>
                <a:spcPct val="90000"/>
              </a:lnSpc>
            </a:pPr>
            <a:endParaRPr lang="en-GB" sz="2400" dirty="0"/>
          </a:p>
          <a:p>
            <a:pPr>
              <a:lnSpc>
                <a:spcPct val="90000"/>
              </a:lnSpc>
            </a:pPr>
            <a:r>
              <a:rPr lang="en-GB" sz="2400" dirty="0"/>
              <a:t>Deviation is the distance from the mean: X –M</a:t>
            </a:r>
          </a:p>
          <a:p>
            <a:pPr lvl="1">
              <a:lnSpc>
                <a:spcPct val="90000"/>
              </a:lnSpc>
            </a:pPr>
            <a:r>
              <a:rPr lang="en-GB" sz="2400" dirty="0"/>
              <a:t>The mean deviation must be always be zero!</a:t>
            </a:r>
          </a:p>
          <a:p>
            <a:pPr lvl="1">
              <a:lnSpc>
                <a:spcPct val="90000"/>
              </a:lnSpc>
            </a:pPr>
            <a:r>
              <a:rPr lang="en-GB" sz="2400" dirty="0"/>
              <a:t>Therefore, we square the deviations</a:t>
            </a:r>
          </a:p>
          <a:p>
            <a:pPr lvl="1">
              <a:lnSpc>
                <a:spcPct val="90000"/>
              </a:lnSpc>
            </a:pPr>
            <a:r>
              <a:rPr lang="en-GB" sz="2400" dirty="0"/>
              <a:t> Variance is the mean squared deviation</a:t>
            </a:r>
          </a:p>
          <a:p>
            <a:pPr lvl="1">
              <a:lnSpc>
                <a:spcPct val="90000"/>
              </a:lnSpc>
            </a:pPr>
            <a:r>
              <a:rPr lang="en-GB" sz="2400" dirty="0"/>
              <a:t>Standard deviation = √ (variance)</a:t>
            </a:r>
          </a:p>
        </p:txBody>
      </p:sp>
      <p:sp>
        <p:nvSpPr>
          <p:cNvPr id="48131" name="Rectangle 3"/>
          <p:cNvSpPr>
            <a:spLocks noGrp="1" noChangeArrowheads="1"/>
          </p:cNvSpPr>
          <p:nvPr>
            <p:ph type="title"/>
          </p:nvPr>
        </p:nvSpPr>
        <p:spPr/>
        <p:txBody>
          <a:bodyPr/>
          <a:lstStyle/>
          <a:p>
            <a:r>
              <a:rPr lang="en-GB" dirty="0"/>
              <a:t>Ways to assess variability</a:t>
            </a:r>
          </a:p>
        </p:txBody>
      </p:sp>
    </p:spTree>
    <p:extLst>
      <p:ext uri="{BB962C8B-B14F-4D97-AF65-F5344CB8AC3E}">
        <p14:creationId xmlns:p14="http://schemas.microsoft.com/office/powerpoint/2010/main" val="392817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fade">
                                      <p:cBhvr>
                                        <p:cTn id="7" dur="10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fade">
                                      <p:cBhvr>
                                        <p:cTn id="12" dur="1000"/>
                                        <p:tgtEl>
                                          <p:spTgt spid="48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fade">
                                      <p:cBhvr>
                                        <p:cTn id="17" dur="1000"/>
                                        <p:tgtEl>
                                          <p:spTgt spid="48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130">
                                            <p:txEl>
                                              <p:pRg st="4" end="4"/>
                                            </p:txEl>
                                          </p:spTgt>
                                        </p:tgtEl>
                                        <p:attrNameLst>
                                          <p:attrName>style.visibility</p:attrName>
                                        </p:attrNameLst>
                                      </p:cBhvr>
                                      <p:to>
                                        <p:strVal val="visible"/>
                                      </p:to>
                                    </p:set>
                                    <p:animEffect transition="in" filter="fade">
                                      <p:cBhvr>
                                        <p:cTn id="22" dur="1000"/>
                                        <p:tgtEl>
                                          <p:spTgt spid="481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130">
                                            <p:txEl>
                                              <p:pRg st="5" end="5"/>
                                            </p:txEl>
                                          </p:spTgt>
                                        </p:tgtEl>
                                        <p:attrNameLst>
                                          <p:attrName>style.visibility</p:attrName>
                                        </p:attrNameLst>
                                      </p:cBhvr>
                                      <p:to>
                                        <p:strVal val="visible"/>
                                      </p:to>
                                    </p:set>
                                    <p:animEffect transition="in" filter="fade">
                                      <p:cBhvr>
                                        <p:cTn id="27" dur="1000"/>
                                        <p:tgtEl>
                                          <p:spTgt spid="481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130">
                                            <p:txEl>
                                              <p:pRg st="6" end="6"/>
                                            </p:txEl>
                                          </p:spTgt>
                                        </p:tgtEl>
                                        <p:attrNameLst>
                                          <p:attrName>style.visibility</p:attrName>
                                        </p:attrNameLst>
                                      </p:cBhvr>
                                      <p:to>
                                        <p:strVal val="visible"/>
                                      </p:to>
                                    </p:set>
                                    <p:animEffect transition="in" filter="fade">
                                      <p:cBhvr>
                                        <p:cTn id="32" dur="1000"/>
                                        <p:tgtEl>
                                          <p:spTgt spid="481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130">
                                            <p:txEl>
                                              <p:pRg st="7" end="7"/>
                                            </p:txEl>
                                          </p:spTgt>
                                        </p:tgtEl>
                                        <p:attrNameLst>
                                          <p:attrName>style.visibility</p:attrName>
                                        </p:attrNameLst>
                                      </p:cBhvr>
                                      <p:to>
                                        <p:strVal val="visible"/>
                                      </p:to>
                                    </p:set>
                                    <p:animEffect transition="in" filter="fade">
                                      <p:cBhvr>
                                        <p:cTn id="37" dur="1000"/>
                                        <p:tgtEl>
                                          <p:spTgt spid="4813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130">
                                            <p:txEl>
                                              <p:pRg st="8" end="8"/>
                                            </p:txEl>
                                          </p:spTgt>
                                        </p:tgtEl>
                                        <p:attrNameLst>
                                          <p:attrName>style.visibility</p:attrName>
                                        </p:attrNameLst>
                                      </p:cBhvr>
                                      <p:to>
                                        <p:strVal val="visible"/>
                                      </p:to>
                                    </p:set>
                                    <p:animEffect transition="in" filter="fade">
                                      <p:cBhvr>
                                        <p:cTn id="42" dur="1000"/>
                                        <p:tgtEl>
                                          <p:spTgt spid="48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Variability (in words)</a:t>
            </a:r>
          </a:p>
        </p:txBody>
      </p:sp>
      <p:sp>
        <p:nvSpPr>
          <p:cNvPr id="3" name="Content Placeholder 2"/>
          <p:cNvSpPr>
            <a:spLocks noGrp="1"/>
          </p:cNvSpPr>
          <p:nvPr>
            <p:ph idx="1"/>
          </p:nvPr>
        </p:nvSpPr>
        <p:spPr>
          <a:xfrm>
            <a:off x="178589" y="1981200"/>
            <a:ext cx="8711170" cy="4114800"/>
          </a:xfrm>
        </p:spPr>
        <p:txBody>
          <a:bodyPr/>
          <a:lstStyle/>
          <a:p>
            <a:pPr>
              <a:lnSpc>
                <a:spcPct val="90000"/>
              </a:lnSpc>
            </a:pPr>
            <a:r>
              <a:rPr lang="en-GB" dirty="0"/>
              <a:t>Variance tells you how spread out the scores are around the mean</a:t>
            </a:r>
          </a:p>
          <a:p>
            <a:pPr>
              <a:lnSpc>
                <a:spcPct val="90000"/>
              </a:lnSpc>
            </a:pPr>
            <a:r>
              <a:rPr lang="en-GB" dirty="0"/>
              <a:t>Standard deviation is (roughly) the average amount that scores differ from the mean</a:t>
            </a:r>
            <a:endParaRPr lang="en-GB" sz="2800" dirty="0"/>
          </a:p>
          <a:p>
            <a:endParaRPr lang="en-US" dirty="0"/>
          </a:p>
        </p:txBody>
      </p:sp>
    </p:spTree>
    <p:extLst>
      <p:ext uri="{BB962C8B-B14F-4D97-AF65-F5344CB8AC3E}">
        <p14:creationId xmlns:p14="http://schemas.microsoft.com/office/powerpoint/2010/main" val="319774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CCA6966-30EE-5144-B535-40555C711F17}"/>
                  </a:ext>
                </a:extLst>
              </p:cNvPr>
              <p:cNvSpPr txBox="1"/>
              <p:nvPr/>
            </p:nvSpPr>
            <p:spPr>
              <a:xfrm>
                <a:off x="5910468" y="5584900"/>
                <a:ext cx="2963440"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2</m:t>
                                      </m:r>
                                    </m:sup>
                                  </m:sSup>
                                </m:e>
                              </m:nary>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nary>
                                            <m:naryPr>
                                              <m:chr m:val="∑"/>
                                              <m:subHide m:val="on"/>
                                              <m:supHide m:val="on"/>
                                              <m:ctrlPr>
                                                <a:rPr lang="en-GB" i="1">
                                                  <a:latin typeface="Cambria Math" panose="02040503050406030204" pitchFamily="18" charset="0"/>
                                                </a:rPr>
                                              </m:ctrlPr>
                                            </m:naryPr>
                                            <m:sub/>
                                            <m:sup/>
                                            <m:e>
                                              <m:r>
                                                <a:rPr lang="en-GB" i="1">
                                                  <a:latin typeface="Cambria Math" panose="02040503050406030204" pitchFamily="18" charset="0"/>
                                                </a:rPr>
                                                <m:t>𝑋</m:t>
                                              </m:r>
                                            </m:e>
                                          </m:nary>
                                        </m:e>
                                      </m:d>
                                    </m:e>
                                    <m:sup>
                                      <m:r>
                                        <a:rPr lang="en-GB" b="0" i="1" smtClean="0">
                                          <a:latin typeface="Cambria Math" panose="02040503050406030204" pitchFamily="18" charset="0"/>
                                        </a:rPr>
                                        <m:t>2</m:t>
                                      </m:r>
                                    </m:sup>
                                  </m:sSup>
                                </m:num>
                                <m:den>
                                  <m:r>
                                    <a:rPr lang="en-GB" b="0" i="1" smtClean="0">
                                      <a:latin typeface="Cambria Math" panose="02040503050406030204" pitchFamily="18" charset="0"/>
                                    </a:rPr>
                                    <m:t>𝑁</m:t>
                                  </m:r>
                                </m:den>
                              </m:f>
                            </m:num>
                            <m:den>
                              <m:r>
                                <a:rPr lang="en-GB" b="0" i="1" smtClean="0">
                                  <a:latin typeface="Cambria Math" panose="02040503050406030204" pitchFamily="18" charset="0"/>
                                </a:rPr>
                                <m:t>𝑁</m:t>
                              </m:r>
                            </m:den>
                          </m:f>
                        </m:e>
                      </m:rad>
                    </m:oMath>
                  </m:oMathPara>
                </a14:m>
                <a:endParaRPr lang="en-US" dirty="0"/>
              </a:p>
            </p:txBody>
          </p:sp>
        </mc:Choice>
        <mc:Fallback xmlns="">
          <p:sp>
            <p:nvSpPr>
              <p:cNvPr id="17" name="TextBox 16">
                <a:extLst>
                  <a:ext uri="{FF2B5EF4-FFF2-40B4-BE49-F238E27FC236}">
                    <a16:creationId xmlns:a16="http://schemas.microsoft.com/office/drawing/2014/main" id="{FCCA6966-30EE-5144-B535-40555C711F17}"/>
                  </a:ext>
                </a:extLst>
              </p:cNvPr>
              <p:cNvSpPr txBox="1">
                <a:spLocks noRot="1" noChangeAspect="1" noMove="1" noResize="1" noEditPoints="1" noAdjustHandles="1" noChangeArrowheads="1" noChangeShapeType="1" noTextEdit="1"/>
              </p:cNvSpPr>
              <p:nvPr/>
            </p:nvSpPr>
            <p:spPr>
              <a:xfrm>
                <a:off x="5910468" y="5584900"/>
                <a:ext cx="2963440" cy="1091196"/>
              </a:xfrm>
              <a:prstGeom prst="rect">
                <a:avLst/>
              </a:prstGeom>
              <a:blipFill>
                <a:blip r:embed="rId3"/>
                <a:stretch>
                  <a:fillRect l="-1277" t="-50575" b="-43678"/>
                </a:stretch>
              </a:blipFill>
            </p:spPr>
            <p:txBody>
              <a:bodyPr/>
              <a:lstStyle/>
              <a:p>
                <a:r>
                  <a:rPr lang="en-US">
                    <a:noFill/>
                  </a:rPr>
                  <a:t> </a:t>
                </a:r>
              </a:p>
            </p:txBody>
          </p:sp>
        </mc:Fallback>
      </mc:AlternateContent>
      <p:sp>
        <p:nvSpPr>
          <p:cNvPr id="49162" name="Text Box 10"/>
          <p:cNvSpPr txBox="1">
            <a:spLocks noChangeArrowheads="1"/>
          </p:cNvSpPr>
          <p:nvPr/>
        </p:nvSpPr>
        <p:spPr bwMode="auto">
          <a:xfrm>
            <a:off x="0" y="5715000"/>
            <a:ext cx="6324600" cy="830997"/>
          </a:xfrm>
          <a:prstGeom prst="rect">
            <a:avLst/>
          </a:prstGeom>
          <a:noFill/>
          <a:ln w="9525">
            <a:noFill/>
            <a:miter lim="800000"/>
            <a:headEnd/>
            <a:tailEnd/>
          </a:ln>
          <a:effectLst/>
        </p:spPr>
        <p:txBody>
          <a:bodyPr>
            <a:prstTxWarp prst="textNoShape">
              <a:avLst/>
            </a:prstTxWarp>
            <a:spAutoFit/>
          </a:bodyPr>
          <a:lstStyle/>
          <a:p>
            <a:pPr>
              <a:spcBef>
                <a:spcPct val="20000"/>
              </a:spcBef>
              <a:buFontTx/>
              <a:buChar char="•"/>
            </a:pPr>
            <a:r>
              <a:rPr lang="en-US" dirty="0">
                <a:solidFill>
                  <a:srgbClr val="000000"/>
                </a:solidFill>
                <a:latin typeface="Palatino" pitchFamily="-108" charset="0"/>
              </a:rPr>
              <a:t>An alternative way of saying the same thing (computational formula)</a:t>
            </a:r>
            <a:endParaRPr lang="en-US" baseline="30000" dirty="0">
              <a:solidFill>
                <a:srgbClr val="000000"/>
              </a:solidFill>
              <a:latin typeface="Palatino" pitchFamily="-10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EF5DA99-25FC-CD49-8C07-5D3476F8A0D9}"/>
                  </a:ext>
                </a:extLst>
              </p:cNvPr>
              <p:cNvSpPr txBox="1"/>
              <p:nvPr/>
            </p:nvSpPr>
            <p:spPr>
              <a:xfrm>
                <a:off x="6142038" y="3922336"/>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16" name="TextBox 15">
                <a:extLst>
                  <a:ext uri="{FF2B5EF4-FFF2-40B4-BE49-F238E27FC236}">
                    <a16:creationId xmlns:a16="http://schemas.microsoft.com/office/drawing/2014/main" id="{3EF5DA99-25FC-CD49-8C07-5D3476F8A0D9}"/>
                  </a:ext>
                </a:extLst>
              </p:cNvPr>
              <p:cNvSpPr txBox="1">
                <a:spLocks noRot="1" noChangeAspect="1" noMove="1" noResize="1" noEditPoints="1" noAdjustHandles="1" noChangeArrowheads="1" noChangeShapeType="1" noTextEdit="1"/>
              </p:cNvSpPr>
              <p:nvPr/>
            </p:nvSpPr>
            <p:spPr>
              <a:xfrm>
                <a:off x="6142038" y="3922336"/>
                <a:ext cx="2623795" cy="1091196"/>
              </a:xfrm>
              <a:prstGeom prst="rect">
                <a:avLst/>
              </a:prstGeom>
              <a:blipFill>
                <a:blip r:embed="rId4"/>
                <a:stretch>
                  <a:fillRect l="-1932" t="-39080" r="-3865" b="-39080"/>
                </a:stretch>
              </a:blipFill>
            </p:spPr>
            <p:txBody>
              <a:bodyPr/>
              <a:lstStyle/>
              <a:p>
                <a:r>
                  <a:rPr lang="en-US">
                    <a:noFill/>
                  </a:rPr>
                  <a:t> </a:t>
                </a:r>
              </a:p>
            </p:txBody>
          </p:sp>
        </mc:Fallback>
      </mc:AlternateContent>
      <p:sp>
        <p:nvSpPr>
          <p:cNvPr id="49161" name="Text Box 9"/>
          <p:cNvSpPr txBox="1">
            <a:spLocks noChangeArrowheads="1"/>
          </p:cNvSpPr>
          <p:nvPr/>
        </p:nvSpPr>
        <p:spPr bwMode="auto">
          <a:xfrm>
            <a:off x="0" y="4343400"/>
            <a:ext cx="5451475" cy="579438"/>
          </a:xfrm>
          <a:prstGeom prst="rect">
            <a:avLst/>
          </a:prstGeom>
          <a:noFill/>
          <a:ln w="9525">
            <a:noFill/>
            <a:miter lim="800000"/>
            <a:headEnd/>
            <a:tailEnd/>
          </a:ln>
          <a:effectLst/>
        </p:spPr>
        <p:txBody>
          <a:bodyPr wrap="none">
            <a:prstTxWarp prst="textNoShape">
              <a:avLst/>
            </a:prstTxWarp>
            <a:spAutoFit/>
          </a:bodyPr>
          <a:lstStyle/>
          <a:p>
            <a:pPr>
              <a:spcBef>
                <a:spcPct val="20000"/>
              </a:spcBef>
              <a:buFontTx/>
              <a:buChar char="•"/>
            </a:pPr>
            <a:r>
              <a:rPr lang="en-US" sz="3200" dirty="0">
                <a:solidFill>
                  <a:srgbClr val="000000"/>
                </a:solidFill>
                <a:latin typeface="Palatino" pitchFamily="-108" charset="0"/>
              </a:rPr>
              <a:t>standard deviation = </a:t>
            </a:r>
            <a:r>
              <a:rPr lang="en-GB" sz="3200" dirty="0">
                <a:solidFill>
                  <a:srgbClr val="000000"/>
                </a:solidFill>
              </a:rPr>
              <a:t>√ </a:t>
            </a:r>
            <a:r>
              <a:rPr lang="en-US" sz="3200" dirty="0">
                <a:solidFill>
                  <a:srgbClr val="000000"/>
                </a:solidFill>
                <a:latin typeface="Palatino" pitchFamily="-108" charset="0"/>
              </a:rPr>
              <a:t>SD</a:t>
            </a:r>
            <a:r>
              <a:rPr lang="en-US" sz="3200" baseline="30000" dirty="0">
                <a:solidFill>
                  <a:srgbClr val="000000"/>
                </a:solidFill>
                <a:latin typeface="Palatino" pitchFamily="-108" charset="0"/>
              </a:rPr>
              <a:t>2</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10FE2-0E96-964B-8B3C-F2391446DEE6}"/>
                  </a:ext>
                </a:extLst>
              </p:cNvPr>
              <p:cNvSpPr txBox="1"/>
              <p:nvPr/>
            </p:nvSpPr>
            <p:spPr>
              <a:xfrm>
                <a:off x="6039703" y="2750711"/>
                <a:ext cx="2531078" cy="738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𝑆𝐷</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oMath>
                  </m:oMathPara>
                </a14:m>
                <a:endParaRPr lang="en-US" dirty="0"/>
              </a:p>
            </p:txBody>
          </p:sp>
        </mc:Choice>
        <mc:Fallback xmlns="">
          <p:sp>
            <p:nvSpPr>
              <p:cNvPr id="15" name="TextBox 14">
                <a:extLst>
                  <a:ext uri="{FF2B5EF4-FFF2-40B4-BE49-F238E27FC236}">
                    <a16:creationId xmlns:a16="http://schemas.microsoft.com/office/drawing/2014/main" id="{8BA10FE2-0E96-964B-8B3C-F2391446DEE6}"/>
                  </a:ext>
                </a:extLst>
              </p:cNvPr>
              <p:cNvSpPr txBox="1">
                <a:spLocks noRot="1" noChangeAspect="1" noMove="1" noResize="1" noEditPoints="1" noAdjustHandles="1" noChangeArrowheads="1" noChangeShapeType="1" noTextEdit="1"/>
              </p:cNvSpPr>
              <p:nvPr/>
            </p:nvSpPr>
            <p:spPr>
              <a:xfrm>
                <a:off x="6039703" y="2750711"/>
                <a:ext cx="2531078" cy="738728"/>
              </a:xfrm>
              <a:prstGeom prst="rect">
                <a:avLst/>
              </a:prstGeom>
              <a:blipFill>
                <a:blip r:embed="rId5"/>
                <a:stretch>
                  <a:fillRect l="-2000" t="-83051" r="-4000" b="-77966"/>
                </a:stretch>
              </a:blipFill>
            </p:spPr>
            <p:txBody>
              <a:bodyPr/>
              <a:lstStyle/>
              <a:p>
                <a:r>
                  <a:rPr lang="en-US">
                    <a:noFill/>
                  </a:rPr>
                  <a:t> </a:t>
                </a:r>
              </a:p>
            </p:txBody>
          </p:sp>
        </mc:Fallback>
      </mc:AlternateContent>
      <p:sp>
        <p:nvSpPr>
          <p:cNvPr id="49160" name="Text Box 8"/>
          <p:cNvSpPr txBox="1">
            <a:spLocks noChangeArrowheads="1"/>
          </p:cNvSpPr>
          <p:nvPr/>
        </p:nvSpPr>
        <p:spPr bwMode="auto">
          <a:xfrm>
            <a:off x="0" y="3048000"/>
            <a:ext cx="3270250" cy="579438"/>
          </a:xfrm>
          <a:prstGeom prst="rect">
            <a:avLst/>
          </a:prstGeom>
          <a:noFill/>
          <a:ln w="9525">
            <a:noFill/>
            <a:miter lim="800000"/>
            <a:headEnd/>
            <a:tailEnd/>
          </a:ln>
          <a:effectLst/>
        </p:spPr>
        <p:txBody>
          <a:bodyPr wrap="none">
            <a:prstTxWarp prst="textNoShape">
              <a:avLst/>
            </a:prstTxWarp>
            <a:spAutoFit/>
          </a:bodyPr>
          <a:lstStyle/>
          <a:p>
            <a:pPr>
              <a:spcBef>
                <a:spcPct val="20000"/>
              </a:spcBef>
              <a:buFontTx/>
              <a:buChar char="•"/>
            </a:pPr>
            <a:r>
              <a:rPr lang="en-US" sz="3200" dirty="0">
                <a:solidFill>
                  <a:srgbClr val="000000"/>
                </a:solidFill>
                <a:latin typeface="Palatino" pitchFamily="-108" charset="0"/>
              </a:rPr>
              <a:t> variance = </a:t>
            </a:r>
            <a:r>
              <a:rPr lang="en-US" sz="3200" dirty="0">
                <a:solidFill>
                  <a:schemeClr val="bg1"/>
                </a:solidFill>
                <a:latin typeface="Palatino" pitchFamily="-108" charset="0"/>
              </a:rPr>
              <a:t>SD</a:t>
            </a:r>
            <a:r>
              <a:rPr lang="en-US" sz="3200" baseline="30000" dirty="0">
                <a:solidFill>
                  <a:schemeClr val="bg1"/>
                </a:solidFill>
                <a:latin typeface="Palatino" pitchFamily="-108" charset="0"/>
              </a:rPr>
              <a:t>2</a:t>
            </a:r>
            <a:r>
              <a:rPr lang="en-US" sz="3200" dirty="0">
                <a:latin typeface="Palatino" pitchFamily="-10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B5C8F5-5BB9-AE4C-8221-71FEE1F29D99}"/>
                  </a:ext>
                </a:extLst>
              </p:cNvPr>
              <p:cNvSpPr txBox="1"/>
              <p:nvPr/>
            </p:nvSpPr>
            <p:spPr>
              <a:xfrm>
                <a:off x="6142038" y="1415875"/>
                <a:ext cx="2602636" cy="894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𝑆𝑆</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oMath>
                  </m:oMathPara>
                </a14:m>
                <a:endParaRPr lang="en-US" dirty="0"/>
              </a:p>
            </p:txBody>
          </p:sp>
        </mc:Choice>
        <mc:Fallback xmlns="">
          <p:sp>
            <p:nvSpPr>
              <p:cNvPr id="5" name="TextBox 4">
                <a:extLst>
                  <a:ext uri="{FF2B5EF4-FFF2-40B4-BE49-F238E27FC236}">
                    <a16:creationId xmlns:a16="http://schemas.microsoft.com/office/drawing/2014/main" id="{4FB5C8F5-5BB9-AE4C-8221-71FEE1F29D99}"/>
                  </a:ext>
                </a:extLst>
              </p:cNvPr>
              <p:cNvSpPr txBox="1">
                <a:spLocks noRot="1" noChangeAspect="1" noMove="1" noResize="1" noEditPoints="1" noAdjustHandles="1" noChangeArrowheads="1" noChangeShapeType="1" noTextEdit="1"/>
              </p:cNvSpPr>
              <p:nvPr/>
            </p:nvSpPr>
            <p:spPr>
              <a:xfrm>
                <a:off x="6142038" y="1415875"/>
                <a:ext cx="2602636" cy="894219"/>
              </a:xfrm>
              <a:prstGeom prst="rect">
                <a:avLst/>
              </a:prstGeom>
              <a:blipFill>
                <a:blip r:embed="rId6"/>
                <a:stretch>
                  <a:fillRect l="-13592" t="-145833" r="-1942" b="-201389"/>
                </a:stretch>
              </a:blipFill>
            </p:spPr>
            <p:txBody>
              <a:bodyPr/>
              <a:lstStyle/>
              <a:p>
                <a:r>
                  <a:rPr lang="en-US">
                    <a:noFill/>
                  </a:rPr>
                  <a:t> </a:t>
                </a:r>
              </a:p>
            </p:txBody>
          </p:sp>
        </mc:Fallback>
      </mc:AlternateContent>
      <p:sp>
        <p:nvSpPr>
          <p:cNvPr id="49155" name="Rectangle 3"/>
          <p:cNvSpPr>
            <a:spLocks noGrp="1" noChangeArrowheads="1"/>
          </p:cNvSpPr>
          <p:nvPr>
            <p:ph type="body" idx="1"/>
          </p:nvPr>
        </p:nvSpPr>
        <p:spPr>
          <a:xfrm>
            <a:off x="0" y="1600200"/>
            <a:ext cx="5029200" cy="685800"/>
          </a:xfrm>
        </p:spPr>
        <p:txBody>
          <a:bodyPr/>
          <a:lstStyle/>
          <a:p>
            <a:r>
              <a:rPr lang="en-GB">
                <a:latin typeface="Palatino" pitchFamily="-108" charset="0"/>
              </a:rPr>
              <a:t>“Sum of Squares” =</a:t>
            </a:r>
            <a:endParaRPr lang="en-GB" baseline="30000">
              <a:latin typeface="Palatino" pitchFamily="-108" charset="0"/>
            </a:endParaRPr>
          </a:p>
        </p:txBody>
      </p:sp>
      <p:sp>
        <p:nvSpPr>
          <p:cNvPr id="7" name="Title 6">
            <a:extLst>
              <a:ext uri="{FF2B5EF4-FFF2-40B4-BE49-F238E27FC236}">
                <a16:creationId xmlns:a16="http://schemas.microsoft.com/office/drawing/2014/main" id="{29EA9758-3A41-D944-8DDB-3BBFA8F3553B}"/>
              </a:ext>
            </a:extLst>
          </p:cNvPr>
          <p:cNvSpPr>
            <a:spLocks noGrp="1"/>
          </p:cNvSpPr>
          <p:nvPr>
            <p:ph type="title"/>
          </p:nvPr>
        </p:nvSpPr>
        <p:spPr/>
        <p:txBody>
          <a:bodyPr/>
          <a:lstStyle/>
          <a:p>
            <a:r>
              <a:rPr lang="en-GB" dirty="0"/>
              <a:t>Aspects of variability (as calculations)</a:t>
            </a:r>
            <a:endParaRPr lang="en-US" dirty="0"/>
          </a:p>
        </p:txBody>
      </p:sp>
    </p:spTree>
    <p:extLst>
      <p:ext uri="{BB962C8B-B14F-4D97-AF65-F5344CB8AC3E}">
        <p14:creationId xmlns:p14="http://schemas.microsoft.com/office/powerpoint/2010/main" val="137602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9160"/>
                                        </p:tgtEl>
                                        <p:attrNameLst>
                                          <p:attrName>style.visibility</p:attrName>
                                        </p:attrNameLst>
                                      </p:cBhvr>
                                      <p:to>
                                        <p:strVal val="visible"/>
                                      </p:to>
                                    </p:set>
                                    <p:animEffect transition="in" filter="wipe(up)">
                                      <p:cBhvr>
                                        <p:cTn id="16" dur="500"/>
                                        <p:tgtEl>
                                          <p:spTgt spid="4916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9161"/>
                                        </p:tgtEl>
                                        <p:attrNameLst>
                                          <p:attrName>style.visibility</p:attrName>
                                        </p:attrNameLst>
                                      </p:cBhvr>
                                      <p:to>
                                        <p:strVal val="visible"/>
                                      </p:to>
                                    </p:set>
                                    <p:animEffect transition="in" filter="wipe(up)">
                                      <p:cBhvr>
                                        <p:cTn id="25" dur="500"/>
                                        <p:tgtEl>
                                          <p:spTgt spid="4916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9162"/>
                                        </p:tgtEl>
                                        <p:attrNameLst>
                                          <p:attrName>style.visibility</p:attrName>
                                        </p:attrNameLst>
                                      </p:cBhvr>
                                      <p:to>
                                        <p:strVal val="visible"/>
                                      </p:to>
                                    </p:set>
                                    <p:animEffect transition="in" filter="wipe(up)">
                                      <p:cBhvr>
                                        <p:cTn id="34" dur="500"/>
                                        <p:tgtEl>
                                          <p:spTgt spid="491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9162" grpId="0" autoUpdateAnimBg="0"/>
      <p:bldP spid="16" grpId="0"/>
      <p:bldP spid="49161" grpId="0" autoUpdateAnimBg="0"/>
      <p:bldP spid="15" grpId="0"/>
      <p:bldP spid="49160" grpId="0" autoUpdateAnimBg="0"/>
      <p:bldP spid="5" grpId="0"/>
      <p:bldP spid="49155" grpId="0" build="p" autoUpdateAnimBg="0"/>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16209</TotalTime>
  <Words>489</Words>
  <Application>Microsoft Macintosh PowerPoint</Application>
  <PresentationFormat>On-screen Show (4:3)</PresentationFormat>
  <Paragraphs>103</Paragraphs>
  <Slides>15</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72</vt:lpstr>
      <vt:lpstr>Arial</vt:lpstr>
      <vt:lpstr>Cambria Math</vt:lpstr>
      <vt:lpstr>Comic Sans MS</vt:lpstr>
      <vt:lpstr>Palatino</vt:lpstr>
      <vt:lpstr>Times</vt:lpstr>
      <vt:lpstr>Times New Roman</vt:lpstr>
      <vt:lpstr>Blank</vt:lpstr>
      <vt:lpstr>Equation</vt:lpstr>
      <vt:lpstr>PSYC 121, Week 2</vt:lpstr>
      <vt:lpstr>Evidence in psychology</vt:lpstr>
      <vt:lpstr>Central tendency</vt:lpstr>
      <vt:lpstr>The importance of variability</vt:lpstr>
      <vt:lpstr>Illustrations of variability</vt:lpstr>
      <vt:lpstr>Expressing variability</vt:lpstr>
      <vt:lpstr>Ways to assess variability</vt:lpstr>
      <vt:lpstr>Variability (in words)</vt:lpstr>
      <vt:lpstr>Aspects of variability (as calculations)</vt:lpstr>
      <vt:lpstr>Calculating the standard deviation</vt:lpstr>
      <vt:lpstr>Calculating the standard deviation</vt:lpstr>
      <vt:lpstr>Example data</vt:lpstr>
      <vt:lpstr>Variance and distributions</vt:lpstr>
      <vt:lpstr>Interpreting the standard deviation</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63</cp:revision>
  <dcterms:created xsi:type="dcterms:W3CDTF">2010-11-08T13:27:54Z</dcterms:created>
  <dcterms:modified xsi:type="dcterms:W3CDTF">2022-10-12T20:19:26Z</dcterms:modified>
</cp:coreProperties>
</file>