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handoutMasterIdLst>
    <p:handoutMasterId r:id="rId22"/>
  </p:handoutMasterIdLst>
  <p:sldIdLst>
    <p:sldId id="300" r:id="rId2"/>
    <p:sldId id="298" r:id="rId3"/>
    <p:sldId id="271" r:id="rId4"/>
    <p:sldId id="267" r:id="rId5"/>
    <p:sldId id="342" r:id="rId6"/>
    <p:sldId id="292" r:id="rId7"/>
    <p:sldId id="283" r:id="rId8"/>
    <p:sldId id="284" r:id="rId9"/>
    <p:sldId id="293" r:id="rId10"/>
    <p:sldId id="268" r:id="rId11"/>
    <p:sldId id="269" r:id="rId12"/>
    <p:sldId id="282" r:id="rId13"/>
    <p:sldId id="314" r:id="rId14"/>
    <p:sldId id="315" r:id="rId15"/>
    <p:sldId id="312" r:id="rId16"/>
    <p:sldId id="338" r:id="rId17"/>
    <p:sldId id="285" r:id="rId18"/>
    <p:sldId id="330" r:id="rId19"/>
    <p:sldId id="339" r:id="rId2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69" autoAdjust="0"/>
    <p:restoredTop sz="80764" autoAdjust="0"/>
  </p:normalViewPr>
  <p:slideViewPr>
    <p:cSldViewPr snapToGrid="0">
      <p:cViewPr>
        <p:scale>
          <a:sx n="173" d="100"/>
          <a:sy n="173" d="100"/>
        </p:scale>
        <p:origin x="40" y="-1008"/>
      </p:cViewPr>
      <p:guideLst>
        <p:guide orient="horz" pos="2160"/>
        <p:guide pos="2880"/>
      </p:guideLst>
    </p:cSldViewPr>
  </p:slideViewPr>
  <p:outlineViewPr>
    <p:cViewPr>
      <p:scale>
        <a:sx n="33" d="100"/>
        <a:sy n="33" d="100"/>
      </p:scale>
      <p:origin x="0" y="1240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29652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1564914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95338-42F6-DF40-8302-E4DCA6F57FDC}" type="slidenum">
              <a:rPr lang="en-US"/>
              <a:pPr/>
              <a:t>3</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test has a mean of</a:t>
            </a:r>
            <a:r>
              <a:rPr lang="en-US" baseline="0" dirty="0"/>
              <a:t> 100 and SD of 15.</a:t>
            </a:r>
          </a:p>
          <a:p>
            <a:r>
              <a:rPr lang="en-US" baseline="0" dirty="0"/>
              <a:t>What percentage of scores will be greater than 123?</a:t>
            </a:r>
          </a:p>
          <a:p>
            <a:r>
              <a:rPr lang="en-US" baseline="0" dirty="0"/>
              <a:t>Mark gets a score of </a:t>
            </a:r>
            <a:r>
              <a:rPr lang="en-US" baseline="0" dirty="0" err="1"/>
              <a:t>z</a:t>
            </a:r>
            <a:r>
              <a:rPr lang="en-US" baseline="0" dirty="0"/>
              <a:t>=-.5. What is his relative performance?</a:t>
            </a:r>
            <a:endParaRPr lang="en-US" dirty="0"/>
          </a:p>
        </p:txBody>
      </p:sp>
      <p:sp>
        <p:nvSpPr>
          <p:cNvPr id="4" name="Slide Number Placeholder 3"/>
          <p:cNvSpPr>
            <a:spLocks noGrp="1"/>
          </p:cNvSpPr>
          <p:nvPr>
            <p:ph type="sldNum" sz="quarter" idx="10"/>
          </p:nvPr>
        </p:nvSpPr>
        <p:spPr/>
        <p:txBody>
          <a:bodyPr/>
          <a:lstStyle/>
          <a:p>
            <a:fld id="{BAC0F786-19C4-A74C-B454-163050A97B71}"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F96EF-229C-624C-8E23-0C7C0C1DD569}" type="slidenum">
              <a:rPr lang="en-US"/>
              <a:pPr/>
              <a:t>17</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0189B-7B36-484E-B7BF-6D70FC18F9FC}" type="slidenum">
              <a:rPr lang="en-US"/>
              <a:pPr/>
              <a:t>4</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9D80F-6671-8447-812A-74F203F9E78B}" type="slidenum">
              <a:rPr lang="en-US"/>
              <a:pPr/>
              <a:t>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72C5E-ED98-D640-A85B-AD0616C20D78}" type="slidenum">
              <a:rPr lang="en-US"/>
              <a:pPr/>
              <a:t>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DE0BF-8C8D-1D4A-BB78-145C02F06A04}" type="slidenum">
              <a:rPr lang="en-US"/>
              <a:pPr/>
              <a:t>8</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6FC56-71F3-E441-9E18-5690E75C9A29}" type="slidenum">
              <a:rPr lang="en-US"/>
              <a:pPr/>
              <a:t>9</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1E806-B8DF-5E47-8C57-AAD15043821E}" type="slidenum">
              <a:rPr lang="en-US"/>
              <a:pPr/>
              <a:t>10</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5788D-C17E-044F-A825-A285B73907B1}" type="slidenum">
              <a:rPr lang="en-US"/>
              <a:pPr/>
              <a:t>11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971FD8-0EB7-7648-A3CE-C5D67A86B4CA}" type="slidenum">
              <a:rPr lang="en-US"/>
              <a:pPr/>
              <a:t>12</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rgbClr val="000080"/>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09600"/>
            <a:ext cx="9144000" cy="1143000"/>
          </a:xfrm>
        </p:spPr>
        <p:txBody>
          <a:bodyPr/>
          <a:lstStyle/>
          <a:p>
            <a:r>
              <a:rPr lang="en-US" dirty="0"/>
              <a:t>The standard deviation</a:t>
            </a:r>
          </a:p>
        </p:txBody>
      </p:sp>
      <p:sp>
        <p:nvSpPr>
          <p:cNvPr id="6" name="Content Placeholder 2"/>
          <p:cNvSpPr>
            <a:spLocks noGrp="1"/>
          </p:cNvSpPr>
          <p:nvPr>
            <p:ph idx="1"/>
          </p:nvPr>
        </p:nvSpPr>
        <p:spPr>
          <a:xfrm>
            <a:off x="178589" y="1981200"/>
            <a:ext cx="8711170" cy="4114800"/>
          </a:xfrm>
        </p:spPr>
        <p:txBody>
          <a:bodyPr/>
          <a:lstStyle/>
          <a:p>
            <a:pPr>
              <a:lnSpc>
                <a:spcPct val="90000"/>
              </a:lnSpc>
            </a:pPr>
            <a:r>
              <a:rPr lang="en-GB" dirty="0"/>
              <a:t>Standard deviation describes the spread of a group of scores</a:t>
            </a:r>
          </a:p>
          <a:p>
            <a:pPr>
              <a:lnSpc>
                <a:spcPct val="90000"/>
              </a:lnSpc>
            </a:pPr>
            <a:r>
              <a:rPr lang="en-GB" dirty="0"/>
              <a:t> It is (roughly) the average amount that scores differ from the mean</a:t>
            </a:r>
            <a:endParaRPr lang="en-GB" sz="2800" dirty="0"/>
          </a:p>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C2CF77-9D65-B14F-953B-1FA6B8789318}"/>
                  </a:ext>
                </a:extLst>
              </p:cNvPr>
              <p:cNvSpPr txBox="1"/>
              <p:nvPr/>
            </p:nvSpPr>
            <p:spPr>
              <a:xfrm>
                <a:off x="414099" y="5004804"/>
                <a:ext cx="2623795"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e>
                      </m:rad>
                    </m:oMath>
                  </m:oMathPara>
                </a14:m>
                <a:endParaRPr lang="en-US" dirty="0"/>
              </a:p>
            </p:txBody>
          </p:sp>
        </mc:Choice>
        <mc:Fallback xmlns="">
          <p:sp>
            <p:nvSpPr>
              <p:cNvPr id="8" name="TextBox 7">
                <a:extLst>
                  <a:ext uri="{FF2B5EF4-FFF2-40B4-BE49-F238E27FC236}">
                    <a16:creationId xmlns:a16="http://schemas.microsoft.com/office/drawing/2014/main" id="{59C2CF77-9D65-B14F-953B-1FA6B8789318}"/>
                  </a:ext>
                </a:extLst>
              </p:cNvPr>
              <p:cNvSpPr txBox="1">
                <a:spLocks noRot="1" noChangeAspect="1" noMove="1" noResize="1" noEditPoints="1" noAdjustHandles="1" noChangeArrowheads="1" noChangeShapeType="1" noTextEdit="1"/>
              </p:cNvSpPr>
              <p:nvPr/>
            </p:nvSpPr>
            <p:spPr>
              <a:xfrm>
                <a:off x="414099" y="5004804"/>
                <a:ext cx="2623795" cy="1091196"/>
              </a:xfrm>
              <a:prstGeom prst="rect">
                <a:avLst/>
              </a:prstGeom>
              <a:blipFill>
                <a:blip r:embed="rId2"/>
                <a:stretch>
                  <a:fillRect l="-1932" t="-39080" r="-3865" b="-39080"/>
                </a:stretch>
              </a:blipFill>
            </p:spPr>
            <p:txBody>
              <a:bodyPr/>
              <a:lstStyle/>
              <a:p>
                <a:r>
                  <a:rPr lang="en-US">
                    <a:noFill/>
                  </a:rPr>
                  <a:t> </a:t>
                </a: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Z-score distribution</a:t>
            </a:r>
          </a:p>
        </p:txBody>
      </p:sp>
      <p:sp>
        <p:nvSpPr>
          <p:cNvPr id="14339" name="Rectangle 3"/>
          <p:cNvSpPr>
            <a:spLocks noGrp="1" noChangeArrowheads="1"/>
          </p:cNvSpPr>
          <p:nvPr>
            <p:ph type="body" idx="1"/>
          </p:nvPr>
        </p:nvSpPr>
        <p:spPr>
          <a:xfrm>
            <a:off x="0" y="1981200"/>
            <a:ext cx="9144000" cy="4114800"/>
          </a:xfrm>
        </p:spPr>
        <p:txBody>
          <a:bodyPr/>
          <a:lstStyle/>
          <a:p>
            <a:pPr>
              <a:lnSpc>
                <a:spcPct val="90000"/>
              </a:lnSpc>
            </a:pPr>
            <a:r>
              <a:rPr lang="en-GB" dirty="0"/>
              <a:t>Z scores provide a nifty way to identify where a score lies relative to distribution of values.</a:t>
            </a:r>
          </a:p>
          <a:p>
            <a:pPr>
              <a:lnSpc>
                <a:spcPct val="90000"/>
              </a:lnSpc>
            </a:pPr>
            <a:r>
              <a:rPr lang="en-GB" dirty="0"/>
              <a:t>Do you spend a lot of money on clothes?</a:t>
            </a:r>
          </a:p>
          <a:p>
            <a:pPr>
              <a:lnSpc>
                <a:spcPct val="90000"/>
              </a:lnSpc>
            </a:pPr>
            <a:r>
              <a:rPr lang="en-GB" dirty="0"/>
              <a:t>An informative (if sad!) answer would be in terms of a </a:t>
            </a:r>
            <a:r>
              <a:rPr lang="en-GB" dirty="0" err="1"/>
              <a:t>z</a:t>
            </a:r>
            <a:r>
              <a:rPr lang="en-GB" dirty="0"/>
              <a:t>-score.</a:t>
            </a:r>
          </a:p>
          <a:p>
            <a:pPr lvl="1">
              <a:lnSpc>
                <a:spcPct val="90000"/>
              </a:lnSpc>
            </a:pPr>
            <a:r>
              <a:rPr lang="en-GB" sz="2400" dirty="0"/>
              <a:t>The sign of a </a:t>
            </a:r>
            <a:r>
              <a:rPr lang="en-GB" sz="2400" dirty="0" err="1"/>
              <a:t>z</a:t>
            </a:r>
            <a:r>
              <a:rPr lang="en-GB" sz="2400" dirty="0"/>
              <a:t>-score indicates whether is it above or below the mean.</a:t>
            </a:r>
          </a:p>
          <a:p>
            <a:pPr lvl="1">
              <a:lnSpc>
                <a:spcPct val="90000"/>
              </a:lnSpc>
            </a:pPr>
            <a:r>
              <a:rPr lang="en-GB" sz="2400" dirty="0"/>
              <a:t>The value of a </a:t>
            </a:r>
            <a:r>
              <a:rPr lang="en-GB" sz="2400" dirty="0" err="1"/>
              <a:t>z</a:t>
            </a:r>
            <a:r>
              <a:rPr lang="en-GB" sz="2400" dirty="0"/>
              <a:t>-score indicates the distance from the mean in term of the number of standard deviations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10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1000"/>
                                        <p:tgtEl>
                                          <p:spTgt spid="1433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transition="in" filter="fade">
                                      <p:cBhvr>
                                        <p:cTn id="20" dur="1000"/>
                                        <p:tgtEl>
                                          <p:spTgt spid="1433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fade">
                                      <p:cBhvr>
                                        <p:cTn id="23" dur="10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609600"/>
            <a:ext cx="77724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Formulae</a:t>
            </a:r>
          </a:p>
        </p:txBody>
      </p:sp>
      <p:sp>
        <p:nvSpPr>
          <p:cNvPr id="15365" name="Text Box 5"/>
          <p:cNvSpPr txBox="1">
            <a:spLocks noChangeArrowheads="1"/>
          </p:cNvSpPr>
          <p:nvPr/>
        </p:nvSpPr>
        <p:spPr bwMode="auto">
          <a:xfrm>
            <a:off x="365125" y="2786063"/>
            <a:ext cx="2063750" cy="641350"/>
          </a:xfrm>
          <a:prstGeom prst="rect">
            <a:avLst/>
          </a:prstGeom>
          <a:noFill/>
          <a:ln w="9525">
            <a:noFill/>
            <a:miter lim="800000"/>
            <a:headEnd/>
            <a:tailEnd/>
          </a:ln>
          <a:effectLst/>
        </p:spPr>
        <p:txBody>
          <a:bodyPr wrap="none">
            <a:prstTxWarp prst="textNoShape">
              <a:avLst/>
            </a:prstTxWarp>
            <a:spAutoFit/>
          </a:bodyPr>
          <a:lstStyle/>
          <a:p>
            <a:r>
              <a:rPr lang="en-GB" sz="3600" dirty="0">
                <a:solidFill>
                  <a:srgbClr val="000000"/>
                </a:solidFill>
                <a:latin typeface="Arial" pitchFamily="-108" charset="0"/>
              </a:rPr>
              <a:t>To find z</a:t>
            </a:r>
            <a:r>
              <a:rPr lang="en-GB" sz="3600" dirty="0">
                <a:solidFill>
                  <a:schemeClr val="bg1"/>
                </a:solidFill>
                <a:latin typeface="Arial" pitchFamily="-108" charset="0"/>
              </a:rPr>
              <a:t>:</a:t>
            </a:r>
            <a:endParaRPr lang="en-GB" dirty="0">
              <a:solidFill>
                <a:schemeClr val="bg1"/>
              </a:solidFill>
            </a:endParaRPr>
          </a:p>
        </p:txBody>
      </p:sp>
      <p:sp>
        <p:nvSpPr>
          <p:cNvPr id="15366" name="Text Box 6"/>
          <p:cNvSpPr txBox="1">
            <a:spLocks noChangeArrowheads="1"/>
          </p:cNvSpPr>
          <p:nvPr/>
        </p:nvSpPr>
        <p:spPr bwMode="auto">
          <a:xfrm>
            <a:off x="609600" y="5105400"/>
            <a:ext cx="2141538" cy="641350"/>
          </a:xfrm>
          <a:prstGeom prst="rect">
            <a:avLst/>
          </a:prstGeom>
          <a:noFill/>
          <a:ln w="9525">
            <a:noFill/>
            <a:miter lim="800000"/>
            <a:headEnd/>
            <a:tailEnd/>
          </a:ln>
          <a:effectLst/>
        </p:spPr>
        <p:txBody>
          <a:bodyPr wrap="none">
            <a:prstTxWarp prst="textNoShape">
              <a:avLst/>
            </a:prstTxWarp>
            <a:spAutoFit/>
          </a:bodyPr>
          <a:lstStyle/>
          <a:p>
            <a:r>
              <a:rPr lang="en-GB" sz="3600" dirty="0">
                <a:solidFill>
                  <a:srgbClr val="000000"/>
                </a:solidFill>
                <a:latin typeface="Arial" pitchFamily="-108" charset="0"/>
              </a:rPr>
              <a:t>To find X</a:t>
            </a:r>
            <a:r>
              <a:rPr lang="en-GB" sz="3600" dirty="0">
                <a:solidFill>
                  <a:schemeClr val="bg1"/>
                </a:solidFill>
                <a:latin typeface="Arial" pitchFamily="-108" charset="0"/>
              </a:rPr>
              <a:t>:</a:t>
            </a:r>
            <a:endParaRPr lang="en-GB" dirty="0">
              <a:solidFill>
                <a:schemeClr val="bg1"/>
              </a:solidFill>
            </a:endParaRPr>
          </a:p>
        </p:txBody>
      </p:sp>
      <p:sp>
        <p:nvSpPr>
          <p:cNvPr id="15367" name="Text Box 7"/>
          <p:cNvSpPr txBox="1">
            <a:spLocks noChangeArrowheads="1"/>
          </p:cNvSpPr>
          <p:nvPr/>
        </p:nvSpPr>
        <p:spPr bwMode="auto">
          <a:xfrm>
            <a:off x="6184900" y="1563688"/>
            <a:ext cx="2725738" cy="457200"/>
          </a:xfrm>
          <a:prstGeom prst="rect">
            <a:avLst/>
          </a:prstGeom>
          <a:noFill/>
          <a:ln w="9525">
            <a:noFill/>
            <a:miter lim="800000"/>
            <a:headEnd/>
            <a:tailEnd/>
          </a:ln>
          <a:effectLst/>
        </p:spPr>
        <p:txBody>
          <a:bodyPr wrap="none">
            <a:prstTxWarp prst="textNoShape">
              <a:avLst/>
            </a:prstTxWarp>
            <a:spAutoFit/>
          </a:bodyPr>
          <a:lstStyle/>
          <a:p>
            <a:r>
              <a:rPr lang="en-US" dirty="0">
                <a:solidFill>
                  <a:srgbClr val="000000"/>
                </a:solidFill>
                <a:latin typeface="Arial" pitchFamily="-108" charset="0"/>
              </a:rPr>
              <a:t>Standard deviation</a:t>
            </a:r>
            <a:endParaRPr lang="en-US" dirty="0">
              <a:solidFill>
                <a:srgbClr val="000000"/>
              </a:solidFill>
            </a:endParaRPr>
          </a:p>
        </p:txBody>
      </p:sp>
      <p:sp>
        <p:nvSpPr>
          <p:cNvPr id="15368" name="Text Box 8"/>
          <p:cNvSpPr txBox="1">
            <a:spLocks noChangeArrowheads="1"/>
          </p:cNvSpPr>
          <p:nvPr/>
        </p:nvSpPr>
        <p:spPr bwMode="auto">
          <a:xfrm>
            <a:off x="5949950" y="903288"/>
            <a:ext cx="946150" cy="457200"/>
          </a:xfrm>
          <a:prstGeom prst="rect">
            <a:avLst/>
          </a:prstGeom>
          <a:noFill/>
          <a:ln w="9525">
            <a:noFill/>
            <a:miter lim="800000"/>
            <a:headEnd/>
            <a:tailEnd/>
          </a:ln>
          <a:effectLst/>
        </p:spPr>
        <p:txBody>
          <a:bodyPr wrap="none">
            <a:prstTxWarp prst="textNoShape">
              <a:avLst/>
            </a:prstTxWarp>
            <a:spAutoFit/>
          </a:bodyPr>
          <a:lstStyle/>
          <a:p>
            <a:r>
              <a:rPr lang="en-US" dirty="0">
                <a:solidFill>
                  <a:srgbClr val="000000"/>
                </a:solidFill>
                <a:latin typeface="Arial" pitchFamily="-108" charset="0"/>
              </a:rPr>
              <a:t>Mean</a:t>
            </a:r>
            <a:endParaRPr lang="en-US" dirty="0">
              <a:solidFill>
                <a:srgbClr val="000000"/>
              </a:solidFill>
            </a:endParaRPr>
          </a:p>
        </p:txBody>
      </p:sp>
      <p:sp>
        <p:nvSpPr>
          <p:cNvPr id="15369" name="Line 9"/>
          <p:cNvSpPr>
            <a:spLocks noChangeShapeType="1"/>
          </p:cNvSpPr>
          <p:nvPr/>
        </p:nvSpPr>
        <p:spPr bwMode="auto">
          <a:xfrm flipH="1">
            <a:off x="5613400" y="1349375"/>
            <a:ext cx="849313" cy="1368425"/>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5370" name="Line 10"/>
          <p:cNvSpPr>
            <a:spLocks noChangeShapeType="1"/>
          </p:cNvSpPr>
          <p:nvPr/>
        </p:nvSpPr>
        <p:spPr bwMode="auto">
          <a:xfrm flipH="1">
            <a:off x="5449888" y="2017713"/>
            <a:ext cx="1585912" cy="1565275"/>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25B2FE-3ACF-EA44-9C2A-F04509689820}"/>
                  </a:ext>
                </a:extLst>
              </p:cNvPr>
              <p:cNvSpPr txBox="1"/>
              <p:nvPr/>
            </p:nvSpPr>
            <p:spPr>
              <a:xfrm>
                <a:off x="3569748" y="2739312"/>
                <a:ext cx="2266950" cy="9221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𝑧</m:t>
                      </m:r>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b="0" i="1" smtClean="0">
                              <a:latin typeface="Cambria Math" panose="02040503050406030204" pitchFamily="18" charset="0"/>
                            </a:rPr>
                            <m:t>𝑋</m:t>
                          </m:r>
                          <m:r>
                            <a:rPr lang="en-GB" sz="3200" b="0" i="1" smtClean="0">
                              <a:latin typeface="Cambria Math" panose="02040503050406030204" pitchFamily="18" charset="0"/>
                            </a:rPr>
                            <m:t>−</m:t>
                          </m:r>
                          <m:r>
                            <a:rPr lang="en-GB" sz="3200" b="0" i="1" smtClean="0">
                              <a:latin typeface="Cambria Math" panose="02040503050406030204" pitchFamily="18" charset="0"/>
                            </a:rPr>
                            <m:t>𝑀</m:t>
                          </m:r>
                        </m:num>
                        <m:den>
                          <m:r>
                            <a:rPr lang="en-GB" sz="3200" b="0" i="1" smtClean="0">
                              <a:latin typeface="Cambria Math" panose="02040503050406030204" pitchFamily="18" charset="0"/>
                            </a:rPr>
                            <m:t>𝑆𝐷</m:t>
                          </m:r>
                        </m:den>
                      </m:f>
                    </m:oMath>
                  </m:oMathPara>
                </a14:m>
                <a:endParaRPr lang="en-US" sz="3200" dirty="0"/>
              </a:p>
            </p:txBody>
          </p:sp>
        </mc:Choice>
        <mc:Fallback xmlns="">
          <p:sp>
            <p:nvSpPr>
              <p:cNvPr id="11" name="TextBox 10">
                <a:extLst>
                  <a:ext uri="{FF2B5EF4-FFF2-40B4-BE49-F238E27FC236}">
                    <a16:creationId xmlns:a16="http://schemas.microsoft.com/office/drawing/2014/main" id="{6825B2FE-3ACF-EA44-9C2A-F04509689820}"/>
                  </a:ext>
                </a:extLst>
              </p:cNvPr>
              <p:cNvSpPr txBox="1">
                <a:spLocks noRot="1" noChangeAspect="1" noMove="1" noResize="1" noEditPoints="1" noAdjustHandles="1" noChangeArrowheads="1" noChangeShapeType="1" noTextEdit="1"/>
              </p:cNvSpPr>
              <p:nvPr/>
            </p:nvSpPr>
            <p:spPr>
              <a:xfrm>
                <a:off x="3569748" y="2739312"/>
                <a:ext cx="2266950" cy="922176"/>
              </a:xfrm>
              <a:prstGeom prst="rect">
                <a:avLst/>
              </a:prstGeom>
              <a:blipFill>
                <a:blip r:embed="rId3"/>
                <a:stretch>
                  <a:fillRect t="-1389" b="-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5CE6B49-CAC6-B843-966E-BC3D8ED72153}"/>
                  </a:ext>
                </a:extLst>
              </p:cNvPr>
              <p:cNvSpPr txBox="1"/>
              <p:nvPr/>
            </p:nvSpPr>
            <p:spPr>
              <a:xfrm>
                <a:off x="3569748" y="5105400"/>
                <a:ext cx="300196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𝑋</m:t>
                      </m:r>
                      <m:r>
                        <a:rPr lang="en-GB" sz="3200" b="0" i="1" smtClean="0">
                          <a:latin typeface="Cambria Math" panose="02040503050406030204" pitchFamily="18" charset="0"/>
                        </a:rPr>
                        <m:t>=</m:t>
                      </m:r>
                      <m:r>
                        <a:rPr lang="en-GB" sz="3200" i="1" smtClean="0">
                          <a:latin typeface="Cambria Math" panose="02040503050406030204" pitchFamily="18" charset="0"/>
                        </a:rPr>
                        <m:t>𝑧</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𝑆𝐷</m:t>
                          </m:r>
                        </m:e>
                      </m:d>
                      <m:r>
                        <a:rPr lang="en-GB" sz="3200" b="0" i="1" smtClean="0">
                          <a:latin typeface="Cambria Math" panose="02040503050406030204" pitchFamily="18" charset="0"/>
                        </a:rPr>
                        <m:t>+</m:t>
                      </m:r>
                      <m:r>
                        <a:rPr lang="en-GB" sz="3200" b="0" i="1" smtClean="0">
                          <a:latin typeface="Cambria Math" panose="02040503050406030204" pitchFamily="18" charset="0"/>
                        </a:rPr>
                        <m:t>𝑀</m:t>
                      </m:r>
                    </m:oMath>
                  </m:oMathPara>
                </a14:m>
                <a:endParaRPr lang="en-US" sz="3200" dirty="0"/>
              </a:p>
            </p:txBody>
          </p:sp>
        </mc:Choice>
        <mc:Fallback xmlns="">
          <p:sp>
            <p:nvSpPr>
              <p:cNvPr id="12" name="TextBox 11">
                <a:extLst>
                  <a:ext uri="{FF2B5EF4-FFF2-40B4-BE49-F238E27FC236}">
                    <a16:creationId xmlns:a16="http://schemas.microsoft.com/office/drawing/2014/main" id="{C5CE6B49-CAC6-B843-966E-BC3D8ED72153}"/>
                  </a:ext>
                </a:extLst>
              </p:cNvPr>
              <p:cNvSpPr txBox="1">
                <a:spLocks noRot="1" noChangeAspect="1" noMove="1" noResize="1" noEditPoints="1" noAdjustHandles="1" noChangeArrowheads="1" noChangeShapeType="1" noTextEdit="1"/>
              </p:cNvSpPr>
              <p:nvPr/>
            </p:nvSpPr>
            <p:spPr>
              <a:xfrm>
                <a:off x="3569748" y="5105400"/>
                <a:ext cx="3001962" cy="492443"/>
              </a:xfrm>
              <a:prstGeom prst="rect">
                <a:avLst/>
              </a:prstGeom>
              <a:blipFill>
                <a:blip r:embed="rId4"/>
                <a:stretch>
                  <a:fillRect b="-250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dissolve">
                                      <p:cBhvr>
                                        <p:cTn id="7" dur="500"/>
                                        <p:tgtEl>
                                          <p:spTgt spid="153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36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536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367"/>
                                        </p:tgtEl>
                                        <p:attrNameLst>
                                          <p:attrName>style.visibility</p:attrName>
                                        </p:attrNameLst>
                                      </p:cBhvr>
                                      <p:to>
                                        <p:strVal val="visible"/>
                                      </p:to>
                                    </p:set>
                                  </p:childTnLst>
                                </p:cTn>
                              </p:par>
                              <p:par>
                                <p:cTn id="16" presetID="9" presetClass="entr" presetSubtype="0" fill="hold" grpId="0" nodeType="withEffect">
                                  <p:stCondLst>
                                    <p:cond delay="0"/>
                                  </p:stCondLst>
                                  <p:childTnLst>
                                    <p:set>
                                      <p:cBhvr>
                                        <p:cTn id="17" dur="1" fill="hold">
                                          <p:stCondLst>
                                            <p:cond delay="0"/>
                                          </p:stCondLst>
                                        </p:cTn>
                                        <p:tgtEl>
                                          <p:spTgt spid="15370"/>
                                        </p:tgtEl>
                                        <p:attrNameLst>
                                          <p:attrName>style.visibility</p:attrName>
                                        </p:attrNameLst>
                                      </p:cBhvr>
                                      <p:to>
                                        <p:strVal val="visible"/>
                                      </p:to>
                                    </p:set>
                                    <p:animEffect transition="in" filter="dissolve">
                                      <p:cBhvr>
                                        <p:cTn id="18" dur="500"/>
                                        <p:tgtEl>
                                          <p:spTgt spid="1537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499"/>
                                          </p:stCondLst>
                                        </p:cTn>
                                        <p:tgtEl>
                                          <p:spTgt spid="1536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499"/>
                                          </p:stCondLst>
                                        </p:cTn>
                                        <p:tgtEl>
                                          <p:spTgt spid="1537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499"/>
                                          </p:stCondLst>
                                        </p:cTn>
                                        <p:tgtEl>
                                          <p:spTgt spid="1536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499"/>
                                          </p:stCondLst>
                                        </p:cTn>
                                        <p:tgtEl>
                                          <p:spTgt spid="1536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366"/>
                                        </p:tgtEl>
                                        <p:attrNameLst>
                                          <p:attrName>style.visibility</p:attrName>
                                        </p:attrNameLst>
                                      </p:cBhvr>
                                      <p:to>
                                        <p:strVal val="visible"/>
                                      </p:to>
                                    </p:set>
                                    <p:animEffect transition="in" filter="dissolve">
                                      <p:cBhvr>
                                        <p:cTn id="33"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utoUpdateAnimBg="0"/>
      <p:bldP spid="15367" grpId="0" autoUpdateAnimBg="0"/>
      <p:bldP spid="15367" grpId="1" autoUpdateAnimBg="0"/>
      <p:bldP spid="15368" grpId="0" autoUpdateAnimBg="0"/>
      <p:bldP spid="15368" grpId="1" autoUpdateAnimBg="0"/>
      <p:bldP spid="15369" grpId="0" animBg="1"/>
      <p:bldP spid="15369" grpId="1" animBg="1"/>
      <p:bldP spid="15370" grpId="0" animBg="1"/>
      <p:bldP spid="15370"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An example of using z scores</a:t>
            </a:r>
          </a:p>
        </p:txBody>
      </p:sp>
      <p:sp>
        <p:nvSpPr>
          <p:cNvPr id="28675" name="Rectangle 3"/>
          <p:cNvSpPr>
            <a:spLocks noGrp="1" noChangeArrowheads="1"/>
          </p:cNvSpPr>
          <p:nvPr>
            <p:ph type="body" idx="1"/>
          </p:nvPr>
        </p:nvSpPr>
        <p:spPr>
          <a:xfrm>
            <a:off x="0" y="1981200"/>
            <a:ext cx="9144000" cy="4114800"/>
          </a:xfrm>
        </p:spPr>
        <p:txBody>
          <a:bodyPr/>
          <a:lstStyle/>
          <a:p>
            <a:r>
              <a:rPr lang="en-GB" sz="2800" dirty="0"/>
              <a:t>Bob gets a score of 60 on a psychology exam</a:t>
            </a:r>
          </a:p>
          <a:p>
            <a:r>
              <a:rPr lang="en-GB" sz="2800" dirty="0"/>
              <a:t>He also gets a score of 56 on a biology exam.</a:t>
            </a:r>
          </a:p>
          <a:p>
            <a:r>
              <a:rPr lang="en-GB" sz="2800" dirty="0"/>
              <a:t>Which is the better performance?</a:t>
            </a:r>
          </a:p>
          <a:p>
            <a:r>
              <a:rPr lang="en-GB" sz="2800" dirty="0"/>
              <a:t>For psychology, M = 50, SD</a:t>
            </a:r>
            <a:r>
              <a:rPr lang="en-GB" sz="2800" dirty="0">
                <a:sym typeface="Symbol" pitchFamily="-108" charset="2"/>
              </a:rPr>
              <a:t>= 10</a:t>
            </a:r>
          </a:p>
          <a:p>
            <a:r>
              <a:rPr lang="en-GB" sz="2800" dirty="0"/>
              <a:t>For biology, M = 48, SD</a:t>
            </a:r>
            <a:r>
              <a:rPr lang="en-GB" sz="2800" dirty="0">
                <a:sym typeface="Symbol" pitchFamily="-108" charset="2"/>
              </a:rPr>
              <a:t>= 4</a:t>
            </a:r>
          </a:p>
          <a:p>
            <a:endParaRPr lang="en-GB" sz="2800" dirty="0">
              <a:sym typeface="Symbol" pitchFamily="-108" charset="2"/>
            </a:endParaRPr>
          </a:p>
          <a:p>
            <a:r>
              <a:rPr lang="en-GB" sz="2800" dirty="0">
                <a:sym typeface="Symbol" pitchFamily="-108" charset="2"/>
              </a:rPr>
              <a:t>For psychology, </a:t>
            </a:r>
            <a:r>
              <a:rPr lang="en-GB" sz="2800" dirty="0" err="1">
                <a:sym typeface="Symbol" pitchFamily="-108" charset="2"/>
              </a:rPr>
              <a:t>z</a:t>
            </a:r>
            <a:r>
              <a:rPr lang="en-GB" sz="2800" dirty="0">
                <a:sym typeface="Symbol" pitchFamily="-108" charset="2"/>
              </a:rPr>
              <a:t> = +1.0</a:t>
            </a:r>
          </a:p>
          <a:p>
            <a:r>
              <a:rPr lang="en-GB" sz="2800" dirty="0">
                <a:sym typeface="Symbol" pitchFamily="-108" charset="2"/>
              </a:rPr>
              <a:t>For biology, </a:t>
            </a:r>
            <a:r>
              <a:rPr lang="en-GB" sz="2800" dirty="0" err="1">
                <a:sym typeface="Symbol" pitchFamily="-108" charset="2"/>
              </a:rPr>
              <a:t>z</a:t>
            </a:r>
            <a:r>
              <a:rPr lang="en-GB" sz="2800" dirty="0">
                <a:sym typeface="Symbol" pitchFamily="-108" charset="2"/>
              </a:rPr>
              <a:t> =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up)">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wipe(up)">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75">
                                            <p:txEl>
                                              <p:pRg st="6" end="6"/>
                                            </p:txEl>
                                          </p:spTgt>
                                        </p:tgtEl>
                                        <p:attrNameLst>
                                          <p:attrName>style.visibility</p:attrName>
                                        </p:attrNameLst>
                                      </p:cBhvr>
                                      <p:to>
                                        <p:strVal val="visible"/>
                                      </p:to>
                                    </p:set>
                                    <p:animEffect transition="in" filter="wipe(up)">
                                      <p:cBhvr>
                                        <p:cTn id="32" dur="500"/>
                                        <p:tgtEl>
                                          <p:spTgt spid="2867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5">
                                            <p:txEl>
                                              <p:pRg st="7" end="7"/>
                                            </p:txEl>
                                          </p:spTgt>
                                        </p:tgtEl>
                                        <p:attrNameLst>
                                          <p:attrName>style.visibility</p:attrName>
                                        </p:attrNameLst>
                                      </p:cBhvr>
                                      <p:to>
                                        <p:strVal val="visible"/>
                                      </p:to>
                                    </p:set>
                                    <p:animEffect transition="in" filter="wipe(up)">
                                      <p:cBhvr>
                                        <p:cTn id="37"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933437" y="390921"/>
            <a:ext cx="72390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solidFill>
                  <a:srgbClr val="000000"/>
                </a:solidFill>
                <a:uLnTx/>
                <a:uFillTx/>
                <a:latin typeface="+mj-lt"/>
                <a:ea typeface="+mj-ea"/>
                <a:cs typeface="+mj-cs"/>
              </a:rPr>
              <a:t>Calculations with the Normal Distribution</a:t>
            </a:r>
          </a:p>
        </p:txBody>
      </p:sp>
      <p:sp>
        <p:nvSpPr>
          <p:cNvPr id="5" name="Rectangle 3"/>
          <p:cNvSpPr txBox="1">
            <a:spLocks noChangeArrowheads="1"/>
          </p:cNvSpPr>
          <p:nvPr/>
        </p:nvSpPr>
        <p:spPr bwMode="auto">
          <a:xfrm>
            <a:off x="158746" y="1905000"/>
            <a:ext cx="8985254"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eaLnBrk="1" hangingPunct="1">
              <a:spcBef>
                <a:spcPct val="20000"/>
              </a:spcBef>
              <a:buClr>
                <a:schemeClr val="hlink"/>
              </a:buClr>
              <a:buSzPct val="65000"/>
              <a:buFont typeface="Arial"/>
              <a:buChar char="•"/>
              <a:defRPr/>
            </a:pPr>
            <a:r>
              <a:rPr kumimoji="0" lang="en-US" sz="3200" b="0" i="0" u="none" strike="noStrike" kern="0" cap="none" spc="0" normalizeH="0" baseline="0" noProof="0" dirty="0">
                <a:ln>
                  <a:noFill/>
                </a:ln>
                <a:solidFill>
                  <a:srgbClr val="000000"/>
                </a:solidFill>
                <a:uLnTx/>
                <a:uFillTx/>
                <a:latin typeface="+mn-lt"/>
                <a:ea typeface="+mn-ea"/>
                <a:cs typeface="+mn-cs"/>
              </a:rPr>
              <a:t>Questions such as “How many people get a score between </a:t>
            </a:r>
            <a:r>
              <a:rPr lang="en-US" sz="3200" kern="0" dirty="0">
                <a:solidFill>
                  <a:srgbClr val="000000"/>
                </a:solidFill>
                <a:latin typeface="+mn-lt"/>
              </a:rPr>
              <a:t>34 and 64 on a test where the mean is 44 and SD=5?”</a:t>
            </a:r>
          </a:p>
          <a:p>
            <a:pPr marL="457200" marR="0" lvl="0" indent="-457200" algn="l" defTabSz="914400" rtl="0" eaLnBrk="1" fontAlgn="base" latinLnBrk="0" hangingPunct="1">
              <a:lnSpc>
                <a:spcPct val="100000"/>
              </a:lnSpc>
              <a:spcBef>
                <a:spcPct val="20000"/>
              </a:spcBef>
              <a:spcAft>
                <a:spcPct val="0"/>
              </a:spcAft>
              <a:buClr>
                <a:schemeClr val="hlink"/>
              </a:buClr>
              <a:buSzPct val="65000"/>
              <a:buFont typeface="Arial"/>
              <a:buChar char="•"/>
              <a:tabLst/>
              <a:defRPr/>
            </a:pPr>
            <a:r>
              <a:rPr kumimoji="0" lang="en-US" sz="3200" b="0" i="0" u="none" strike="noStrike" kern="0" cap="none" spc="0" normalizeH="0" baseline="0" noProof="0" dirty="0">
                <a:ln>
                  <a:noFill/>
                </a:ln>
                <a:solidFill>
                  <a:srgbClr val="000000"/>
                </a:solidFill>
                <a:uLnTx/>
                <a:uFillTx/>
                <a:latin typeface="+mn-lt"/>
                <a:ea typeface="+mn-ea"/>
                <a:cs typeface="+mn-cs"/>
              </a:rPr>
              <a:t>Steps for estimating percentage area above</a:t>
            </a:r>
            <a:r>
              <a:rPr kumimoji="0" lang="en-US" sz="3200" b="0" i="0" u="none" strike="noStrike" kern="0" cap="none" spc="0" normalizeH="0" noProof="0" dirty="0">
                <a:ln>
                  <a:noFill/>
                </a:ln>
                <a:solidFill>
                  <a:srgbClr val="000000"/>
                </a:solidFill>
                <a:uLnTx/>
                <a:uFillTx/>
                <a:latin typeface="+mn-lt"/>
                <a:ea typeface="+mn-ea"/>
                <a:cs typeface="+mn-cs"/>
              </a:rPr>
              <a:t> </a:t>
            </a:r>
            <a:r>
              <a:rPr kumimoji="0" lang="en-US" sz="3200" b="0" i="0" u="none" strike="noStrike" kern="0" cap="none" spc="0" normalizeH="0" baseline="0" noProof="0" dirty="0">
                <a:ln>
                  <a:noFill/>
                </a:ln>
                <a:solidFill>
                  <a:srgbClr val="000000"/>
                </a:solidFill>
                <a:uLnTx/>
                <a:uFillTx/>
                <a:latin typeface="+mn-lt"/>
                <a:ea typeface="+mn-ea"/>
                <a:cs typeface="+mn-cs"/>
              </a:rPr>
              <a:t>or below particular raw or </a:t>
            </a:r>
            <a:r>
              <a:rPr lang="en-US" sz="3200" i="1" kern="0" dirty="0">
                <a:solidFill>
                  <a:srgbClr val="000000"/>
                </a:solidFill>
                <a:latin typeface="+mn-lt"/>
              </a:rPr>
              <a:t>z-</a:t>
            </a:r>
            <a:r>
              <a:rPr kumimoji="0" lang="en-US" sz="3200" b="0" i="0" u="none" strike="noStrike" kern="0" cap="none" spc="0" normalizeH="0" baseline="0" noProof="0" dirty="0">
                <a:ln>
                  <a:noFill/>
                </a:ln>
                <a:solidFill>
                  <a:srgbClr val="000000"/>
                </a:solidFill>
                <a:uLnTx/>
                <a:uFillTx/>
                <a:latin typeface="+mn-lt"/>
                <a:ea typeface="+mn-ea"/>
                <a:cs typeface="+mn-cs"/>
              </a:rPr>
              <a:t>score:</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1. Convert raw score to </a:t>
            </a:r>
            <a:r>
              <a:rPr lang="en-US" i="1" kern="0" dirty="0">
                <a:solidFill>
                  <a:srgbClr val="000000"/>
                </a:solidFill>
                <a:latin typeface="+mn-lt"/>
                <a:ea typeface="ＭＳ Ｐゴシック" pitchFamily="-108" charset="-128"/>
              </a:rPr>
              <a:t>z-</a:t>
            </a:r>
            <a:r>
              <a:rPr kumimoji="0" lang="en-US" b="0" i="0" u="none" strike="noStrike" kern="0" cap="none" spc="0" normalizeH="0" baseline="0" noProof="0" dirty="0">
                <a:ln>
                  <a:noFill/>
                </a:ln>
                <a:solidFill>
                  <a:srgbClr val="000000"/>
                </a:solidFill>
                <a:uLnTx/>
                <a:uFillTx/>
                <a:latin typeface="+mn-lt"/>
                <a:ea typeface="ＭＳ Ｐゴシック" pitchFamily="-108" charset="-128"/>
              </a:rPr>
              <a:t>score (if necessary)</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2. Draw normal curve, locate where </a:t>
            </a:r>
            <a:r>
              <a:rPr lang="en-US" i="1" kern="0" dirty="0">
                <a:solidFill>
                  <a:srgbClr val="000000"/>
                </a:solidFill>
                <a:latin typeface="+mn-lt"/>
                <a:ea typeface="ＭＳ Ｐゴシック" pitchFamily="-108" charset="-128"/>
              </a:rPr>
              <a:t>z-</a:t>
            </a:r>
            <a:r>
              <a:rPr kumimoji="0" lang="en-US" b="0" i="0" u="none" strike="noStrike" kern="0" cap="none" spc="0" normalizeH="0" baseline="0" noProof="0" dirty="0">
                <a:ln>
                  <a:noFill/>
                </a:ln>
                <a:solidFill>
                  <a:srgbClr val="000000"/>
                </a:solidFill>
                <a:uLnTx/>
                <a:uFillTx/>
                <a:latin typeface="+mn-lt"/>
                <a:ea typeface="ＭＳ Ｐゴシック" pitchFamily="-108" charset="-128"/>
              </a:rPr>
              <a:t>score falls on it, and shade in area for which</a:t>
            </a:r>
            <a:r>
              <a:rPr kumimoji="0" lang="en-US" b="0" i="0" u="none" strike="noStrike" kern="0" cap="none" spc="0" normalizeH="0" noProof="0" dirty="0">
                <a:ln>
                  <a:noFill/>
                </a:ln>
                <a:solidFill>
                  <a:srgbClr val="000000"/>
                </a:solidFill>
                <a:uLnTx/>
                <a:uFillTx/>
                <a:latin typeface="+mn-lt"/>
                <a:ea typeface="ＭＳ Ｐゴシック" pitchFamily="-108" charset="-128"/>
              </a:rPr>
              <a:t> </a:t>
            </a:r>
            <a:r>
              <a:rPr kumimoji="0" lang="en-US" b="0" i="0" u="none" strike="noStrike" kern="0" cap="none" spc="0" normalizeH="0" baseline="0" noProof="0" dirty="0">
                <a:ln>
                  <a:noFill/>
                </a:ln>
                <a:solidFill>
                  <a:srgbClr val="000000"/>
                </a:solidFill>
                <a:uLnTx/>
                <a:uFillTx/>
                <a:latin typeface="+mn-lt"/>
                <a:ea typeface="ＭＳ Ｐゴシック" pitchFamily="-108" charset="-128"/>
              </a:rPr>
              <a:t>finding percentage</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3. Make rough estimate of shaded area’s percentage (using 50%-34%-14% rule)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381000"/>
            <a:ext cx="7239000" cy="1371600"/>
          </a:xfrm>
        </p:spPr>
        <p:txBody>
          <a:bodyPr/>
          <a:lstStyle/>
          <a:p>
            <a:pPr eaLnBrk="1" hangingPunct="1"/>
            <a:r>
              <a:rPr lang="en-US" dirty="0"/>
              <a:t>The Normal Distribution</a:t>
            </a:r>
          </a:p>
        </p:txBody>
      </p:sp>
      <p:sp>
        <p:nvSpPr>
          <p:cNvPr id="4" name="Rectangle 3"/>
          <p:cNvSpPr txBox="1">
            <a:spLocks noChangeArrowheads="1"/>
          </p:cNvSpPr>
          <p:nvPr/>
        </p:nvSpPr>
        <p:spPr bwMode="auto">
          <a:xfrm>
            <a:off x="0" y="1905000"/>
            <a:ext cx="9144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uLnTx/>
                <a:uFillTx/>
                <a:latin typeface="+mn-lt"/>
                <a:ea typeface="+mn-ea"/>
                <a:cs typeface="+mn-cs"/>
              </a:rPr>
              <a:t>Steps for calculating percentage area above or</a:t>
            </a:r>
            <a:r>
              <a:rPr kumimoji="0" lang="en-US" sz="3200" b="0" i="0" u="none" strike="noStrike" kern="0" cap="none" spc="0" normalizeH="0" noProof="0" dirty="0">
                <a:ln>
                  <a:noFill/>
                </a:ln>
                <a:solidFill>
                  <a:srgbClr val="000000"/>
                </a:solidFill>
                <a:uLnTx/>
                <a:uFillTx/>
                <a:latin typeface="+mn-lt"/>
                <a:ea typeface="+mn-ea"/>
                <a:cs typeface="+mn-cs"/>
              </a:rPr>
              <a:t> </a:t>
            </a:r>
            <a:r>
              <a:rPr kumimoji="0" lang="en-US" sz="3200" b="0" i="0" u="none" strike="noStrike" kern="0" cap="none" spc="0" normalizeH="0" baseline="0" noProof="0" dirty="0">
                <a:ln>
                  <a:noFill/>
                </a:ln>
                <a:solidFill>
                  <a:srgbClr val="000000"/>
                </a:solidFill>
                <a:uLnTx/>
                <a:uFillTx/>
                <a:latin typeface="+mn-lt"/>
                <a:ea typeface="+mn-ea"/>
                <a:cs typeface="+mn-cs"/>
              </a:rPr>
              <a:t>below particular raw or </a:t>
            </a:r>
            <a:r>
              <a:rPr lang="en-US" sz="3200" i="1" kern="0" dirty="0">
                <a:solidFill>
                  <a:srgbClr val="000000"/>
                </a:solidFill>
                <a:latin typeface="+mn-lt"/>
              </a:rPr>
              <a:t>z-</a:t>
            </a:r>
            <a:r>
              <a:rPr kumimoji="0" lang="en-US" sz="3200" b="0" i="0" u="none" strike="noStrike" kern="0" cap="none" spc="0" normalizeH="0" baseline="0" noProof="0" dirty="0">
                <a:ln>
                  <a:noFill/>
                </a:ln>
                <a:solidFill>
                  <a:srgbClr val="000000"/>
                </a:solidFill>
                <a:uLnTx/>
                <a:uFillTx/>
                <a:latin typeface="+mn-lt"/>
                <a:ea typeface="+mn-ea"/>
                <a:cs typeface="+mn-cs"/>
              </a:rPr>
              <a:t>score: </a:t>
            </a:r>
          </a:p>
          <a:p>
            <a:pPr marL="342900" marR="0" lvl="0" indent="-34290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000000"/>
              </a:solidFill>
              <a:uLnTx/>
              <a:uFillTx/>
              <a:latin typeface="+mn-lt"/>
              <a:ea typeface="+mn-ea"/>
              <a:cs typeface="+mn-cs"/>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lang="en-US" kern="0" dirty="0">
                <a:solidFill>
                  <a:srgbClr val="000000"/>
                </a:solidFill>
                <a:latin typeface="+mn-lt"/>
              </a:rPr>
              <a:t>Determine </a:t>
            </a:r>
            <a:r>
              <a:rPr kumimoji="0" lang="en-US" b="0" i="0" u="none" strike="noStrike" kern="0" cap="none" spc="0" normalizeH="0" baseline="0" noProof="0" dirty="0">
                <a:ln>
                  <a:noFill/>
                </a:ln>
                <a:solidFill>
                  <a:srgbClr val="000000"/>
                </a:solidFill>
                <a:uLnTx/>
                <a:uFillTx/>
                <a:latin typeface="+mn-lt"/>
              </a:rPr>
              <a:t>exact percentage using normal</a:t>
            </a:r>
            <a:r>
              <a:rPr kumimoji="0" lang="en-US" b="0" i="0" u="none" strike="noStrike" kern="0" cap="none" spc="0" normalizeH="0" noProof="0" dirty="0">
                <a:ln>
                  <a:noFill/>
                </a:ln>
                <a:solidFill>
                  <a:srgbClr val="000000"/>
                </a:solidFill>
                <a:uLnTx/>
                <a:uFillTx/>
                <a:latin typeface="+mn-lt"/>
              </a:rPr>
              <a:t> </a:t>
            </a:r>
            <a:r>
              <a:rPr kumimoji="0" lang="en-US" b="0" i="0" u="none" strike="noStrike" kern="0" cap="none" spc="0" normalizeH="0" baseline="0" noProof="0" dirty="0">
                <a:ln>
                  <a:noFill/>
                </a:ln>
                <a:solidFill>
                  <a:srgbClr val="000000"/>
                </a:solidFill>
                <a:uLnTx/>
                <a:uFillTx/>
                <a:latin typeface="+mn-lt"/>
              </a:rPr>
              <a:t>curve table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kumimoji="0" lang="en-US" b="0" i="0" u="none" strike="noStrike" kern="0" cap="none" spc="0" normalizeH="0" baseline="0" noProof="0" dirty="0">
                <a:ln>
                  <a:noFill/>
                </a:ln>
                <a:solidFill>
                  <a:srgbClr val="000000"/>
                </a:solidFill>
                <a:uLnTx/>
                <a:uFillTx/>
                <a:latin typeface="+mn-lt"/>
              </a:rPr>
              <a:t>If needed, add or subtract 50% from</a:t>
            </a:r>
            <a:r>
              <a:rPr kumimoji="0" lang="en-US" b="0" i="0" u="none" strike="noStrike" kern="0" cap="none" spc="0" normalizeH="0" noProof="0" dirty="0">
                <a:ln>
                  <a:noFill/>
                </a:ln>
                <a:solidFill>
                  <a:srgbClr val="000000"/>
                </a:solidFill>
                <a:uLnTx/>
                <a:uFillTx/>
                <a:latin typeface="+mn-lt"/>
              </a:rPr>
              <a:t> </a:t>
            </a:r>
            <a:r>
              <a:rPr kumimoji="0" lang="en-US" b="0" i="0" u="none" strike="noStrike" kern="0" cap="none" spc="0" normalizeH="0" baseline="0" noProof="0" dirty="0">
                <a:ln>
                  <a:noFill/>
                </a:ln>
                <a:solidFill>
                  <a:srgbClr val="000000"/>
                </a:solidFill>
                <a:uLnTx/>
                <a:uFillTx/>
                <a:latin typeface="+mn-lt"/>
              </a:rPr>
              <a:t>this percentage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endParaRPr kumimoji="0" lang="en-US" b="0" i="0" u="none" strike="noStrike" kern="0" cap="none" spc="0" normalizeH="0" baseline="0" noProof="0" dirty="0">
              <a:ln>
                <a:noFill/>
              </a:ln>
              <a:solidFill>
                <a:srgbClr val="000000"/>
              </a:solidFill>
              <a:uLnTx/>
              <a:uFillTx/>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kumimoji="0" lang="en-US" b="0" i="0" u="none" strike="noStrike" kern="0" cap="none" spc="0" normalizeH="0" baseline="0" noProof="0" dirty="0">
                <a:ln>
                  <a:noFill/>
                </a:ln>
                <a:solidFill>
                  <a:srgbClr val="000000"/>
                </a:solidFill>
                <a:uLnTx/>
                <a:uFillTx/>
                <a:latin typeface="+mn-lt"/>
              </a:rPr>
              <a:t>Check that exact percentage is within range of estimate</a:t>
            </a:r>
            <a:endParaRPr kumimoji="0" lang="en-US" sz="2800" b="0" i="0" u="none" strike="noStrike" kern="0" cap="none" spc="0" normalizeH="0" baseline="0" noProof="0" dirty="0">
              <a:ln>
                <a:noFill/>
              </a:ln>
              <a:solidFill>
                <a:srgbClr val="000000"/>
              </a:solidFill>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data sample from PSYC121 2022 students</a:t>
            </a:r>
          </a:p>
        </p:txBody>
      </p:sp>
      <p:sp>
        <p:nvSpPr>
          <p:cNvPr id="5" name="Rectangle 4"/>
          <p:cNvSpPr/>
          <p:nvPr/>
        </p:nvSpPr>
        <p:spPr>
          <a:xfrm>
            <a:off x="2286000" y="2828836"/>
            <a:ext cx="4572000" cy="1200328"/>
          </a:xfrm>
          <a:prstGeom prst="rect">
            <a:avLst/>
          </a:prstGeom>
        </p:spPr>
        <p:txBody>
          <a:bodyPr>
            <a:spAutoFit/>
          </a:bodyPr>
          <a:lstStyle/>
          <a:p>
            <a:endParaRPr lang="en-US" dirty="0"/>
          </a:p>
          <a:p>
            <a:endParaRPr lang="en-US" dirty="0"/>
          </a:p>
          <a:p>
            <a:endParaRPr lang="en-US" dirty="0"/>
          </a:p>
        </p:txBody>
      </p:sp>
      <p:pic>
        <p:nvPicPr>
          <p:cNvPr id="1026" name="Picture 2">
            <a:extLst>
              <a:ext uri="{FF2B5EF4-FFF2-40B4-BE49-F238E27FC236}">
                <a16:creationId xmlns:a16="http://schemas.microsoft.com/office/drawing/2014/main" id="{91C5D654-D400-D561-C03C-AF4A56C1D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17" y="1698793"/>
            <a:ext cx="6234545" cy="5159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Z-scores and migration data</a:t>
            </a:r>
          </a:p>
        </p:txBody>
      </p:sp>
      <p:sp>
        <p:nvSpPr>
          <p:cNvPr id="3" name="Content Placeholder 2"/>
          <p:cNvSpPr>
            <a:spLocks noGrp="1"/>
          </p:cNvSpPr>
          <p:nvPr>
            <p:ph idx="1"/>
          </p:nvPr>
        </p:nvSpPr>
        <p:spPr>
          <a:xfrm>
            <a:off x="317477" y="1981200"/>
            <a:ext cx="8479282" cy="4114800"/>
          </a:xfrm>
        </p:spPr>
        <p:txBody>
          <a:bodyPr/>
          <a:lstStyle/>
          <a:p>
            <a:r>
              <a:rPr lang="en-US" dirty="0"/>
              <a:t>One person (“Jacob”) suggests a percentage of 40%</a:t>
            </a:r>
          </a:p>
          <a:p>
            <a:r>
              <a:rPr lang="en-US" dirty="0"/>
              <a:t>Mean = 30.3</a:t>
            </a:r>
          </a:p>
          <a:p>
            <a:r>
              <a:rPr lang="en-US" dirty="0"/>
              <a:t>SD=14.2</a:t>
            </a:r>
          </a:p>
          <a:p>
            <a:endParaRPr lang="en-US" dirty="0"/>
          </a:p>
          <a:p>
            <a:r>
              <a:rPr lang="en-US" i="1" dirty="0">
                <a:solidFill>
                  <a:srgbClr val="FF0000"/>
                </a:solidFill>
              </a:rPr>
              <a:t>Assume scores were normally distributed</a:t>
            </a:r>
          </a:p>
          <a:p>
            <a:r>
              <a:rPr lang="en-US" sz="2800" dirty="0"/>
              <a:t>Jacob’s z-score = 0.68</a:t>
            </a:r>
          </a:p>
          <a:p>
            <a:pPr lvl="1"/>
            <a:r>
              <a:rPr lang="en-US" sz="2400" dirty="0"/>
              <a:t>75.17% of scores are lower than this</a:t>
            </a:r>
          </a:p>
          <a:p>
            <a:pPr lvl="1"/>
            <a:r>
              <a:rPr lang="en-US" sz="2400" dirty="0"/>
              <a:t>24.83% of scores are higher than this</a:t>
            </a:r>
          </a:p>
        </p:txBody>
      </p:sp>
    </p:spTree>
    <p:extLst>
      <p:ext uri="{BB962C8B-B14F-4D97-AF65-F5344CB8AC3E}">
        <p14:creationId xmlns:p14="http://schemas.microsoft.com/office/powerpoint/2010/main" val="344193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49238"/>
            <a:ext cx="9144000" cy="1143000"/>
          </a:xfrm>
        </p:spPr>
        <p:txBody>
          <a:bodyPr/>
          <a:lstStyle/>
          <a:p>
            <a:r>
              <a:rPr lang="en-GB" dirty="0"/>
              <a:t>Z score distribution</a:t>
            </a:r>
          </a:p>
        </p:txBody>
      </p:sp>
      <p:sp>
        <p:nvSpPr>
          <p:cNvPr id="31747" name="Rectangle 3"/>
          <p:cNvSpPr>
            <a:spLocks noGrp="1" noChangeArrowheads="1"/>
          </p:cNvSpPr>
          <p:nvPr>
            <p:ph type="body" idx="1"/>
          </p:nvPr>
        </p:nvSpPr>
        <p:spPr>
          <a:xfrm>
            <a:off x="0" y="1371600"/>
            <a:ext cx="9144000" cy="4114800"/>
          </a:xfrm>
        </p:spPr>
        <p:txBody>
          <a:bodyPr/>
          <a:lstStyle/>
          <a:p>
            <a:r>
              <a:rPr lang="en-GB"/>
              <a:t>A score can lie in different relative positions on a normal distribution, depending on the variability.</a:t>
            </a:r>
          </a:p>
        </p:txBody>
      </p:sp>
      <p:pic>
        <p:nvPicPr>
          <p:cNvPr id="31748" name="Picture 4"/>
          <p:cNvPicPr>
            <a:picLocks noChangeAspect="1" noChangeArrowheads="1"/>
          </p:cNvPicPr>
          <p:nvPr/>
        </p:nvPicPr>
        <p:blipFill>
          <a:blip r:embed="rId3"/>
          <a:srcRect/>
          <a:stretch>
            <a:fillRect/>
          </a:stretch>
        </p:blipFill>
        <p:spPr bwMode="auto">
          <a:xfrm>
            <a:off x="0" y="3260725"/>
            <a:ext cx="9144000" cy="3597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38902" y="1981200"/>
            <a:ext cx="8879838" cy="4114800"/>
          </a:xfrm>
        </p:spPr>
        <p:txBody>
          <a:bodyPr/>
          <a:lstStyle/>
          <a:p>
            <a:r>
              <a:rPr lang="en-US" sz="2800" dirty="0"/>
              <a:t>We need to be comfortable with notions of central tendency and variability to understand many psychological phenomena</a:t>
            </a:r>
          </a:p>
          <a:p>
            <a:r>
              <a:rPr lang="en-US" sz="2800" dirty="0"/>
              <a:t>The normal distribution is important for thinking about how to interpret descriptive data</a:t>
            </a:r>
          </a:p>
          <a:p>
            <a:r>
              <a:rPr lang="en-US" sz="2800" dirty="0"/>
              <a:t>z-scores help to describe locations in a distribution</a:t>
            </a:r>
          </a:p>
          <a:p>
            <a:r>
              <a:rPr lang="en-US" sz="2800" dirty="0"/>
              <a:t>Large </a:t>
            </a:r>
            <a:r>
              <a:rPr lang="en-US" sz="2800" dirty="0" err="1"/>
              <a:t>z</a:t>
            </a:r>
            <a:r>
              <a:rPr lang="en-US" sz="2800" dirty="0"/>
              <a:t>-scores represent unusual or </a:t>
            </a:r>
            <a:r>
              <a:rPr lang="en-US" sz="2800"/>
              <a:t>extreme outcomes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think about next week</a:t>
            </a:r>
          </a:p>
        </p:txBody>
      </p:sp>
      <p:sp>
        <p:nvSpPr>
          <p:cNvPr id="3" name="Content Placeholder 2"/>
          <p:cNvSpPr>
            <a:spLocks noGrp="1"/>
          </p:cNvSpPr>
          <p:nvPr>
            <p:ph idx="1"/>
          </p:nvPr>
        </p:nvSpPr>
        <p:spPr/>
        <p:txBody>
          <a:bodyPr/>
          <a:lstStyle/>
          <a:p>
            <a:r>
              <a:rPr lang="en-US" dirty="0"/>
              <a:t>Consolidate z-scores</a:t>
            </a:r>
          </a:p>
          <a:p>
            <a:r>
              <a:rPr lang="en-US" dirty="0"/>
              <a:t>Calculate regions of the curve</a:t>
            </a:r>
          </a:p>
          <a:p>
            <a:r>
              <a:rPr lang="en-US" dirty="0"/>
              <a:t>Hypothesis testing (inferential tests not just descriptive)</a:t>
            </a:r>
          </a:p>
        </p:txBody>
      </p:sp>
    </p:spTree>
    <p:extLst>
      <p:ext uri="{BB962C8B-B14F-4D97-AF65-F5344CB8AC3E}">
        <p14:creationId xmlns:p14="http://schemas.microsoft.com/office/powerpoint/2010/main" val="61146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317491" y="1981200"/>
            <a:ext cx="8403601" cy="4114800"/>
          </a:xfrm>
        </p:spPr>
        <p:txBody>
          <a:bodyPr/>
          <a:lstStyle/>
          <a:p>
            <a:r>
              <a:rPr lang="en-US" dirty="0"/>
              <a:t>By the end of the lecture you should be able to:</a:t>
            </a:r>
          </a:p>
          <a:p>
            <a:pPr lvl="1"/>
            <a:r>
              <a:rPr lang="en-US" dirty="0"/>
              <a:t>Understand what a normal distribution involves</a:t>
            </a:r>
          </a:p>
          <a:p>
            <a:pPr lvl="1"/>
            <a:r>
              <a:rPr lang="en-US" dirty="0"/>
              <a:t>Understand the relationship between standard deviation and </a:t>
            </a:r>
            <a:r>
              <a:rPr lang="en-US" dirty="0" err="1"/>
              <a:t>z</a:t>
            </a:r>
            <a:r>
              <a:rPr lang="en-US" dirty="0"/>
              <a:t>-scores</a:t>
            </a:r>
          </a:p>
          <a:p>
            <a:pPr lvl="1"/>
            <a:r>
              <a:rPr lang="en-US" dirty="0"/>
              <a:t>Translate between </a:t>
            </a:r>
            <a:r>
              <a:rPr lang="en-US" dirty="0" err="1"/>
              <a:t>z</a:t>
            </a:r>
            <a:r>
              <a:rPr lang="en-US" dirty="0"/>
              <a:t>-scores and probabilities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1143000"/>
          </a:xfrm>
        </p:spPr>
        <p:txBody>
          <a:bodyPr/>
          <a:lstStyle/>
          <a:p>
            <a:r>
              <a:rPr lang="en-GB" dirty="0"/>
              <a:t>Properties of the normal curve</a:t>
            </a:r>
          </a:p>
        </p:txBody>
      </p:sp>
      <p:sp>
        <p:nvSpPr>
          <p:cNvPr id="17411" name="Rectangle 3"/>
          <p:cNvSpPr>
            <a:spLocks noGrp="1" noChangeArrowheads="1"/>
          </p:cNvSpPr>
          <p:nvPr>
            <p:ph type="body" idx="1"/>
          </p:nvPr>
        </p:nvSpPr>
        <p:spPr>
          <a:xfrm>
            <a:off x="258763" y="954088"/>
            <a:ext cx="8626475" cy="4114800"/>
          </a:xfrm>
        </p:spPr>
        <p:txBody>
          <a:bodyPr/>
          <a:lstStyle/>
          <a:p>
            <a:pPr>
              <a:lnSpc>
                <a:spcPct val="90000"/>
              </a:lnSpc>
            </a:pPr>
            <a:r>
              <a:rPr lang="en-GB" sz="2000" dirty="0"/>
              <a:t>When we examine variability, as a distribution of events (scores, frequencies etc.) we often find that we produce a normal distribution of scores Normal distribution curves are bell-shaped </a:t>
            </a:r>
          </a:p>
          <a:p>
            <a:pPr lvl="1">
              <a:lnSpc>
                <a:spcPct val="90000"/>
              </a:lnSpc>
            </a:pPr>
            <a:r>
              <a:rPr lang="en-GB" sz="1600" dirty="0"/>
              <a:t>They are bilaterally symmetrical</a:t>
            </a:r>
          </a:p>
          <a:p>
            <a:pPr lvl="1">
              <a:lnSpc>
                <a:spcPct val="90000"/>
              </a:lnSpc>
            </a:pPr>
            <a:r>
              <a:rPr lang="en-GB" sz="1600" dirty="0"/>
              <a:t>The tails of the curve approach, but do not touch, the X-axis.   </a:t>
            </a:r>
          </a:p>
          <a:p>
            <a:pPr lvl="1">
              <a:lnSpc>
                <a:spcPct val="90000"/>
              </a:lnSpc>
            </a:pPr>
            <a:r>
              <a:rPr lang="en-GB" sz="1600" dirty="0"/>
              <a:t>Although the graph will go on indefinitely, the area under the graph is considered to have a unit of 1.00</a:t>
            </a:r>
          </a:p>
          <a:p>
            <a:pPr lvl="1">
              <a:lnSpc>
                <a:spcPct val="90000"/>
              </a:lnSpc>
            </a:pPr>
            <a:r>
              <a:rPr lang="en-GB" sz="1600" dirty="0"/>
              <a:t>The mean, median, and mode are the same value</a:t>
            </a:r>
          </a:p>
          <a:p>
            <a:pPr lvl="1">
              <a:lnSpc>
                <a:spcPct val="90000"/>
              </a:lnSpc>
            </a:pPr>
            <a:r>
              <a:rPr lang="en-GB" sz="1200" dirty="0"/>
              <a:t>(You can estimate the mode and median by simply looking at a graph:  the mode is the value with the highest frequency, and the median is the middle point.  It is harder to estimate the mean, however, as that depends on the range of values.  Unless it is a normal distribution!)</a:t>
            </a:r>
          </a:p>
        </p:txBody>
      </p:sp>
      <p:pic>
        <p:nvPicPr>
          <p:cNvPr id="5" name="Picture 7" descr="M06NF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012" y="3780237"/>
            <a:ext cx="5489339" cy="325634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up)">
                                      <p:cBhvr>
                                        <p:cTn id="7" dur="500"/>
                                        <p:tgtEl>
                                          <p:spTgt spid="1741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wipe(up)">
                                      <p:cBhvr>
                                        <p:cTn id="10" dur="500"/>
                                        <p:tgtEl>
                                          <p:spTgt spid="1741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wipe(up)">
                                      <p:cBhvr>
                                        <p:cTn id="13" dur="500"/>
                                        <p:tgtEl>
                                          <p:spTgt spid="1741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wipe(up)">
                                      <p:cBhvr>
                                        <p:cTn id="16" dur="500"/>
                                        <p:tgtEl>
                                          <p:spTgt spid="1741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wipe(up)">
                                      <p:cBhvr>
                                        <p:cTn id="19" dur="500"/>
                                        <p:tgtEl>
                                          <p:spTgt spid="17411">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wipe(up)">
                                      <p:cBhvr>
                                        <p:cTn id="2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The importance of the normal distribution curve</a:t>
            </a:r>
          </a:p>
        </p:txBody>
      </p:sp>
      <p:sp>
        <p:nvSpPr>
          <p:cNvPr id="13315" name="Rectangle 3"/>
          <p:cNvSpPr>
            <a:spLocks noGrp="1" noChangeArrowheads="1"/>
          </p:cNvSpPr>
          <p:nvPr>
            <p:ph type="body" idx="1"/>
          </p:nvPr>
        </p:nvSpPr>
        <p:spPr>
          <a:xfrm>
            <a:off x="231775" y="1981200"/>
            <a:ext cx="8643938" cy="4114800"/>
          </a:xfrm>
        </p:spPr>
        <p:txBody>
          <a:bodyPr/>
          <a:lstStyle/>
          <a:p>
            <a:pPr>
              <a:lnSpc>
                <a:spcPct val="90000"/>
              </a:lnSpc>
            </a:pPr>
            <a:r>
              <a:rPr lang="en-GB" sz="2800" dirty="0"/>
              <a:t>Many of the variables in behavioural sciences closely approximate the normal curve.</a:t>
            </a:r>
          </a:p>
          <a:p>
            <a:pPr>
              <a:lnSpc>
                <a:spcPct val="90000"/>
              </a:lnSpc>
            </a:pPr>
            <a:endParaRPr lang="en-GB" sz="2800" dirty="0"/>
          </a:p>
          <a:p>
            <a:pPr>
              <a:lnSpc>
                <a:spcPct val="90000"/>
              </a:lnSpc>
            </a:pPr>
            <a:endParaRPr lang="en-GB" sz="2800" dirty="0"/>
          </a:p>
          <a:p>
            <a:pPr>
              <a:lnSpc>
                <a:spcPct val="90000"/>
              </a:lnSpc>
            </a:pPr>
            <a:r>
              <a:rPr lang="en-GB" sz="2800" dirty="0"/>
              <a:t>Many inference tests require sampling distributions that are normally distributed.</a:t>
            </a:r>
          </a:p>
          <a:p>
            <a:pPr>
              <a:lnSpc>
                <a:spcPct val="90000"/>
              </a:lnSpc>
            </a:pPr>
            <a:endParaRPr lang="en-GB" sz="2800" dirty="0"/>
          </a:p>
          <a:p>
            <a:pPr>
              <a:lnSpc>
                <a:spcPct val="90000"/>
              </a:lnSpc>
            </a:pPr>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76B8-A591-624B-A342-3D82BC80E565}"/>
              </a:ext>
            </a:extLst>
          </p:cNvPr>
          <p:cNvSpPr>
            <a:spLocks noGrp="1"/>
          </p:cNvSpPr>
          <p:nvPr>
            <p:ph type="title"/>
          </p:nvPr>
        </p:nvSpPr>
        <p:spPr>
          <a:xfrm>
            <a:off x="-272374" y="2477311"/>
            <a:ext cx="4844374" cy="1143000"/>
          </a:xfrm>
        </p:spPr>
        <p:txBody>
          <a:bodyPr/>
          <a:lstStyle/>
          <a:p>
            <a:r>
              <a:rPr lang="en-US" dirty="0"/>
              <a:t>Normal distribution in action</a:t>
            </a:r>
          </a:p>
        </p:txBody>
      </p:sp>
      <p:pic>
        <p:nvPicPr>
          <p:cNvPr id="5" name="Picture 4">
            <a:extLst>
              <a:ext uri="{FF2B5EF4-FFF2-40B4-BE49-F238E27FC236}">
                <a16:creationId xmlns:a16="http://schemas.microsoft.com/office/drawing/2014/main" id="{11AF24AC-1398-EA4F-9C13-D29ED26AE045}"/>
              </a:ext>
            </a:extLst>
          </p:cNvPr>
          <p:cNvPicPr>
            <a:picLocks noChangeAspect="1"/>
          </p:cNvPicPr>
          <p:nvPr/>
        </p:nvPicPr>
        <p:blipFill>
          <a:blip r:embed="rId2"/>
          <a:stretch>
            <a:fillRect/>
          </a:stretch>
        </p:blipFill>
        <p:spPr>
          <a:xfrm>
            <a:off x="4572000" y="419910"/>
            <a:ext cx="4521200" cy="6096000"/>
          </a:xfrm>
          <a:prstGeom prst="rect">
            <a:avLst/>
          </a:prstGeom>
        </p:spPr>
      </p:pic>
    </p:spTree>
    <p:extLst>
      <p:ext uri="{BB962C8B-B14F-4D97-AF65-F5344CB8AC3E}">
        <p14:creationId xmlns:p14="http://schemas.microsoft.com/office/powerpoint/2010/main" val="343185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0" y="614363"/>
            <a:ext cx="91440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Properties of the normal distribution</a:t>
            </a:r>
          </a:p>
        </p:txBody>
      </p:sp>
      <p:pic>
        <p:nvPicPr>
          <p:cNvPr id="50180" name="Picture 4"/>
          <p:cNvPicPr>
            <a:picLocks noChangeAspect="1" noChangeArrowheads="1"/>
          </p:cNvPicPr>
          <p:nvPr/>
        </p:nvPicPr>
        <p:blipFill>
          <a:blip r:embed="rId3"/>
          <a:srcRect/>
          <a:stretch>
            <a:fillRect/>
          </a:stretch>
        </p:blipFill>
        <p:spPr bwMode="auto">
          <a:xfrm>
            <a:off x="0" y="1685925"/>
            <a:ext cx="9144000" cy="5176838"/>
          </a:xfrm>
          <a:prstGeom prst="rect">
            <a:avLst/>
          </a:prstGeom>
          <a:noFill/>
        </p:spPr>
      </p:pic>
      <p:sp>
        <p:nvSpPr>
          <p:cNvPr id="50181" name="Text Box 5"/>
          <p:cNvSpPr txBox="1">
            <a:spLocks noChangeArrowheads="1"/>
          </p:cNvSpPr>
          <p:nvPr/>
        </p:nvSpPr>
        <p:spPr bwMode="auto">
          <a:xfrm>
            <a:off x="3902075" y="5911850"/>
            <a:ext cx="1136650"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M=40</a:t>
            </a:r>
          </a:p>
        </p:txBody>
      </p:sp>
      <p:sp>
        <p:nvSpPr>
          <p:cNvPr id="50182" name="Text Box 6"/>
          <p:cNvSpPr txBox="1">
            <a:spLocks noChangeArrowheads="1"/>
          </p:cNvSpPr>
          <p:nvPr/>
        </p:nvSpPr>
        <p:spPr bwMode="auto">
          <a:xfrm>
            <a:off x="4587875" y="4057650"/>
            <a:ext cx="1096963" cy="457200"/>
          </a:xfrm>
          <a:prstGeom prst="rect">
            <a:avLst/>
          </a:prstGeom>
          <a:solidFill>
            <a:schemeClr val="bg2"/>
          </a:solidFill>
          <a:ln w="9525">
            <a:noFill/>
            <a:miter lim="800000"/>
            <a:headEnd/>
            <a:tailEnd/>
          </a:ln>
          <a:effectLst/>
        </p:spPr>
        <p:txBody>
          <a:bodyPr>
            <a:prstTxWarp prst="textNoShape">
              <a:avLst/>
            </a:prstTxWarp>
            <a:spAutoFit/>
          </a:bodyPr>
          <a:lstStyle/>
          <a:p>
            <a:r>
              <a:rPr lang="en-US"/>
              <a:t>SD=4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8"/>
          <p:cNvSpPr>
            <a:spLocks noChangeArrowheads="1"/>
          </p:cNvSpPr>
          <p:nvPr/>
        </p:nvSpPr>
        <p:spPr bwMode="auto">
          <a:xfrm>
            <a:off x="0" y="4763"/>
            <a:ext cx="9144000" cy="858837"/>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Properties of a normal distribution </a:t>
            </a:r>
          </a:p>
        </p:txBody>
      </p:sp>
      <p:pic>
        <p:nvPicPr>
          <p:cNvPr id="29705" name="Picture 9"/>
          <p:cNvPicPr>
            <a:picLocks noChangeAspect="1" noChangeArrowheads="1"/>
          </p:cNvPicPr>
          <p:nvPr/>
        </p:nvPicPr>
        <p:blipFill>
          <a:blip r:embed="rId3"/>
          <a:srcRect/>
          <a:stretch>
            <a:fillRect/>
          </a:stretch>
        </p:blipFill>
        <p:spPr bwMode="auto">
          <a:xfrm>
            <a:off x="593725" y="2019300"/>
            <a:ext cx="7954963" cy="4843463"/>
          </a:xfrm>
          <a:prstGeom prst="rect">
            <a:avLst/>
          </a:prstGeom>
          <a:noFill/>
        </p:spPr>
      </p:pic>
      <p:sp>
        <p:nvSpPr>
          <p:cNvPr id="29706" name="Text Box 10"/>
          <p:cNvSpPr txBox="1">
            <a:spLocks noChangeArrowheads="1"/>
          </p:cNvSpPr>
          <p:nvPr/>
        </p:nvSpPr>
        <p:spPr bwMode="auto">
          <a:xfrm>
            <a:off x="192088" y="1179513"/>
            <a:ext cx="8061325" cy="457200"/>
          </a:xfrm>
          <a:prstGeom prst="rect">
            <a:avLst/>
          </a:prstGeom>
          <a:noFill/>
          <a:ln w="9525">
            <a:noFill/>
            <a:miter lim="800000"/>
            <a:headEnd/>
            <a:tailEnd/>
          </a:ln>
          <a:effectLst/>
        </p:spPr>
        <p:txBody>
          <a:bodyPr wrap="none">
            <a:prstTxWarp prst="textNoShape">
              <a:avLst/>
            </a:prstTxWarp>
            <a:spAutoFit/>
          </a:bodyPr>
          <a:lstStyle/>
          <a:p>
            <a:r>
              <a:rPr lang="en-GB">
                <a:solidFill>
                  <a:schemeClr val="bg1"/>
                </a:solidFill>
                <a:latin typeface="Arial" pitchFamily="-108" charset="0"/>
              </a:rPr>
              <a:t>The further away from the mean, the less likely an event is</a:t>
            </a:r>
          </a:p>
        </p:txBody>
      </p:sp>
      <p:sp>
        <p:nvSpPr>
          <p:cNvPr id="29707" name="Text Box 11"/>
          <p:cNvSpPr txBox="1">
            <a:spLocks noChangeArrowheads="1"/>
          </p:cNvSpPr>
          <p:nvPr/>
        </p:nvSpPr>
        <p:spPr bwMode="auto">
          <a:xfrm>
            <a:off x="4352925" y="3309938"/>
            <a:ext cx="644525"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SD</a:t>
            </a:r>
          </a:p>
        </p:txBody>
      </p:sp>
      <p:sp>
        <p:nvSpPr>
          <p:cNvPr id="29708" name="Text Box 12"/>
          <p:cNvSpPr txBox="1">
            <a:spLocks noChangeArrowheads="1"/>
          </p:cNvSpPr>
          <p:nvPr/>
        </p:nvSpPr>
        <p:spPr bwMode="auto">
          <a:xfrm>
            <a:off x="3921125" y="5830888"/>
            <a:ext cx="603250"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0" y="3984625"/>
            <a:ext cx="9144000" cy="2873375"/>
          </a:xfrm>
        </p:spPr>
        <p:txBody>
          <a:bodyPr/>
          <a:lstStyle/>
          <a:p>
            <a:r>
              <a:rPr lang="en-GB" sz="2400" dirty="0"/>
              <a:t>We know the percentage of scores that lie within areas of the normal curve (</a:t>
            </a:r>
            <a:r>
              <a:rPr lang="en-GB" sz="2400" i="1" dirty="0"/>
              <a:t>approximate</a:t>
            </a:r>
            <a:r>
              <a:rPr lang="en-GB" sz="2400" dirty="0"/>
              <a:t> numbers shown here)</a:t>
            </a:r>
          </a:p>
          <a:p>
            <a:r>
              <a:rPr lang="en-GB" sz="2400" dirty="0"/>
              <a:t>We can use information about variability to establish where in a distribution a point lies.</a:t>
            </a:r>
          </a:p>
          <a:p>
            <a:r>
              <a:rPr lang="en-GB" sz="2400" dirty="0"/>
              <a:t>We can derive probabilities associated with points in the distribution</a:t>
            </a:r>
          </a:p>
        </p:txBody>
      </p:sp>
      <p:sp>
        <p:nvSpPr>
          <p:cNvPr id="30725" name="Rectangle 5"/>
          <p:cNvSpPr>
            <a:spLocks noGrp="1" noChangeArrowheads="1"/>
          </p:cNvSpPr>
          <p:nvPr>
            <p:ph type="title"/>
          </p:nvPr>
        </p:nvSpPr>
        <p:spPr>
          <a:xfrm>
            <a:off x="0" y="0"/>
            <a:ext cx="9144000" cy="839788"/>
          </a:xfrm>
          <a:noFill/>
          <a:ln/>
        </p:spPr>
        <p:txBody>
          <a:bodyPr/>
          <a:lstStyle/>
          <a:p>
            <a:r>
              <a:rPr lang="en-GB"/>
              <a:t>Places along the normal distribution</a:t>
            </a:r>
          </a:p>
        </p:txBody>
      </p:sp>
      <p:pic>
        <p:nvPicPr>
          <p:cNvPr id="30726" name="Picture 6"/>
          <p:cNvPicPr>
            <a:picLocks noChangeAspect="1" noChangeArrowheads="1"/>
          </p:cNvPicPr>
          <p:nvPr/>
        </p:nvPicPr>
        <p:blipFill>
          <a:blip r:embed="rId3"/>
          <a:srcRect l="14575" r="2267" b="8499"/>
          <a:stretch>
            <a:fillRect/>
          </a:stretch>
        </p:blipFill>
        <p:spPr bwMode="auto">
          <a:xfrm>
            <a:off x="398463" y="728663"/>
            <a:ext cx="8004175" cy="311943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2937933"/>
            <a:ext cx="2540000" cy="1143000"/>
          </a:xfrm>
        </p:spPr>
        <p:txBody>
          <a:bodyPr/>
          <a:lstStyle/>
          <a:p>
            <a:r>
              <a:rPr lang="en-US" sz="3200" dirty="0"/>
              <a:t>Exact places along a distribution</a:t>
            </a:r>
          </a:p>
        </p:txBody>
      </p:sp>
      <p:pic>
        <p:nvPicPr>
          <p:cNvPr id="2" name="Picture 1" descr="Screen Shot 2013-10-21 at 11.14.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62" y="0"/>
            <a:ext cx="7115405" cy="6858000"/>
          </a:xfrm>
          <a:prstGeom prst="rect">
            <a:avLst/>
          </a:prstGeom>
        </p:spPr>
      </p:pic>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14701</TotalTime>
  <Words>830</Words>
  <Application>Microsoft Macintosh PowerPoint</Application>
  <PresentationFormat>On-screen Show (4:3)</PresentationFormat>
  <Paragraphs>105</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Comic Sans MS</vt:lpstr>
      <vt:lpstr>Times</vt:lpstr>
      <vt:lpstr>Blank</vt:lpstr>
      <vt:lpstr>The standard deviation</vt:lpstr>
      <vt:lpstr>Learning outcomes</vt:lpstr>
      <vt:lpstr>Properties of the normal curve</vt:lpstr>
      <vt:lpstr>The importance of the normal distribution curve</vt:lpstr>
      <vt:lpstr>Normal distribution in action</vt:lpstr>
      <vt:lpstr>PowerPoint Presentation</vt:lpstr>
      <vt:lpstr>PowerPoint Presentation</vt:lpstr>
      <vt:lpstr>Places along the normal distribution</vt:lpstr>
      <vt:lpstr>Exact places along a distribution</vt:lpstr>
      <vt:lpstr>Z-score distribution</vt:lpstr>
      <vt:lpstr>PowerPoint Presentation</vt:lpstr>
      <vt:lpstr>An example of using z scores</vt:lpstr>
      <vt:lpstr>PowerPoint Presentation</vt:lpstr>
      <vt:lpstr>The Normal Distribution</vt:lpstr>
      <vt:lpstr>Distribution of data sample from PSYC121 2022 students</vt:lpstr>
      <vt:lpstr>Z-scores and migration data</vt:lpstr>
      <vt:lpstr>Z score distribution</vt:lpstr>
      <vt:lpstr>Summary</vt:lpstr>
      <vt:lpstr>To think about next week</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62</cp:revision>
  <dcterms:created xsi:type="dcterms:W3CDTF">2010-11-17T12:10:43Z</dcterms:created>
  <dcterms:modified xsi:type="dcterms:W3CDTF">2022-10-21T13:07:24Z</dcterms:modified>
</cp:coreProperties>
</file>