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5" r:id="rId2"/>
    <p:sldId id="407" r:id="rId3"/>
    <p:sldId id="414" r:id="rId4"/>
    <p:sldId id="398" r:id="rId5"/>
    <p:sldId id="401" r:id="rId6"/>
    <p:sldId id="409" r:id="rId7"/>
    <p:sldId id="400" r:id="rId8"/>
    <p:sldId id="410" r:id="rId9"/>
    <p:sldId id="413" r:id="rId10"/>
    <p:sldId id="41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7"/>
    <p:restoredTop sz="72696" autoAdjust="0"/>
  </p:normalViewPr>
  <p:slideViewPr>
    <p:cSldViewPr snapToGrid="0" snapToObjects="1">
      <p:cViewPr varScale="1">
        <p:scale>
          <a:sx n="88" d="100"/>
          <a:sy n="88" d="100"/>
        </p:scale>
        <p:origin x="26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0B4DE-4A0A-8E4B-810B-B3C789F4D926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F91CC-BD78-3B4B-8F42-16878687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6A96F-5E23-864C-8B85-032DB80D3329}" type="slidenum">
              <a:rPr lang="en-US"/>
              <a:pPr/>
              <a:t>1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4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</a:t>
            </a:r>
            <a:r>
              <a:rPr lang="en-US" baseline="0" dirty="0"/>
              <a:t> define the different types of CT (we cover this in the lecture so no need to go into too much detail)</a:t>
            </a:r>
          </a:p>
          <a:p>
            <a:r>
              <a:rPr lang="en-US" baseline="0" dirty="0"/>
              <a:t>Those influenced more by outliers: mean and to a lesser extent the median</a:t>
            </a:r>
          </a:p>
          <a:p>
            <a:endParaRPr lang="en-US" dirty="0"/>
          </a:p>
          <a:p>
            <a:r>
              <a:rPr lang="en-US" dirty="0"/>
              <a:t>Skewed</a:t>
            </a:r>
            <a:r>
              <a:rPr lang="en-US" baseline="0" dirty="0"/>
              <a:t> distributions: </a:t>
            </a:r>
          </a:p>
          <a:p>
            <a:r>
              <a:rPr lang="en-US" baseline="0" dirty="0"/>
              <a:t>Negatively skewed: mean &lt; median &lt; mode</a:t>
            </a:r>
          </a:p>
          <a:p>
            <a:r>
              <a:rPr lang="en-US" baseline="0" dirty="0"/>
              <a:t>Positively skewed: mode &lt; median &lt; mean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F91CC-BD78-3B4B-8F42-16878687AE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</a:t>
            </a:r>
            <a:r>
              <a:rPr lang="en-US" baseline="0" dirty="0"/>
              <a:t> define the different types of CT (we cover this in the lecture so no need to go into too much detail)</a:t>
            </a:r>
          </a:p>
          <a:p>
            <a:r>
              <a:rPr lang="en-US" baseline="0" dirty="0"/>
              <a:t>Those influenced more by outliers: mean and to a lesser extent the median. Essentially the mean gets pulled into the tail of the distribution.</a:t>
            </a:r>
          </a:p>
          <a:p>
            <a:endParaRPr lang="en-US" baseline="0" dirty="0"/>
          </a:p>
          <a:p>
            <a:r>
              <a:rPr lang="en-US" baseline="0" dirty="0"/>
              <a:t>Example figures are given. In distributions with a bigger range (this one only goes from 1-15) you’re likely to see a bigger spacing between the three measures. That is, the mean will be a lot higher/smaller than the other two measures of CT</a:t>
            </a:r>
          </a:p>
          <a:p>
            <a:endParaRPr lang="en-US" dirty="0"/>
          </a:p>
          <a:p>
            <a:r>
              <a:rPr lang="en-US" dirty="0"/>
              <a:t>Skewed</a:t>
            </a:r>
            <a:r>
              <a:rPr lang="en-US" baseline="0" dirty="0"/>
              <a:t> distributions: </a:t>
            </a:r>
          </a:p>
          <a:p>
            <a:r>
              <a:rPr lang="en-US" baseline="0" dirty="0"/>
              <a:t>Negatively skewed: mean &lt; median &lt; mode</a:t>
            </a:r>
          </a:p>
          <a:p>
            <a:r>
              <a:rPr lang="en-US" baseline="0" dirty="0"/>
              <a:t>Positively skewed: mode &lt; median &lt; mean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F91CC-BD78-3B4B-8F42-16878687AE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F91CC-BD78-3B4B-8F42-16878687AE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4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2002"/>
            <a:ext cx="8229600" cy="459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AE0F-479B-7842-908E-A5FADFF893F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406239"/>
            <a:ext cx="8229600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Gill Sans Light"/>
          <a:ea typeface="+mj-ea"/>
          <a:cs typeface="Gill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b="0" i="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SzPct val="75000"/>
        <a:buFont typeface="Wingdings" charset="2"/>
        <a:buChar char="§"/>
        <a:defRPr sz="2600" b="0" i="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SzPct val="50000"/>
        <a:buFont typeface="Wingdings" charset="2"/>
        <a:buChar char="§"/>
        <a:defRPr sz="2400" b="0" i="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1031"/>
          <p:cNvSpPr>
            <a:spLocks noChangeArrowheads="1"/>
          </p:cNvSpPr>
          <p:nvPr/>
        </p:nvSpPr>
        <p:spPr bwMode="auto">
          <a:xfrm>
            <a:off x="0" y="4379913"/>
            <a:ext cx="91440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ctr" eaLnBrk="1" hangingPunct="1">
              <a:spcBef>
                <a:spcPct val="20000"/>
              </a:spcBef>
            </a:pPr>
            <a:r>
              <a:rPr lang="en-GB" sz="3200">
                <a:solidFill>
                  <a:srgbClr val="000000"/>
                </a:solidFill>
                <a:latin typeface="Arial" pitchFamily="-108" charset="0"/>
              </a:rPr>
              <a:t>Hello again!</a:t>
            </a:r>
            <a:endParaRPr lang="en-GB" sz="3200" dirty="0">
              <a:solidFill>
                <a:srgbClr val="000000"/>
              </a:solidFill>
              <a:latin typeface="Arial" pitchFamily="-10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F5576C-9893-164D-A2A2-23922554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8" y="1889760"/>
            <a:ext cx="91440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222268"/>
                </a:solidFill>
              </a:rPr>
              <a:t>PSYC 121, Week 2 </a:t>
            </a:r>
          </a:p>
        </p:txBody>
      </p:sp>
    </p:spTree>
    <p:extLst>
      <p:ext uri="{BB962C8B-B14F-4D97-AF65-F5344CB8AC3E}">
        <p14:creationId xmlns:p14="http://schemas.microsoft.com/office/powerpoint/2010/main" val="69965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01F0-FE61-94E6-1B16-AF8AFBA0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160713"/>
            <a:ext cx="8229600" cy="956201"/>
          </a:xfrm>
        </p:spPr>
        <p:txBody>
          <a:bodyPr/>
          <a:lstStyle/>
          <a:p>
            <a:r>
              <a:rPr lang="en-GB" dirty="0"/>
              <a:t>Exhibit B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6BF4BE66-E427-93B0-279B-DBB915F8F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27" y="0"/>
            <a:ext cx="6485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30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79CA-A8AB-854D-838E-154850AD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exercises and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1DFED-B415-0B47-986D-E90DA6A7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2002"/>
            <a:ext cx="8229600" cy="519741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Last week:</a:t>
            </a:r>
          </a:p>
          <a:p>
            <a:pPr lvl="1"/>
            <a:r>
              <a:rPr lang="en-US" dirty="0"/>
              <a:t>Rolling dice (why?)</a:t>
            </a:r>
          </a:p>
          <a:p>
            <a:pPr lvl="1"/>
            <a:r>
              <a:rPr lang="en-US" dirty="0"/>
              <a:t>Starting up RStudio</a:t>
            </a:r>
          </a:p>
          <a:p>
            <a:pPr lvl="1"/>
            <a:r>
              <a:rPr lang="en-US" dirty="0"/>
              <a:t>Teaching data survey</a:t>
            </a:r>
          </a:p>
          <a:p>
            <a:pPr lvl="1"/>
            <a:endParaRPr lang="en-US" dirty="0"/>
          </a:p>
          <a:p>
            <a:r>
              <a:rPr lang="en-US" dirty="0"/>
              <a:t>Support signposts</a:t>
            </a:r>
          </a:p>
          <a:p>
            <a:pPr lvl="1"/>
            <a:r>
              <a:rPr lang="en-US" dirty="0"/>
              <a:t>Video resources (within the lab handbook)</a:t>
            </a:r>
          </a:p>
          <a:p>
            <a:pPr lvl="1"/>
            <a:r>
              <a:rPr lang="en-US" dirty="0"/>
              <a:t>David Howell book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Prep</a:t>
            </a:r>
          </a:p>
          <a:p>
            <a:pPr lvl="1"/>
            <a:r>
              <a:rPr lang="en-US" dirty="0"/>
              <a:t>Complete lab prep (</a:t>
            </a:r>
            <a:r>
              <a:rPr lang="en-US" dirty="0" err="1"/>
              <a:t>learnr</a:t>
            </a:r>
            <a:r>
              <a:rPr lang="en-US" dirty="0"/>
              <a:t> tutorial)</a:t>
            </a:r>
          </a:p>
          <a:p>
            <a:pPr>
              <a:spcAft>
                <a:spcPts val="200"/>
              </a:spcAft>
            </a:pPr>
            <a:endParaRPr lang="en-US" dirty="0"/>
          </a:p>
          <a:p>
            <a:pPr>
              <a:spcAft>
                <a:spcPts val="200"/>
              </a:spcAft>
            </a:pPr>
            <a:r>
              <a:rPr lang="en-US" dirty="0"/>
              <a:t>This week</a:t>
            </a:r>
          </a:p>
          <a:p>
            <a:pPr lvl="1">
              <a:spcAft>
                <a:spcPts val="200"/>
              </a:spcAft>
            </a:pPr>
            <a:r>
              <a:rPr lang="en-US" dirty="0"/>
              <a:t>Working with files</a:t>
            </a:r>
          </a:p>
          <a:p>
            <a:pPr lvl="1">
              <a:spcAft>
                <a:spcPts val="200"/>
              </a:spcAft>
            </a:pPr>
            <a:r>
              <a:rPr lang="en-US" dirty="0"/>
              <a:t>basic descriptive statistics in R</a:t>
            </a:r>
          </a:p>
          <a:p>
            <a:pPr lvl="1">
              <a:spcAft>
                <a:spcPts val="200"/>
              </a:spcAft>
            </a:pPr>
            <a:r>
              <a:rPr lang="en-US" dirty="0"/>
              <a:t>plots of distributions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0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CD90-8A34-D3BC-6528-19F2B744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Wisdom from a student who was in your shoes as a first year learning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1220-2D4D-94B8-F359-A1B0D4EE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“</a:t>
            </a:r>
            <a:r>
              <a:rPr lang="en-GB" i="1" dirty="0"/>
              <a:t>I think my advice for r when starting out is to keep your files organised, save your scripts, and label all your chunks of code so that you start building a foundation of scripts you can dip in and out of when you are stuck”</a:t>
            </a:r>
          </a:p>
        </p:txBody>
      </p:sp>
    </p:spTree>
    <p:extLst>
      <p:ext uri="{BB962C8B-B14F-4D97-AF65-F5344CB8AC3E}">
        <p14:creationId xmlns:p14="http://schemas.microsoft.com/office/powerpoint/2010/main" val="93602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(CT)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948"/>
            <a:ext cx="8229600" cy="4854222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200"/>
              </a:spcAft>
              <a:buNone/>
            </a:pPr>
            <a:endParaRPr lang="en-US" sz="1000" dirty="0"/>
          </a:p>
          <a:p>
            <a:pPr>
              <a:spcAft>
                <a:spcPts val="200"/>
              </a:spcAft>
            </a:pPr>
            <a:r>
              <a:rPr lang="en-US" sz="2400" dirty="0"/>
              <a:t>mean, median, mode</a:t>
            </a:r>
          </a:p>
          <a:p>
            <a:pPr algn="ctr">
              <a:spcAft>
                <a:spcPts val="200"/>
              </a:spcAft>
            </a:pPr>
            <a:endParaRPr lang="en-US" sz="1000" dirty="0"/>
          </a:p>
          <a:p>
            <a:pPr>
              <a:spcAft>
                <a:spcPts val="200"/>
              </a:spcAft>
            </a:pPr>
            <a:r>
              <a:rPr lang="en-US" sz="2400" dirty="0"/>
              <a:t>some CT measures are influenced by outliers more than others</a:t>
            </a:r>
          </a:p>
          <a:p>
            <a:pPr>
              <a:spcAft>
                <a:spcPts val="200"/>
              </a:spcAft>
            </a:pPr>
            <a:r>
              <a:rPr lang="en-US" sz="2400" dirty="0"/>
              <a:t>in symmetrical distributions (i.e., normal) the 3 measures are all the same</a:t>
            </a:r>
          </a:p>
          <a:p>
            <a:pPr>
              <a:spcAft>
                <a:spcPts val="200"/>
              </a:spcAft>
            </a:pPr>
            <a:r>
              <a:rPr lang="en-US" sz="2400" dirty="0"/>
              <a:t>in skewed distributions, the 3 CTs are not the same but have a definite order</a:t>
            </a:r>
          </a:p>
          <a:p>
            <a:pPr lvl="1">
              <a:spcAft>
                <a:spcPts val="200"/>
              </a:spcAft>
            </a:pPr>
            <a:endParaRPr lang="en-US" sz="2400" dirty="0"/>
          </a:p>
          <a:p>
            <a:pPr>
              <a:spcAft>
                <a:spcPts val="200"/>
              </a:spcAft>
            </a:pPr>
            <a:endParaRPr lang="en-US" sz="2600" dirty="0"/>
          </a:p>
          <a:p>
            <a:pPr marL="0" indent="0">
              <a:spcAft>
                <a:spcPts val="2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179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 (CT)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948"/>
            <a:ext cx="8229600" cy="48542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spcAft>
                <a:spcPts val="200"/>
              </a:spcAft>
              <a:buNone/>
            </a:pPr>
            <a:endParaRPr lang="en-US" sz="2400" dirty="0"/>
          </a:p>
          <a:p>
            <a:pPr>
              <a:spcAft>
                <a:spcPts val="200"/>
              </a:spcAft>
            </a:pPr>
            <a:endParaRPr lang="en-US" sz="2600" dirty="0"/>
          </a:p>
          <a:p>
            <a:pPr marL="0" indent="0">
              <a:spcAft>
                <a:spcPts val="200"/>
              </a:spcAft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56" y="1456948"/>
            <a:ext cx="2930263" cy="26005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0204" y="1456948"/>
            <a:ext cx="2725503" cy="26005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907" y="1456949"/>
            <a:ext cx="2763603" cy="2600517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799253" y="1958168"/>
            <a:ext cx="0" cy="245212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348908" y="1958168"/>
            <a:ext cx="0" cy="293996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398853" y="1958168"/>
            <a:ext cx="0" cy="3528232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308673" y="1958168"/>
            <a:ext cx="0" cy="245212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847441" y="1958168"/>
            <a:ext cx="0" cy="2452121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94985" y="1958168"/>
            <a:ext cx="0" cy="293996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57072" y="1958168"/>
            <a:ext cx="0" cy="3528232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61911" y="4372133"/>
            <a:ext cx="87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Mean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Mode</a:t>
            </a:r>
          </a:p>
          <a:p>
            <a:pPr algn="ctr"/>
            <a:r>
              <a:rPr lang="en-US" dirty="0">
                <a:latin typeface="Gill Sans Light"/>
                <a:cs typeface="Gill Sans Light"/>
              </a:rPr>
              <a:t>Median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1189" y="4792428"/>
            <a:ext cx="84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Median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80613" y="4282363"/>
            <a:ext cx="71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Mode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4306" y="5403661"/>
            <a:ext cx="68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Mean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75770" y="4309203"/>
            <a:ext cx="68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Mean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63569" y="4770532"/>
            <a:ext cx="84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Median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67263" y="5394848"/>
            <a:ext cx="71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  <a:cs typeface="Gill Sans Light"/>
              </a:rPr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406003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8884-F670-9550-05B4-B32054D5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ideal data to more real data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1C464396-31EF-760D-A7D3-BB81972BC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3" y="1549399"/>
            <a:ext cx="7900987" cy="525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4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15589" cy="956201"/>
          </a:xfrm>
        </p:spPr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/>
              <a:t>ab </a:t>
            </a:r>
            <a:r>
              <a:rPr lang="en-US" dirty="0"/>
              <a:t>tasks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481891"/>
            <a:ext cx="84155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Gill Sans Light"/>
                <a:cs typeface="Gill Sans Light"/>
              </a:rPr>
              <a:t>Load in the specific week 2 teaching dataset from the “week_2.zip” file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Gill Sans Light"/>
                <a:cs typeface="Gill Sans Light"/>
              </a:rPr>
              <a:t>Answer the </a:t>
            </a:r>
            <a:r>
              <a:rPr lang="en-US" sz="2200" dirty="0" err="1">
                <a:solidFill>
                  <a:srgbClr val="000000"/>
                </a:solidFill>
                <a:latin typeface="Gill Sans Light"/>
                <a:cs typeface="Gill Sans Light"/>
              </a:rPr>
              <a:t>labsheet</a:t>
            </a:r>
            <a:r>
              <a:rPr lang="en-US" sz="2200" dirty="0">
                <a:solidFill>
                  <a:srgbClr val="000000"/>
                </a:solidFill>
                <a:latin typeface="Gill Sans Light"/>
                <a:cs typeface="Gill Sans Light"/>
              </a:rPr>
              <a:t> questions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Gill Sans Light"/>
                <a:cs typeface="Gill Sans Light"/>
              </a:rPr>
              <a:t>Check your answers if you are not sure</a:t>
            </a:r>
          </a:p>
          <a:p>
            <a:pPr marL="342900" indent="-342900">
              <a:spcAft>
                <a:spcPts val="1200"/>
              </a:spcAft>
              <a:buFont typeface="Wingdings" charset="2"/>
              <a:buChar char="§"/>
            </a:pPr>
            <a:endParaRPr lang="en-US" sz="12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spcAft>
                <a:spcPts val="1200"/>
              </a:spcAft>
              <a:buFont typeface="Wingdings" charset="2"/>
              <a:buChar char="§"/>
            </a:pPr>
            <a:endParaRPr lang="en-US" sz="12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976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61FA-443C-48BE-A0AA-94E7D336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74638"/>
            <a:ext cx="8615363" cy="956201"/>
          </a:xfrm>
        </p:spPr>
        <p:txBody>
          <a:bodyPr>
            <a:normAutofit fontScale="90000"/>
          </a:bodyPr>
          <a:lstStyle/>
          <a:p>
            <a:r>
              <a:rPr lang="en-GB" dirty="0"/>
              <a:t>Why spend time on graphs in PSYC121?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5753-74FA-2123-480A-082624E7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0569"/>
            <a:ext cx="8229600" cy="4594161"/>
          </a:xfrm>
        </p:spPr>
        <p:txBody>
          <a:bodyPr/>
          <a:lstStyle/>
          <a:p>
            <a:r>
              <a:rPr lang="en-GB" dirty="0"/>
              <a:t>(A) Understanding variability (see analysis lecture)</a:t>
            </a:r>
          </a:p>
          <a:p>
            <a:r>
              <a:rPr lang="en-GB" dirty="0"/>
              <a:t>(B) So as to avoid ‘graph crimes’ …</a:t>
            </a:r>
          </a:p>
        </p:txBody>
      </p:sp>
    </p:spTree>
    <p:extLst>
      <p:ext uri="{BB962C8B-B14F-4D97-AF65-F5344CB8AC3E}">
        <p14:creationId xmlns:p14="http://schemas.microsoft.com/office/powerpoint/2010/main" val="218776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FC62-8CED-6FAD-1AF7-819DE17B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50981"/>
            <a:ext cx="8229600" cy="956201"/>
          </a:xfrm>
        </p:spPr>
        <p:txBody>
          <a:bodyPr>
            <a:normAutofit fontScale="90000"/>
          </a:bodyPr>
          <a:lstStyle/>
          <a:p>
            <a:r>
              <a:rPr lang="en-GB" dirty="0"/>
              <a:t>Exhibit A</a:t>
            </a:r>
            <a:br>
              <a:rPr lang="en-GB" dirty="0"/>
            </a:br>
            <a:r>
              <a:rPr lang="en-GB" dirty="0"/>
              <a:t>(</a:t>
            </a:r>
            <a:r>
              <a:rPr lang="en-GB" i="1" dirty="0"/>
              <a:t>The Times</a:t>
            </a:r>
            <a:r>
              <a:rPr lang="en-GB" dirty="0"/>
              <a:t>)</a:t>
            </a:r>
          </a:p>
        </p:txBody>
      </p:sp>
      <p:pic>
        <p:nvPicPr>
          <p:cNvPr id="4" name="Picture 3" descr="Text, chat or text message&#10;&#10;Description automatically generated">
            <a:extLst>
              <a:ext uri="{FF2B5EF4-FFF2-40B4-BE49-F238E27FC236}">
                <a16:creationId xmlns:a16="http://schemas.microsoft.com/office/drawing/2014/main" id="{54E59EB4-D4D3-E3DA-2729-048AD337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142" y="0"/>
            <a:ext cx="5909858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2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10549</TotalTime>
  <Words>454</Words>
  <Application>Microsoft Macintosh PowerPoint</Application>
  <PresentationFormat>On-screen Show (4:3)</PresentationFormat>
  <Paragraphs>72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Light</vt:lpstr>
      <vt:lpstr>Wingdings</vt:lpstr>
      <vt:lpstr>Office Theme</vt:lpstr>
      <vt:lpstr>PSYC 121, Week 2 </vt:lpstr>
      <vt:lpstr>Module exercises and activities</vt:lpstr>
      <vt:lpstr>Wisdom from a student who was in your shoes as a first year learning R</vt:lpstr>
      <vt:lpstr>Measures of central tendency (CT)</vt:lpstr>
      <vt:lpstr>measures of central tendency (CT)</vt:lpstr>
      <vt:lpstr>From ideal data to more real data</vt:lpstr>
      <vt:lpstr>Lab tasks</vt:lpstr>
      <vt:lpstr>Why spend time on graphs in PSYC121?</vt:lpstr>
      <vt:lpstr>Exhibit A (The Times)</vt:lpstr>
      <vt:lpstr>Exhibit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>Stacey Conchie</dc:creator>
  <cp:lastModifiedBy>Towse, John</cp:lastModifiedBy>
  <cp:revision>216</cp:revision>
  <dcterms:created xsi:type="dcterms:W3CDTF">2013-11-06T00:31:43Z</dcterms:created>
  <dcterms:modified xsi:type="dcterms:W3CDTF">2024-10-17T20:47:58Z</dcterms:modified>
</cp:coreProperties>
</file>