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1"/>
  </p:notesMasterIdLst>
  <p:sldIdLst>
    <p:sldId id="277" r:id="rId2"/>
    <p:sldId id="286" r:id="rId3"/>
    <p:sldId id="284" r:id="rId4"/>
    <p:sldId id="280" r:id="rId5"/>
    <p:sldId id="287" r:id="rId6"/>
    <p:sldId id="288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121B"/>
    <a:srgbClr val="41404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3DB0B-621C-BE9E-973C-3353D541DA9D}" v="120" dt="2025-01-08T23:36:1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848" autoAdjust="0"/>
    <p:restoredTop sz="96296" autoAdjust="0"/>
  </p:normalViewPr>
  <p:slideViewPr>
    <p:cSldViewPr snapToGrid="0">
      <p:cViewPr varScale="1">
        <p:scale>
          <a:sx n="104" d="100"/>
          <a:sy n="104" d="100"/>
        </p:scale>
        <p:origin x="232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42F3E7-441F-477B-9032-3EE7BEB30DA2}" type="datetimeFigureOut">
              <a:rPr lang="en-GB" smtClean="0"/>
              <a:t>08/01/2025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22F0C5-9915-4C9D-B9C1-C3246B8D4C9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957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0634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136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860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7358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108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726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439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825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22F0C5-9915-4C9D-B9C1-C3246B8D4C9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452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1EF2C280-F524-405F-B409-A0B3EEB3A7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5942" y="195942"/>
            <a:ext cx="11812555" cy="6475445"/>
          </a:xfrm>
          <a:custGeom>
            <a:avLst/>
            <a:gdLst/>
            <a:ahLst/>
            <a:cxnLst/>
            <a:rect l="l" t="t" r="r" b="b"/>
            <a:pathLst>
              <a:path w="12048490" h="6713220">
                <a:moveTo>
                  <a:pt x="0" y="6713004"/>
                </a:moveTo>
                <a:lnTo>
                  <a:pt x="12048210" y="6713004"/>
                </a:lnTo>
                <a:lnTo>
                  <a:pt x="12048210" y="0"/>
                </a:lnTo>
                <a:lnTo>
                  <a:pt x="0" y="0"/>
                </a:lnTo>
                <a:lnTo>
                  <a:pt x="0" y="6713004"/>
                </a:lnTo>
                <a:close/>
              </a:path>
            </a:pathLst>
          </a:custGeom>
          <a:solidFill>
            <a:srgbClr val="B5111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BD4E107-ACD4-4A6A-8618-FDF878C3B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697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4">
            <a:extLst>
              <a:ext uri="{FF2B5EF4-FFF2-40B4-BE49-F238E27FC236}">
                <a16:creationId xmlns:a16="http://schemas.microsoft.com/office/drawing/2014/main" id="{E911A0A4-9D31-4F34-8E71-4A07A9FDE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BE2592A-4048-4211-B609-EB603E5A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32CECB2-8BBC-4238-95E4-9CF53BEC0F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5" name="Picture 14" descr="Lancaster University">
            <a:extLst>
              <a:ext uri="{FF2B5EF4-FFF2-40B4-BE49-F238E27FC236}">
                <a16:creationId xmlns:a16="http://schemas.microsoft.com/office/drawing/2014/main" id="{F43189D6-09CC-4664-8F2F-E317A914F4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88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EB81DE-9DB5-4365-A5C5-617C96B6E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3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95C828A-191B-48BF-BB4A-DF202F883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68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presentation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pic>
        <p:nvPicPr>
          <p:cNvPr id="7" name="Picture 6" descr="Lancaster University">
            <a:extLst>
              <a:ext uri="{FF2B5EF4-FFF2-40B4-BE49-F238E27FC236}">
                <a16:creationId xmlns:a16="http://schemas.microsoft.com/office/drawing/2014/main" id="{2528AF01-8AC0-4C10-8386-19F11482E59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82" y="762000"/>
            <a:ext cx="2565317" cy="810971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8" descr="University Academy 92 Manchester">
            <a:extLst>
              <a:ext uri="{FF2B5EF4-FFF2-40B4-BE49-F238E27FC236}">
                <a16:creationId xmlns:a16="http://schemas.microsoft.com/office/drawing/2014/main" id="{97C89DA9-7708-4EE0-9C2E-17C843B198F5}"/>
              </a:ext>
            </a:extLst>
          </p:cNvPr>
          <p:cNvSpPr/>
          <p:nvPr userDrawn="1"/>
        </p:nvSpPr>
        <p:spPr>
          <a:xfrm>
            <a:off x="6888886" y="697941"/>
            <a:ext cx="1481137" cy="7776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 descr="Blackburn College">
            <a:extLst>
              <a:ext uri="{FF2B5EF4-FFF2-40B4-BE49-F238E27FC236}">
                <a16:creationId xmlns:a16="http://schemas.microsoft.com/office/drawing/2014/main" id="{B2D8FC4D-6A10-4AFC-90EE-36BEDC612D9F}"/>
              </a:ext>
            </a:extLst>
          </p:cNvPr>
          <p:cNvSpPr/>
          <p:nvPr userDrawn="1"/>
        </p:nvSpPr>
        <p:spPr>
          <a:xfrm>
            <a:off x="4800858" y="717994"/>
            <a:ext cx="1763493" cy="61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 descr="Blackpool &amp; The Fylde college">
            <a:extLst>
              <a:ext uri="{FF2B5EF4-FFF2-40B4-BE49-F238E27FC236}">
                <a16:creationId xmlns:a16="http://schemas.microsoft.com/office/drawing/2014/main" id="{74C67722-6D8E-4717-BBA0-D9603159F8C3}"/>
              </a:ext>
            </a:extLst>
          </p:cNvPr>
          <p:cNvSpPr/>
          <p:nvPr userDrawn="1"/>
        </p:nvSpPr>
        <p:spPr>
          <a:xfrm>
            <a:off x="2927182" y="665080"/>
            <a:ext cx="1543981" cy="6424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 descr="Furness college">
            <a:extLst>
              <a:ext uri="{FF2B5EF4-FFF2-40B4-BE49-F238E27FC236}">
                <a16:creationId xmlns:a16="http://schemas.microsoft.com/office/drawing/2014/main" id="{544291F1-FBE8-4BF5-82D3-3E12A047DE75}"/>
              </a:ext>
            </a:extLst>
          </p:cNvPr>
          <p:cNvSpPr/>
          <p:nvPr userDrawn="1"/>
        </p:nvSpPr>
        <p:spPr>
          <a:xfrm>
            <a:off x="891120" y="700908"/>
            <a:ext cx="1786115" cy="69955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B57897E-9B28-47E3-BC7F-FA671A168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63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35A2C7DA-9587-4F85-9BC4-F30F0308A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85057" y="181946"/>
            <a:ext cx="11821886" cy="6494107"/>
          </a:xfrm>
          <a:custGeom>
            <a:avLst/>
            <a:gdLst/>
            <a:ahLst/>
            <a:cxnLst/>
            <a:rect l="l" t="t" r="r" b="b"/>
            <a:pathLst>
              <a:path w="12049125" h="6713855">
                <a:moveTo>
                  <a:pt x="0" y="6713410"/>
                </a:moveTo>
                <a:lnTo>
                  <a:pt x="12048617" y="6713410"/>
                </a:lnTo>
                <a:lnTo>
                  <a:pt x="12048617" y="0"/>
                </a:lnTo>
                <a:lnTo>
                  <a:pt x="0" y="0"/>
                </a:lnTo>
                <a:lnTo>
                  <a:pt x="0" y="6713410"/>
                </a:lnTo>
                <a:close/>
              </a:path>
            </a:pathLst>
          </a:custGeom>
          <a:solidFill>
            <a:srgbClr val="7CB1C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 descr="Lancaster University">
            <a:extLst>
              <a:ext uri="{FF2B5EF4-FFF2-40B4-BE49-F238E27FC236}">
                <a16:creationId xmlns:a16="http://schemas.microsoft.com/office/drawing/2014/main" id="{B4C545BB-4FC6-4C07-B4BC-1B3873E92B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942" y="762000"/>
            <a:ext cx="2552491" cy="8069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0CF9F2-6D22-4CA4-A596-A6A43B8C79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14400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Template slide: </a:t>
            </a:r>
            <a:br>
              <a:rPr lang="en-US" dirty="0"/>
            </a:br>
            <a:r>
              <a:rPr lang="en-US" dirty="0"/>
              <a:t>section title goes here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01B88C-C94B-424C-B0DC-611AA046862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34338" y="4152381"/>
            <a:ext cx="9144000" cy="1655762"/>
          </a:xfrm>
        </p:spPr>
        <p:txBody>
          <a:bodyPr>
            <a:normAutofit/>
          </a:bodyPr>
          <a:lstStyle>
            <a:lvl1pPr marL="0" indent="0" algn="l">
              <a:lnSpc>
                <a:spcPts val="2800"/>
              </a:lnSpc>
              <a:spcBef>
                <a:spcPts val="525"/>
              </a:spcBef>
              <a:buNone/>
              <a:defRPr sz="265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Insert date, month, year here</a:t>
            </a:r>
          </a:p>
          <a:p>
            <a:r>
              <a:rPr lang="en-US" dirty="0"/>
              <a:t>Insert presenter name</a:t>
            </a:r>
            <a:endParaRPr lang="en-GB" dirty="0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260E1F7-11D6-4F9A-9CDB-A1450D1E497D}"/>
              </a:ext>
            </a:extLst>
          </p:cNvPr>
          <p:cNvSpPr/>
          <p:nvPr userDrawn="1"/>
        </p:nvSpPr>
        <p:spPr>
          <a:xfrm>
            <a:off x="992097" y="3829921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BCDE62AB-9720-4075-A15D-483E19C7D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1922" y="3832747"/>
            <a:ext cx="1590675" cy="0"/>
          </a:xfrm>
          <a:custGeom>
            <a:avLst/>
            <a:gdLst/>
            <a:ahLst/>
            <a:cxnLst/>
            <a:rect l="l" t="t" r="r" b="b"/>
            <a:pathLst>
              <a:path w="1590675">
                <a:moveTo>
                  <a:pt x="0" y="0"/>
                </a:moveTo>
                <a:lnTo>
                  <a:pt x="1590421" y="0"/>
                </a:lnTo>
              </a:path>
            </a:pathLst>
          </a:custGeom>
          <a:ln w="17043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B6FFB34-2A03-4DFF-8F1A-D7E69F6F82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6C40D-D6BC-4D4D-AF4C-44A15AE97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25005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3" y="2313991"/>
            <a:ext cx="9808029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A95A3A47-0757-4333-ACCD-258450620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0DE9228C-9B11-4DC9-8F13-D4D1ED507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4" name="Picture 13" descr="Lancaster University">
            <a:extLst>
              <a:ext uri="{FF2B5EF4-FFF2-40B4-BE49-F238E27FC236}">
                <a16:creationId xmlns:a16="http://schemas.microsoft.com/office/drawing/2014/main" id="{0D9761CB-0BB4-44A2-BF26-F0470B4DCFE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37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62D4-273F-48E4-BC67-135E64C3792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72883" y="2313991"/>
            <a:ext cx="9742714" cy="3862971"/>
          </a:xfrm>
        </p:spPr>
        <p:txBody>
          <a:bodyPr/>
          <a:lstStyle>
            <a:lvl1pPr marL="0" indent="0">
              <a:spcAft>
                <a:spcPts val="600"/>
              </a:spcAft>
              <a:buClr>
                <a:srgbClr val="AEB4B9"/>
              </a:buClr>
              <a:buNone/>
              <a:defRPr sz="2600" i="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Template slide: text only (use italics for sub-headings)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59C926E-B465-430E-9BB4-30F751A3E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3" y="475866"/>
            <a:ext cx="8040738" cy="1224153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0BDBDF81-CC4C-4516-B38C-887511BA3E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1766" y="1841477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31E803A-17E5-4587-B9C8-543F40CC1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1023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15D4E1DC-C857-4EB7-8E98-3A0E76300C4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71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575D8C4-2991-4037-8748-66E7016A65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00940" y="2205022"/>
            <a:ext cx="9913240" cy="1399152"/>
          </a:xfrm>
        </p:spPr>
        <p:txBody>
          <a:bodyPr anchor="b">
            <a:normAutofit/>
          </a:bodyPr>
          <a:lstStyle>
            <a:lvl1pPr algn="l">
              <a:lnSpc>
                <a:spcPts val="4400"/>
              </a:lnSpc>
              <a:spcBef>
                <a:spcPts val="1110"/>
              </a:spcBef>
              <a:defRPr sz="455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question text here</a:t>
            </a:r>
            <a:endParaRPr lang="en-GB" dirty="0"/>
          </a:p>
        </p:txBody>
      </p:sp>
      <p:pic>
        <p:nvPicPr>
          <p:cNvPr id="8" name="Picture 7" descr="Lancaster University">
            <a:extLst>
              <a:ext uri="{FF2B5EF4-FFF2-40B4-BE49-F238E27FC236}">
                <a16:creationId xmlns:a16="http://schemas.microsoft.com/office/drawing/2014/main" id="{5A0CDDDE-2A8D-4F00-B876-791A126CBD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  <p:sp>
        <p:nvSpPr>
          <p:cNvPr id="9" name="object 5">
            <a:extLst>
              <a:ext uri="{FF2B5EF4-FFF2-40B4-BE49-F238E27FC236}">
                <a16:creationId xmlns:a16="http://schemas.microsoft.com/office/drawing/2014/main" id="{A1F40E0C-FCFE-45A8-B4CD-8E1C0339D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2097" y="3830968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4159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5EE488-FA38-4ABE-A8A1-1C0A496D5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925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EAACC63-D887-40E8-8239-FD16AE52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38" y="522516"/>
            <a:ext cx="7568682" cy="1168172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24D0BDC-AEAF-40AB-BD13-7775E2037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313991"/>
            <a:ext cx="4965441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object 4">
            <a:extLst>
              <a:ext uri="{FF2B5EF4-FFF2-40B4-BE49-F238E27FC236}">
                <a16:creationId xmlns:a16="http://schemas.microsoft.com/office/drawing/2014/main" id="{81B46DBF-1B89-405C-A53C-EE0D38B3C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4508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9DC973B-EFE1-44F1-9FB7-36E4227439C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2317095"/>
            <a:ext cx="4965442" cy="3862971"/>
          </a:xfrm>
        </p:spPr>
        <p:txBody>
          <a:bodyPr/>
          <a:lstStyle>
            <a:lvl1pPr>
              <a:buClr>
                <a:srgbClr val="AEB4B9"/>
              </a:buClr>
              <a:defRPr sz="2600">
                <a:solidFill>
                  <a:schemeClr val="tx1"/>
                </a:solidFill>
              </a:defRPr>
            </a:lvl1pPr>
            <a:lvl2pPr>
              <a:buClr>
                <a:srgbClr val="AEB4B9"/>
              </a:buClr>
              <a:defRPr>
                <a:solidFill>
                  <a:schemeClr val="tx1"/>
                </a:solidFill>
              </a:defRPr>
            </a:lvl2pPr>
            <a:lvl3pPr>
              <a:buClr>
                <a:srgbClr val="AEB4B9"/>
              </a:buClr>
              <a:defRPr>
                <a:solidFill>
                  <a:schemeClr val="tx1"/>
                </a:solidFill>
              </a:defRPr>
            </a:lvl3pPr>
            <a:lvl4pPr>
              <a:buClr>
                <a:srgbClr val="AEB4B9"/>
              </a:buClr>
              <a:defRPr>
                <a:solidFill>
                  <a:schemeClr val="tx1"/>
                </a:solidFill>
              </a:defRPr>
            </a:lvl4pPr>
            <a:lvl5pPr>
              <a:buClr>
                <a:srgbClr val="AEB4B9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749C0CEC-03F4-4704-9D20-E00E4CD065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21" name="Picture 20" descr="Lancaster University">
            <a:extLst>
              <a:ext uri="{FF2B5EF4-FFF2-40B4-BE49-F238E27FC236}">
                <a16:creationId xmlns:a16="http://schemas.microsoft.com/office/drawing/2014/main" id="{607635CB-A9C5-437C-8837-4C730E8C63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93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5887E-4F05-4593-B389-647D40DD0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47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C9B9D8-EA34-4852-A458-9C736D59E6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6478" y="2505075"/>
            <a:ext cx="5157787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3E91B9-1447-4EAE-9AB6-9200E96A9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105AF1-67AB-413D-B37A-83B233A5D7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buClr>
                <a:srgbClr val="AEB4B9"/>
              </a:buClr>
              <a:defRPr sz="2600"/>
            </a:lvl1pPr>
            <a:lvl2pPr>
              <a:buClr>
                <a:srgbClr val="AEB4B9"/>
              </a:buClr>
              <a:defRPr/>
            </a:lvl2pPr>
            <a:lvl3pPr>
              <a:buClr>
                <a:srgbClr val="AEB4B9"/>
              </a:buClr>
              <a:defRPr/>
            </a:lvl3pPr>
            <a:lvl4pPr>
              <a:buClr>
                <a:srgbClr val="AEB4B9"/>
              </a:buClr>
              <a:defRPr/>
            </a:lvl4pPr>
            <a:lvl5pPr>
              <a:buClr>
                <a:srgbClr val="AEB4B9"/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BFEF35C-6404-4538-8F34-0A8878183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559" y="531848"/>
            <a:ext cx="7568682" cy="1158840"/>
          </a:xfrm>
        </p:spPr>
        <p:txBody>
          <a:bodyPr>
            <a:normAutofit/>
          </a:bodyPr>
          <a:lstStyle>
            <a:lvl1pPr>
              <a:lnSpc>
                <a:spcPts val="3470"/>
              </a:lnSpc>
              <a:spcBef>
                <a:spcPts val="750"/>
              </a:spcBef>
              <a:defRPr sz="3600">
                <a:solidFill>
                  <a:srgbClr val="B5121B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3D487BA0-3AE0-4031-8055-C6AFDC31E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35846" y="1832146"/>
            <a:ext cx="1584325" cy="0"/>
          </a:xfrm>
          <a:custGeom>
            <a:avLst/>
            <a:gdLst/>
            <a:ahLst/>
            <a:cxnLst/>
            <a:rect l="l" t="t" r="r" b="b"/>
            <a:pathLst>
              <a:path w="1584325">
                <a:moveTo>
                  <a:pt x="0" y="0"/>
                </a:moveTo>
                <a:lnTo>
                  <a:pt x="1583728" y="0"/>
                </a:lnTo>
              </a:path>
            </a:pathLst>
          </a:custGeom>
          <a:ln w="16929">
            <a:solidFill>
              <a:srgbClr val="A6ADB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983E33A9-9C13-43F2-93A7-5CD7A6D522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55058" y="609298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414042"/>
                </a:solidFill>
              </a:defRPr>
            </a:lvl1pPr>
          </a:lstStyle>
          <a:p>
            <a:fld id="{6998E55D-8E2A-4AFE-A61C-B5DBBB7761E7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7" name="Picture 16" descr="Lancaster University">
            <a:extLst>
              <a:ext uri="{FF2B5EF4-FFF2-40B4-BE49-F238E27FC236}">
                <a16:creationId xmlns:a16="http://schemas.microsoft.com/office/drawing/2014/main" id="{24641CFC-5847-40DB-B4F0-5496D257D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4359" y="762000"/>
            <a:ext cx="2098889" cy="66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40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k object 16">
            <a:extLst>
              <a:ext uri="{FF2B5EF4-FFF2-40B4-BE49-F238E27FC236}">
                <a16:creationId xmlns:a16="http://schemas.microsoft.com/office/drawing/2014/main" id="{AEA68D54-1EAD-45D6-B6CC-D07221904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986" y="95973"/>
            <a:ext cx="12001500" cy="6666230"/>
          </a:xfrm>
          <a:custGeom>
            <a:avLst/>
            <a:gdLst/>
            <a:ahLst/>
            <a:cxnLst/>
            <a:rect l="l" t="t" r="r" b="b"/>
            <a:pathLst>
              <a:path w="12001500" h="6666230">
                <a:moveTo>
                  <a:pt x="0" y="6666039"/>
                </a:moveTo>
                <a:lnTo>
                  <a:pt x="12001233" y="6666039"/>
                </a:lnTo>
                <a:lnTo>
                  <a:pt x="12001233" y="0"/>
                </a:lnTo>
                <a:lnTo>
                  <a:pt x="0" y="0"/>
                </a:lnTo>
                <a:lnTo>
                  <a:pt x="0" y="6666039"/>
                </a:lnTo>
                <a:close/>
              </a:path>
            </a:pathLst>
          </a:custGeom>
          <a:ln w="191960">
            <a:solidFill>
              <a:srgbClr val="E9EC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B8E11-7BA2-4A60-A654-2F22523E4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89B7-2C82-485D-8C8C-9F6C4A029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99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3" r:id="rId3"/>
    <p:sldLayoutId id="2147483664" r:id="rId4"/>
    <p:sldLayoutId id="2147483650" r:id="rId5"/>
    <p:sldLayoutId id="2147483665" r:id="rId6"/>
    <p:sldLayoutId id="2147483651" r:id="rId7"/>
    <p:sldLayoutId id="2147483652" r:id="rId8"/>
    <p:sldLayoutId id="2147483653" r:id="rId9"/>
    <p:sldLayoutId id="2147483654" r:id="rId10"/>
    <p:sldLayoutId id="214748365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AEB4B9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AEB4B9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PSYC234 Labs 2 - 4:  What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B783-F0FD-7C41-9FF9-A2F45E0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072641"/>
            <a:ext cx="4965441" cy="4104322"/>
          </a:xfrm>
          <a:ln w="22225">
            <a:solidFill>
              <a:srgbClr val="FF0000"/>
            </a:solidFill>
          </a:ln>
        </p:spPr>
        <p:txBody>
          <a:bodyPr/>
          <a:lstStyle/>
          <a:p>
            <a:r>
              <a:rPr lang="en-US" dirty="0"/>
              <a:t>In each lab:</a:t>
            </a:r>
          </a:p>
          <a:p>
            <a:pPr lvl="1"/>
            <a:r>
              <a:rPr lang="en-US" dirty="0"/>
              <a:t>Model output… </a:t>
            </a:r>
          </a:p>
          <a:p>
            <a:pPr lvl="1"/>
            <a:r>
              <a:rPr lang="en-US" dirty="0"/>
              <a:t>or</a:t>
            </a:r>
          </a:p>
          <a:p>
            <a:pPr lvl="1"/>
            <a:r>
              <a:rPr lang="en-US" dirty="0"/>
              <a:t>Model plot…</a:t>
            </a:r>
          </a:p>
          <a:p>
            <a:pPr lvl="1"/>
            <a:r>
              <a:rPr lang="en-US" dirty="0"/>
              <a:t>…with dataset</a:t>
            </a:r>
          </a:p>
          <a:p>
            <a:r>
              <a:rPr lang="en-US" dirty="0"/>
              <a:t>In small groups, work backwards to </a:t>
            </a:r>
            <a:r>
              <a:rPr lang="en-US" dirty="0">
                <a:solidFill>
                  <a:srgbClr val="FF0000"/>
                </a:solidFill>
              </a:rPr>
              <a:t>plan</a:t>
            </a:r>
            <a:r>
              <a:rPr lang="en-US" dirty="0"/>
              <a:t> the analysis script that produced the model output</a:t>
            </a:r>
          </a:p>
          <a:p>
            <a:pPr lvl="1"/>
            <a:r>
              <a:rPr lang="en-US" dirty="0"/>
              <a:t>Use lab time / staff to check plan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89BEDF-77C2-C789-AEB2-CA40F8B6E04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2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PSYC234 Labs 2 - 4:  Example outputs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9" name="Content Placeholder 8" descr="Table&#10;&#10;Description automatically generated">
            <a:extLst>
              <a:ext uri="{FF2B5EF4-FFF2-40B4-BE49-F238E27FC236}">
                <a16:creationId xmlns:a16="http://schemas.microsoft.com/office/drawing/2014/main" id="{DAAF09E5-6F2E-C143-941F-802CEAF94940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6264" y="2072641"/>
            <a:ext cx="5338486" cy="4068503"/>
          </a:xfrm>
        </p:spPr>
      </p:pic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65FA223C-1DED-EA30-6634-C4CF24D2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8" y="1711588"/>
            <a:ext cx="4813218" cy="4913493"/>
          </a:xfrm>
        </p:spPr>
      </p:pic>
      <p:pic>
        <p:nvPicPr>
          <p:cNvPr id="10" name="Picture 9" descr="Table&#10;&#10;Description automatically generated">
            <a:extLst>
              <a:ext uri="{FF2B5EF4-FFF2-40B4-BE49-F238E27FC236}">
                <a16:creationId xmlns:a16="http://schemas.microsoft.com/office/drawing/2014/main" id="{74BFAAF4-52B6-B9B8-27A1-CB9A2FCBD3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7" y="1593235"/>
            <a:ext cx="6965950" cy="475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92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PSYC234 Labs 2 - 4:  What happens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B783-F0FD-7C41-9FF9-A2F45E0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538" y="2072641"/>
            <a:ext cx="4965441" cy="4104322"/>
          </a:xfrm>
          <a:ln w="22225">
            <a:solidFill>
              <a:schemeClr val="bg2"/>
            </a:solidFill>
          </a:ln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In each lab: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Model output 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or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Model plot</a:t>
            </a:r>
          </a:p>
          <a:p>
            <a:pPr lvl="1"/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In small groups, work backwards to plan the analysis script that produced the model output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Use lab time / staff to check plan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069D20-F92C-3547-8896-EBB08756484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369696" y="4145280"/>
            <a:ext cx="4965442" cy="2034786"/>
          </a:xfrm>
          <a:ln w="22225">
            <a:solidFill>
              <a:srgbClr val="FF0000"/>
            </a:solidFill>
          </a:ln>
        </p:spPr>
        <p:txBody>
          <a:bodyPr>
            <a:normAutofit fontScale="92500"/>
          </a:bodyPr>
          <a:lstStyle/>
          <a:p>
            <a:r>
              <a:rPr lang="en-US" dirty="0"/>
              <a:t>Bring script to the following lab</a:t>
            </a:r>
          </a:p>
          <a:p>
            <a:pPr lvl="1"/>
            <a:r>
              <a:rPr lang="en-US" dirty="0"/>
              <a:t>First part of lab ask more questions</a:t>
            </a:r>
          </a:p>
          <a:p>
            <a:pPr lvl="1"/>
            <a:r>
              <a:rPr lang="en-US" dirty="0"/>
              <a:t>Script swap – with your peers</a:t>
            </a:r>
          </a:p>
          <a:p>
            <a:pPr lvl="1"/>
            <a:r>
              <a:rPr lang="en-US" dirty="0"/>
              <a:t>If you want a chance for feedback, email to 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061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role of staff in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B783-F0FD-7C41-9FF9-A2F45E0FF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5134"/>
            <a:ext cx="10515600" cy="4500350"/>
          </a:xfrm>
          <a:ln w="22225">
            <a:solidFill>
              <a:srgbClr val="FF0000"/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us to check your planning / code / answer your questions / listen to your model interpretations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We will </a:t>
            </a:r>
          </a:p>
          <a:p>
            <a:pPr lvl="1"/>
            <a:r>
              <a:rPr lang="en-US" dirty="0"/>
              <a:t>identify gaps</a:t>
            </a:r>
          </a:p>
          <a:p>
            <a:pPr lvl="1"/>
            <a:r>
              <a:rPr lang="en-US" dirty="0"/>
              <a:t>Tell you that there is an error </a:t>
            </a:r>
            <a:r>
              <a:rPr lang="en-US" dirty="0">
                <a:solidFill>
                  <a:srgbClr val="FF0000"/>
                </a:solidFill>
              </a:rPr>
              <a:t>somewhere </a:t>
            </a:r>
            <a:r>
              <a:rPr lang="en-US" dirty="0">
                <a:solidFill>
                  <a:srgbClr val="414042"/>
                </a:solidFill>
              </a:rPr>
              <a:t>with an indication of where to look more closely</a:t>
            </a:r>
          </a:p>
          <a:p>
            <a:pPr lvl="1"/>
            <a:r>
              <a:rPr lang="en-US" dirty="0"/>
              <a:t>Give you hints</a:t>
            </a:r>
          </a:p>
          <a:p>
            <a:pPr lvl="1"/>
            <a:r>
              <a:rPr lang="en-US" dirty="0"/>
              <a:t>Extend your thinking if you are working at your best level already….</a:t>
            </a:r>
          </a:p>
          <a:p>
            <a:pPr lvl="1"/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We won’t</a:t>
            </a:r>
          </a:p>
          <a:p>
            <a:pPr lvl="1"/>
            <a:r>
              <a:rPr lang="en-US" dirty="0"/>
              <a:t>Give you the answers straight out</a:t>
            </a:r>
          </a:p>
          <a:p>
            <a:pPr lvl="2"/>
            <a:r>
              <a:rPr lang="en-US" dirty="0"/>
              <a:t>Because most of your project experience is going to be about problem solving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2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This week: Practice in interpreting 3 Models: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5</a:t>
            </a:fld>
            <a:endParaRPr lang="en-GB"/>
          </a:p>
        </p:txBody>
      </p:sp>
      <p:pic>
        <p:nvPicPr>
          <p:cNvPr id="7" name="Content Placeholder 6" descr="Chart, scatter chart&#10;&#10;Description automatically generated">
            <a:extLst>
              <a:ext uri="{FF2B5EF4-FFF2-40B4-BE49-F238E27FC236}">
                <a16:creationId xmlns:a16="http://schemas.microsoft.com/office/drawing/2014/main" id="{65FA223C-1DED-EA30-6634-C4CF24D26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38" y="1711588"/>
            <a:ext cx="4813218" cy="4913493"/>
          </a:xfrm>
        </p:spPr>
      </p:pic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87D41A6E-E0D6-47E4-CFA0-D2CC46B68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0667" y="1593235"/>
            <a:ext cx="6965950" cy="47520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DF8F3BE-1F7B-6DE4-F96E-67BC768690C8}"/>
              </a:ext>
            </a:extLst>
          </p:cNvPr>
          <p:cNvSpPr/>
          <p:nvPr/>
        </p:nvSpPr>
        <p:spPr>
          <a:xfrm>
            <a:off x="5003515" y="1690688"/>
            <a:ext cx="6780943" cy="5388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71FC63-DF0A-01D9-B0C6-D9B8F4852C4D}"/>
              </a:ext>
            </a:extLst>
          </p:cNvPr>
          <p:cNvSpPr/>
          <p:nvPr/>
        </p:nvSpPr>
        <p:spPr>
          <a:xfrm>
            <a:off x="4995276" y="2423857"/>
            <a:ext cx="6780943" cy="876353"/>
          </a:xfrm>
          <a:prstGeom prst="rect">
            <a:avLst/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143FCC-0A7B-AAAE-7631-079A9074DEA5}"/>
              </a:ext>
            </a:extLst>
          </p:cNvPr>
          <p:cNvSpPr/>
          <p:nvPr/>
        </p:nvSpPr>
        <p:spPr>
          <a:xfrm>
            <a:off x="5007631" y="3412399"/>
            <a:ext cx="6780943" cy="19998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2545CB-EA1D-3C99-62D6-5AA6FDC3476D}"/>
              </a:ext>
            </a:extLst>
          </p:cNvPr>
          <p:cNvSpPr/>
          <p:nvPr/>
        </p:nvSpPr>
        <p:spPr>
          <a:xfrm>
            <a:off x="5007631" y="5574842"/>
            <a:ext cx="6780943" cy="760641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390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F44E-5580-43BC-ABB5-D3CAC69BE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632" y="522516"/>
            <a:ext cx="8097599" cy="1186101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</a:rPr>
              <a:t>Example output with suggestive reporting text</a:t>
            </a:r>
            <a:endParaRPr lang="en-US" sz="3200" dirty="0">
              <a:ea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1BEDAB-CC43-C91D-3340-C09DD81D96FC}"/>
              </a:ext>
            </a:extLst>
          </p:cNvPr>
          <p:cNvSpPr txBox="1"/>
          <p:nvPr/>
        </p:nvSpPr>
        <p:spPr>
          <a:xfrm>
            <a:off x="6718151" y="1748933"/>
            <a:ext cx="511826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= a paragraph reporting model significance, then coefficients (</a:t>
            </a:r>
            <a:r>
              <a:rPr lang="en-US" dirty="0">
                <a:solidFill>
                  <a:srgbClr val="00B0F0"/>
                </a:solidFill>
              </a:rPr>
              <a:t>statistics</a:t>
            </a:r>
            <a:r>
              <a:rPr lang="en-US" dirty="0"/>
              <a:t> + </a:t>
            </a:r>
            <a:r>
              <a:rPr lang="en-US" dirty="0">
                <a:solidFill>
                  <a:srgbClr val="FF0000"/>
                </a:solidFill>
              </a:rPr>
              <a:t>verbal description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Example of model significance:  The model predicting children’s test scores from mother’s graduation status, mother’s age and IQ was significant (</a:t>
            </a:r>
            <a:r>
              <a:rPr lang="en-US" i="1" dirty="0"/>
              <a:t>F </a:t>
            </a:r>
            <a:r>
              <a:rPr lang="en-US" dirty="0"/>
              <a:t>(3, 430) = 39.25, </a:t>
            </a:r>
            <a:r>
              <a:rPr lang="en-US" i="1" dirty="0"/>
              <a:t>p </a:t>
            </a:r>
            <a:r>
              <a:rPr lang="en-US" dirty="0"/>
              <a:t>&lt; .001, </a:t>
            </a:r>
            <a:r>
              <a:rPr lang="en-US" i="1" dirty="0"/>
              <a:t>R</a:t>
            </a:r>
            <a:r>
              <a:rPr lang="en-US" i="1" baseline="30000" dirty="0"/>
              <a:t>2</a:t>
            </a:r>
            <a:r>
              <a:rPr lang="en-US" dirty="0"/>
              <a:t> = 0.21).</a:t>
            </a:r>
          </a:p>
          <a:p>
            <a:endParaRPr lang="en-US" dirty="0"/>
          </a:p>
          <a:p>
            <a:r>
              <a:rPr lang="en-US" dirty="0"/>
              <a:t>Example text for ‘</a:t>
            </a:r>
            <a:r>
              <a:rPr lang="en-US" dirty="0" err="1"/>
              <a:t>c_mom_hs</a:t>
            </a:r>
            <a:r>
              <a:rPr lang="en-US" dirty="0"/>
              <a:t>’ coefficient:</a:t>
            </a:r>
          </a:p>
          <a:p>
            <a:endParaRPr lang="en-US" dirty="0"/>
          </a:p>
          <a:p>
            <a:r>
              <a:rPr lang="en-US" dirty="0">
                <a:solidFill>
                  <a:srgbClr val="00B0F0"/>
                </a:solidFill>
              </a:rPr>
              <a:t>The difference for whether the mother graduated high school or not is significant (</a:t>
            </a:r>
            <a:r>
              <a:rPr lang="en-US" i="1" dirty="0">
                <a:solidFill>
                  <a:srgbClr val="00B0F0"/>
                </a:solidFill>
              </a:rPr>
              <a:t>b</a:t>
            </a:r>
            <a:r>
              <a:rPr lang="en-US" dirty="0">
                <a:solidFill>
                  <a:srgbClr val="00B0F0"/>
                </a:solidFill>
              </a:rPr>
              <a:t> = 5.65, SE = 2.26, </a:t>
            </a:r>
            <a:r>
              <a:rPr lang="en-US" i="1" dirty="0">
                <a:solidFill>
                  <a:srgbClr val="00B0F0"/>
                </a:solidFill>
              </a:rPr>
              <a:t>p </a:t>
            </a:r>
            <a:r>
              <a:rPr lang="en-US" dirty="0">
                <a:solidFill>
                  <a:srgbClr val="00B0F0"/>
                </a:solidFill>
              </a:rPr>
              <a:t>= .013).  </a:t>
            </a:r>
            <a:r>
              <a:rPr lang="en-US" dirty="0">
                <a:solidFill>
                  <a:srgbClr val="B5121B"/>
                </a:solidFill>
              </a:rPr>
              <a:t>Holding all other predictors constant, the difference in scores for a child whose mother finished high school and a child whose mother did not finish high school is 5.64 test points.</a:t>
            </a:r>
          </a:p>
        </p:txBody>
      </p:sp>
      <p:pic>
        <p:nvPicPr>
          <p:cNvPr id="8" name="Picture 7" descr="Table&#10;&#10;Description automatically generated">
            <a:extLst>
              <a:ext uri="{FF2B5EF4-FFF2-40B4-BE49-F238E27FC236}">
                <a16:creationId xmlns:a16="http://schemas.microsoft.com/office/drawing/2014/main" id="{A7AB8531-7B46-5CD2-774E-E86B872DA5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87" y="1593236"/>
            <a:ext cx="6178565" cy="42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5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B11FC3-D884-1242-8450-40BB6EF23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9"/>
          <a:stretch/>
        </p:blipFill>
        <p:spPr>
          <a:xfrm>
            <a:off x="617517" y="1971384"/>
            <a:ext cx="10994259" cy="37102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E51D9F-9391-2849-8B74-E18624429C5D}"/>
              </a:ext>
            </a:extLst>
          </p:cNvPr>
          <p:cNvSpPr txBox="1">
            <a:spLocks/>
          </p:cNvSpPr>
          <p:nvPr/>
        </p:nvSpPr>
        <p:spPr>
          <a:xfrm>
            <a:off x="930456" y="564438"/>
            <a:ext cx="10567279" cy="1224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70"/>
              </a:lnSpc>
              <a:spcBef>
                <a:spcPts val="750"/>
              </a:spcBef>
              <a:buNone/>
              <a:defRPr sz="3600" kern="1200">
                <a:solidFill>
                  <a:srgbClr val="B5121B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3200" dirty="0">
                <a:latin typeface="Calibri"/>
                <a:ea typeface="Calibri"/>
                <a:cs typeface="Calibri"/>
              </a:rPr>
              <a:t>Week 12: </a:t>
            </a:r>
            <a:r>
              <a:rPr lang="en-US" sz="3200" dirty="0" err="1">
                <a:latin typeface="Calibri"/>
                <a:ea typeface="Calibri"/>
                <a:cs typeface="Calibri"/>
              </a:rPr>
              <a:t>Analysing</a:t>
            </a:r>
            <a:r>
              <a:rPr lang="en-US" sz="3200" dirty="0">
                <a:latin typeface="Calibri"/>
                <a:ea typeface="Calibri"/>
                <a:cs typeface="Calibri"/>
              </a:rPr>
              <a:t> using the workflow</a:t>
            </a:r>
          </a:p>
        </p:txBody>
      </p:sp>
    </p:spTree>
    <p:extLst>
      <p:ext uri="{BB962C8B-B14F-4D97-AF65-F5344CB8AC3E}">
        <p14:creationId xmlns:p14="http://schemas.microsoft.com/office/powerpoint/2010/main" val="14876100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B11FC3-D884-1242-8450-40BB6EF23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9"/>
          <a:stretch/>
        </p:blipFill>
        <p:spPr>
          <a:xfrm>
            <a:off x="617517" y="1971384"/>
            <a:ext cx="10994259" cy="366912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E51D9F-9391-2849-8B74-E18624429C5D}"/>
              </a:ext>
            </a:extLst>
          </p:cNvPr>
          <p:cNvSpPr txBox="1">
            <a:spLocks/>
          </p:cNvSpPr>
          <p:nvPr/>
        </p:nvSpPr>
        <p:spPr>
          <a:xfrm>
            <a:off x="930456" y="564438"/>
            <a:ext cx="10567279" cy="12241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70"/>
              </a:lnSpc>
              <a:spcBef>
                <a:spcPts val="750"/>
              </a:spcBef>
              <a:buNone/>
              <a:defRPr sz="3600" kern="1200">
                <a:solidFill>
                  <a:srgbClr val="B5121B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Each stage represents small blocks of code:</a:t>
            </a:r>
          </a:p>
        </p:txBody>
      </p:sp>
      <p:sp>
        <p:nvSpPr>
          <p:cNvPr id="2" name="Up Arrow 1">
            <a:extLst>
              <a:ext uri="{FF2B5EF4-FFF2-40B4-BE49-F238E27FC236}">
                <a16:creationId xmlns:a16="http://schemas.microsoft.com/office/drawing/2014/main" id="{6061C2F6-4A04-E14A-9714-3A11DA95CCBF}"/>
              </a:ext>
            </a:extLst>
          </p:cNvPr>
          <p:cNvSpPr/>
          <p:nvPr/>
        </p:nvSpPr>
        <p:spPr>
          <a:xfrm>
            <a:off x="1543792" y="4096987"/>
            <a:ext cx="308759" cy="819397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B11EBDFA-606E-0B49-B5D2-2B09AAD7B59D}"/>
              </a:ext>
            </a:extLst>
          </p:cNvPr>
          <p:cNvSpPr/>
          <p:nvPr/>
        </p:nvSpPr>
        <p:spPr>
          <a:xfrm>
            <a:off x="3075709" y="2553195"/>
            <a:ext cx="320634" cy="736270"/>
          </a:xfrm>
          <a:prstGeom prst="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8D5FBDF6-38BD-6048-A12C-04328EC4030C}"/>
              </a:ext>
            </a:extLst>
          </p:cNvPr>
          <p:cNvSpPr/>
          <p:nvPr/>
        </p:nvSpPr>
        <p:spPr>
          <a:xfrm>
            <a:off x="4769701" y="2743200"/>
            <a:ext cx="926275" cy="20188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3118600-F555-F74B-B3A4-BAA72FFAA473}"/>
              </a:ext>
            </a:extLst>
          </p:cNvPr>
          <p:cNvSpPr/>
          <p:nvPr/>
        </p:nvSpPr>
        <p:spPr>
          <a:xfrm rot="17327086">
            <a:off x="4356269" y="4368143"/>
            <a:ext cx="926275" cy="20188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B81DB419-380D-5E4B-BCBC-8025D0EF802A}"/>
              </a:ext>
            </a:extLst>
          </p:cNvPr>
          <p:cNvSpPr/>
          <p:nvPr/>
        </p:nvSpPr>
        <p:spPr>
          <a:xfrm rot="12370846">
            <a:off x="7550727" y="4678878"/>
            <a:ext cx="926275" cy="201881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554F6A53-E67B-B24C-AC68-F7DC1A198CCC}"/>
              </a:ext>
            </a:extLst>
          </p:cNvPr>
          <p:cNvSpPr/>
          <p:nvPr/>
        </p:nvSpPr>
        <p:spPr>
          <a:xfrm>
            <a:off x="10139537" y="4083132"/>
            <a:ext cx="308759" cy="819397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6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845A0-3A14-4163-8598-46A0ED2B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998E55D-8E2A-4AFE-A61C-B5DBBB7761E7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FB11FC3-D884-1242-8450-40BB6EF236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50"/>
          <a:stretch/>
        </p:blipFill>
        <p:spPr>
          <a:xfrm>
            <a:off x="617517" y="2619084"/>
            <a:ext cx="10994259" cy="372427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0E51D9F-9391-2849-8B74-E18624429C5D}"/>
              </a:ext>
            </a:extLst>
          </p:cNvPr>
          <p:cNvSpPr txBox="1">
            <a:spLocks/>
          </p:cNvSpPr>
          <p:nvPr/>
        </p:nvSpPr>
        <p:spPr>
          <a:xfrm>
            <a:off x="617518" y="1162050"/>
            <a:ext cx="10880218" cy="1626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ts val="3470"/>
              </a:lnSpc>
              <a:spcBef>
                <a:spcPts val="750"/>
              </a:spcBef>
              <a:buNone/>
              <a:defRPr sz="3600" kern="1200">
                <a:solidFill>
                  <a:srgbClr val="B5121B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Communicate =  Descriptive Statistics, model summaries, plots of effects &amp; explanatory text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554F6A53-E67B-B24C-AC68-F7DC1A198CCC}"/>
              </a:ext>
            </a:extLst>
          </p:cNvPr>
          <p:cNvSpPr/>
          <p:nvPr/>
        </p:nvSpPr>
        <p:spPr>
          <a:xfrm>
            <a:off x="10072730" y="4777676"/>
            <a:ext cx="308759" cy="819397"/>
          </a:xfrm>
          <a:prstGeom prst="up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F27F5-D0C4-E536-081D-41A618F1A5AA}"/>
              </a:ext>
            </a:extLst>
          </p:cNvPr>
          <p:cNvSpPr/>
          <p:nvPr/>
        </p:nvSpPr>
        <p:spPr>
          <a:xfrm>
            <a:off x="8324850" y="2628900"/>
            <a:ext cx="3495675" cy="3724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46CB78-E9BD-AD4D-9E60-F440B348EF8A}"/>
              </a:ext>
            </a:extLst>
          </p:cNvPr>
          <p:cNvGrpSpPr/>
          <p:nvPr/>
        </p:nvGrpSpPr>
        <p:grpSpPr>
          <a:xfrm>
            <a:off x="9101362" y="3124695"/>
            <a:ext cx="2042126" cy="875805"/>
            <a:chOff x="8955058" y="2553195"/>
            <a:chExt cx="2042126" cy="875805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7572F24-A09F-7643-AF4F-15282B010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9692641" y="2788919"/>
              <a:ext cx="542544" cy="542544"/>
            </a:xfrm>
            <a:prstGeom prst="rect">
              <a:avLst/>
            </a:prstGeom>
          </p:spPr>
        </p:pic>
        <p:pic>
          <p:nvPicPr>
            <p:cNvPr id="16" name="Graphic 15" descr="Scatterplot with solid fill">
              <a:extLst>
                <a:ext uri="{FF2B5EF4-FFF2-40B4-BE49-F238E27FC236}">
                  <a16:creationId xmlns:a16="http://schemas.microsoft.com/office/drawing/2014/main" id="{2D96180C-12EE-4341-8ECB-B8D49981B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22301" y="2764535"/>
              <a:ext cx="579120" cy="579120"/>
            </a:xfrm>
            <a:prstGeom prst="rect">
              <a:avLst/>
            </a:prstGeom>
          </p:spPr>
        </p:pic>
        <p:pic>
          <p:nvPicPr>
            <p:cNvPr id="18" name="Graphic 17" descr="Bar chart outline">
              <a:extLst>
                <a:ext uri="{FF2B5EF4-FFF2-40B4-BE49-F238E27FC236}">
                  <a16:creationId xmlns:a16="http://schemas.microsoft.com/office/drawing/2014/main" id="{8F084F05-8B22-F84B-B77D-1DC971B94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9026730" y="2743199"/>
              <a:ext cx="603503" cy="60350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B406395-0AF9-F64C-8D83-86A5A0FFF409}"/>
                </a:ext>
              </a:extLst>
            </p:cNvPr>
            <p:cNvSpPr/>
            <p:nvPr/>
          </p:nvSpPr>
          <p:spPr>
            <a:xfrm>
              <a:off x="8955058" y="2553195"/>
              <a:ext cx="2042126" cy="875805"/>
            </a:xfrm>
            <a:prstGeom prst="rect">
              <a:avLst/>
            </a:prstGeom>
            <a:noFill/>
            <a:ln w="222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46967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4546A"/>
      </a:hlink>
      <a:folHlink>
        <a:srgbClr val="44546A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968</Words>
  <Application>Microsoft Office PowerPoint</Application>
  <PresentationFormat>Widescreen</PresentationFormat>
  <Paragraphs>143</Paragraphs>
  <Slides>9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PSYC234 Labs 2 - 4:  What happens</vt:lpstr>
      <vt:lpstr>PSYC234 Labs 2 - 4:  Example outputs</vt:lpstr>
      <vt:lpstr>PSYC234 Labs 2 - 4:  What happens</vt:lpstr>
      <vt:lpstr>The role of staff in labs</vt:lpstr>
      <vt:lpstr>This week: Practice in interpreting 3 Models:</vt:lpstr>
      <vt:lpstr>Example output with suggestive reporting text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Pre-Registration &amp; Reproducibility</dc:title>
  <dc:creator/>
  <cp:lastModifiedBy/>
  <cp:revision>557</cp:revision>
  <cp:lastPrinted>2021-11-03T11:58:18Z</cp:lastPrinted>
  <dcterms:created xsi:type="dcterms:W3CDTF">2020-06-05T17:03:52Z</dcterms:created>
  <dcterms:modified xsi:type="dcterms:W3CDTF">2025-01-08T23:36:21Z</dcterms:modified>
</cp:coreProperties>
</file>