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sldIdLst>
    <p:sldId id="256" r:id="rId2"/>
    <p:sldId id="293" r:id="rId3"/>
    <p:sldId id="294" r:id="rId4"/>
    <p:sldId id="296" r:id="rId5"/>
    <p:sldId id="295" r:id="rId6"/>
    <p:sldId id="297" r:id="rId7"/>
    <p:sldId id="283" r:id="rId8"/>
    <p:sldId id="285" r:id="rId9"/>
    <p:sldId id="289" r:id="rId10"/>
    <p:sldId id="277" r:id="rId11"/>
    <p:sldId id="278" r:id="rId12"/>
    <p:sldId id="284" r:id="rId13"/>
    <p:sldId id="279" r:id="rId14"/>
    <p:sldId id="280" r:id="rId15"/>
    <p:sldId id="281" r:id="rId16"/>
    <p:sldId id="288" r:id="rId17"/>
    <p:sldId id="290" r:id="rId18"/>
    <p:sldId id="291" r:id="rId19"/>
    <p:sldId id="292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5121B"/>
    <a:srgbClr val="414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72" autoAdjust="0"/>
    <p:restoredTop sz="97030" autoAdjust="0"/>
  </p:normalViewPr>
  <p:slideViewPr>
    <p:cSldViewPr snapToGrid="0">
      <p:cViewPr varScale="1">
        <p:scale>
          <a:sx n="113" d="100"/>
          <a:sy n="113" d="100"/>
        </p:scale>
        <p:origin x="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2F3E7-441F-477B-9032-3EE7BEB30DA2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2F0C5-9915-4C9D-B9C1-C3246B8D4C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957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ohlA__xABw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hlinkClick r:id="rId3"/>
              </a:rPr>
              <a:t>https://www.youtube.com/watch?v=5ohlA__xABw</a:t>
            </a:r>
            <a:r>
              <a:rPr lang="en-GB" dirty="0"/>
              <a:t> - </a:t>
            </a:r>
            <a:r>
              <a:rPr lang="en-GB" dirty="0" err="1"/>
              <a:t>venkman</a:t>
            </a:r>
            <a:r>
              <a:rPr lang="en-GB" dirty="0"/>
              <a:t> poor experiment clip</a:t>
            </a:r>
            <a:endParaRPr lang="en-US" dirty="0">
              <a:cs typeface="Calibri" panose="020F0502020204030204"/>
            </a:endParaRPr>
          </a:p>
          <a:p>
            <a:endParaRPr lang="en-GB" dirty="0"/>
          </a:p>
          <a:p>
            <a:endParaRPr lang="en-GB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437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WBA </a:t>
            </a:r>
            <a:r>
              <a:rPr lang="en-US" dirty="0" err="1">
                <a:cs typeface="Calibri"/>
              </a:rPr>
              <a:t>qs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 overarching system for dealing with categorical predictors in regression is by:  contrast coding, dummy coding, treatment coding, sum coding, deviation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983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WBA </a:t>
            </a:r>
            <a:r>
              <a:rPr lang="en-US" dirty="0" err="1">
                <a:cs typeface="Calibri"/>
              </a:rPr>
              <a:t>qs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 overarching system for dealing with categorical predictors in regression is by:  contrast coding, dummy coding, treatment coding, sum coding, deviation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041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WBA </a:t>
            </a:r>
            <a:r>
              <a:rPr lang="en-US" dirty="0" err="1">
                <a:cs typeface="Calibri"/>
              </a:rPr>
              <a:t>qs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 overarching system for dealing with categorical predictors in regression is by:  contrast coding, dummy coding, treatment coding, sum coding, deviation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263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WBA </a:t>
            </a:r>
            <a:r>
              <a:rPr lang="en-US" dirty="0" err="1">
                <a:cs typeface="Calibri"/>
              </a:rPr>
              <a:t>qs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 overarching system for dealing with categorical predictors in regression is by:  contrast coding, dummy coding, treatment coding, sum coding, deviation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976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WBA </a:t>
            </a:r>
            <a:r>
              <a:rPr lang="en-US" dirty="0" err="1">
                <a:cs typeface="Calibri"/>
              </a:rPr>
              <a:t>qs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 overarching system for dealing with categorical predictors in regression is by:  contrast coding, dummy coding, treatment coding, sum coding, deviation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395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WBA </a:t>
            </a:r>
            <a:r>
              <a:rPr lang="en-US" dirty="0" err="1">
                <a:cs typeface="Calibri"/>
              </a:rPr>
              <a:t>qs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 overarching system for dealing with categorical predictors in regression is by:  contrast coding, dummy coding, treatment coding, sum coding, deviation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35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WBA </a:t>
            </a:r>
            <a:r>
              <a:rPr lang="en-US" dirty="0" err="1">
                <a:cs typeface="Calibri"/>
              </a:rPr>
              <a:t>qs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 overarching system for dealing with categorical predictors in regression is by:  contrast coding, dummy coding, treatment coding, sum coding, deviation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828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WBA </a:t>
            </a:r>
            <a:r>
              <a:rPr lang="en-US" dirty="0" err="1">
                <a:cs typeface="Calibri"/>
              </a:rPr>
              <a:t>qs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 overarching system for dealing with categorical predictors in regression is by:  contrast coding, dummy coding, treatment coding, sum coding, deviation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8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WBA </a:t>
            </a:r>
            <a:r>
              <a:rPr lang="en-US" dirty="0" err="1">
                <a:cs typeface="Calibri"/>
              </a:rPr>
              <a:t>qs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 overarching system for dealing with categorical predictors in regression is by:  contrast coding, dummy coding, treatment coding, sum coding, deviation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207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WBA </a:t>
            </a:r>
            <a:r>
              <a:rPr lang="en-US" dirty="0" err="1">
                <a:cs typeface="Calibri"/>
              </a:rPr>
              <a:t>qs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 overarching system for dealing with categorical predictors in regression is by:  contrast coding, dummy coding, treatment coding, sum coding, deviation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333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WBA </a:t>
            </a:r>
            <a:r>
              <a:rPr lang="en-US" dirty="0" err="1">
                <a:cs typeface="Calibri"/>
              </a:rPr>
              <a:t>qs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 overarching system for dealing with categorical predictors in regression is by:  contrast coding, dummy coding, treatment coding, sum coding, deviation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965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WBA </a:t>
            </a:r>
            <a:r>
              <a:rPr lang="en-US" dirty="0" err="1">
                <a:cs typeface="Calibri"/>
              </a:rPr>
              <a:t>qs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 overarching system for dealing with categorical predictors in regression is by:  contrast coding, dummy coding, treatment coding, sum coding, deviation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836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WBA </a:t>
            </a:r>
            <a:r>
              <a:rPr lang="en-US" dirty="0" err="1">
                <a:cs typeface="Calibri"/>
              </a:rPr>
              <a:t>qs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 overarching system for dealing with categorical predictors in regression is by:  contrast coding, dummy coding, treatment coding, sum coding, deviation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696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WBA </a:t>
            </a:r>
            <a:r>
              <a:rPr lang="en-US" dirty="0" err="1">
                <a:cs typeface="Calibri"/>
              </a:rPr>
              <a:t>qs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 overarching system for dealing with categorical predictors in regression is by:  contrast coding, dummy coding, treatment coding, sum coding, deviation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014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1EF2C280-F524-405F-B409-A0B3EEB3A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5942" y="195942"/>
            <a:ext cx="11812555" cy="6475445"/>
          </a:xfrm>
          <a:custGeom>
            <a:avLst/>
            <a:gdLst/>
            <a:ahLst/>
            <a:cxnLst/>
            <a:rect l="l" t="t" r="r" b="b"/>
            <a:pathLst>
              <a:path w="12048490" h="6713220">
                <a:moveTo>
                  <a:pt x="0" y="6713004"/>
                </a:moveTo>
                <a:lnTo>
                  <a:pt x="12048210" y="6713004"/>
                </a:lnTo>
                <a:lnTo>
                  <a:pt x="12048210" y="0"/>
                </a:lnTo>
                <a:lnTo>
                  <a:pt x="0" y="0"/>
                </a:lnTo>
                <a:lnTo>
                  <a:pt x="0" y="6713004"/>
                </a:lnTo>
                <a:close/>
              </a:path>
            </a:pathLst>
          </a:custGeom>
          <a:solidFill>
            <a:srgbClr val="B51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 descr="Lancaster University">
            <a:extLst>
              <a:ext uri="{FF2B5EF4-FFF2-40B4-BE49-F238E27FC236}">
                <a16:creationId xmlns:a16="http://schemas.microsoft.com/office/drawing/2014/main" id="{B4C545BB-4FC6-4C07-B4BC-1B3873E92B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942" y="762000"/>
            <a:ext cx="2552491" cy="806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0CF9F2-6D22-4CA4-A596-A6A43B8C79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0940" y="2205022"/>
            <a:ext cx="9144000" cy="1399152"/>
          </a:xfrm>
        </p:spPr>
        <p:txBody>
          <a:bodyPr anchor="b">
            <a:normAutofit/>
          </a:bodyPr>
          <a:lstStyle>
            <a:lvl1pPr algn="l">
              <a:lnSpc>
                <a:spcPts val="4400"/>
              </a:lnSpc>
              <a:spcBef>
                <a:spcPts val="1110"/>
              </a:spcBef>
              <a:defRPr sz="455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Template slide: </a:t>
            </a:r>
            <a:br>
              <a:rPr lang="en-US" dirty="0"/>
            </a:br>
            <a:r>
              <a:rPr lang="en-US" dirty="0"/>
              <a:t>presentation title goes here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1B88C-C94B-424C-B0DC-611AA04686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4338" y="4152381"/>
            <a:ext cx="91440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525"/>
              </a:spcBef>
              <a:buNone/>
              <a:defRPr sz="265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date, month, year here</a:t>
            </a:r>
          </a:p>
          <a:p>
            <a:r>
              <a:rPr lang="en-US" dirty="0"/>
              <a:t>Insert presenter name</a:t>
            </a:r>
            <a:endParaRPr lang="en-GB" dirty="0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4260E1F7-11D6-4F9A-9CDB-A1450D1E497D}"/>
              </a:ext>
            </a:extLst>
          </p:cNvPr>
          <p:cNvSpPr/>
          <p:nvPr userDrawn="1"/>
        </p:nvSpPr>
        <p:spPr>
          <a:xfrm>
            <a:off x="992097" y="3829921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4159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BCDE62AB-9720-4075-A15D-483E19C7D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1922" y="3832747"/>
            <a:ext cx="1590675" cy="0"/>
          </a:xfrm>
          <a:custGeom>
            <a:avLst/>
            <a:gdLst/>
            <a:ahLst/>
            <a:cxnLst/>
            <a:rect l="l" t="t" r="r" b="b"/>
            <a:pathLst>
              <a:path w="1590675">
                <a:moveTo>
                  <a:pt x="0" y="0"/>
                </a:moveTo>
                <a:lnTo>
                  <a:pt x="1590421" y="0"/>
                </a:lnTo>
              </a:path>
            </a:pathLst>
          </a:custGeom>
          <a:ln w="17043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BD4E107-ACD4-4A6A-8618-FDF878C3B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69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4">
            <a:extLst>
              <a:ext uri="{FF2B5EF4-FFF2-40B4-BE49-F238E27FC236}">
                <a16:creationId xmlns:a16="http://schemas.microsoft.com/office/drawing/2014/main" id="{E911A0A4-9D31-4F34-8E71-4A07A9FDE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4508" y="1832146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3728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BE2592A-4048-4211-B609-EB603E5AE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59" y="531848"/>
            <a:ext cx="7568682" cy="1158840"/>
          </a:xfrm>
        </p:spPr>
        <p:txBody>
          <a:bodyPr>
            <a:normAutofit/>
          </a:bodyPr>
          <a:lstStyle>
            <a:lvl1pPr>
              <a:lnSpc>
                <a:spcPts val="3470"/>
              </a:lnSpc>
              <a:spcBef>
                <a:spcPts val="750"/>
              </a:spcBef>
              <a:defRPr sz="360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32CECB2-8BBC-4238-95E4-9CF53BEC0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5" name="Picture 14" descr="Lancaster University">
            <a:extLst>
              <a:ext uri="{FF2B5EF4-FFF2-40B4-BE49-F238E27FC236}">
                <a16:creationId xmlns:a16="http://schemas.microsoft.com/office/drawing/2014/main" id="{F43189D6-09CC-4664-8F2F-E317A914F4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59" y="762000"/>
            <a:ext cx="2098889" cy="6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8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AEB81DE-9DB5-4365-A5C5-617C96B6E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3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F9F2-6D22-4CA4-A596-A6A43B8C79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0940" y="2205022"/>
            <a:ext cx="9144000" cy="1399152"/>
          </a:xfrm>
        </p:spPr>
        <p:txBody>
          <a:bodyPr anchor="b">
            <a:normAutofit/>
          </a:bodyPr>
          <a:lstStyle>
            <a:lvl1pPr algn="l">
              <a:lnSpc>
                <a:spcPts val="4400"/>
              </a:lnSpc>
              <a:spcBef>
                <a:spcPts val="1110"/>
              </a:spcBef>
              <a:defRPr sz="455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Template slide: </a:t>
            </a:r>
            <a:br>
              <a:rPr lang="en-US" dirty="0"/>
            </a:br>
            <a:r>
              <a:rPr lang="en-US" dirty="0"/>
              <a:t>presentation title goes here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1B88C-C94B-424C-B0DC-611AA04686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4338" y="4152381"/>
            <a:ext cx="91440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525"/>
              </a:spcBef>
              <a:buNone/>
              <a:defRPr sz="26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date, month, year here</a:t>
            </a:r>
          </a:p>
          <a:p>
            <a:r>
              <a:rPr lang="en-US" dirty="0"/>
              <a:t>Insert presenter name</a:t>
            </a:r>
            <a:endParaRPr lang="en-GB" dirty="0"/>
          </a:p>
        </p:txBody>
      </p:sp>
      <p:pic>
        <p:nvPicPr>
          <p:cNvPr id="7" name="Picture 6" descr="Lancaster University">
            <a:extLst>
              <a:ext uri="{FF2B5EF4-FFF2-40B4-BE49-F238E27FC236}">
                <a16:creationId xmlns:a16="http://schemas.microsoft.com/office/drawing/2014/main" id="{2528AF01-8AC0-4C10-8386-19F11482E5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682" y="762000"/>
            <a:ext cx="2565317" cy="810971"/>
          </a:xfrm>
          <a:prstGeom prst="rect">
            <a:avLst/>
          </a:prstGeom>
        </p:spPr>
      </p:pic>
      <p:sp>
        <p:nvSpPr>
          <p:cNvPr id="8" name="object 6">
            <a:extLst>
              <a:ext uri="{FF2B5EF4-FFF2-40B4-BE49-F238E27FC236}">
                <a16:creationId xmlns:a16="http://schemas.microsoft.com/office/drawing/2014/main" id="{4260E1F7-11D6-4F9A-9CDB-A1450D1E4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097" y="3829921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4159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95C828A-191B-48BF-BB4A-DF202F883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682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F9F2-6D22-4CA4-A596-A6A43B8C79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0940" y="2205022"/>
            <a:ext cx="9144000" cy="1399152"/>
          </a:xfrm>
        </p:spPr>
        <p:txBody>
          <a:bodyPr anchor="b">
            <a:normAutofit/>
          </a:bodyPr>
          <a:lstStyle>
            <a:lvl1pPr algn="l">
              <a:lnSpc>
                <a:spcPts val="4400"/>
              </a:lnSpc>
              <a:spcBef>
                <a:spcPts val="1110"/>
              </a:spcBef>
              <a:defRPr sz="455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Template slide: </a:t>
            </a:r>
            <a:br>
              <a:rPr lang="en-US" dirty="0"/>
            </a:br>
            <a:r>
              <a:rPr lang="en-US" dirty="0"/>
              <a:t>presentation title goes here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1B88C-C94B-424C-B0DC-611AA04686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4338" y="4152381"/>
            <a:ext cx="91440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525"/>
              </a:spcBef>
              <a:buNone/>
              <a:defRPr sz="26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date, month, year here</a:t>
            </a:r>
          </a:p>
          <a:p>
            <a:r>
              <a:rPr lang="en-US" dirty="0"/>
              <a:t>Insert presenter name</a:t>
            </a:r>
            <a:endParaRPr lang="en-GB" dirty="0"/>
          </a:p>
        </p:txBody>
      </p:sp>
      <p:pic>
        <p:nvPicPr>
          <p:cNvPr id="7" name="Picture 6" descr="Lancaster University">
            <a:extLst>
              <a:ext uri="{FF2B5EF4-FFF2-40B4-BE49-F238E27FC236}">
                <a16:creationId xmlns:a16="http://schemas.microsoft.com/office/drawing/2014/main" id="{2528AF01-8AC0-4C10-8386-19F11482E5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682" y="762000"/>
            <a:ext cx="2565317" cy="810971"/>
          </a:xfrm>
          <a:prstGeom prst="rect">
            <a:avLst/>
          </a:prstGeom>
        </p:spPr>
      </p:pic>
      <p:sp>
        <p:nvSpPr>
          <p:cNvPr id="8" name="object 6">
            <a:extLst>
              <a:ext uri="{FF2B5EF4-FFF2-40B4-BE49-F238E27FC236}">
                <a16:creationId xmlns:a16="http://schemas.microsoft.com/office/drawing/2014/main" id="{4260E1F7-11D6-4F9A-9CDB-A1450D1E4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097" y="3829921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4159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8" descr="University Academy 92 Manchester">
            <a:extLst>
              <a:ext uri="{FF2B5EF4-FFF2-40B4-BE49-F238E27FC236}">
                <a16:creationId xmlns:a16="http://schemas.microsoft.com/office/drawing/2014/main" id="{97C89DA9-7708-4EE0-9C2E-17C843B198F5}"/>
              </a:ext>
            </a:extLst>
          </p:cNvPr>
          <p:cNvSpPr/>
          <p:nvPr userDrawn="1"/>
        </p:nvSpPr>
        <p:spPr>
          <a:xfrm>
            <a:off x="6888886" y="697941"/>
            <a:ext cx="1481137" cy="7776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 descr="Blackburn College">
            <a:extLst>
              <a:ext uri="{FF2B5EF4-FFF2-40B4-BE49-F238E27FC236}">
                <a16:creationId xmlns:a16="http://schemas.microsoft.com/office/drawing/2014/main" id="{B2D8FC4D-6A10-4AFC-90EE-36BEDC612D9F}"/>
              </a:ext>
            </a:extLst>
          </p:cNvPr>
          <p:cNvSpPr/>
          <p:nvPr userDrawn="1"/>
        </p:nvSpPr>
        <p:spPr>
          <a:xfrm>
            <a:off x="4800858" y="717994"/>
            <a:ext cx="1763493" cy="6179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 descr="Blackpool &amp; The Fylde college">
            <a:extLst>
              <a:ext uri="{FF2B5EF4-FFF2-40B4-BE49-F238E27FC236}">
                <a16:creationId xmlns:a16="http://schemas.microsoft.com/office/drawing/2014/main" id="{74C67722-6D8E-4717-BBA0-D9603159F8C3}"/>
              </a:ext>
            </a:extLst>
          </p:cNvPr>
          <p:cNvSpPr/>
          <p:nvPr userDrawn="1"/>
        </p:nvSpPr>
        <p:spPr>
          <a:xfrm>
            <a:off x="2927182" y="665080"/>
            <a:ext cx="1543981" cy="6424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 descr="Furness college">
            <a:extLst>
              <a:ext uri="{FF2B5EF4-FFF2-40B4-BE49-F238E27FC236}">
                <a16:creationId xmlns:a16="http://schemas.microsoft.com/office/drawing/2014/main" id="{544291F1-FBE8-4BF5-82D3-3E12A047DE75}"/>
              </a:ext>
            </a:extLst>
          </p:cNvPr>
          <p:cNvSpPr/>
          <p:nvPr userDrawn="1"/>
        </p:nvSpPr>
        <p:spPr>
          <a:xfrm>
            <a:off x="891120" y="700908"/>
            <a:ext cx="1786115" cy="6995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B57897E-9B28-47E3-BC7F-FA671A168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63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35A2C7DA-9587-4F85-9BC4-F30F0308A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5057" y="181946"/>
            <a:ext cx="11821886" cy="6494107"/>
          </a:xfrm>
          <a:custGeom>
            <a:avLst/>
            <a:gdLst/>
            <a:ahLst/>
            <a:cxnLst/>
            <a:rect l="l" t="t" r="r" b="b"/>
            <a:pathLst>
              <a:path w="12049125" h="6713855">
                <a:moveTo>
                  <a:pt x="0" y="6713410"/>
                </a:moveTo>
                <a:lnTo>
                  <a:pt x="12048617" y="6713410"/>
                </a:lnTo>
                <a:lnTo>
                  <a:pt x="12048617" y="0"/>
                </a:lnTo>
                <a:lnTo>
                  <a:pt x="0" y="0"/>
                </a:lnTo>
                <a:lnTo>
                  <a:pt x="0" y="6713410"/>
                </a:lnTo>
                <a:close/>
              </a:path>
            </a:pathLst>
          </a:custGeom>
          <a:solidFill>
            <a:srgbClr val="7CB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 descr="Lancaster University">
            <a:extLst>
              <a:ext uri="{FF2B5EF4-FFF2-40B4-BE49-F238E27FC236}">
                <a16:creationId xmlns:a16="http://schemas.microsoft.com/office/drawing/2014/main" id="{B4C545BB-4FC6-4C07-B4BC-1B3873E92B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942" y="762000"/>
            <a:ext cx="2552491" cy="806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0CF9F2-6D22-4CA4-A596-A6A43B8C79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0940" y="2205022"/>
            <a:ext cx="9144000" cy="1399152"/>
          </a:xfrm>
        </p:spPr>
        <p:txBody>
          <a:bodyPr anchor="b">
            <a:normAutofit/>
          </a:bodyPr>
          <a:lstStyle>
            <a:lvl1pPr algn="l">
              <a:lnSpc>
                <a:spcPts val="4400"/>
              </a:lnSpc>
              <a:spcBef>
                <a:spcPts val="1110"/>
              </a:spcBef>
              <a:defRPr sz="455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Template slide: </a:t>
            </a:r>
            <a:br>
              <a:rPr lang="en-US" dirty="0"/>
            </a:br>
            <a:r>
              <a:rPr lang="en-US" dirty="0"/>
              <a:t>section title goes here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1B88C-C94B-424C-B0DC-611AA04686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4338" y="4152381"/>
            <a:ext cx="91440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525"/>
              </a:spcBef>
              <a:buNone/>
              <a:defRPr sz="265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date, month, year here</a:t>
            </a:r>
          </a:p>
          <a:p>
            <a:r>
              <a:rPr lang="en-US" dirty="0"/>
              <a:t>Insert presenter name</a:t>
            </a:r>
            <a:endParaRPr lang="en-GB" dirty="0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4260E1F7-11D6-4F9A-9CDB-A1450D1E497D}"/>
              </a:ext>
            </a:extLst>
          </p:cNvPr>
          <p:cNvSpPr/>
          <p:nvPr userDrawn="1"/>
        </p:nvSpPr>
        <p:spPr>
          <a:xfrm>
            <a:off x="992097" y="3829921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4159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BCDE62AB-9720-4075-A15D-483E19C7D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1922" y="3832747"/>
            <a:ext cx="1590675" cy="0"/>
          </a:xfrm>
          <a:custGeom>
            <a:avLst/>
            <a:gdLst/>
            <a:ahLst/>
            <a:cxnLst/>
            <a:rect l="l" t="t" r="r" b="b"/>
            <a:pathLst>
              <a:path w="1590675">
                <a:moveTo>
                  <a:pt x="0" y="0"/>
                </a:moveTo>
                <a:lnTo>
                  <a:pt x="1590421" y="0"/>
                </a:lnTo>
              </a:path>
            </a:pathLst>
          </a:custGeom>
          <a:ln w="1704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B6FFB34-2A03-4DFF-8F1A-D7E69F6F8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59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C40D-D6BC-4D4D-AF4C-44A15AE97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3" y="475866"/>
            <a:ext cx="8250058" cy="1224153"/>
          </a:xfrm>
        </p:spPr>
        <p:txBody>
          <a:bodyPr>
            <a:normAutofit/>
          </a:bodyPr>
          <a:lstStyle>
            <a:lvl1pPr>
              <a:lnSpc>
                <a:spcPts val="3470"/>
              </a:lnSpc>
              <a:spcBef>
                <a:spcPts val="750"/>
              </a:spcBef>
              <a:defRPr sz="360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462D4-273F-48E4-BC67-135E64C37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3" y="2313991"/>
            <a:ext cx="9808029" cy="3862971"/>
          </a:xfrm>
        </p:spPr>
        <p:txBody>
          <a:bodyPr/>
          <a:lstStyle>
            <a:lvl1pPr>
              <a:buClr>
                <a:srgbClr val="AEB4B9"/>
              </a:buClr>
              <a:defRPr sz="2600">
                <a:solidFill>
                  <a:schemeClr val="tx1"/>
                </a:solidFill>
              </a:defRPr>
            </a:lvl1pPr>
            <a:lvl2pPr>
              <a:buClr>
                <a:srgbClr val="AEB4B9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AEB4B9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AEB4B9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AEB4B9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95A3A47-0757-4333-ACCD-258450620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1766" y="1841477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3728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DE9228C-9B11-4DC9-8F13-D4D1ED507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Picture 13" descr="Lancaster University">
            <a:extLst>
              <a:ext uri="{FF2B5EF4-FFF2-40B4-BE49-F238E27FC236}">
                <a16:creationId xmlns:a16="http://schemas.microsoft.com/office/drawing/2014/main" id="{0D9761CB-0BB4-44A2-BF26-F0470B4DCF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59" y="762000"/>
            <a:ext cx="2098889" cy="6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3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462D4-273F-48E4-BC67-135E64C3792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2883" y="2313991"/>
            <a:ext cx="9742714" cy="3862971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rgbClr val="AEB4B9"/>
              </a:buClr>
              <a:buNone/>
              <a:defRPr sz="2600" i="0">
                <a:solidFill>
                  <a:schemeClr val="tx1"/>
                </a:solidFill>
              </a:defRPr>
            </a:lvl1pPr>
            <a:lvl2pPr>
              <a:buClr>
                <a:srgbClr val="AEB4B9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AEB4B9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AEB4B9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AEB4B9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Template slide: text only (use italics for sub-headings)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59C926E-B465-430E-9BB4-30F751A3E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3" y="475866"/>
            <a:ext cx="8040738" cy="1224153"/>
          </a:xfrm>
        </p:spPr>
        <p:txBody>
          <a:bodyPr>
            <a:normAutofit/>
          </a:bodyPr>
          <a:lstStyle>
            <a:lvl1pPr>
              <a:lnSpc>
                <a:spcPts val="3470"/>
              </a:lnSpc>
              <a:spcBef>
                <a:spcPts val="750"/>
              </a:spcBef>
              <a:defRPr sz="360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0BDBDF81-CC4C-4516-B38C-887511BA3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1766" y="1841477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3728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31E803A-17E5-4587-B9C8-543F40CC1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1023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7" name="Picture 16" descr="Lancaster University">
            <a:extLst>
              <a:ext uri="{FF2B5EF4-FFF2-40B4-BE49-F238E27FC236}">
                <a16:creationId xmlns:a16="http://schemas.microsoft.com/office/drawing/2014/main" id="{15D4E1DC-C857-4EB7-8E98-3A0E76300C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59" y="762000"/>
            <a:ext cx="2098889" cy="6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7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575D8C4-2991-4037-8748-66E7016A65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0940" y="2205022"/>
            <a:ext cx="9913240" cy="1399152"/>
          </a:xfrm>
        </p:spPr>
        <p:txBody>
          <a:bodyPr anchor="b">
            <a:normAutofit/>
          </a:bodyPr>
          <a:lstStyle>
            <a:lvl1pPr algn="l">
              <a:lnSpc>
                <a:spcPts val="4400"/>
              </a:lnSpc>
              <a:spcBef>
                <a:spcPts val="1110"/>
              </a:spcBef>
              <a:defRPr sz="455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question text here</a:t>
            </a:r>
            <a:endParaRPr lang="en-GB" dirty="0"/>
          </a:p>
        </p:txBody>
      </p:sp>
      <p:pic>
        <p:nvPicPr>
          <p:cNvPr id="8" name="Picture 7" descr="Lancaster University">
            <a:extLst>
              <a:ext uri="{FF2B5EF4-FFF2-40B4-BE49-F238E27FC236}">
                <a16:creationId xmlns:a16="http://schemas.microsoft.com/office/drawing/2014/main" id="{5A0CDDDE-2A8D-4F00-B876-791A126CBD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59" y="762000"/>
            <a:ext cx="2098889" cy="663520"/>
          </a:xfrm>
          <a:prstGeom prst="rect">
            <a:avLst/>
          </a:prstGeom>
        </p:spPr>
      </p:pic>
      <p:sp>
        <p:nvSpPr>
          <p:cNvPr id="9" name="object 5">
            <a:extLst>
              <a:ext uri="{FF2B5EF4-FFF2-40B4-BE49-F238E27FC236}">
                <a16:creationId xmlns:a16="http://schemas.microsoft.com/office/drawing/2014/main" id="{A1F40E0C-FCFE-45A8-B4CD-8E1C0339D4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097" y="3830968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4159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55EE488-FA38-4ABE-A8A1-1C0A496D5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92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EAACC63-D887-40E8-8239-FD16AE52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38" y="522516"/>
            <a:ext cx="7568682" cy="1168172"/>
          </a:xfrm>
        </p:spPr>
        <p:txBody>
          <a:bodyPr>
            <a:normAutofit/>
          </a:bodyPr>
          <a:lstStyle>
            <a:lvl1pPr>
              <a:lnSpc>
                <a:spcPts val="3470"/>
              </a:lnSpc>
              <a:spcBef>
                <a:spcPts val="750"/>
              </a:spcBef>
              <a:defRPr sz="360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24D0BDC-AEAF-40AB-BD13-7775E203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538" y="2313991"/>
            <a:ext cx="4965441" cy="3862971"/>
          </a:xfrm>
        </p:spPr>
        <p:txBody>
          <a:bodyPr/>
          <a:lstStyle>
            <a:lvl1pPr>
              <a:buClr>
                <a:srgbClr val="AEB4B9"/>
              </a:buClr>
              <a:defRPr sz="2600">
                <a:solidFill>
                  <a:schemeClr val="tx1"/>
                </a:solidFill>
              </a:defRPr>
            </a:lvl1pPr>
            <a:lvl2pPr>
              <a:buClr>
                <a:srgbClr val="AEB4B9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AEB4B9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AEB4B9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AEB4B9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81B46DBF-1B89-405C-A53C-EE0D38B3C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4508" y="1832146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3728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9DC973B-EFE1-44F1-9FB7-36E4227439C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69696" y="2317095"/>
            <a:ext cx="4965442" cy="3862971"/>
          </a:xfrm>
        </p:spPr>
        <p:txBody>
          <a:bodyPr/>
          <a:lstStyle>
            <a:lvl1pPr>
              <a:buClr>
                <a:srgbClr val="AEB4B9"/>
              </a:buClr>
              <a:defRPr sz="2600">
                <a:solidFill>
                  <a:schemeClr val="tx1"/>
                </a:solidFill>
              </a:defRPr>
            </a:lvl1pPr>
            <a:lvl2pPr>
              <a:buClr>
                <a:srgbClr val="AEB4B9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AEB4B9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AEB4B9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AEB4B9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749C0CEC-03F4-4704-9D20-E00E4CD06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1" name="Picture 20" descr="Lancaster University">
            <a:extLst>
              <a:ext uri="{FF2B5EF4-FFF2-40B4-BE49-F238E27FC236}">
                <a16:creationId xmlns:a16="http://schemas.microsoft.com/office/drawing/2014/main" id="{607635CB-A9C5-437C-8837-4C730E8C63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59" y="762000"/>
            <a:ext cx="2098889" cy="6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3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5887E-4F05-4593-B389-647D40DD0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4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9B9D8-EA34-4852-A458-9C736D59E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6478" y="2505075"/>
            <a:ext cx="5157787" cy="3684588"/>
          </a:xfrm>
        </p:spPr>
        <p:txBody>
          <a:bodyPr/>
          <a:lstStyle>
            <a:lvl1pPr>
              <a:buClr>
                <a:srgbClr val="AEB4B9"/>
              </a:buClr>
              <a:defRPr sz="2600"/>
            </a:lvl1pPr>
            <a:lvl2pPr>
              <a:buClr>
                <a:srgbClr val="AEB4B9"/>
              </a:buClr>
              <a:defRPr/>
            </a:lvl2pPr>
            <a:lvl3pPr>
              <a:buClr>
                <a:srgbClr val="AEB4B9"/>
              </a:buClr>
              <a:defRPr/>
            </a:lvl3pPr>
            <a:lvl4pPr>
              <a:buClr>
                <a:srgbClr val="AEB4B9"/>
              </a:buClr>
              <a:defRPr/>
            </a:lvl4pPr>
            <a:lvl5pPr>
              <a:buClr>
                <a:srgbClr val="AEB4B9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E91B9-1447-4EAE-9AB6-9200E96A9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105AF1-67AB-413D-B37A-83B233A5D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buClr>
                <a:srgbClr val="AEB4B9"/>
              </a:buClr>
              <a:defRPr sz="2600"/>
            </a:lvl1pPr>
            <a:lvl2pPr>
              <a:buClr>
                <a:srgbClr val="AEB4B9"/>
              </a:buClr>
              <a:defRPr/>
            </a:lvl2pPr>
            <a:lvl3pPr>
              <a:buClr>
                <a:srgbClr val="AEB4B9"/>
              </a:buClr>
              <a:defRPr/>
            </a:lvl3pPr>
            <a:lvl4pPr>
              <a:buClr>
                <a:srgbClr val="AEB4B9"/>
              </a:buClr>
              <a:defRPr/>
            </a:lvl4pPr>
            <a:lvl5pPr>
              <a:buClr>
                <a:srgbClr val="AEB4B9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FEF35C-6404-4538-8F34-0A887818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59" y="531848"/>
            <a:ext cx="7568682" cy="1158840"/>
          </a:xfrm>
        </p:spPr>
        <p:txBody>
          <a:bodyPr>
            <a:normAutofit/>
          </a:bodyPr>
          <a:lstStyle>
            <a:lvl1pPr>
              <a:lnSpc>
                <a:spcPts val="3470"/>
              </a:lnSpc>
              <a:spcBef>
                <a:spcPts val="750"/>
              </a:spcBef>
              <a:defRPr sz="360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3D487BA0-3AE0-4031-8055-C6AFDC31E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5846" y="1832146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3728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83E33A9-9C13-43F2-93A7-5CD7A6D522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7" name="Picture 16" descr="Lancaster University">
            <a:extLst>
              <a:ext uri="{FF2B5EF4-FFF2-40B4-BE49-F238E27FC236}">
                <a16:creationId xmlns:a16="http://schemas.microsoft.com/office/drawing/2014/main" id="{24641CFC-5847-40DB-B4F0-5496D257DA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59" y="762000"/>
            <a:ext cx="2098889" cy="6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4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>
            <a:extLst>
              <a:ext uri="{FF2B5EF4-FFF2-40B4-BE49-F238E27FC236}">
                <a16:creationId xmlns:a16="http://schemas.microsoft.com/office/drawing/2014/main" id="{AEA68D54-1EAD-45D6-B6CC-D07221904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986" y="95973"/>
            <a:ext cx="12001500" cy="6666230"/>
          </a:xfrm>
          <a:custGeom>
            <a:avLst/>
            <a:gdLst/>
            <a:ahLst/>
            <a:cxnLst/>
            <a:rect l="l" t="t" r="r" b="b"/>
            <a:pathLst>
              <a:path w="12001500" h="6666230">
                <a:moveTo>
                  <a:pt x="0" y="6666039"/>
                </a:moveTo>
                <a:lnTo>
                  <a:pt x="12001233" y="6666039"/>
                </a:lnTo>
                <a:lnTo>
                  <a:pt x="12001233" y="0"/>
                </a:lnTo>
                <a:lnTo>
                  <a:pt x="0" y="0"/>
                </a:lnTo>
                <a:lnTo>
                  <a:pt x="0" y="6666039"/>
                </a:lnTo>
                <a:close/>
              </a:path>
            </a:pathLst>
          </a:custGeom>
          <a:ln w="191960">
            <a:solidFill>
              <a:srgbClr val="E9E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5B8E11-7BA2-4A60-A654-2F22523E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89B7-2C82-485D-8C8C-9F6C4A029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699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63" r:id="rId3"/>
    <p:sldLayoutId id="2147483664" r:id="rId4"/>
    <p:sldLayoutId id="2147483650" r:id="rId5"/>
    <p:sldLayoutId id="2147483665" r:id="rId6"/>
    <p:sldLayoutId id="2147483651" r:id="rId7"/>
    <p:sldLayoutId id="2147483652" r:id="rId8"/>
    <p:sldLayoutId id="2147483653" r:id="rId9"/>
    <p:sldLayoutId id="2147483654" r:id="rId10"/>
    <p:sldLayoutId id="21474836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AEB4B9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AEB4B9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AEB4B9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AEB4B9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AEB4B9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E653-6E27-4831-86B7-E039851F58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Introducing Interactions into Multiple Regression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D63C9-F6C8-478C-89B8-93946BDDBE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PSYC234 </a:t>
            </a:r>
            <a:r>
              <a:rPr lang="en-GB"/>
              <a:t>Week 13</a:t>
            </a:r>
            <a:endParaRPr lang="en-GB" dirty="0"/>
          </a:p>
          <a:p>
            <a:r>
              <a:rPr lang="en-GB" dirty="0"/>
              <a:t>Emma Mills </a:t>
            </a:r>
            <a:r>
              <a:rPr lang="en-GB" dirty="0" err="1"/>
              <a:t>e.mills@lancaster.ac.uk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7A4EB-0CC6-4561-A126-9A20F1A4F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300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EB82EC-AEAA-E244-BB32-093E95804A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3773" y="1843790"/>
                <a:ext cx="10616410" cy="4743826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en-US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GB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GB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Interactions are the product term of two (or more) predictors</a:t>
                </a:r>
              </a:p>
              <a:p>
                <a:pPr marL="1143000" lvl="1" indent="-457200"/>
                <a:r>
                  <a:rPr lang="en-US" dirty="0"/>
                  <a:t>We multiply two (or more) variables together</a:t>
                </a:r>
              </a:p>
              <a:p>
                <a:pPr marL="1143000" lvl="1" indent="-457200"/>
                <a:r>
                  <a:rPr lang="en-US" dirty="0"/>
                  <a:t>You can do this outside the model and create a new variable in your dataset</a:t>
                </a:r>
              </a:p>
              <a:p>
                <a:pPr marL="1143000" lvl="1" indent="-457200"/>
                <a:r>
                  <a:rPr lang="en-US" dirty="0"/>
                  <a:t>Or you can write it into your model formula</a:t>
                </a:r>
              </a:p>
              <a:p>
                <a:pPr marL="1143000" lvl="1" indent="-457200"/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Introducing an interaction term means that the predictors within the term are no longer acting independently of each other</a:t>
                </a:r>
              </a:p>
              <a:p>
                <a:pPr marL="1143000" lvl="1" indent="-457200"/>
                <a:r>
                  <a:rPr lang="en-US" dirty="0"/>
                  <a:t>Interaction terms tend to </a:t>
                </a:r>
                <a:r>
                  <a:rPr lang="en-US" dirty="0">
                    <a:solidFill>
                      <a:srgbClr val="FF0000"/>
                    </a:solidFill>
                  </a:rPr>
                  <a:t>strengthen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rgbClr val="FF0000"/>
                    </a:solidFill>
                  </a:rPr>
                  <a:t>weaken</a:t>
                </a:r>
                <a:r>
                  <a:rPr lang="en-US" dirty="0"/>
                  <a:t> the coefficients’ independent effects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Now, a predictor’s effect is </a:t>
                </a:r>
                <a:r>
                  <a:rPr lang="en-US" dirty="0">
                    <a:solidFill>
                      <a:srgbClr val="FF0000"/>
                    </a:solidFill>
                  </a:rPr>
                  <a:t>conditional</a:t>
                </a:r>
                <a:r>
                  <a:rPr lang="en-US" dirty="0"/>
                  <a:t> upon the level of another predictor (example coming)</a:t>
                </a:r>
              </a:p>
              <a:p>
                <a:pPr marL="1143000" lvl="1" indent="-457200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EB82EC-AEAA-E244-BB32-093E95804A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3773" y="1843790"/>
                <a:ext cx="10616410" cy="4743826"/>
              </a:xfrm>
              <a:blipFill>
                <a:blip r:embed="rId3"/>
                <a:stretch>
                  <a:fillRect l="-717" t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/>
                <a:cs typeface="Calibri"/>
              </a:rPr>
              <a:t>What are interaction terms?...</a:t>
            </a:r>
            <a:r>
              <a:rPr lang="en-GB" dirty="0" err="1">
                <a:latin typeface="Calibri"/>
                <a:cs typeface="Calibri"/>
              </a:rPr>
              <a:t>con’t</a:t>
            </a:r>
            <a:endParaRPr lang="en-GB" dirty="0">
              <a:latin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056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B82EC-AEAA-E244-BB32-093E9580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3" y="1977107"/>
            <a:ext cx="9742714" cy="462823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Theory may predict them</a:t>
            </a:r>
          </a:p>
          <a:p>
            <a:pPr marL="1143000" lvl="1" indent="-457200"/>
            <a:r>
              <a:rPr lang="en-US" dirty="0"/>
              <a:t>Research questions / hypotheses may predict them</a:t>
            </a:r>
          </a:p>
          <a:p>
            <a:pPr lvl="1" indent="0">
              <a:buNone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Study design may implicitly suggest them (groups?)</a:t>
            </a:r>
          </a:p>
          <a:p>
            <a:pPr lvl="1" indent="0">
              <a:buNone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Results may suggest them</a:t>
            </a:r>
          </a:p>
          <a:p>
            <a:pPr marL="1143000" lvl="1" indent="-457200"/>
            <a:r>
              <a:rPr lang="en-US" dirty="0"/>
              <a:t>Regression coefficients that seem large when modelled independently may suggest the need for an interaction term</a:t>
            </a:r>
          </a:p>
          <a:p>
            <a:pPr marL="1143000" lvl="1" indent="-457200"/>
            <a:r>
              <a:rPr lang="en-US" dirty="0"/>
              <a:t>Make sure you are aware of where you are in the analysis workflow</a:t>
            </a:r>
          </a:p>
          <a:p>
            <a:pPr marL="1600200" lvl="2" indent="-457200"/>
            <a:r>
              <a:rPr lang="en-US" dirty="0"/>
              <a:t>Don’t just add them</a:t>
            </a:r>
          </a:p>
          <a:p>
            <a:pPr marL="1600200" lvl="2" indent="-457200"/>
            <a:r>
              <a:rPr lang="en-US" dirty="0"/>
              <a:t>Save any unplanned additions of interaction terms for  an exploratory analysis phase…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/>
                <a:cs typeface="Calibri"/>
              </a:rPr>
              <a:t>When are interaction terms used?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023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B82EC-AEAA-E244-BB32-093E9580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3" y="1977107"/>
            <a:ext cx="9742714" cy="412520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Many effect sizes in psychology hover around Cohen’s </a:t>
            </a:r>
            <a:r>
              <a:rPr lang="en-US" i="1" dirty="0"/>
              <a:t>d </a:t>
            </a:r>
            <a:r>
              <a:rPr lang="en-US" dirty="0"/>
              <a:t>= 0.4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Based upon an effect size like this:</a:t>
            </a:r>
          </a:p>
          <a:p>
            <a:pPr marL="1143000" lvl="1" indent="-457200"/>
            <a:r>
              <a:rPr lang="en-US" dirty="0"/>
              <a:t>The power of an interaction can be a small as 1/16</a:t>
            </a:r>
            <a:r>
              <a:rPr lang="en-US" baseline="30000" dirty="0"/>
              <a:t>th</a:t>
            </a:r>
            <a:r>
              <a:rPr lang="en-US" dirty="0"/>
              <a:t> of the independent effects within a model </a:t>
            </a:r>
            <a:r>
              <a:rPr lang="en-US" sz="1600" dirty="0"/>
              <a:t>(Gelman et al. 2020) </a:t>
            </a:r>
          </a:p>
          <a:p>
            <a:pPr marL="1143000" lvl="1" indent="-457200"/>
            <a:r>
              <a:rPr lang="en-US" dirty="0"/>
              <a:t>This is for ANOVA and regression methods</a:t>
            </a:r>
          </a:p>
          <a:p>
            <a:pPr marL="1143000" lvl="1" indent="-457200"/>
            <a:r>
              <a:rPr lang="en-US" dirty="0"/>
              <a:t>This is when all the assumptions of the model are met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Most models violate model assumptions in some way</a:t>
            </a:r>
          </a:p>
          <a:p>
            <a:pPr marL="1143000" lvl="1" indent="-457200"/>
            <a:r>
              <a:rPr lang="en-US" dirty="0"/>
              <a:t>Although relatively tolerant of violations:</a:t>
            </a:r>
          </a:p>
          <a:p>
            <a:pPr marL="1600200" lvl="2" indent="-457200"/>
            <a:r>
              <a:rPr lang="en-US" dirty="0"/>
              <a:t>Power of the effects are thus reduced further…</a:t>
            </a:r>
          </a:p>
          <a:p>
            <a:pPr marL="457200" indent="-457200"/>
            <a:r>
              <a:rPr lang="en-US" dirty="0"/>
              <a:t>Something to consider…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/>
                <a:cs typeface="Calibri"/>
              </a:rPr>
              <a:t>What is the statistical power of interactions?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690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B82EC-AEAA-E244-BB32-093E9580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3" y="1977107"/>
            <a:ext cx="9742714" cy="462823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Centre or </a:t>
            </a:r>
            <a:r>
              <a:rPr lang="en-US" dirty="0" err="1"/>
              <a:t>standardise</a:t>
            </a:r>
            <a:r>
              <a:rPr lang="en-US" dirty="0"/>
              <a:t> your continuous variables</a:t>
            </a:r>
          </a:p>
          <a:p>
            <a:pPr marL="1143000" lvl="1" indent="-457200"/>
            <a:r>
              <a:rPr lang="en-US" dirty="0" err="1"/>
              <a:t>Standardising</a:t>
            </a:r>
            <a:r>
              <a:rPr lang="en-US" dirty="0"/>
              <a:t> puts both predictors on the same scale</a:t>
            </a:r>
          </a:p>
          <a:p>
            <a:pPr marL="1143000" lvl="1" indent="-457200"/>
            <a:r>
              <a:rPr lang="en-US" dirty="0"/>
              <a:t>So interpreting the effect of one predictor on the other will be using the same scale of units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Consider how to use your categorical variables</a:t>
            </a:r>
          </a:p>
          <a:p>
            <a:pPr marL="1143000" lvl="1" indent="-457200"/>
            <a:r>
              <a:rPr lang="en-US" dirty="0"/>
              <a:t>Dummy coding..?</a:t>
            </a:r>
          </a:p>
          <a:p>
            <a:pPr marL="1143000" lvl="1" indent="-457200"/>
            <a:r>
              <a:rPr lang="en-US" dirty="0"/>
              <a:t>Sum coding..?</a:t>
            </a:r>
          </a:p>
          <a:p>
            <a:pPr marL="1143000" lvl="1" indent="-457200"/>
            <a:r>
              <a:rPr lang="en-US" dirty="0"/>
              <a:t>Making new binary variables…?</a:t>
            </a:r>
          </a:p>
          <a:p>
            <a:pPr marL="1143000" lvl="1" indent="-457200"/>
            <a:r>
              <a:rPr lang="en-US" dirty="0"/>
              <a:t>Coercing a binary variable to numeric class and mean </a:t>
            </a:r>
            <a:r>
              <a:rPr lang="en-US" dirty="0" err="1"/>
              <a:t>centring</a:t>
            </a:r>
            <a:endParaRPr lang="en-US" dirty="0"/>
          </a:p>
          <a:p>
            <a:pPr marL="1600200" lvl="2" indent="-457200"/>
            <a:r>
              <a:rPr lang="en-US" dirty="0"/>
              <a:t>(so many choices! So little time!)</a:t>
            </a:r>
          </a:p>
          <a:p>
            <a:pPr marL="457200" indent="-45720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/>
                <a:cs typeface="Calibri"/>
              </a:rPr>
              <a:t>Preparation of data for using interactions: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646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B82EC-AEAA-E244-BB32-093E9580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3" y="1843791"/>
            <a:ext cx="9742714" cy="425852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Plan to build the model suggested by your research questions / hypotheses / theory </a:t>
            </a:r>
          </a:p>
          <a:p>
            <a:pPr marL="1143000" lvl="1" indent="-457200"/>
            <a:r>
              <a:rPr lang="en-US" dirty="0"/>
              <a:t>If that includes the interaction term, build it as the first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If not, </a:t>
            </a:r>
          </a:p>
          <a:p>
            <a:pPr marL="1143000" lvl="1" indent="-457200"/>
            <a:r>
              <a:rPr lang="en-US" dirty="0"/>
              <a:t>Build an independent predictor model first</a:t>
            </a:r>
          </a:p>
          <a:p>
            <a:pPr marL="1143000" lvl="1" indent="-457200"/>
            <a:r>
              <a:rPr lang="en-US" dirty="0"/>
              <a:t>Build a further model that includes independent and interaction terms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Question:  does a study design that uses different groups of people, implicitly motivate an interaction term?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/>
                <a:cs typeface="Calibri"/>
              </a:rPr>
              <a:t>Building a model with interactions: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514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/>
                <a:cs typeface="Calibri"/>
              </a:rPr>
              <a:t>This implies more than one model…: multiple regression = multiple models</a:t>
            </a:r>
          </a:p>
        </p:txBody>
      </p:sp>
      <p:pic>
        <p:nvPicPr>
          <p:cNvPr id="10" name="Picture 9" descr="Text, letter&#10;&#10;Description automatically generated">
            <a:extLst>
              <a:ext uri="{FF2B5EF4-FFF2-40B4-BE49-F238E27FC236}">
                <a16:creationId xmlns:a16="http://schemas.microsoft.com/office/drawing/2014/main" id="{863C6247-B7FA-9344-8F9E-CA23A4843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75" y="4414856"/>
            <a:ext cx="3978674" cy="224684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20B0DA95-3F02-CF4F-8248-9722AD703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665" y="4225172"/>
            <a:ext cx="3687581" cy="24117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B82EC-AEAA-E244-BB32-093E9580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3" y="1977107"/>
            <a:ext cx="9742714" cy="440502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cautious and conservative approach to multiple regression is to create several models, each one building upon the next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These are called “nested” models</a:t>
            </a:r>
          </a:p>
          <a:p>
            <a:pPr marL="1143000" lvl="1" indent="-457200"/>
            <a:r>
              <a:rPr lang="en-US" dirty="0"/>
              <a:t>Every model uses exactly the same data</a:t>
            </a:r>
          </a:p>
          <a:p>
            <a:pPr marL="1143000" lvl="1" indent="-457200"/>
            <a:r>
              <a:rPr lang="en-US" dirty="0"/>
              <a:t>The latest model has all of the previous models within it</a:t>
            </a:r>
          </a:p>
          <a:p>
            <a:pPr marL="1600200" lvl="2" indent="-457200"/>
            <a:r>
              <a:rPr lang="en-US" dirty="0"/>
              <a:t>The latest model can differ by +1 predictor or more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99246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B82EC-AEAA-E244-BB32-093E9580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3" y="1858385"/>
            <a:ext cx="10447444" cy="4523749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 can inspect the R2 or adj. R2 values to see if the more complex model explains more variance in the outcome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But more principled is to use an inferential test: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anova</a:t>
            </a:r>
            <a:r>
              <a:rPr lang="en-US" dirty="0"/>
              <a:t>() to formally test the null hypothesis that two models explain the same amount of variance in the outcome variable = model comparison</a:t>
            </a:r>
          </a:p>
          <a:p>
            <a:pPr marL="1143000" lvl="1" indent="-457200"/>
            <a:r>
              <a:rPr lang="en-US" dirty="0">
                <a:solidFill>
                  <a:srgbClr val="FF0000"/>
                </a:solidFill>
              </a:rPr>
              <a:t>If so,</a:t>
            </a:r>
            <a:r>
              <a:rPr lang="en-US" i="1" dirty="0">
                <a:solidFill>
                  <a:srgbClr val="FF0000"/>
                </a:solidFill>
              </a:rPr>
              <a:t> p</a:t>
            </a:r>
            <a:r>
              <a:rPr lang="en-US" dirty="0">
                <a:solidFill>
                  <a:srgbClr val="FF0000"/>
                </a:solidFill>
              </a:rPr>
              <a:t>-value is &gt; .05, </a:t>
            </a:r>
          </a:p>
          <a:p>
            <a:pPr marL="1143000" lvl="1" indent="-457200"/>
            <a:r>
              <a:rPr lang="en-US" dirty="0">
                <a:solidFill>
                  <a:srgbClr val="FF0000"/>
                </a:solidFill>
              </a:rPr>
              <a:t>we fail to reject the null hypothesis</a:t>
            </a:r>
          </a:p>
          <a:p>
            <a:pPr marL="1143000" lvl="1" indent="-457200"/>
            <a:r>
              <a:rPr lang="en-US" dirty="0">
                <a:solidFill>
                  <a:srgbClr val="FF0000"/>
                </a:solidFill>
              </a:rPr>
              <a:t>AND we choose the simpler model</a:t>
            </a:r>
          </a:p>
          <a:p>
            <a:pPr marL="1143000" lvl="1" indent="-457200"/>
            <a:r>
              <a:rPr lang="en-US" dirty="0"/>
              <a:t>If the </a:t>
            </a:r>
            <a:r>
              <a:rPr lang="en-US" i="1" dirty="0"/>
              <a:t>p</a:t>
            </a:r>
            <a:r>
              <a:rPr lang="en-US" dirty="0"/>
              <a:t>-value of the </a:t>
            </a:r>
            <a:r>
              <a:rPr lang="en-US" dirty="0" err="1"/>
              <a:t>anova</a:t>
            </a:r>
            <a:r>
              <a:rPr lang="en-US" dirty="0"/>
              <a:t> &lt; .05</a:t>
            </a:r>
          </a:p>
          <a:p>
            <a:pPr marL="1143000" lvl="1" indent="-457200"/>
            <a:r>
              <a:rPr lang="en-US" dirty="0"/>
              <a:t>we reject the null hypothesis </a:t>
            </a:r>
          </a:p>
          <a:p>
            <a:pPr marL="1143000" lvl="1" indent="-457200"/>
            <a:r>
              <a:rPr lang="en-US" dirty="0"/>
              <a:t>we choose the more complex model</a:t>
            </a:r>
          </a:p>
          <a:p>
            <a:pPr marL="1143000" lvl="1" indent="-457200"/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1143000" lvl="1" indent="-457200"/>
            <a:endParaRPr lang="en-US" dirty="0"/>
          </a:p>
          <a:p>
            <a:pPr marL="1143000" lvl="1" indent="-45720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/>
                <a:cs typeface="Calibri"/>
              </a:rPr>
              <a:t>Which model do I report..?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16</a:t>
            </a:fld>
            <a:endParaRPr lang="en-GB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2BDDBD7-DE53-F54E-BFA5-05FE4BE39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254" y="4047345"/>
            <a:ext cx="4106723" cy="213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0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B82EC-AEAA-E244-BB32-093E9580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2" y="1858385"/>
            <a:ext cx="10556775" cy="4523749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 can inspect the R2 or adj. R2 values to see if the more complex model explains more variance in the outcome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But more principled is to use an inferential test: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anova</a:t>
            </a:r>
            <a:r>
              <a:rPr lang="en-US" dirty="0"/>
              <a:t>() to formally test the null hypothesis that two models explain the same amount of variance in the outcome variable = model comparison</a:t>
            </a:r>
          </a:p>
          <a:p>
            <a:pPr marL="1143000" lvl="1" indent="-457200"/>
            <a:r>
              <a:rPr lang="en-US" dirty="0"/>
              <a:t>If so,</a:t>
            </a:r>
            <a:r>
              <a:rPr lang="en-US" i="1" dirty="0"/>
              <a:t> p</a:t>
            </a:r>
            <a:r>
              <a:rPr lang="en-US" dirty="0"/>
              <a:t>-value is &gt; .05, </a:t>
            </a:r>
          </a:p>
          <a:p>
            <a:pPr marL="1143000" lvl="1" indent="-457200"/>
            <a:r>
              <a:rPr lang="en-US" dirty="0"/>
              <a:t>we fail to reject the null hypothesis</a:t>
            </a:r>
          </a:p>
          <a:p>
            <a:pPr marL="1143000" lvl="1" indent="-457200"/>
            <a:r>
              <a:rPr lang="en-US" dirty="0"/>
              <a:t>AND we choose the simpler model</a:t>
            </a:r>
          </a:p>
          <a:p>
            <a:pPr marL="1143000" lvl="1" indent="-457200"/>
            <a:r>
              <a:rPr lang="en-US" dirty="0">
                <a:solidFill>
                  <a:srgbClr val="FF0000"/>
                </a:solidFill>
              </a:rPr>
              <a:t>If the </a:t>
            </a:r>
            <a:r>
              <a:rPr lang="en-US" i="1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-value of the </a:t>
            </a:r>
            <a:r>
              <a:rPr lang="en-US" dirty="0" err="1">
                <a:solidFill>
                  <a:srgbClr val="FF0000"/>
                </a:solidFill>
              </a:rPr>
              <a:t>anova</a:t>
            </a:r>
            <a:r>
              <a:rPr lang="en-US" dirty="0">
                <a:solidFill>
                  <a:srgbClr val="FF0000"/>
                </a:solidFill>
              </a:rPr>
              <a:t> &lt; .05</a:t>
            </a:r>
          </a:p>
          <a:p>
            <a:pPr marL="1143000" lvl="1" indent="-457200"/>
            <a:r>
              <a:rPr lang="en-US" dirty="0">
                <a:solidFill>
                  <a:srgbClr val="FF0000"/>
                </a:solidFill>
              </a:rPr>
              <a:t>we reject the null hypothesis </a:t>
            </a:r>
          </a:p>
          <a:p>
            <a:pPr marL="1143000" lvl="1" indent="-457200"/>
            <a:r>
              <a:rPr lang="en-US" dirty="0">
                <a:solidFill>
                  <a:srgbClr val="FF0000"/>
                </a:solidFill>
              </a:rPr>
              <a:t>we choose the more complex model</a:t>
            </a:r>
          </a:p>
          <a:p>
            <a:pPr marL="1143000" lvl="1" indent="-457200"/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1143000" lvl="1" indent="-457200"/>
            <a:endParaRPr lang="en-US" dirty="0"/>
          </a:p>
          <a:p>
            <a:pPr marL="1143000" lvl="1" indent="-45720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/>
                <a:cs typeface="Calibri"/>
              </a:rPr>
              <a:t>Which model do I report..?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17</a:t>
            </a:fld>
            <a:endParaRPr lang="en-GB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2BDDBD7-DE53-F54E-BFA5-05FE4BE39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254" y="4047345"/>
            <a:ext cx="4106723" cy="21395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5BC6DFD-F383-074D-A080-EC84E969ADCE}"/>
              </a:ext>
            </a:extLst>
          </p:cNvPr>
          <p:cNvSpPr/>
          <p:nvPr/>
        </p:nvSpPr>
        <p:spPr>
          <a:xfrm>
            <a:off x="8886305" y="5208104"/>
            <a:ext cx="901751" cy="564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91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B82EC-AEAA-E244-BB32-093E9580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2" y="1858385"/>
            <a:ext cx="10278479" cy="4523749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 can inspect the R2 or adj. R2 values to see if the more complex model explains more variance in the outcome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But more principled is to use an inferential test: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anova</a:t>
            </a:r>
            <a:r>
              <a:rPr lang="en-US" dirty="0"/>
              <a:t>() to formally test the null hypothesis that two models explain the same amount of variance in the outcome variable = model comparison</a:t>
            </a:r>
          </a:p>
          <a:p>
            <a:pPr marL="1143000" lvl="1" indent="-457200"/>
            <a:r>
              <a:rPr lang="en-US" dirty="0"/>
              <a:t>If so,</a:t>
            </a:r>
            <a:r>
              <a:rPr lang="en-US" i="1" dirty="0"/>
              <a:t> p</a:t>
            </a:r>
            <a:r>
              <a:rPr lang="en-US" dirty="0"/>
              <a:t>-value is &gt; .05, </a:t>
            </a:r>
          </a:p>
          <a:p>
            <a:pPr marL="1143000" lvl="1" indent="-457200"/>
            <a:r>
              <a:rPr lang="en-US" dirty="0"/>
              <a:t>we fail to reject the null hypothesis</a:t>
            </a:r>
          </a:p>
          <a:p>
            <a:pPr marL="1143000" lvl="1" indent="-457200"/>
            <a:r>
              <a:rPr lang="en-US" dirty="0"/>
              <a:t>AND we choose the simpler model</a:t>
            </a:r>
          </a:p>
          <a:p>
            <a:pPr marL="1143000" lvl="1" indent="-457200"/>
            <a:r>
              <a:rPr lang="en-US" dirty="0">
                <a:solidFill>
                  <a:srgbClr val="FF0000"/>
                </a:solidFill>
              </a:rPr>
              <a:t>If the </a:t>
            </a:r>
            <a:r>
              <a:rPr lang="en-US" i="1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-value of the </a:t>
            </a:r>
            <a:r>
              <a:rPr lang="en-US" dirty="0" err="1">
                <a:solidFill>
                  <a:srgbClr val="FF0000"/>
                </a:solidFill>
              </a:rPr>
              <a:t>anova</a:t>
            </a:r>
            <a:r>
              <a:rPr lang="en-US" dirty="0">
                <a:solidFill>
                  <a:srgbClr val="FF0000"/>
                </a:solidFill>
              </a:rPr>
              <a:t> &lt; .05</a:t>
            </a:r>
          </a:p>
          <a:p>
            <a:pPr marL="1143000" lvl="1" indent="-457200"/>
            <a:r>
              <a:rPr lang="en-US" dirty="0">
                <a:solidFill>
                  <a:srgbClr val="FF0000"/>
                </a:solidFill>
              </a:rPr>
              <a:t>we reject the null hypothesis </a:t>
            </a:r>
          </a:p>
          <a:p>
            <a:pPr marL="1143000" lvl="1" indent="-457200"/>
            <a:r>
              <a:rPr lang="en-US" dirty="0">
                <a:solidFill>
                  <a:srgbClr val="FF0000"/>
                </a:solidFill>
              </a:rPr>
              <a:t>we choose the more complex model</a:t>
            </a:r>
          </a:p>
          <a:p>
            <a:pPr marL="1143000" lvl="1" indent="-457200"/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1143000" lvl="1" indent="-457200"/>
            <a:endParaRPr lang="en-US" dirty="0"/>
          </a:p>
          <a:p>
            <a:pPr marL="1143000" lvl="1" indent="-45720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/>
                <a:cs typeface="Calibri"/>
              </a:rPr>
              <a:t>Which model do I report..?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18</a:t>
            </a:fld>
            <a:endParaRPr lang="en-GB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2BDDBD7-DE53-F54E-BFA5-05FE4BE39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254" y="4047345"/>
            <a:ext cx="4106723" cy="21395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5BC6DFD-F383-074D-A080-EC84E969ADCE}"/>
              </a:ext>
            </a:extLst>
          </p:cNvPr>
          <p:cNvSpPr/>
          <p:nvPr/>
        </p:nvSpPr>
        <p:spPr>
          <a:xfrm>
            <a:off x="6658494" y="5627716"/>
            <a:ext cx="1862051" cy="1532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892DDE-9E6D-BB85-A1DC-64B858571468}"/>
              </a:ext>
            </a:extLst>
          </p:cNvPr>
          <p:cNvSpPr/>
          <p:nvPr/>
        </p:nvSpPr>
        <p:spPr>
          <a:xfrm>
            <a:off x="8886305" y="5208104"/>
            <a:ext cx="901751" cy="564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6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B82EC-AEAA-E244-BB32-093E9580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3" y="1858385"/>
            <a:ext cx="10447444" cy="4523749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 can inspect the R2 or adj. R2 values to see if the more complex model explains more variance in the outcome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But more principled is to use an inferential test: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anova</a:t>
            </a:r>
            <a:r>
              <a:rPr lang="en-US" dirty="0"/>
              <a:t>() to formally test the null hypothesis that two models explain the same amount of variance in the outcome variable = model comparison</a:t>
            </a:r>
          </a:p>
          <a:p>
            <a:pPr marL="1143000" lvl="1" indent="-457200"/>
            <a:r>
              <a:rPr lang="en-US" dirty="0"/>
              <a:t>If so,</a:t>
            </a:r>
            <a:r>
              <a:rPr lang="en-US" i="1" dirty="0"/>
              <a:t> p</a:t>
            </a:r>
            <a:r>
              <a:rPr lang="en-US" dirty="0"/>
              <a:t>-value is &gt; .05, </a:t>
            </a:r>
          </a:p>
          <a:p>
            <a:pPr marL="1143000" lvl="1" indent="-457200"/>
            <a:r>
              <a:rPr lang="en-US" dirty="0"/>
              <a:t>we fail to reject the null hypothesis</a:t>
            </a:r>
          </a:p>
          <a:p>
            <a:pPr marL="1143000" lvl="1" indent="-457200"/>
            <a:r>
              <a:rPr lang="en-US" dirty="0"/>
              <a:t>AND we choose the simpler model</a:t>
            </a:r>
          </a:p>
          <a:p>
            <a:pPr marL="1143000" lvl="1" indent="-457200"/>
            <a:r>
              <a:rPr lang="en-US" dirty="0">
                <a:solidFill>
                  <a:srgbClr val="FF0000"/>
                </a:solidFill>
              </a:rPr>
              <a:t>If the </a:t>
            </a:r>
            <a:r>
              <a:rPr lang="en-US" i="1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-value of the </a:t>
            </a:r>
            <a:r>
              <a:rPr lang="en-US" dirty="0" err="1">
                <a:solidFill>
                  <a:srgbClr val="FF0000"/>
                </a:solidFill>
              </a:rPr>
              <a:t>anova</a:t>
            </a:r>
            <a:r>
              <a:rPr lang="en-US" dirty="0">
                <a:solidFill>
                  <a:srgbClr val="FF0000"/>
                </a:solidFill>
              </a:rPr>
              <a:t> &lt; .05</a:t>
            </a:r>
          </a:p>
          <a:p>
            <a:pPr marL="1143000" lvl="1" indent="-457200"/>
            <a:r>
              <a:rPr lang="en-US" dirty="0">
                <a:solidFill>
                  <a:srgbClr val="FF0000"/>
                </a:solidFill>
              </a:rPr>
              <a:t>we reject the null hypothesis </a:t>
            </a:r>
          </a:p>
          <a:p>
            <a:pPr marL="1143000" lvl="1" indent="-457200"/>
            <a:r>
              <a:rPr lang="en-US" dirty="0">
                <a:solidFill>
                  <a:srgbClr val="FF0000"/>
                </a:solidFill>
              </a:rPr>
              <a:t>we choose the more complex model</a:t>
            </a:r>
          </a:p>
          <a:p>
            <a:pPr marL="1143000" lvl="1" indent="-457200"/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1143000" lvl="1" indent="-457200"/>
            <a:endParaRPr lang="en-US" dirty="0"/>
          </a:p>
          <a:p>
            <a:pPr marL="1143000" lvl="1" indent="-45720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/>
                <a:cs typeface="Calibri"/>
              </a:rPr>
              <a:t>Which model do I report..?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19</a:t>
            </a:fld>
            <a:endParaRPr lang="en-GB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2BDDBD7-DE53-F54E-BFA5-05FE4BE39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254" y="4047345"/>
            <a:ext cx="4106723" cy="21395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5BC6DFD-F383-074D-A080-EC84E969ADCE}"/>
              </a:ext>
            </a:extLst>
          </p:cNvPr>
          <p:cNvSpPr/>
          <p:nvPr/>
        </p:nvSpPr>
        <p:spPr>
          <a:xfrm>
            <a:off x="6658494" y="5153891"/>
            <a:ext cx="1961804" cy="1532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C63544-33F4-097B-1479-E3FB3F8E69CE}"/>
              </a:ext>
            </a:extLst>
          </p:cNvPr>
          <p:cNvSpPr/>
          <p:nvPr/>
        </p:nvSpPr>
        <p:spPr>
          <a:xfrm>
            <a:off x="8886305" y="5208104"/>
            <a:ext cx="901751" cy="564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FA707A-55C5-A0EC-3980-FDEA2539ACC1}"/>
              </a:ext>
            </a:extLst>
          </p:cNvPr>
          <p:cNvSpPr/>
          <p:nvPr/>
        </p:nvSpPr>
        <p:spPr>
          <a:xfrm>
            <a:off x="6658494" y="5627716"/>
            <a:ext cx="1862051" cy="1532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68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B82EC-AEAA-E244-BB32-093E9580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3" y="1977107"/>
            <a:ext cx="9742714" cy="462823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When one variable moderates the effect of another variable on the outcome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When a coefficient for one predictor </a:t>
            </a:r>
            <a:r>
              <a:rPr lang="en-US" dirty="0">
                <a:solidFill>
                  <a:srgbClr val="FF0000"/>
                </a:solidFill>
              </a:rPr>
              <a:t>changes its size when it moves between the levels or values </a:t>
            </a:r>
            <a:r>
              <a:rPr lang="en-US" dirty="0"/>
              <a:t>of another predictor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change that one predictor predicts for the outcome variable </a:t>
            </a:r>
            <a:r>
              <a:rPr lang="en-US" dirty="0">
                <a:solidFill>
                  <a:srgbClr val="FF0000"/>
                </a:solidFill>
              </a:rPr>
              <a:t>depends on a specific level </a:t>
            </a:r>
            <a:r>
              <a:rPr lang="en-US" dirty="0"/>
              <a:t>of another predictor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Moderation – a process for exploring the differing conditions under which two or more variables may work together.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/>
                <a:cs typeface="Calibri"/>
              </a:rPr>
              <a:t>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438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B82EC-AEAA-E244-BB32-093E9580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3" y="1977107"/>
            <a:ext cx="9742714" cy="440502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is where </a:t>
            </a:r>
            <a:r>
              <a:rPr lang="en-US" i="1" dirty="0"/>
              <a:t>p-hacking</a:t>
            </a:r>
            <a:r>
              <a:rPr lang="en-US" dirty="0"/>
              <a:t> and </a:t>
            </a:r>
            <a:r>
              <a:rPr lang="en-US" i="1" dirty="0"/>
              <a:t>cherry picking</a:t>
            </a:r>
            <a:r>
              <a:rPr lang="en-US" dirty="0"/>
              <a:t> and </a:t>
            </a:r>
            <a:r>
              <a:rPr lang="en-US" i="1" dirty="0" err="1"/>
              <a:t>HARKing</a:t>
            </a:r>
            <a:r>
              <a:rPr lang="en-US" dirty="0"/>
              <a:t> can occur really easily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Strategies to defend against such questionable research practices: (remember from PSYC123 last year)</a:t>
            </a:r>
          </a:p>
          <a:p>
            <a:pPr marL="1143000" lvl="1" indent="-457200"/>
            <a:r>
              <a:rPr lang="en-US" dirty="0"/>
              <a:t>State clearly whether you are in confirmatory or exploratory analysis mode</a:t>
            </a:r>
          </a:p>
          <a:p>
            <a:pPr marL="1143000" lvl="1" indent="-457200"/>
            <a:r>
              <a:rPr lang="en-US" dirty="0"/>
              <a:t>Explain your process to yourself and your future reader before you start (at best in a pre-registration; at the very least before you begin)</a:t>
            </a:r>
          </a:p>
          <a:p>
            <a:pPr marL="1143000" lvl="1" indent="-457200"/>
            <a:r>
              <a:rPr lang="en-US" dirty="0"/>
              <a:t>Report all models – use a script such as .</a:t>
            </a:r>
            <a:r>
              <a:rPr lang="en-US" dirty="0" err="1"/>
              <a:t>Rmd</a:t>
            </a:r>
            <a:r>
              <a:rPr lang="en-US" dirty="0"/>
              <a:t> file or an interactive notebook so that the process is recorded and can be reproduced</a:t>
            </a:r>
          </a:p>
          <a:p>
            <a:pPr marL="1143000" lvl="1" indent="-457200"/>
            <a:r>
              <a:rPr lang="en-US" dirty="0"/>
              <a:t>Be honest and comprehensive in your reporting.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/>
                <a:cs typeface="Calibri"/>
              </a:rPr>
              <a:t>Building a series of models: hazard warning!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15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3C284D-222B-215D-282D-2749EB59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6516E-D0AB-4DE9-0CE8-EFBD17939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32" name="Picture 31" descr="Chart, scatter chart&#10;&#10;Description automatically generated">
            <a:extLst>
              <a:ext uri="{FF2B5EF4-FFF2-40B4-BE49-F238E27FC236}">
                <a16:creationId xmlns:a16="http://schemas.microsoft.com/office/drawing/2014/main" id="{826EE31E-0EA2-E83D-E862-38085221D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940" y="1673742"/>
            <a:ext cx="7772400" cy="4860313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0D60F89C-5970-3BD1-2B1B-EA289FB8D29D}"/>
              </a:ext>
            </a:extLst>
          </p:cNvPr>
          <p:cNvGrpSpPr/>
          <p:nvPr/>
        </p:nvGrpSpPr>
        <p:grpSpPr>
          <a:xfrm>
            <a:off x="224370" y="4426686"/>
            <a:ext cx="2585934" cy="369332"/>
            <a:chOff x="553986" y="4660606"/>
            <a:chExt cx="2585934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209E152-0F17-40EF-2C05-71468839471E}"/>
                </a:ext>
              </a:extLst>
            </p:cNvPr>
            <p:cNvSpPr txBox="1"/>
            <p:nvPr/>
          </p:nvSpPr>
          <p:spPr>
            <a:xfrm>
              <a:off x="553986" y="4660606"/>
              <a:ext cx="1572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Intercept black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CC60C10-566D-6571-B429-03A582519984}"/>
                </a:ext>
              </a:extLst>
            </p:cNvPr>
            <p:cNvCxnSpPr/>
            <p:nvPr/>
          </p:nvCxnSpPr>
          <p:spPr>
            <a:xfrm>
              <a:off x="2129315" y="4856844"/>
              <a:ext cx="1010605" cy="74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AE3F0F8-4CD6-2D48-3846-B4B16601A4B5}"/>
              </a:ext>
            </a:extLst>
          </p:cNvPr>
          <p:cNvGrpSpPr/>
          <p:nvPr/>
        </p:nvGrpSpPr>
        <p:grpSpPr>
          <a:xfrm>
            <a:off x="8990700" y="2946338"/>
            <a:ext cx="2428304" cy="473693"/>
            <a:chOff x="9171456" y="2946338"/>
            <a:chExt cx="2428304" cy="47369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393981-3DD2-3E6B-56EE-CA15DC4856E5}"/>
                </a:ext>
              </a:extLst>
            </p:cNvPr>
            <p:cNvSpPr txBox="1"/>
            <p:nvPr/>
          </p:nvSpPr>
          <p:spPr>
            <a:xfrm>
              <a:off x="10086566" y="3050699"/>
              <a:ext cx="1513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slope black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B63B188-E4E2-BCB7-E454-30177772BD61}"/>
                </a:ext>
              </a:extLst>
            </p:cNvPr>
            <p:cNvCxnSpPr>
              <a:cxnSpLocks/>
            </p:cNvCxnSpPr>
            <p:nvPr/>
          </p:nvCxnSpPr>
          <p:spPr>
            <a:xfrm rot="11940000">
              <a:off x="9171456" y="2946338"/>
              <a:ext cx="1041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98EA22-4351-35F6-D336-90FBE9EF44E2}"/>
              </a:ext>
            </a:extLst>
          </p:cNvPr>
          <p:cNvCxnSpPr>
            <a:cxnSpLocks/>
          </p:cNvCxnSpPr>
          <p:nvPr/>
        </p:nvCxnSpPr>
        <p:spPr>
          <a:xfrm rot="-10800000" flipV="1">
            <a:off x="6507125" y="3519377"/>
            <a:ext cx="0" cy="127664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77863F-9CEE-E168-418F-E1E976E03A78}"/>
              </a:ext>
            </a:extLst>
          </p:cNvPr>
          <p:cNvCxnSpPr>
            <a:cxnSpLocks/>
          </p:cNvCxnSpPr>
          <p:nvPr/>
        </p:nvCxnSpPr>
        <p:spPr>
          <a:xfrm rot="-10800000" flipV="1">
            <a:off x="9923728" y="3671777"/>
            <a:ext cx="0" cy="127664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236E072-F672-EB12-2C1B-7F2C7F105E8D}"/>
              </a:ext>
            </a:extLst>
          </p:cNvPr>
          <p:cNvSpPr txBox="1"/>
          <p:nvPr/>
        </p:nvSpPr>
        <p:spPr>
          <a:xfrm>
            <a:off x="10100930" y="3689498"/>
            <a:ext cx="1597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for an individual point</a:t>
            </a:r>
          </a:p>
        </p:txBody>
      </p:sp>
    </p:spTree>
    <p:extLst>
      <p:ext uri="{BB962C8B-B14F-4D97-AF65-F5344CB8AC3E}">
        <p14:creationId xmlns:p14="http://schemas.microsoft.com/office/powerpoint/2010/main" val="69539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3C284D-222B-215D-282D-2749EB59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interaction in the presence of two groups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6516E-D0AB-4DE9-0CE8-EFBD17939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9BF76082-A31F-3368-3CA7-D5FE679F0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097" y="1703108"/>
            <a:ext cx="6698511" cy="4727508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26BA43-DD46-B599-0262-F08360E9CC08}"/>
              </a:ext>
            </a:extLst>
          </p:cNvPr>
          <p:cNvCxnSpPr/>
          <p:nvPr/>
        </p:nvCxnSpPr>
        <p:spPr>
          <a:xfrm>
            <a:off x="8050696" y="2196548"/>
            <a:ext cx="0" cy="884582"/>
          </a:xfrm>
          <a:prstGeom prst="straightConnector1">
            <a:avLst/>
          </a:prstGeom>
          <a:ln w="349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84BA88-0FFE-37E0-1ACA-3D6B29D7C71B}"/>
              </a:ext>
            </a:extLst>
          </p:cNvPr>
          <p:cNvCxnSpPr/>
          <p:nvPr/>
        </p:nvCxnSpPr>
        <p:spPr>
          <a:xfrm>
            <a:off x="5715074" y="3050699"/>
            <a:ext cx="0" cy="884582"/>
          </a:xfrm>
          <a:prstGeom prst="straightConnector1">
            <a:avLst/>
          </a:prstGeom>
          <a:ln w="349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D94994-E8F2-08D4-0E32-ACF002771CBD}"/>
              </a:ext>
            </a:extLst>
          </p:cNvPr>
          <p:cNvCxnSpPr/>
          <p:nvPr/>
        </p:nvCxnSpPr>
        <p:spPr>
          <a:xfrm>
            <a:off x="3358180" y="3968645"/>
            <a:ext cx="0" cy="884582"/>
          </a:xfrm>
          <a:prstGeom prst="straightConnector1">
            <a:avLst/>
          </a:prstGeom>
          <a:ln w="349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AA72F29-B7B1-4BB7-52A3-D70DA16E88A0}"/>
              </a:ext>
            </a:extLst>
          </p:cNvPr>
          <p:cNvGrpSpPr/>
          <p:nvPr/>
        </p:nvGrpSpPr>
        <p:grpSpPr>
          <a:xfrm>
            <a:off x="550447" y="2109905"/>
            <a:ext cx="10683521" cy="1863864"/>
            <a:chOff x="550447" y="2109905"/>
            <a:chExt cx="10683521" cy="1863864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6194906-B743-D832-7A44-7C62FD7B241E}"/>
                </a:ext>
              </a:extLst>
            </p:cNvPr>
            <p:cNvCxnSpPr/>
            <p:nvPr/>
          </p:nvCxnSpPr>
          <p:spPr>
            <a:xfrm>
              <a:off x="2126000" y="3859619"/>
              <a:ext cx="1010605" cy="74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F3E33BD-55E6-1C6D-9344-EA609685A943}"/>
                </a:ext>
              </a:extLst>
            </p:cNvPr>
            <p:cNvCxnSpPr>
              <a:cxnSpLocks/>
            </p:cNvCxnSpPr>
            <p:nvPr/>
          </p:nvCxnSpPr>
          <p:spPr>
            <a:xfrm rot="11940000">
              <a:off x="8707166" y="2109905"/>
              <a:ext cx="1041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B4206FC-5C6C-7562-0253-A087A2D7445A}"/>
                </a:ext>
              </a:extLst>
            </p:cNvPr>
            <p:cNvSpPr txBox="1"/>
            <p:nvPr/>
          </p:nvSpPr>
          <p:spPr>
            <a:xfrm>
              <a:off x="550447" y="3604437"/>
              <a:ext cx="1513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Intercept grey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F986DDC-A86A-989B-AAE5-C6F8186DC013}"/>
                </a:ext>
              </a:extLst>
            </p:cNvPr>
            <p:cNvSpPr txBox="1"/>
            <p:nvPr/>
          </p:nvSpPr>
          <p:spPr>
            <a:xfrm>
              <a:off x="9720774" y="2147370"/>
              <a:ext cx="1513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slope grey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7D61F8A-71FF-C218-B74C-52B0791D8A54}"/>
              </a:ext>
            </a:extLst>
          </p:cNvPr>
          <p:cNvGrpSpPr/>
          <p:nvPr/>
        </p:nvGrpSpPr>
        <p:grpSpPr>
          <a:xfrm>
            <a:off x="553986" y="2946338"/>
            <a:ext cx="11045774" cy="2083600"/>
            <a:chOff x="553986" y="2946338"/>
            <a:chExt cx="11045774" cy="208360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CC60C10-566D-6571-B429-03A582519984}"/>
                </a:ext>
              </a:extLst>
            </p:cNvPr>
            <p:cNvCxnSpPr/>
            <p:nvPr/>
          </p:nvCxnSpPr>
          <p:spPr>
            <a:xfrm>
              <a:off x="2129315" y="4856844"/>
              <a:ext cx="1010605" cy="74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B63B188-E4E2-BCB7-E454-30177772BD61}"/>
                </a:ext>
              </a:extLst>
            </p:cNvPr>
            <p:cNvCxnSpPr>
              <a:cxnSpLocks/>
            </p:cNvCxnSpPr>
            <p:nvPr/>
          </p:nvCxnSpPr>
          <p:spPr>
            <a:xfrm rot="11940000">
              <a:off x="9171456" y="2946338"/>
              <a:ext cx="1041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209E152-0F17-40EF-2C05-71468839471E}"/>
                </a:ext>
              </a:extLst>
            </p:cNvPr>
            <p:cNvSpPr txBox="1"/>
            <p:nvPr/>
          </p:nvSpPr>
          <p:spPr>
            <a:xfrm>
              <a:off x="553986" y="4660606"/>
              <a:ext cx="1572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Intercept black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393981-3DD2-3E6B-56EE-CA15DC4856E5}"/>
                </a:ext>
              </a:extLst>
            </p:cNvPr>
            <p:cNvSpPr txBox="1"/>
            <p:nvPr/>
          </p:nvSpPr>
          <p:spPr>
            <a:xfrm>
              <a:off x="10086566" y="3050699"/>
              <a:ext cx="1513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slope black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DABA583-096F-3D13-241C-ED5B04D7E8C9}"/>
              </a:ext>
            </a:extLst>
          </p:cNvPr>
          <p:cNvSpPr txBox="1"/>
          <p:nvPr/>
        </p:nvSpPr>
        <p:spPr>
          <a:xfrm>
            <a:off x="9872559" y="3650511"/>
            <a:ext cx="1513194" cy="258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Parallel lines indicate no difference in the slopes of two groups across the range of values in Mother’s IQ</a:t>
            </a:r>
          </a:p>
        </p:txBody>
      </p:sp>
    </p:spTree>
    <p:extLst>
      <p:ext uri="{BB962C8B-B14F-4D97-AF65-F5344CB8AC3E}">
        <p14:creationId xmlns:p14="http://schemas.microsoft.com/office/powerpoint/2010/main" val="150168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repeatCount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5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5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50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03224E84-7528-5D7B-438B-C2DA43574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357" y="1882581"/>
            <a:ext cx="7556620" cy="466707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23C284D-222B-215D-282D-2749EB59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 rates of change across levels of one predictor for the levels of another predictor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6516E-D0AB-4DE9-0CE8-EFBD17939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5</a:t>
            </a:fld>
            <a:endParaRPr lang="en-GB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977CF38-92DD-DEFA-8540-2702296DAFC6}"/>
              </a:ext>
            </a:extLst>
          </p:cNvPr>
          <p:cNvGrpSpPr/>
          <p:nvPr/>
        </p:nvGrpSpPr>
        <p:grpSpPr>
          <a:xfrm>
            <a:off x="405129" y="3233421"/>
            <a:ext cx="11198171" cy="2286175"/>
            <a:chOff x="405129" y="3233421"/>
            <a:chExt cx="11198171" cy="228617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239CE5-F5E9-2C3C-F098-FAE5C5B1D2B6}"/>
                </a:ext>
              </a:extLst>
            </p:cNvPr>
            <p:cNvGrpSpPr/>
            <p:nvPr/>
          </p:nvGrpSpPr>
          <p:grpSpPr>
            <a:xfrm>
              <a:off x="405129" y="4873265"/>
              <a:ext cx="1990504" cy="646331"/>
              <a:chOff x="1149416" y="4660606"/>
              <a:chExt cx="1990504" cy="646331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1CDD6816-CD7F-9C57-C240-522637F077B5}"/>
                  </a:ext>
                </a:extLst>
              </p:cNvPr>
              <p:cNvCxnSpPr/>
              <p:nvPr/>
            </p:nvCxnSpPr>
            <p:spPr>
              <a:xfrm>
                <a:off x="2129315" y="4856844"/>
                <a:ext cx="1010605" cy="744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14AF1-E75E-6F88-2643-77FDC5D09ADA}"/>
                  </a:ext>
                </a:extLst>
              </p:cNvPr>
              <p:cNvSpPr txBox="1"/>
              <p:nvPr/>
            </p:nvSpPr>
            <p:spPr>
              <a:xfrm>
                <a:off x="1149416" y="4660606"/>
                <a:ext cx="11338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Intercept </a:t>
                </a:r>
              </a:p>
              <a:p>
                <a:r>
                  <a:rPr lang="en-US" dirty="0"/>
                  <a:t>black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4C5950D-50F7-D799-8AFC-6EABAB55D72B}"/>
                </a:ext>
              </a:extLst>
            </p:cNvPr>
            <p:cNvGrpSpPr/>
            <p:nvPr/>
          </p:nvGrpSpPr>
          <p:grpSpPr>
            <a:xfrm>
              <a:off x="9171456" y="3233421"/>
              <a:ext cx="2428304" cy="473693"/>
              <a:chOff x="9171456" y="2946338"/>
              <a:chExt cx="2428304" cy="473693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EAF28B74-F0A4-7757-BD2B-A97AEA943CCA}"/>
                  </a:ext>
                </a:extLst>
              </p:cNvPr>
              <p:cNvCxnSpPr>
                <a:cxnSpLocks/>
              </p:cNvCxnSpPr>
              <p:nvPr/>
            </p:nvCxnSpPr>
            <p:spPr>
              <a:xfrm rot="11940000">
                <a:off x="9171456" y="2946338"/>
                <a:ext cx="104199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204D15-9A57-2AA3-237D-2EB613B29CE7}"/>
                  </a:ext>
                </a:extLst>
              </p:cNvPr>
              <p:cNvSpPr txBox="1"/>
              <p:nvPr/>
            </p:nvSpPr>
            <p:spPr>
              <a:xfrm>
                <a:off x="10086566" y="3050699"/>
                <a:ext cx="15131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slope black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55E4F2C-9AB1-ADBA-518E-B130A6541387}"/>
                </a:ext>
              </a:extLst>
            </p:cNvPr>
            <p:cNvGrpSpPr/>
            <p:nvPr/>
          </p:nvGrpSpPr>
          <p:grpSpPr>
            <a:xfrm>
              <a:off x="9174996" y="3789862"/>
              <a:ext cx="2428304" cy="473693"/>
              <a:chOff x="9171456" y="2946338"/>
              <a:chExt cx="2428304" cy="473693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23E4E1CC-9648-B953-1EAE-0BA98047639A}"/>
                  </a:ext>
                </a:extLst>
              </p:cNvPr>
              <p:cNvCxnSpPr>
                <a:cxnSpLocks/>
              </p:cNvCxnSpPr>
              <p:nvPr/>
            </p:nvCxnSpPr>
            <p:spPr>
              <a:xfrm rot="11940000">
                <a:off x="9171456" y="2946338"/>
                <a:ext cx="104199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229444-1689-7652-56F8-FF755F94AAEA}"/>
                  </a:ext>
                </a:extLst>
              </p:cNvPr>
              <p:cNvSpPr txBox="1"/>
              <p:nvPr/>
            </p:nvSpPr>
            <p:spPr>
              <a:xfrm>
                <a:off x="10086566" y="3050699"/>
                <a:ext cx="15131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slope grey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43A0E3A-DE56-3081-519B-60D31D62DFE5}"/>
                </a:ext>
              </a:extLst>
            </p:cNvPr>
            <p:cNvGrpSpPr/>
            <p:nvPr/>
          </p:nvGrpSpPr>
          <p:grpSpPr>
            <a:xfrm>
              <a:off x="642593" y="4089996"/>
              <a:ext cx="1745950" cy="646331"/>
              <a:chOff x="1393970" y="4416055"/>
              <a:chExt cx="1745950" cy="646331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88F5E2A-EB49-4D71-5341-6ED2C9269A16}"/>
                  </a:ext>
                </a:extLst>
              </p:cNvPr>
              <p:cNvCxnSpPr/>
              <p:nvPr/>
            </p:nvCxnSpPr>
            <p:spPr>
              <a:xfrm>
                <a:off x="2129315" y="4856844"/>
                <a:ext cx="1010605" cy="744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6D8CF1-DB64-D8DD-F7AF-981105F5FA59}"/>
                  </a:ext>
                </a:extLst>
              </p:cNvPr>
              <p:cNvSpPr txBox="1"/>
              <p:nvPr/>
            </p:nvSpPr>
            <p:spPr>
              <a:xfrm>
                <a:off x="1393970" y="4416055"/>
                <a:ext cx="11338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Intercept </a:t>
                </a:r>
              </a:p>
              <a:p>
                <a:r>
                  <a:rPr lang="en-US" dirty="0"/>
                  <a:t>grey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CFA05A-4D2C-9367-905F-089D3703DF23}"/>
              </a:ext>
            </a:extLst>
          </p:cNvPr>
          <p:cNvGrpSpPr/>
          <p:nvPr/>
        </p:nvGrpSpPr>
        <p:grpSpPr>
          <a:xfrm>
            <a:off x="2679405" y="3098937"/>
            <a:ext cx="6329938" cy="1970566"/>
            <a:chOff x="2679405" y="3098937"/>
            <a:chExt cx="6329938" cy="1970566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3DDC414-0442-2849-80B3-C9C456582251}"/>
                </a:ext>
              </a:extLst>
            </p:cNvPr>
            <p:cNvCxnSpPr/>
            <p:nvPr/>
          </p:nvCxnSpPr>
          <p:spPr>
            <a:xfrm>
              <a:off x="2679405" y="4605213"/>
              <a:ext cx="0" cy="464290"/>
            </a:xfrm>
            <a:prstGeom prst="straightConnector1">
              <a:avLst/>
            </a:prstGeom>
            <a:ln w="3492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EB6B4EA-02B8-9B48-98C3-624D0AC7E584}"/>
                </a:ext>
              </a:extLst>
            </p:cNvPr>
            <p:cNvCxnSpPr/>
            <p:nvPr/>
          </p:nvCxnSpPr>
          <p:spPr>
            <a:xfrm>
              <a:off x="9009343" y="3098937"/>
              <a:ext cx="0" cy="464290"/>
            </a:xfrm>
            <a:prstGeom prst="straightConnector1">
              <a:avLst/>
            </a:prstGeom>
            <a:ln w="3492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2943837-AAEB-0C4D-B15E-9CF44CE9E866}"/>
                </a:ext>
              </a:extLst>
            </p:cNvPr>
            <p:cNvCxnSpPr/>
            <p:nvPr/>
          </p:nvCxnSpPr>
          <p:spPr>
            <a:xfrm>
              <a:off x="3448495" y="4459895"/>
              <a:ext cx="0" cy="464290"/>
            </a:xfrm>
            <a:prstGeom prst="straightConnector1">
              <a:avLst/>
            </a:prstGeom>
            <a:ln w="3492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959D403-F962-47F1-BD3E-41C846539318}"/>
                </a:ext>
              </a:extLst>
            </p:cNvPr>
            <p:cNvCxnSpPr/>
            <p:nvPr/>
          </p:nvCxnSpPr>
          <p:spPr>
            <a:xfrm>
              <a:off x="8449356" y="3219439"/>
              <a:ext cx="0" cy="464290"/>
            </a:xfrm>
            <a:prstGeom prst="straightConnector1">
              <a:avLst/>
            </a:prstGeom>
            <a:ln w="3492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FE60312-01C8-8D1A-5815-2734DA72026B}"/>
                </a:ext>
              </a:extLst>
            </p:cNvPr>
            <p:cNvCxnSpPr/>
            <p:nvPr/>
          </p:nvCxnSpPr>
          <p:spPr>
            <a:xfrm>
              <a:off x="7697984" y="3488797"/>
              <a:ext cx="0" cy="464290"/>
            </a:xfrm>
            <a:prstGeom prst="straightConnector1">
              <a:avLst/>
            </a:prstGeom>
            <a:ln w="3492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1CC6BBE-747A-9B13-371C-22BE7F602E1A}"/>
                </a:ext>
              </a:extLst>
            </p:cNvPr>
            <p:cNvCxnSpPr/>
            <p:nvPr/>
          </p:nvCxnSpPr>
          <p:spPr>
            <a:xfrm>
              <a:off x="4089995" y="4357109"/>
              <a:ext cx="0" cy="464290"/>
            </a:xfrm>
            <a:prstGeom prst="straightConnector1">
              <a:avLst/>
            </a:prstGeom>
            <a:ln w="3492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E35FD8B-D4B8-9418-36F2-51496FAB2408}"/>
              </a:ext>
            </a:extLst>
          </p:cNvPr>
          <p:cNvSpPr txBox="1"/>
          <p:nvPr/>
        </p:nvSpPr>
        <p:spPr>
          <a:xfrm>
            <a:off x="9367282" y="4505968"/>
            <a:ext cx="18497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 arrows are the same length. See how they are too long for parts of the group difference slopes</a:t>
            </a:r>
          </a:p>
        </p:txBody>
      </p:sp>
    </p:spTree>
    <p:extLst>
      <p:ext uri="{BB962C8B-B14F-4D97-AF65-F5344CB8AC3E}">
        <p14:creationId xmlns:p14="http://schemas.microsoft.com/office/powerpoint/2010/main" val="107549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03224E84-7528-5D7B-438B-C2DA43574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357" y="1882581"/>
            <a:ext cx="7556620" cy="466707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23C284D-222B-215D-282D-2749EB59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Interaction!!!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6516E-D0AB-4DE9-0CE8-EFBD17939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6</a:t>
            </a:fld>
            <a:endParaRPr lang="en-GB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977CF38-92DD-DEFA-8540-2702296DAFC6}"/>
              </a:ext>
            </a:extLst>
          </p:cNvPr>
          <p:cNvGrpSpPr/>
          <p:nvPr/>
        </p:nvGrpSpPr>
        <p:grpSpPr>
          <a:xfrm>
            <a:off x="405129" y="3233421"/>
            <a:ext cx="11198171" cy="2286175"/>
            <a:chOff x="405129" y="3233421"/>
            <a:chExt cx="11198171" cy="228617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239CE5-F5E9-2C3C-F098-FAE5C5B1D2B6}"/>
                </a:ext>
              </a:extLst>
            </p:cNvPr>
            <p:cNvGrpSpPr/>
            <p:nvPr/>
          </p:nvGrpSpPr>
          <p:grpSpPr>
            <a:xfrm>
              <a:off x="405129" y="4873265"/>
              <a:ext cx="1990504" cy="646331"/>
              <a:chOff x="1149416" y="4660606"/>
              <a:chExt cx="1990504" cy="646331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1CDD6816-CD7F-9C57-C240-522637F077B5}"/>
                  </a:ext>
                </a:extLst>
              </p:cNvPr>
              <p:cNvCxnSpPr/>
              <p:nvPr/>
            </p:nvCxnSpPr>
            <p:spPr>
              <a:xfrm>
                <a:off x="2129315" y="4856844"/>
                <a:ext cx="1010605" cy="744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14AF1-E75E-6F88-2643-77FDC5D09ADA}"/>
                  </a:ext>
                </a:extLst>
              </p:cNvPr>
              <p:cNvSpPr txBox="1"/>
              <p:nvPr/>
            </p:nvSpPr>
            <p:spPr>
              <a:xfrm>
                <a:off x="1149416" y="4660606"/>
                <a:ext cx="11338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Intercept </a:t>
                </a:r>
              </a:p>
              <a:p>
                <a:r>
                  <a:rPr lang="en-US" dirty="0"/>
                  <a:t>black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4C5950D-50F7-D799-8AFC-6EABAB55D72B}"/>
                </a:ext>
              </a:extLst>
            </p:cNvPr>
            <p:cNvGrpSpPr/>
            <p:nvPr/>
          </p:nvGrpSpPr>
          <p:grpSpPr>
            <a:xfrm>
              <a:off x="9171456" y="3233421"/>
              <a:ext cx="2428304" cy="473693"/>
              <a:chOff x="9171456" y="2946338"/>
              <a:chExt cx="2428304" cy="473693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EAF28B74-F0A4-7757-BD2B-A97AEA943CCA}"/>
                  </a:ext>
                </a:extLst>
              </p:cNvPr>
              <p:cNvCxnSpPr>
                <a:cxnSpLocks/>
              </p:cNvCxnSpPr>
              <p:nvPr/>
            </p:nvCxnSpPr>
            <p:spPr>
              <a:xfrm rot="11940000">
                <a:off x="9171456" y="2946338"/>
                <a:ext cx="104199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204D15-9A57-2AA3-237D-2EB613B29CE7}"/>
                  </a:ext>
                </a:extLst>
              </p:cNvPr>
              <p:cNvSpPr txBox="1"/>
              <p:nvPr/>
            </p:nvSpPr>
            <p:spPr>
              <a:xfrm>
                <a:off x="10086566" y="3050699"/>
                <a:ext cx="15131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slope black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55E4F2C-9AB1-ADBA-518E-B130A6541387}"/>
                </a:ext>
              </a:extLst>
            </p:cNvPr>
            <p:cNvGrpSpPr/>
            <p:nvPr/>
          </p:nvGrpSpPr>
          <p:grpSpPr>
            <a:xfrm>
              <a:off x="9174996" y="3789862"/>
              <a:ext cx="2428304" cy="473693"/>
              <a:chOff x="9171456" y="2946338"/>
              <a:chExt cx="2428304" cy="473693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23E4E1CC-9648-B953-1EAE-0BA98047639A}"/>
                  </a:ext>
                </a:extLst>
              </p:cNvPr>
              <p:cNvCxnSpPr>
                <a:cxnSpLocks/>
              </p:cNvCxnSpPr>
              <p:nvPr/>
            </p:nvCxnSpPr>
            <p:spPr>
              <a:xfrm rot="11940000">
                <a:off x="9171456" y="2946338"/>
                <a:ext cx="104199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229444-1689-7652-56F8-FF755F94AAEA}"/>
                  </a:ext>
                </a:extLst>
              </p:cNvPr>
              <p:cNvSpPr txBox="1"/>
              <p:nvPr/>
            </p:nvSpPr>
            <p:spPr>
              <a:xfrm>
                <a:off x="10086566" y="3050699"/>
                <a:ext cx="15131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slope grey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43A0E3A-DE56-3081-519B-60D31D62DFE5}"/>
                </a:ext>
              </a:extLst>
            </p:cNvPr>
            <p:cNvGrpSpPr/>
            <p:nvPr/>
          </p:nvGrpSpPr>
          <p:grpSpPr>
            <a:xfrm>
              <a:off x="642593" y="4089996"/>
              <a:ext cx="1745950" cy="646331"/>
              <a:chOff x="1393970" y="4416055"/>
              <a:chExt cx="1745950" cy="646331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88F5E2A-EB49-4D71-5341-6ED2C9269A16}"/>
                  </a:ext>
                </a:extLst>
              </p:cNvPr>
              <p:cNvCxnSpPr/>
              <p:nvPr/>
            </p:nvCxnSpPr>
            <p:spPr>
              <a:xfrm>
                <a:off x="2129315" y="4856844"/>
                <a:ext cx="1010605" cy="744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6D8CF1-DB64-D8DD-F7AF-981105F5FA59}"/>
                  </a:ext>
                </a:extLst>
              </p:cNvPr>
              <p:cNvSpPr txBox="1"/>
              <p:nvPr/>
            </p:nvSpPr>
            <p:spPr>
              <a:xfrm>
                <a:off x="1393970" y="4416055"/>
                <a:ext cx="11338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Intercept </a:t>
                </a:r>
              </a:p>
              <a:p>
                <a:r>
                  <a:rPr lang="en-US" dirty="0"/>
                  <a:t>grey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CFA05A-4D2C-9367-905F-089D3703DF23}"/>
              </a:ext>
            </a:extLst>
          </p:cNvPr>
          <p:cNvGrpSpPr/>
          <p:nvPr/>
        </p:nvGrpSpPr>
        <p:grpSpPr>
          <a:xfrm>
            <a:off x="2679405" y="3098937"/>
            <a:ext cx="6329938" cy="1970566"/>
            <a:chOff x="2679405" y="3098937"/>
            <a:chExt cx="6329938" cy="1970566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3DDC414-0442-2849-80B3-C9C456582251}"/>
                </a:ext>
              </a:extLst>
            </p:cNvPr>
            <p:cNvCxnSpPr/>
            <p:nvPr/>
          </p:nvCxnSpPr>
          <p:spPr>
            <a:xfrm>
              <a:off x="2679405" y="4605213"/>
              <a:ext cx="0" cy="464290"/>
            </a:xfrm>
            <a:prstGeom prst="straightConnector1">
              <a:avLst/>
            </a:prstGeom>
            <a:ln w="3492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EB6B4EA-02B8-9B48-98C3-624D0AC7E584}"/>
                </a:ext>
              </a:extLst>
            </p:cNvPr>
            <p:cNvCxnSpPr/>
            <p:nvPr/>
          </p:nvCxnSpPr>
          <p:spPr>
            <a:xfrm>
              <a:off x="9009343" y="3098937"/>
              <a:ext cx="0" cy="464290"/>
            </a:xfrm>
            <a:prstGeom prst="straightConnector1">
              <a:avLst/>
            </a:prstGeom>
            <a:ln w="3492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2943837-AAEB-0C4D-B15E-9CF44CE9E866}"/>
                </a:ext>
              </a:extLst>
            </p:cNvPr>
            <p:cNvCxnSpPr/>
            <p:nvPr/>
          </p:nvCxnSpPr>
          <p:spPr>
            <a:xfrm>
              <a:off x="3448495" y="4459895"/>
              <a:ext cx="0" cy="464290"/>
            </a:xfrm>
            <a:prstGeom prst="straightConnector1">
              <a:avLst/>
            </a:prstGeom>
            <a:ln w="3492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959D403-F962-47F1-BD3E-41C846539318}"/>
                </a:ext>
              </a:extLst>
            </p:cNvPr>
            <p:cNvCxnSpPr/>
            <p:nvPr/>
          </p:nvCxnSpPr>
          <p:spPr>
            <a:xfrm>
              <a:off x="8449356" y="3219439"/>
              <a:ext cx="0" cy="464290"/>
            </a:xfrm>
            <a:prstGeom prst="straightConnector1">
              <a:avLst/>
            </a:prstGeom>
            <a:ln w="3492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FE60312-01C8-8D1A-5815-2734DA72026B}"/>
                </a:ext>
              </a:extLst>
            </p:cNvPr>
            <p:cNvCxnSpPr/>
            <p:nvPr/>
          </p:nvCxnSpPr>
          <p:spPr>
            <a:xfrm>
              <a:off x="7697984" y="3488797"/>
              <a:ext cx="0" cy="464290"/>
            </a:xfrm>
            <a:prstGeom prst="straightConnector1">
              <a:avLst/>
            </a:prstGeom>
            <a:ln w="3492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1CC6BBE-747A-9B13-371C-22BE7F602E1A}"/>
                </a:ext>
              </a:extLst>
            </p:cNvPr>
            <p:cNvCxnSpPr/>
            <p:nvPr/>
          </p:nvCxnSpPr>
          <p:spPr>
            <a:xfrm>
              <a:off x="4089995" y="4357109"/>
              <a:ext cx="0" cy="464290"/>
            </a:xfrm>
            <a:prstGeom prst="straightConnector1">
              <a:avLst/>
            </a:prstGeom>
            <a:ln w="3492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E35FD8B-D4B8-9418-36F2-51496FAB2408}"/>
              </a:ext>
            </a:extLst>
          </p:cNvPr>
          <p:cNvSpPr txBox="1"/>
          <p:nvPr/>
        </p:nvSpPr>
        <p:spPr>
          <a:xfrm>
            <a:off x="9367282" y="4505968"/>
            <a:ext cx="18497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 arrows are the same length. See how they are too long for parts of the group difference slopes</a:t>
            </a:r>
          </a:p>
        </p:txBody>
      </p:sp>
    </p:spTree>
    <p:extLst>
      <p:ext uri="{BB962C8B-B14F-4D97-AF65-F5344CB8AC3E}">
        <p14:creationId xmlns:p14="http://schemas.microsoft.com/office/powerpoint/2010/main" val="128273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EB82EC-AEAA-E244-BB32-093E95804A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3773" y="1977107"/>
                <a:ext cx="9742714" cy="381999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Model for multiple regression with </a:t>
                </a:r>
                <a:r>
                  <a:rPr lang="en-US" dirty="0">
                    <a:solidFill>
                      <a:srgbClr val="FF0000"/>
                    </a:solidFill>
                  </a:rPr>
                  <a:t>two independent </a:t>
                </a:r>
                <a:r>
                  <a:rPr lang="en-US" dirty="0"/>
                  <a:t>predictors:</a:t>
                </a:r>
              </a:p>
              <a:p>
                <a:pPr marL="1143000" lvl="1" indent="-45720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  <a:p>
                <a:pPr lvl="1" indent="0">
                  <a:buNone/>
                </a:pPr>
                <a:endParaRPr lang="en-US" dirty="0"/>
              </a:p>
              <a:p>
                <a:pPr marL="1143000" lvl="1" indent="-457200"/>
                <a:r>
                  <a:rPr lang="en-US" dirty="0"/>
                  <a:t>We interpret each predictor as representing a value of the variable’s influence on the outcome variable while holding all other predictors constant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dirty="0"/>
                  <a:t>Diagram of the multiple regression model:</a:t>
                </a:r>
                <a:endParaRPr lang="en-US" dirty="0"/>
              </a:p>
              <a:p>
                <a:pPr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EB82EC-AEAA-E244-BB32-093E95804A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3773" y="1977107"/>
                <a:ext cx="9742714" cy="3819990"/>
              </a:xfrm>
              <a:blipFill>
                <a:blip r:embed="rId3"/>
                <a:stretch>
                  <a:fillRect l="-911" t="-2318" r="-1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/>
                <a:cs typeface="Calibri"/>
              </a:rPr>
              <a:t>What are interaction terms?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7</a:t>
            </a:fld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12204F-CF15-6440-A928-0FF7D39F39D1}"/>
              </a:ext>
            </a:extLst>
          </p:cNvPr>
          <p:cNvCxnSpPr/>
          <p:nvPr/>
        </p:nvCxnSpPr>
        <p:spPr>
          <a:xfrm>
            <a:off x="4119553" y="5279431"/>
            <a:ext cx="1770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DA5DFCE-19C5-A24E-8395-7BF1D950AB53}"/>
              </a:ext>
            </a:extLst>
          </p:cNvPr>
          <p:cNvSpPr txBox="1"/>
          <p:nvPr/>
        </p:nvSpPr>
        <p:spPr>
          <a:xfrm>
            <a:off x="3657605" y="5048079"/>
            <a:ext cx="383438" cy="434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i="1" baseline="-25000" dirty="0"/>
              <a:t>1</a:t>
            </a:r>
            <a:endParaRPr lang="en-US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777CAC-E996-4843-979A-A74C3DA13655}"/>
              </a:ext>
            </a:extLst>
          </p:cNvPr>
          <p:cNvSpPr txBox="1"/>
          <p:nvPr/>
        </p:nvSpPr>
        <p:spPr>
          <a:xfrm>
            <a:off x="3655518" y="5411683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i="1" baseline="-25000" dirty="0"/>
              <a:t>2</a:t>
            </a:r>
            <a:endParaRPr lang="en-US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4131D7-CFBC-EB4A-9ADD-2D78DD4B047A}"/>
              </a:ext>
            </a:extLst>
          </p:cNvPr>
          <p:cNvSpPr txBox="1"/>
          <p:nvPr/>
        </p:nvSpPr>
        <p:spPr>
          <a:xfrm>
            <a:off x="6020611" y="5120798"/>
            <a:ext cx="379948" cy="676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2AFB74-3584-BB4B-BEAA-CED92081259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4129031" y="5458948"/>
            <a:ext cx="1801505" cy="137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D9FAF75-5339-4755-DD8C-BB874C9EDBEE}"/>
              </a:ext>
            </a:extLst>
          </p:cNvPr>
          <p:cNvSpPr txBox="1"/>
          <p:nvPr/>
        </p:nvSpPr>
        <p:spPr>
          <a:xfrm>
            <a:off x="8458200" y="4949685"/>
            <a:ext cx="1987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and X</a:t>
            </a:r>
            <a:r>
              <a:rPr lang="en-US" baseline="-25000" dirty="0"/>
              <a:t>2</a:t>
            </a:r>
            <a:r>
              <a:rPr lang="en-US" dirty="0"/>
              <a:t> do not talk to each other – only Y</a:t>
            </a:r>
          </a:p>
        </p:txBody>
      </p:sp>
    </p:spTree>
    <p:extLst>
      <p:ext uri="{BB962C8B-B14F-4D97-AF65-F5344CB8AC3E}">
        <p14:creationId xmlns:p14="http://schemas.microsoft.com/office/powerpoint/2010/main" val="2728813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EB82EC-AEAA-E244-BB32-093E95804A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3773" y="1977107"/>
                <a:ext cx="9742714" cy="462823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Sometimes, we need to consider one variable’s influence on the outcome variable at different levels of another predictor:  we need interactions.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These are expressed like this in the equation:</a:t>
                </a:r>
              </a:p>
              <a:p>
                <a:pPr marL="1143000" lvl="1" indent="-45720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Y</m:t>
                    </m:r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∗(</m:t>
                    </m:r>
                    <m:sSub>
                      <m:sSubPr>
                        <m:ctrlPr>
                          <a:rPr lang="en-US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GB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GB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  <a:p>
                <a:pPr marL="1143000" lvl="1" indent="-457200"/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Diagram of an interaction effect in a multiple regression model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1143000" lvl="1" indent="-457200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EB82EC-AEAA-E244-BB32-093E95804A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3773" y="1977107"/>
                <a:ext cx="9742714" cy="4628230"/>
              </a:xfrm>
              <a:blipFill>
                <a:blip r:embed="rId3"/>
                <a:stretch>
                  <a:fillRect l="-911" t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/>
                <a:cs typeface="Calibri"/>
              </a:rPr>
              <a:t>What are interaction terms?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C5570F-2DF1-8147-9365-630B84A18D64}"/>
              </a:ext>
            </a:extLst>
          </p:cNvPr>
          <p:cNvSpPr txBox="1"/>
          <p:nvPr/>
        </p:nvSpPr>
        <p:spPr>
          <a:xfrm>
            <a:off x="4222432" y="597053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i="1" baseline="-25000" dirty="0"/>
              <a:t>1</a:t>
            </a:r>
            <a:endParaRPr lang="en-US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339D5-F9DD-E24A-86ED-EAEBE18D748B}"/>
              </a:ext>
            </a:extLst>
          </p:cNvPr>
          <p:cNvSpPr txBox="1"/>
          <p:nvPr/>
        </p:nvSpPr>
        <p:spPr>
          <a:xfrm>
            <a:off x="5535506" y="5242163"/>
            <a:ext cx="49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</a:t>
            </a:r>
            <a:r>
              <a:rPr lang="en-US" i="1" baseline="-25000" dirty="0"/>
              <a:t>2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1FC146-D479-BC4D-A074-17494EE09BB7}"/>
              </a:ext>
            </a:extLst>
          </p:cNvPr>
          <p:cNvSpPr txBox="1"/>
          <p:nvPr/>
        </p:nvSpPr>
        <p:spPr>
          <a:xfrm>
            <a:off x="6865802" y="5952257"/>
            <a:ext cx="379948" cy="574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15E061-AF5A-A645-9C9F-AF37C69AF7D1}"/>
              </a:ext>
            </a:extLst>
          </p:cNvPr>
          <p:cNvCxnSpPr>
            <a:cxnSpLocks/>
          </p:cNvCxnSpPr>
          <p:nvPr/>
        </p:nvCxnSpPr>
        <p:spPr>
          <a:xfrm flipV="1">
            <a:off x="4567449" y="6147303"/>
            <a:ext cx="2253163" cy="6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29E038-0852-9F4F-9E6E-9954F6834ACF}"/>
              </a:ext>
            </a:extLst>
          </p:cNvPr>
          <p:cNvCxnSpPr/>
          <p:nvPr/>
        </p:nvCxnSpPr>
        <p:spPr>
          <a:xfrm>
            <a:off x="5715000" y="5611495"/>
            <a:ext cx="0" cy="490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2111BDD-EE3B-A39D-FFB5-22332066A56B}"/>
              </a:ext>
            </a:extLst>
          </p:cNvPr>
          <p:cNvSpPr txBox="1"/>
          <p:nvPr/>
        </p:nvSpPr>
        <p:spPr>
          <a:xfrm>
            <a:off x="8458200" y="5317432"/>
            <a:ext cx="1987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and X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do</a:t>
            </a:r>
            <a:r>
              <a:rPr lang="en-US" dirty="0"/>
              <a:t>  talk to each other – and they both talk to Y</a:t>
            </a:r>
          </a:p>
        </p:txBody>
      </p:sp>
    </p:spTree>
    <p:extLst>
      <p:ext uri="{BB962C8B-B14F-4D97-AF65-F5344CB8AC3E}">
        <p14:creationId xmlns:p14="http://schemas.microsoft.com/office/powerpoint/2010/main" val="1543290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6DC036-324A-2B47-930E-F5FBF2E19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9</a:t>
            </a:fld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05E8FCD-026A-574E-A3B6-4AD994B18AD5}"/>
              </a:ext>
            </a:extLst>
          </p:cNvPr>
          <p:cNvGrpSpPr/>
          <p:nvPr/>
        </p:nvGrpSpPr>
        <p:grpSpPr>
          <a:xfrm>
            <a:off x="1572321" y="399892"/>
            <a:ext cx="8898866" cy="6058216"/>
            <a:chOff x="1074040" y="0"/>
            <a:chExt cx="10043919" cy="6858000"/>
          </a:xfrm>
          <a:solidFill>
            <a:schemeClr val="bg1"/>
          </a:solidFill>
        </p:grpSpPr>
        <p:pic>
          <p:nvPicPr>
            <p:cNvPr id="4" name="Picture 3" descr="Chart, line chart&#10;&#10;Description automatically generated">
              <a:extLst>
                <a:ext uri="{FF2B5EF4-FFF2-40B4-BE49-F238E27FC236}">
                  <a16:creationId xmlns:a16="http://schemas.microsoft.com/office/drawing/2014/main" id="{081C2BAF-2E36-2A44-AA95-15A0ABFD1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040" y="0"/>
              <a:ext cx="10043919" cy="6858000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AC5E56-FE93-E94A-88A2-C7494B079F9A}"/>
                </a:ext>
              </a:extLst>
            </p:cNvPr>
            <p:cNvSpPr/>
            <p:nvPr/>
          </p:nvSpPr>
          <p:spPr>
            <a:xfrm>
              <a:off x="5402179" y="2947737"/>
              <a:ext cx="1744579" cy="3609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ABC4491-100F-3945-92B8-890BF6B05D42}"/>
                </a:ext>
              </a:extLst>
            </p:cNvPr>
            <p:cNvSpPr/>
            <p:nvPr/>
          </p:nvSpPr>
          <p:spPr>
            <a:xfrm>
              <a:off x="5410196" y="6432886"/>
              <a:ext cx="1744579" cy="3609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0163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44546A"/>
      </a:hlink>
      <a:folHlink>
        <a:srgbClr val="44546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1872</Words>
  <Application>Microsoft Macintosh PowerPoint</Application>
  <PresentationFormat>Widescreen</PresentationFormat>
  <Paragraphs>243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Introducing Interactions into Multiple Regression Models</vt:lpstr>
      <vt:lpstr>Interactions</vt:lpstr>
      <vt:lpstr>Simple Regression</vt:lpstr>
      <vt:lpstr>No interaction in the presence of two groups</vt:lpstr>
      <vt:lpstr>Different rates of change across levels of one predictor for the levels of another predictor</vt:lpstr>
      <vt:lpstr>Interaction!!!</vt:lpstr>
      <vt:lpstr>What are interaction terms?</vt:lpstr>
      <vt:lpstr>What are interaction terms?</vt:lpstr>
      <vt:lpstr>PowerPoint Presentation</vt:lpstr>
      <vt:lpstr>What are interaction terms?...con’t</vt:lpstr>
      <vt:lpstr>When are interaction terms used?</vt:lpstr>
      <vt:lpstr>What is the statistical power of interactions?</vt:lpstr>
      <vt:lpstr>Preparation of data for using interactions:</vt:lpstr>
      <vt:lpstr>Building a model with interactions:</vt:lpstr>
      <vt:lpstr>This implies more than one model…: multiple regression = multiple models</vt:lpstr>
      <vt:lpstr>Which model do I report..?</vt:lpstr>
      <vt:lpstr>Which model do I report..?</vt:lpstr>
      <vt:lpstr>Which model do I report..?</vt:lpstr>
      <vt:lpstr>Which model do I report..?</vt:lpstr>
      <vt:lpstr>Building a series of models: hazard warning!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Pre-Registration &amp; Reproducibility</dc:title>
  <dc:creator/>
  <cp:lastModifiedBy/>
  <cp:revision>556</cp:revision>
  <cp:lastPrinted>2021-11-03T11:58:18Z</cp:lastPrinted>
  <dcterms:created xsi:type="dcterms:W3CDTF">2020-06-05T17:03:52Z</dcterms:created>
  <dcterms:modified xsi:type="dcterms:W3CDTF">2023-05-13T17:49:21Z</dcterms:modified>
</cp:coreProperties>
</file>