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sldIdLst>
    <p:sldId id="256" r:id="rId2"/>
    <p:sldId id="276" r:id="rId3"/>
    <p:sldId id="299" r:id="rId4"/>
    <p:sldId id="300" r:id="rId5"/>
    <p:sldId id="302" r:id="rId6"/>
    <p:sldId id="295" r:id="rId7"/>
    <p:sldId id="278" r:id="rId8"/>
    <p:sldId id="290" r:id="rId9"/>
    <p:sldId id="292" r:id="rId10"/>
    <p:sldId id="277" r:id="rId11"/>
    <p:sldId id="279" r:id="rId12"/>
    <p:sldId id="303" r:id="rId13"/>
    <p:sldId id="280" r:id="rId14"/>
    <p:sldId id="288" r:id="rId15"/>
    <p:sldId id="281" r:id="rId16"/>
    <p:sldId id="284" r:id="rId17"/>
    <p:sldId id="293" r:id="rId18"/>
    <p:sldId id="285" r:id="rId19"/>
    <p:sldId id="286" r:id="rId20"/>
    <p:sldId id="294" r:id="rId21"/>
    <p:sldId id="287" r:id="rId22"/>
    <p:sldId id="28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121B"/>
    <a:srgbClr val="000000"/>
    <a:srgbClr val="414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20130-9A2F-D244-8A05-F6B951B105D6}" v="124" dt="2022-01-03T19:56:12.561"/>
    <p1510:client id="{3B3FFD75-5AFE-BC7C-50E7-52AD9BDB9B9C}" v="14" dt="2022-01-12T17:00:23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7" autoAdjust="0"/>
    <p:restoredTop sz="67887" autoAdjust="0"/>
  </p:normalViewPr>
  <p:slideViewPr>
    <p:cSldViewPr snapToGrid="0">
      <p:cViewPr varScale="1">
        <p:scale>
          <a:sx n="81" d="100"/>
          <a:sy n="81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2F3E7-441F-477B-9032-3EE7BEB30DA2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2F0C5-9915-4C9D-B9C1-C3246B8D4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957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Calibri" panose="020F0502020204030204"/>
            </a:endParaRPr>
          </a:p>
          <a:p>
            <a:endParaRPr lang="en-GB" dirty="0"/>
          </a:p>
          <a:p>
            <a:endParaRPr lang="en-GB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437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473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507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490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261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887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734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199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955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4417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81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116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138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499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528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784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054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87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378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936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68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690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1EF2C280-F524-405F-B409-A0B3EEB3A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5942" y="195942"/>
            <a:ext cx="11812555" cy="6475445"/>
          </a:xfrm>
          <a:custGeom>
            <a:avLst/>
            <a:gdLst/>
            <a:ahLst/>
            <a:cxnLst/>
            <a:rect l="l" t="t" r="r" b="b"/>
            <a:pathLst>
              <a:path w="12048490" h="6713220">
                <a:moveTo>
                  <a:pt x="0" y="6713004"/>
                </a:moveTo>
                <a:lnTo>
                  <a:pt x="12048210" y="6713004"/>
                </a:lnTo>
                <a:lnTo>
                  <a:pt x="12048210" y="0"/>
                </a:lnTo>
                <a:lnTo>
                  <a:pt x="0" y="0"/>
                </a:lnTo>
                <a:lnTo>
                  <a:pt x="0" y="6713004"/>
                </a:lnTo>
                <a:close/>
              </a:path>
            </a:pathLst>
          </a:custGeom>
          <a:solidFill>
            <a:srgbClr val="B51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 descr="Lancaster University">
            <a:extLst>
              <a:ext uri="{FF2B5EF4-FFF2-40B4-BE49-F238E27FC236}">
                <a16:creationId xmlns:a16="http://schemas.microsoft.com/office/drawing/2014/main" id="{B4C545BB-4FC6-4C07-B4BC-1B3873E92B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942" y="762000"/>
            <a:ext cx="2552491" cy="806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0CF9F2-6D22-4CA4-A596-A6A43B8C79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0940" y="2205022"/>
            <a:ext cx="9144000" cy="1399152"/>
          </a:xfrm>
        </p:spPr>
        <p:txBody>
          <a:bodyPr anchor="b">
            <a:normAutofit/>
          </a:bodyPr>
          <a:lstStyle>
            <a:lvl1pPr algn="l">
              <a:lnSpc>
                <a:spcPts val="4400"/>
              </a:lnSpc>
              <a:spcBef>
                <a:spcPts val="1110"/>
              </a:spcBef>
              <a:defRPr sz="455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Template slide: </a:t>
            </a:r>
            <a:br>
              <a:rPr lang="en-US" dirty="0"/>
            </a:br>
            <a:r>
              <a:rPr lang="en-US" dirty="0"/>
              <a:t>presentation title goes here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1B88C-C94B-424C-B0DC-611AA04686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4338" y="4152381"/>
            <a:ext cx="91440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525"/>
              </a:spcBef>
              <a:buNone/>
              <a:defRPr sz="265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date, month, year here</a:t>
            </a:r>
          </a:p>
          <a:p>
            <a:r>
              <a:rPr lang="en-US" dirty="0"/>
              <a:t>Insert presenter name</a:t>
            </a:r>
            <a:endParaRPr lang="en-GB" dirty="0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4260E1F7-11D6-4F9A-9CDB-A1450D1E497D}"/>
              </a:ext>
            </a:extLst>
          </p:cNvPr>
          <p:cNvSpPr/>
          <p:nvPr userDrawn="1"/>
        </p:nvSpPr>
        <p:spPr>
          <a:xfrm>
            <a:off x="992097" y="3829921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59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BCDE62AB-9720-4075-A15D-483E19C7D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1922" y="3832747"/>
            <a:ext cx="1590675" cy="0"/>
          </a:xfrm>
          <a:custGeom>
            <a:avLst/>
            <a:gdLst/>
            <a:ahLst/>
            <a:cxnLst/>
            <a:rect l="l" t="t" r="r" b="b"/>
            <a:pathLst>
              <a:path w="1590675">
                <a:moveTo>
                  <a:pt x="0" y="0"/>
                </a:moveTo>
                <a:lnTo>
                  <a:pt x="1590421" y="0"/>
                </a:lnTo>
              </a:path>
            </a:pathLst>
          </a:custGeom>
          <a:ln w="17043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BD4E107-ACD4-4A6A-8618-FDF878C3B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69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4">
            <a:extLst>
              <a:ext uri="{FF2B5EF4-FFF2-40B4-BE49-F238E27FC236}">
                <a16:creationId xmlns:a16="http://schemas.microsoft.com/office/drawing/2014/main" id="{E911A0A4-9D31-4F34-8E71-4A07A9FDE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4508" y="1832146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3728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BE2592A-4048-4211-B609-EB603E5AE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59" y="531848"/>
            <a:ext cx="7568682" cy="1158840"/>
          </a:xfrm>
        </p:spPr>
        <p:txBody>
          <a:bodyPr>
            <a:normAutofit/>
          </a:bodyPr>
          <a:lstStyle>
            <a:lvl1pPr>
              <a:lnSpc>
                <a:spcPts val="3470"/>
              </a:lnSpc>
              <a:spcBef>
                <a:spcPts val="750"/>
              </a:spcBef>
              <a:defRPr sz="360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32CECB2-8BBC-4238-95E4-9CF53BEC0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5" name="Picture 14" descr="Lancaster University">
            <a:extLst>
              <a:ext uri="{FF2B5EF4-FFF2-40B4-BE49-F238E27FC236}">
                <a16:creationId xmlns:a16="http://schemas.microsoft.com/office/drawing/2014/main" id="{F43189D6-09CC-4664-8F2F-E317A914F4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59" y="762000"/>
            <a:ext cx="2098889" cy="6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8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AEB81DE-9DB5-4365-A5C5-617C96B6E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3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F9F2-6D22-4CA4-A596-A6A43B8C79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0940" y="2205022"/>
            <a:ext cx="9144000" cy="1399152"/>
          </a:xfrm>
        </p:spPr>
        <p:txBody>
          <a:bodyPr anchor="b">
            <a:normAutofit/>
          </a:bodyPr>
          <a:lstStyle>
            <a:lvl1pPr algn="l">
              <a:lnSpc>
                <a:spcPts val="4400"/>
              </a:lnSpc>
              <a:spcBef>
                <a:spcPts val="1110"/>
              </a:spcBef>
              <a:defRPr sz="455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Template slide: </a:t>
            </a:r>
            <a:br>
              <a:rPr lang="en-US" dirty="0"/>
            </a:br>
            <a:r>
              <a:rPr lang="en-US" dirty="0"/>
              <a:t>presentation title goes here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1B88C-C94B-424C-B0DC-611AA04686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4338" y="4152381"/>
            <a:ext cx="91440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525"/>
              </a:spcBef>
              <a:buNone/>
              <a:defRPr sz="26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date, month, year here</a:t>
            </a:r>
          </a:p>
          <a:p>
            <a:r>
              <a:rPr lang="en-US" dirty="0"/>
              <a:t>Insert presenter name</a:t>
            </a:r>
            <a:endParaRPr lang="en-GB" dirty="0"/>
          </a:p>
        </p:txBody>
      </p:sp>
      <p:pic>
        <p:nvPicPr>
          <p:cNvPr id="7" name="Picture 6" descr="Lancaster University">
            <a:extLst>
              <a:ext uri="{FF2B5EF4-FFF2-40B4-BE49-F238E27FC236}">
                <a16:creationId xmlns:a16="http://schemas.microsoft.com/office/drawing/2014/main" id="{2528AF01-8AC0-4C10-8386-19F11482E5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682" y="762000"/>
            <a:ext cx="2565317" cy="810971"/>
          </a:xfrm>
          <a:prstGeom prst="rect">
            <a:avLst/>
          </a:prstGeo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4260E1F7-11D6-4F9A-9CDB-A1450D1E4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097" y="3829921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59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95C828A-191B-48BF-BB4A-DF202F883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68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F9F2-6D22-4CA4-A596-A6A43B8C79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0940" y="2205022"/>
            <a:ext cx="9144000" cy="1399152"/>
          </a:xfrm>
        </p:spPr>
        <p:txBody>
          <a:bodyPr anchor="b">
            <a:normAutofit/>
          </a:bodyPr>
          <a:lstStyle>
            <a:lvl1pPr algn="l">
              <a:lnSpc>
                <a:spcPts val="4400"/>
              </a:lnSpc>
              <a:spcBef>
                <a:spcPts val="1110"/>
              </a:spcBef>
              <a:defRPr sz="455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Template slide: </a:t>
            </a:r>
            <a:br>
              <a:rPr lang="en-US" dirty="0"/>
            </a:br>
            <a:r>
              <a:rPr lang="en-US" dirty="0"/>
              <a:t>presentation title goes here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1B88C-C94B-424C-B0DC-611AA04686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4338" y="4152381"/>
            <a:ext cx="91440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525"/>
              </a:spcBef>
              <a:buNone/>
              <a:defRPr sz="26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date, month, year here</a:t>
            </a:r>
          </a:p>
          <a:p>
            <a:r>
              <a:rPr lang="en-US" dirty="0"/>
              <a:t>Insert presenter name</a:t>
            </a:r>
            <a:endParaRPr lang="en-GB" dirty="0"/>
          </a:p>
        </p:txBody>
      </p:sp>
      <p:pic>
        <p:nvPicPr>
          <p:cNvPr id="7" name="Picture 6" descr="Lancaster University">
            <a:extLst>
              <a:ext uri="{FF2B5EF4-FFF2-40B4-BE49-F238E27FC236}">
                <a16:creationId xmlns:a16="http://schemas.microsoft.com/office/drawing/2014/main" id="{2528AF01-8AC0-4C10-8386-19F11482E5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682" y="762000"/>
            <a:ext cx="2565317" cy="810971"/>
          </a:xfrm>
          <a:prstGeom prst="rect">
            <a:avLst/>
          </a:prstGeo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4260E1F7-11D6-4F9A-9CDB-A1450D1E4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097" y="3829921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59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8" descr="University Academy 92 Manchester">
            <a:extLst>
              <a:ext uri="{FF2B5EF4-FFF2-40B4-BE49-F238E27FC236}">
                <a16:creationId xmlns:a16="http://schemas.microsoft.com/office/drawing/2014/main" id="{97C89DA9-7708-4EE0-9C2E-17C843B198F5}"/>
              </a:ext>
            </a:extLst>
          </p:cNvPr>
          <p:cNvSpPr/>
          <p:nvPr userDrawn="1"/>
        </p:nvSpPr>
        <p:spPr>
          <a:xfrm>
            <a:off x="6888886" y="697941"/>
            <a:ext cx="1481137" cy="777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 descr="Blackburn College">
            <a:extLst>
              <a:ext uri="{FF2B5EF4-FFF2-40B4-BE49-F238E27FC236}">
                <a16:creationId xmlns:a16="http://schemas.microsoft.com/office/drawing/2014/main" id="{B2D8FC4D-6A10-4AFC-90EE-36BEDC612D9F}"/>
              </a:ext>
            </a:extLst>
          </p:cNvPr>
          <p:cNvSpPr/>
          <p:nvPr userDrawn="1"/>
        </p:nvSpPr>
        <p:spPr>
          <a:xfrm>
            <a:off x="4800858" y="717994"/>
            <a:ext cx="1763493" cy="617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 descr="Blackpool &amp; The Fylde college">
            <a:extLst>
              <a:ext uri="{FF2B5EF4-FFF2-40B4-BE49-F238E27FC236}">
                <a16:creationId xmlns:a16="http://schemas.microsoft.com/office/drawing/2014/main" id="{74C67722-6D8E-4717-BBA0-D9603159F8C3}"/>
              </a:ext>
            </a:extLst>
          </p:cNvPr>
          <p:cNvSpPr/>
          <p:nvPr userDrawn="1"/>
        </p:nvSpPr>
        <p:spPr>
          <a:xfrm>
            <a:off x="2927182" y="665080"/>
            <a:ext cx="1543981" cy="6424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 descr="Furness college">
            <a:extLst>
              <a:ext uri="{FF2B5EF4-FFF2-40B4-BE49-F238E27FC236}">
                <a16:creationId xmlns:a16="http://schemas.microsoft.com/office/drawing/2014/main" id="{544291F1-FBE8-4BF5-82D3-3E12A047DE75}"/>
              </a:ext>
            </a:extLst>
          </p:cNvPr>
          <p:cNvSpPr/>
          <p:nvPr userDrawn="1"/>
        </p:nvSpPr>
        <p:spPr>
          <a:xfrm>
            <a:off x="891120" y="700908"/>
            <a:ext cx="1786115" cy="6995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B57897E-9B28-47E3-BC7F-FA671A168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63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35A2C7DA-9587-4F85-9BC4-F30F0308A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5057" y="181946"/>
            <a:ext cx="11821886" cy="6494107"/>
          </a:xfrm>
          <a:custGeom>
            <a:avLst/>
            <a:gdLst/>
            <a:ahLst/>
            <a:cxnLst/>
            <a:rect l="l" t="t" r="r" b="b"/>
            <a:pathLst>
              <a:path w="12049125" h="6713855">
                <a:moveTo>
                  <a:pt x="0" y="6713410"/>
                </a:moveTo>
                <a:lnTo>
                  <a:pt x="12048617" y="6713410"/>
                </a:lnTo>
                <a:lnTo>
                  <a:pt x="12048617" y="0"/>
                </a:lnTo>
                <a:lnTo>
                  <a:pt x="0" y="0"/>
                </a:lnTo>
                <a:lnTo>
                  <a:pt x="0" y="6713410"/>
                </a:lnTo>
                <a:close/>
              </a:path>
            </a:pathLst>
          </a:custGeom>
          <a:solidFill>
            <a:srgbClr val="7CB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 descr="Lancaster University">
            <a:extLst>
              <a:ext uri="{FF2B5EF4-FFF2-40B4-BE49-F238E27FC236}">
                <a16:creationId xmlns:a16="http://schemas.microsoft.com/office/drawing/2014/main" id="{B4C545BB-4FC6-4C07-B4BC-1B3873E92B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942" y="762000"/>
            <a:ext cx="2552491" cy="806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0CF9F2-6D22-4CA4-A596-A6A43B8C79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0940" y="2205022"/>
            <a:ext cx="9144000" cy="1399152"/>
          </a:xfrm>
        </p:spPr>
        <p:txBody>
          <a:bodyPr anchor="b">
            <a:normAutofit/>
          </a:bodyPr>
          <a:lstStyle>
            <a:lvl1pPr algn="l">
              <a:lnSpc>
                <a:spcPts val="4400"/>
              </a:lnSpc>
              <a:spcBef>
                <a:spcPts val="1110"/>
              </a:spcBef>
              <a:defRPr sz="455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Template slide: </a:t>
            </a:r>
            <a:br>
              <a:rPr lang="en-US" dirty="0"/>
            </a:br>
            <a:r>
              <a:rPr lang="en-US" dirty="0"/>
              <a:t>section title goes here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1B88C-C94B-424C-B0DC-611AA04686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4338" y="4152381"/>
            <a:ext cx="91440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525"/>
              </a:spcBef>
              <a:buNone/>
              <a:defRPr sz="265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date, month, year here</a:t>
            </a:r>
          </a:p>
          <a:p>
            <a:r>
              <a:rPr lang="en-US" dirty="0"/>
              <a:t>Insert presenter name</a:t>
            </a:r>
            <a:endParaRPr lang="en-GB" dirty="0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4260E1F7-11D6-4F9A-9CDB-A1450D1E497D}"/>
              </a:ext>
            </a:extLst>
          </p:cNvPr>
          <p:cNvSpPr/>
          <p:nvPr userDrawn="1"/>
        </p:nvSpPr>
        <p:spPr>
          <a:xfrm>
            <a:off x="992097" y="3829921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59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BCDE62AB-9720-4075-A15D-483E19C7D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1922" y="3832747"/>
            <a:ext cx="1590675" cy="0"/>
          </a:xfrm>
          <a:custGeom>
            <a:avLst/>
            <a:gdLst/>
            <a:ahLst/>
            <a:cxnLst/>
            <a:rect l="l" t="t" r="r" b="b"/>
            <a:pathLst>
              <a:path w="1590675">
                <a:moveTo>
                  <a:pt x="0" y="0"/>
                </a:moveTo>
                <a:lnTo>
                  <a:pt x="1590421" y="0"/>
                </a:lnTo>
              </a:path>
            </a:pathLst>
          </a:custGeom>
          <a:ln w="1704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B6FFB34-2A03-4DFF-8F1A-D7E69F6F8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59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C40D-D6BC-4D4D-AF4C-44A15AE97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3" y="475866"/>
            <a:ext cx="8250058" cy="1224153"/>
          </a:xfrm>
        </p:spPr>
        <p:txBody>
          <a:bodyPr>
            <a:normAutofit/>
          </a:bodyPr>
          <a:lstStyle>
            <a:lvl1pPr>
              <a:lnSpc>
                <a:spcPts val="3470"/>
              </a:lnSpc>
              <a:spcBef>
                <a:spcPts val="750"/>
              </a:spcBef>
              <a:defRPr sz="360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462D4-273F-48E4-BC67-135E64C37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3" y="2313991"/>
            <a:ext cx="9808029" cy="3862971"/>
          </a:xfrm>
        </p:spPr>
        <p:txBody>
          <a:bodyPr/>
          <a:lstStyle>
            <a:lvl1pPr>
              <a:buClr>
                <a:srgbClr val="AEB4B9"/>
              </a:buClr>
              <a:defRPr sz="2600">
                <a:solidFill>
                  <a:schemeClr val="tx1"/>
                </a:solidFill>
              </a:defRPr>
            </a:lvl1pPr>
            <a:lvl2pPr>
              <a:buClr>
                <a:srgbClr val="AEB4B9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AEB4B9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AEB4B9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AEB4B9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95A3A47-0757-4333-ACCD-258450620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1766" y="1841477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3728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DE9228C-9B11-4DC9-8F13-D4D1ED507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 descr="Lancaster University">
            <a:extLst>
              <a:ext uri="{FF2B5EF4-FFF2-40B4-BE49-F238E27FC236}">
                <a16:creationId xmlns:a16="http://schemas.microsoft.com/office/drawing/2014/main" id="{0D9761CB-0BB4-44A2-BF26-F0470B4DC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59" y="762000"/>
            <a:ext cx="2098889" cy="6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3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462D4-273F-48E4-BC67-135E64C379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2883" y="2313991"/>
            <a:ext cx="9742714" cy="3862971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rgbClr val="AEB4B9"/>
              </a:buClr>
              <a:buNone/>
              <a:defRPr sz="2600" i="0">
                <a:solidFill>
                  <a:schemeClr val="tx1"/>
                </a:solidFill>
              </a:defRPr>
            </a:lvl1pPr>
            <a:lvl2pPr>
              <a:buClr>
                <a:srgbClr val="AEB4B9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AEB4B9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AEB4B9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AEB4B9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Template slide: text only (use italics for sub-headings)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9C926E-B465-430E-9BB4-30F751A3E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3" y="475866"/>
            <a:ext cx="8040738" cy="1224153"/>
          </a:xfrm>
        </p:spPr>
        <p:txBody>
          <a:bodyPr>
            <a:normAutofit/>
          </a:bodyPr>
          <a:lstStyle>
            <a:lvl1pPr>
              <a:lnSpc>
                <a:spcPts val="3470"/>
              </a:lnSpc>
              <a:spcBef>
                <a:spcPts val="750"/>
              </a:spcBef>
              <a:defRPr sz="360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0BDBDF81-CC4C-4516-B38C-887511BA3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1766" y="1841477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3728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31E803A-17E5-4587-B9C8-543F40CC1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1023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7" name="Picture 16" descr="Lancaster University">
            <a:extLst>
              <a:ext uri="{FF2B5EF4-FFF2-40B4-BE49-F238E27FC236}">
                <a16:creationId xmlns:a16="http://schemas.microsoft.com/office/drawing/2014/main" id="{15D4E1DC-C857-4EB7-8E98-3A0E76300C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59" y="762000"/>
            <a:ext cx="2098889" cy="6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7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575D8C4-2991-4037-8748-66E7016A65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0940" y="2205022"/>
            <a:ext cx="9913240" cy="1399152"/>
          </a:xfrm>
        </p:spPr>
        <p:txBody>
          <a:bodyPr anchor="b">
            <a:normAutofit/>
          </a:bodyPr>
          <a:lstStyle>
            <a:lvl1pPr algn="l">
              <a:lnSpc>
                <a:spcPts val="4400"/>
              </a:lnSpc>
              <a:spcBef>
                <a:spcPts val="1110"/>
              </a:spcBef>
              <a:defRPr sz="455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question text here</a:t>
            </a:r>
            <a:endParaRPr lang="en-GB" dirty="0"/>
          </a:p>
        </p:txBody>
      </p:sp>
      <p:pic>
        <p:nvPicPr>
          <p:cNvPr id="8" name="Picture 7" descr="Lancaster University">
            <a:extLst>
              <a:ext uri="{FF2B5EF4-FFF2-40B4-BE49-F238E27FC236}">
                <a16:creationId xmlns:a16="http://schemas.microsoft.com/office/drawing/2014/main" id="{5A0CDDDE-2A8D-4F00-B876-791A126CBD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59" y="762000"/>
            <a:ext cx="2098889" cy="663520"/>
          </a:xfrm>
          <a:prstGeom prst="rect">
            <a:avLst/>
          </a:prstGeom>
        </p:spPr>
      </p:pic>
      <p:sp>
        <p:nvSpPr>
          <p:cNvPr id="9" name="object 5">
            <a:extLst>
              <a:ext uri="{FF2B5EF4-FFF2-40B4-BE49-F238E27FC236}">
                <a16:creationId xmlns:a16="http://schemas.microsoft.com/office/drawing/2014/main" id="{A1F40E0C-FCFE-45A8-B4CD-8E1C0339D4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097" y="3830968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59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55EE488-FA38-4ABE-A8A1-1C0A496D5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92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EAACC63-D887-40E8-8239-FD16AE52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8" y="522516"/>
            <a:ext cx="7568682" cy="1168172"/>
          </a:xfrm>
        </p:spPr>
        <p:txBody>
          <a:bodyPr>
            <a:normAutofit/>
          </a:bodyPr>
          <a:lstStyle>
            <a:lvl1pPr>
              <a:lnSpc>
                <a:spcPts val="3470"/>
              </a:lnSpc>
              <a:spcBef>
                <a:spcPts val="750"/>
              </a:spcBef>
              <a:defRPr sz="360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24D0BDC-AEAF-40AB-BD13-7775E203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538" y="2313991"/>
            <a:ext cx="4965441" cy="3862971"/>
          </a:xfrm>
        </p:spPr>
        <p:txBody>
          <a:bodyPr/>
          <a:lstStyle>
            <a:lvl1pPr>
              <a:buClr>
                <a:srgbClr val="AEB4B9"/>
              </a:buClr>
              <a:defRPr sz="2600">
                <a:solidFill>
                  <a:schemeClr val="tx1"/>
                </a:solidFill>
              </a:defRPr>
            </a:lvl1pPr>
            <a:lvl2pPr>
              <a:buClr>
                <a:srgbClr val="AEB4B9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AEB4B9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AEB4B9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AEB4B9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1B46DBF-1B89-405C-A53C-EE0D38B3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4508" y="1832146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3728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9DC973B-EFE1-44F1-9FB7-36E4227439C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69696" y="2317095"/>
            <a:ext cx="4965442" cy="3862971"/>
          </a:xfrm>
        </p:spPr>
        <p:txBody>
          <a:bodyPr/>
          <a:lstStyle>
            <a:lvl1pPr>
              <a:buClr>
                <a:srgbClr val="AEB4B9"/>
              </a:buClr>
              <a:defRPr sz="2600">
                <a:solidFill>
                  <a:schemeClr val="tx1"/>
                </a:solidFill>
              </a:defRPr>
            </a:lvl1pPr>
            <a:lvl2pPr>
              <a:buClr>
                <a:srgbClr val="AEB4B9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AEB4B9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AEB4B9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AEB4B9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749C0CEC-03F4-4704-9D20-E00E4CD06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1" name="Picture 20" descr="Lancaster University">
            <a:extLst>
              <a:ext uri="{FF2B5EF4-FFF2-40B4-BE49-F238E27FC236}">
                <a16:creationId xmlns:a16="http://schemas.microsoft.com/office/drawing/2014/main" id="{607635CB-A9C5-437C-8837-4C730E8C63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59" y="762000"/>
            <a:ext cx="2098889" cy="6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3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5887E-4F05-4593-B389-647D40DD0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4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9B9D8-EA34-4852-A458-9C736D59E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6478" y="2505075"/>
            <a:ext cx="5157787" cy="3684588"/>
          </a:xfrm>
        </p:spPr>
        <p:txBody>
          <a:bodyPr/>
          <a:lstStyle>
            <a:lvl1pPr>
              <a:buClr>
                <a:srgbClr val="AEB4B9"/>
              </a:buClr>
              <a:defRPr sz="2600"/>
            </a:lvl1pPr>
            <a:lvl2pPr>
              <a:buClr>
                <a:srgbClr val="AEB4B9"/>
              </a:buClr>
              <a:defRPr/>
            </a:lvl2pPr>
            <a:lvl3pPr>
              <a:buClr>
                <a:srgbClr val="AEB4B9"/>
              </a:buClr>
              <a:defRPr/>
            </a:lvl3pPr>
            <a:lvl4pPr>
              <a:buClr>
                <a:srgbClr val="AEB4B9"/>
              </a:buClr>
              <a:defRPr/>
            </a:lvl4pPr>
            <a:lvl5pPr>
              <a:buClr>
                <a:srgbClr val="AEB4B9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E91B9-1447-4EAE-9AB6-9200E96A9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105AF1-67AB-413D-B37A-83B233A5D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buClr>
                <a:srgbClr val="AEB4B9"/>
              </a:buClr>
              <a:defRPr sz="2600"/>
            </a:lvl1pPr>
            <a:lvl2pPr>
              <a:buClr>
                <a:srgbClr val="AEB4B9"/>
              </a:buClr>
              <a:defRPr/>
            </a:lvl2pPr>
            <a:lvl3pPr>
              <a:buClr>
                <a:srgbClr val="AEB4B9"/>
              </a:buClr>
              <a:defRPr/>
            </a:lvl3pPr>
            <a:lvl4pPr>
              <a:buClr>
                <a:srgbClr val="AEB4B9"/>
              </a:buClr>
              <a:defRPr/>
            </a:lvl4pPr>
            <a:lvl5pPr>
              <a:buClr>
                <a:srgbClr val="AEB4B9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FEF35C-6404-4538-8F34-0A887818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59" y="531848"/>
            <a:ext cx="7568682" cy="1158840"/>
          </a:xfrm>
        </p:spPr>
        <p:txBody>
          <a:bodyPr>
            <a:normAutofit/>
          </a:bodyPr>
          <a:lstStyle>
            <a:lvl1pPr>
              <a:lnSpc>
                <a:spcPts val="3470"/>
              </a:lnSpc>
              <a:spcBef>
                <a:spcPts val="750"/>
              </a:spcBef>
              <a:defRPr sz="360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3D487BA0-3AE0-4031-8055-C6AFDC31E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5846" y="1832146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3728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83E33A9-9C13-43F2-93A7-5CD7A6D522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7" name="Picture 16" descr="Lancaster University">
            <a:extLst>
              <a:ext uri="{FF2B5EF4-FFF2-40B4-BE49-F238E27FC236}">
                <a16:creationId xmlns:a16="http://schemas.microsoft.com/office/drawing/2014/main" id="{24641CFC-5847-40DB-B4F0-5496D257DA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59" y="762000"/>
            <a:ext cx="2098889" cy="6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4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>
            <a:extLst>
              <a:ext uri="{FF2B5EF4-FFF2-40B4-BE49-F238E27FC236}">
                <a16:creationId xmlns:a16="http://schemas.microsoft.com/office/drawing/2014/main" id="{AEA68D54-1EAD-45D6-B6CC-D07221904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986" y="95973"/>
            <a:ext cx="12001500" cy="6666230"/>
          </a:xfrm>
          <a:custGeom>
            <a:avLst/>
            <a:gdLst/>
            <a:ahLst/>
            <a:cxnLst/>
            <a:rect l="l" t="t" r="r" b="b"/>
            <a:pathLst>
              <a:path w="12001500" h="6666230">
                <a:moveTo>
                  <a:pt x="0" y="6666039"/>
                </a:moveTo>
                <a:lnTo>
                  <a:pt x="12001233" y="6666039"/>
                </a:lnTo>
                <a:lnTo>
                  <a:pt x="12001233" y="0"/>
                </a:lnTo>
                <a:lnTo>
                  <a:pt x="0" y="0"/>
                </a:lnTo>
                <a:lnTo>
                  <a:pt x="0" y="6666039"/>
                </a:lnTo>
                <a:close/>
              </a:path>
            </a:pathLst>
          </a:custGeom>
          <a:ln w="191960">
            <a:solidFill>
              <a:srgbClr val="E9E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B8E11-7BA2-4A60-A654-2F22523E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89B7-2C82-485D-8C8C-9F6C4A029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699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63" r:id="rId3"/>
    <p:sldLayoutId id="2147483664" r:id="rId4"/>
    <p:sldLayoutId id="2147483650" r:id="rId5"/>
    <p:sldLayoutId id="2147483665" r:id="rId6"/>
    <p:sldLayoutId id="2147483651" r:id="rId7"/>
    <p:sldLayoutId id="2147483652" r:id="rId8"/>
    <p:sldLayoutId id="2147483653" r:id="rId9"/>
    <p:sldLayoutId id="2147483654" r:id="rId10"/>
    <p:sldLayoutId id="21474836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AEB4B9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EB4B9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EB4B9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EB4B9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EB4B9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E653-6E27-4831-86B7-E039851F58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Mediation and mediated effects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D63C9-F6C8-478C-89B8-93946BDDB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PSYC234 Week 14 Part 1</a:t>
            </a:r>
          </a:p>
          <a:p>
            <a:r>
              <a:rPr lang="en-GB" dirty="0"/>
              <a:t>Emma Mills </a:t>
            </a:r>
            <a:r>
              <a:rPr lang="en-GB" dirty="0" err="1"/>
              <a:t>e.mills@lancaster.ac.uk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7A4EB-0CC6-4561-A126-9A20F1A4F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300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82EC-AEAA-E244-BB32-093E9580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3" y="1977107"/>
            <a:ext cx="5312227" cy="42432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X need not be a significant predictor of 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 must not be a primary predictor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 must not be any of the study conditions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 must be dependent upon 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 must reduce or eradicate the impact of X on 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/>
                <a:cs typeface="Calibri"/>
              </a:rPr>
              <a:t>Mediation: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10</a:t>
            </a:fld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BB738B9-441E-F04D-8248-9A733B62EA33}"/>
              </a:ext>
            </a:extLst>
          </p:cNvPr>
          <p:cNvGrpSpPr/>
          <p:nvPr/>
        </p:nvGrpSpPr>
        <p:grpSpPr>
          <a:xfrm>
            <a:off x="6597657" y="2581901"/>
            <a:ext cx="4538965" cy="2615747"/>
            <a:chOff x="6597657" y="3748963"/>
            <a:chExt cx="4538965" cy="2615747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DAF31F6-4984-B145-AEFB-24F4D3AA1259}"/>
                </a:ext>
              </a:extLst>
            </p:cNvPr>
            <p:cNvCxnSpPr/>
            <p:nvPr/>
          </p:nvCxnSpPr>
          <p:spPr>
            <a:xfrm>
              <a:off x="9175925" y="4531013"/>
              <a:ext cx="886156" cy="1027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A599129-1166-5349-964F-693A597CEC5A}"/>
                </a:ext>
              </a:extLst>
            </p:cNvPr>
            <p:cNvCxnSpPr>
              <a:endCxn id="21" idx="1"/>
            </p:cNvCxnSpPr>
            <p:nvPr/>
          </p:nvCxnSpPr>
          <p:spPr>
            <a:xfrm>
              <a:off x="8121321" y="5967668"/>
              <a:ext cx="14916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8D13804-D928-EC4B-88EE-BF5D3BF30500}"/>
                </a:ext>
              </a:extLst>
            </p:cNvPr>
            <p:cNvSpPr/>
            <p:nvPr/>
          </p:nvSpPr>
          <p:spPr>
            <a:xfrm>
              <a:off x="6597657" y="5570626"/>
              <a:ext cx="1523664" cy="794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17BED7D-F387-3544-A415-4D988BEFB5D7}"/>
                </a:ext>
              </a:extLst>
            </p:cNvPr>
            <p:cNvSpPr/>
            <p:nvPr/>
          </p:nvSpPr>
          <p:spPr>
            <a:xfrm>
              <a:off x="9612958" y="5570626"/>
              <a:ext cx="1523664" cy="794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BE4282-E27A-FA43-88CE-6874B7C9E2F1}"/>
                </a:ext>
              </a:extLst>
            </p:cNvPr>
            <p:cNvSpPr/>
            <p:nvPr/>
          </p:nvSpPr>
          <p:spPr>
            <a:xfrm>
              <a:off x="8121321" y="3748963"/>
              <a:ext cx="1523664" cy="794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DA3D91E-353A-024C-83C8-A2A5E8FBE39E}"/>
                </a:ext>
              </a:extLst>
            </p:cNvPr>
            <p:cNvCxnSpPr/>
            <p:nvPr/>
          </p:nvCxnSpPr>
          <p:spPr>
            <a:xfrm flipV="1">
              <a:off x="7712248" y="4543047"/>
              <a:ext cx="830179" cy="1027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F1311C-D917-BC47-93CF-E23791DF27DC}"/>
                </a:ext>
              </a:extLst>
            </p:cNvPr>
            <p:cNvSpPr txBox="1"/>
            <p:nvPr/>
          </p:nvSpPr>
          <p:spPr>
            <a:xfrm>
              <a:off x="7263274" y="578300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C881E6F-ECCD-2F4C-BE5D-851B8C710B34}"/>
                </a:ext>
              </a:extLst>
            </p:cNvPr>
            <p:cNvSpPr txBox="1"/>
            <p:nvPr/>
          </p:nvSpPr>
          <p:spPr>
            <a:xfrm>
              <a:off x="10262950" y="5751097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D97298-FAE5-F54C-B577-F889672F399F}"/>
                </a:ext>
              </a:extLst>
            </p:cNvPr>
            <p:cNvSpPr txBox="1"/>
            <p:nvPr/>
          </p:nvSpPr>
          <p:spPr>
            <a:xfrm>
              <a:off x="8670467" y="3961339"/>
              <a:ext cx="184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D369B8-EC06-2548-B895-B799EA53DF3C}"/>
                </a:ext>
              </a:extLst>
            </p:cNvPr>
            <p:cNvSpPr txBox="1"/>
            <p:nvPr/>
          </p:nvSpPr>
          <p:spPr>
            <a:xfrm>
              <a:off x="7880680" y="4836697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ADBA44C-A614-4D4A-8378-3F4A42EEA2F7}"/>
                </a:ext>
              </a:extLst>
            </p:cNvPr>
            <p:cNvSpPr txBox="1"/>
            <p:nvPr/>
          </p:nvSpPr>
          <p:spPr>
            <a:xfrm>
              <a:off x="9573124" y="484471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b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F20DA7-2657-6E41-A3F2-C1A59F9CE68A}"/>
                </a:ext>
              </a:extLst>
            </p:cNvPr>
            <p:cNvSpPr txBox="1"/>
            <p:nvPr/>
          </p:nvSpPr>
          <p:spPr>
            <a:xfrm>
              <a:off x="8682787" y="5698964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c’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3550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82EC-AEAA-E244-BB32-093E9580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3" y="1977107"/>
            <a:ext cx="5312227" cy="4243219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When path </a:t>
            </a:r>
            <a:r>
              <a:rPr lang="en-US" i="1" dirty="0"/>
              <a:t>c’</a:t>
            </a:r>
            <a:r>
              <a:rPr lang="en-US" dirty="0"/>
              <a:t> is reduced but non-zero</a:t>
            </a:r>
          </a:p>
          <a:p>
            <a:pPr marL="1143000" lvl="1" indent="-457200"/>
            <a:r>
              <a:rPr lang="en-US" dirty="0"/>
              <a:t>Mediation is said to be </a:t>
            </a:r>
            <a:r>
              <a:rPr lang="en-US" u="sng" dirty="0"/>
              <a:t>partial</a:t>
            </a:r>
          </a:p>
          <a:p>
            <a:pPr marL="1143000" lvl="1" indent="-457200"/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When path </a:t>
            </a:r>
            <a:r>
              <a:rPr lang="en-US" i="1" dirty="0"/>
              <a:t>c’</a:t>
            </a:r>
            <a:r>
              <a:rPr lang="en-US" dirty="0"/>
              <a:t> is at 0</a:t>
            </a:r>
          </a:p>
          <a:p>
            <a:pPr marL="1143000" lvl="1" indent="-457200"/>
            <a:r>
              <a:rPr lang="en-US" dirty="0"/>
              <a:t>Mediation is said to be </a:t>
            </a:r>
            <a:r>
              <a:rPr lang="en-US" u="sng" dirty="0"/>
              <a:t>complete</a:t>
            </a:r>
            <a:r>
              <a:rPr lang="en-US" dirty="0"/>
              <a:t> or </a:t>
            </a:r>
            <a:r>
              <a:rPr lang="en-US" u="sng" dirty="0"/>
              <a:t>full</a:t>
            </a:r>
          </a:p>
          <a:p>
            <a:pPr marL="457200" indent="-457200"/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But be mindful of power – bootstrap method offers strongest solution here.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3" y="475866"/>
            <a:ext cx="8392152" cy="1224153"/>
          </a:xfrm>
        </p:spPr>
        <p:txBody>
          <a:bodyPr/>
          <a:lstStyle/>
          <a:p>
            <a:r>
              <a:rPr lang="en-GB" dirty="0">
                <a:latin typeface="Calibri"/>
                <a:cs typeface="Calibri"/>
              </a:rPr>
              <a:t>Mediation: Different types: partial and full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11</a:t>
            </a:fld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BB738B9-441E-F04D-8248-9A733B62EA33}"/>
              </a:ext>
            </a:extLst>
          </p:cNvPr>
          <p:cNvGrpSpPr/>
          <p:nvPr/>
        </p:nvGrpSpPr>
        <p:grpSpPr>
          <a:xfrm>
            <a:off x="6597657" y="2581901"/>
            <a:ext cx="4538965" cy="2615747"/>
            <a:chOff x="6597657" y="3748963"/>
            <a:chExt cx="4538965" cy="2615747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DAF31F6-4984-B145-AEFB-24F4D3AA1259}"/>
                </a:ext>
              </a:extLst>
            </p:cNvPr>
            <p:cNvCxnSpPr/>
            <p:nvPr/>
          </p:nvCxnSpPr>
          <p:spPr>
            <a:xfrm>
              <a:off x="9175925" y="4531013"/>
              <a:ext cx="886156" cy="1027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A599129-1166-5349-964F-693A597CEC5A}"/>
                </a:ext>
              </a:extLst>
            </p:cNvPr>
            <p:cNvCxnSpPr>
              <a:endCxn id="21" idx="1"/>
            </p:cNvCxnSpPr>
            <p:nvPr/>
          </p:nvCxnSpPr>
          <p:spPr>
            <a:xfrm>
              <a:off x="8121321" y="5967668"/>
              <a:ext cx="14916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8D13804-D928-EC4B-88EE-BF5D3BF30500}"/>
                </a:ext>
              </a:extLst>
            </p:cNvPr>
            <p:cNvSpPr/>
            <p:nvPr/>
          </p:nvSpPr>
          <p:spPr>
            <a:xfrm>
              <a:off x="6597657" y="5570626"/>
              <a:ext cx="1523664" cy="794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17BED7D-F387-3544-A415-4D988BEFB5D7}"/>
                </a:ext>
              </a:extLst>
            </p:cNvPr>
            <p:cNvSpPr/>
            <p:nvPr/>
          </p:nvSpPr>
          <p:spPr>
            <a:xfrm>
              <a:off x="9612958" y="5570626"/>
              <a:ext cx="1523664" cy="794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BE4282-E27A-FA43-88CE-6874B7C9E2F1}"/>
                </a:ext>
              </a:extLst>
            </p:cNvPr>
            <p:cNvSpPr/>
            <p:nvPr/>
          </p:nvSpPr>
          <p:spPr>
            <a:xfrm>
              <a:off x="8121321" y="3748963"/>
              <a:ext cx="1523664" cy="794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DA3D91E-353A-024C-83C8-A2A5E8FBE39E}"/>
                </a:ext>
              </a:extLst>
            </p:cNvPr>
            <p:cNvCxnSpPr/>
            <p:nvPr/>
          </p:nvCxnSpPr>
          <p:spPr>
            <a:xfrm flipV="1">
              <a:off x="7712248" y="4543047"/>
              <a:ext cx="830179" cy="1027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F1311C-D917-BC47-93CF-E23791DF27DC}"/>
                </a:ext>
              </a:extLst>
            </p:cNvPr>
            <p:cNvSpPr txBox="1"/>
            <p:nvPr/>
          </p:nvSpPr>
          <p:spPr>
            <a:xfrm>
              <a:off x="7263274" y="578300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C881E6F-ECCD-2F4C-BE5D-851B8C710B34}"/>
                </a:ext>
              </a:extLst>
            </p:cNvPr>
            <p:cNvSpPr txBox="1"/>
            <p:nvPr/>
          </p:nvSpPr>
          <p:spPr>
            <a:xfrm>
              <a:off x="10262950" y="5751097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D97298-FAE5-F54C-B577-F889672F399F}"/>
                </a:ext>
              </a:extLst>
            </p:cNvPr>
            <p:cNvSpPr txBox="1"/>
            <p:nvPr/>
          </p:nvSpPr>
          <p:spPr>
            <a:xfrm>
              <a:off x="8670467" y="3961339"/>
              <a:ext cx="184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D369B8-EC06-2548-B895-B799EA53DF3C}"/>
                </a:ext>
              </a:extLst>
            </p:cNvPr>
            <p:cNvSpPr txBox="1"/>
            <p:nvPr/>
          </p:nvSpPr>
          <p:spPr>
            <a:xfrm>
              <a:off x="7880680" y="4836697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ADBA44C-A614-4D4A-8378-3F4A42EEA2F7}"/>
                </a:ext>
              </a:extLst>
            </p:cNvPr>
            <p:cNvSpPr txBox="1"/>
            <p:nvPr/>
          </p:nvSpPr>
          <p:spPr>
            <a:xfrm>
              <a:off x="9573124" y="484471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b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F20DA7-2657-6E41-A3F2-C1A59F9CE68A}"/>
                </a:ext>
              </a:extLst>
            </p:cNvPr>
            <p:cNvSpPr txBox="1"/>
            <p:nvPr/>
          </p:nvSpPr>
          <p:spPr>
            <a:xfrm>
              <a:off x="8682787" y="5698964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c’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4DE3F8C-CD8F-2043-B8E4-CF21F0201A22}"/>
              </a:ext>
            </a:extLst>
          </p:cNvPr>
          <p:cNvSpPr txBox="1"/>
          <p:nvPr/>
        </p:nvSpPr>
        <p:spPr>
          <a:xfrm>
            <a:off x="7369636" y="3665490"/>
            <a:ext cx="50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574544-016F-014E-837D-2EB25CDD673D}"/>
              </a:ext>
            </a:extLst>
          </p:cNvPr>
          <p:cNvSpPr txBox="1"/>
          <p:nvPr/>
        </p:nvSpPr>
        <p:spPr>
          <a:xfrm>
            <a:off x="9808036" y="3675996"/>
            <a:ext cx="50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 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8F3CA5-FB4B-3D4E-B2FC-BFCA56928E34}"/>
              </a:ext>
            </a:extLst>
          </p:cNvPr>
          <p:cNvSpPr txBox="1"/>
          <p:nvPr/>
        </p:nvSpPr>
        <p:spPr>
          <a:xfrm>
            <a:off x="8620362" y="4790102"/>
            <a:ext cx="50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DC04F9-A4D7-0049-A687-064C496EE5D2}"/>
              </a:ext>
            </a:extLst>
          </p:cNvPr>
          <p:cNvSpPr/>
          <p:nvPr/>
        </p:nvSpPr>
        <p:spPr>
          <a:xfrm>
            <a:off x="583324" y="1912395"/>
            <a:ext cx="6679950" cy="1098819"/>
          </a:xfrm>
          <a:prstGeom prst="rect">
            <a:avLst/>
          </a:prstGeom>
          <a:noFill/>
          <a:ln w="25400">
            <a:solidFill>
              <a:srgbClr val="B51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23418D-F539-2C47-B887-FE2FC590AEFC}"/>
              </a:ext>
            </a:extLst>
          </p:cNvPr>
          <p:cNvSpPr/>
          <p:nvPr/>
        </p:nvSpPr>
        <p:spPr>
          <a:xfrm>
            <a:off x="9513756" y="3665490"/>
            <a:ext cx="814332" cy="379838"/>
          </a:xfrm>
          <a:prstGeom prst="rect">
            <a:avLst/>
          </a:prstGeom>
          <a:noFill/>
          <a:ln w="25400">
            <a:solidFill>
              <a:srgbClr val="B51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C13145-5FDC-6443-99F2-D5558C6AC0CA}"/>
              </a:ext>
            </a:extLst>
          </p:cNvPr>
          <p:cNvSpPr/>
          <p:nvPr/>
        </p:nvSpPr>
        <p:spPr>
          <a:xfrm>
            <a:off x="8452204" y="4531902"/>
            <a:ext cx="814332" cy="611762"/>
          </a:xfrm>
          <a:prstGeom prst="rect">
            <a:avLst/>
          </a:prstGeom>
          <a:noFill/>
          <a:ln w="25400">
            <a:solidFill>
              <a:srgbClr val="B51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3B1FE4A-7854-D146-BEE1-ABE013C003C7}"/>
              </a:ext>
            </a:extLst>
          </p:cNvPr>
          <p:cNvSpPr/>
          <p:nvPr/>
        </p:nvSpPr>
        <p:spPr>
          <a:xfrm>
            <a:off x="7364387" y="3675996"/>
            <a:ext cx="814332" cy="379838"/>
          </a:xfrm>
          <a:prstGeom prst="rect">
            <a:avLst/>
          </a:prstGeom>
          <a:noFill/>
          <a:ln w="25400">
            <a:solidFill>
              <a:srgbClr val="B51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1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82EC-AEAA-E244-BB32-093E9580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3" y="1977107"/>
            <a:ext cx="5312227" cy="4243219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When path </a:t>
            </a:r>
            <a:r>
              <a:rPr lang="en-US" i="1" dirty="0"/>
              <a:t>c’</a:t>
            </a:r>
            <a:r>
              <a:rPr lang="en-US" dirty="0"/>
              <a:t> is reduced but non-zero</a:t>
            </a:r>
          </a:p>
          <a:p>
            <a:pPr marL="1143000" lvl="1" indent="-457200"/>
            <a:r>
              <a:rPr lang="en-US" dirty="0"/>
              <a:t>Mediation is said to be </a:t>
            </a:r>
            <a:r>
              <a:rPr lang="en-US" u="sng" dirty="0"/>
              <a:t>partial</a:t>
            </a:r>
          </a:p>
          <a:p>
            <a:pPr marL="1143000" lvl="1" indent="-457200"/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When path </a:t>
            </a:r>
            <a:r>
              <a:rPr lang="en-US" i="1" dirty="0"/>
              <a:t>c’</a:t>
            </a:r>
            <a:r>
              <a:rPr lang="en-US" dirty="0"/>
              <a:t> is at 0</a:t>
            </a:r>
          </a:p>
          <a:p>
            <a:pPr marL="1143000" lvl="1" indent="-457200"/>
            <a:r>
              <a:rPr lang="en-US" dirty="0"/>
              <a:t>Mediation is said to be </a:t>
            </a:r>
            <a:r>
              <a:rPr lang="en-US" u="sng" dirty="0"/>
              <a:t>complete</a:t>
            </a:r>
            <a:r>
              <a:rPr lang="en-US" dirty="0"/>
              <a:t> or </a:t>
            </a:r>
            <a:r>
              <a:rPr lang="en-US" u="sng" dirty="0"/>
              <a:t>full</a:t>
            </a:r>
          </a:p>
          <a:p>
            <a:pPr marL="457200" indent="-457200"/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But be mindful of power – bootstrap method offers strongest solution here.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3" y="475866"/>
            <a:ext cx="8392152" cy="1224153"/>
          </a:xfrm>
        </p:spPr>
        <p:txBody>
          <a:bodyPr/>
          <a:lstStyle/>
          <a:p>
            <a:r>
              <a:rPr lang="en-GB" dirty="0">
                <a:latin typeface="Calibri"/>
                <a:cs typeface="Calibri"/>
              </a:rPr>
              <a:t>Mediation: Different types: partial and full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12</a:t>
            </a:fld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BB738B9-441E-F04D-8248-9A733B62EA33}"/>
              </a:ext>
            </a:extLst>
          </p:cNvPr>
          <p:cNvGrpSpPr/>
          <p:nvPr/>
        </p:nvGrpSpPr>
        <p:grpSpPr>
          <a:xfrm>
            <a:off x="6597657" y="2581901"/>
            <a:ext cx="4538965" cy="2615747"/>
            <a:chOff x="6597657" y="3748963"/>
            <a:chExt cx="4538965" cy="2615747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DAF31F6-4984-B145-AEFB-24F4D3AA1259}"/>
                </a:ext>
              </a:extLst>
            </p:cNvPr>
            <p:cNvCxnSpPr/>
            <p:nvPr/>
          </p:nvCxnSpPr>
          <p:spPr>
            <a:xfrm>
              <a:off x="9175925" y="4531013"/>
              <a:ext cx="886156" cy="1027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A599129-1166-5349-964F-693A597CEC5A}"/>
                </a:ext>
              </a:extLst>
            </p:cNvPr>
            <p:cNvCxnSpPr>
              <a:endCxn id="21" idx="1"/>
            </p:cNvCxnSpPr>
            <p:nvPr/>
          </p:nvCxnSpPr>
          <p:spPr>
            <a:xfrm>
              <a:off x="8121321" y="5967668"/>
              <a:ext cx="14916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8D13804-D928-EC4B-88EE-BF5D3BF30500}"/>
                </a:ext>
              </a:extLst>
            </p:cNvPr>
            <p:cNvSpPr/>
            <p:nvPr/>
          </p:nvSpPr>
          <p:spPr>
            <a:xfrm>
              <a:off x="6597657" y="5570626"/>
              <a:ext cx="1523664" cy="794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17BED7D-F387-3544-A415-4D988BEFB5D7}"/>
                </a:ext>
              </a:extLst>
            </p:cNvPr>
            <p:cNvSpPr/>
            <p:nvPr/>
          </p:nvSpPr>
          <p:spPr>
            <a:xfrm>
              <a:off x="9612958" y="5570626"/>
              <a:ext cx="1523664" cy="794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BE4282-E27A-FA43-88CE-6874B7C9E2F1}"/>
                </a:ext>
              </a:extLst>
            </p:cNvPr>
            <p:cNvSpPr/>
            <p:nvPr/>
          </p:nvSpPr>
          <p:spPr>
            <a:xfrm>
              <a:off x="8121321" y="3748963"/>
              <a:ext cx="1523664" cy="794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DA3D91E-353A-024C-83C8-A2A5E8FBE39E}"/>
                </a:ext>
              </a:extLst>
            </p:cNvPr>
            <p:cNvCxnSpPr/>
            <p:nvPr/>
          </p:nvCxnSpPr>
          <p:spPr>
            <a:xfrm flipV="1">
              <a:off x="7712248" y="4543047"/>
              <a:ext cx="830179" cy="1027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F1311C-D917-BC47-93CF-E23791DF27DC}"/>
                </a:ext>
              </a:extLst>
            </p:cNvPr>
            <p:cNvSpPr txBox="1"/>
            <p:nvPr/>
          </p:nvSpPr>
          <p:spPr>
            <a:xfrm>
              <a:off x="7263274" y="578300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C881E6F-ECCD-2F4C-BE5D-851B8C710B34}"/>
                </a:ext>
              </a:extLst>
            </p:cNvPr>
            <p:cNvSpPr txBox="1"/>
            <p:nvPr/>
          </p:nvSpPr>
          <p:spPr>
            <a:xfrm>
              <a:off x="10262950" y="5751097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D97298-FAE5-F54C-B577-F889672F399F}"/>
                </a:ext>
              </a:extLst>
            </p:cNvPr>
            <p:cNvSpPr txBox="1"/>
            <p:nvPr/>
          </p:nvSpPr>
          <p:spPr>
            <a:xfrm>
              <a:off x="8670467" y="3961339"/>
              <a:ext cx="184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D369B8-EC06-2548-B895-B799EA53DF3C}"/>
                </a:ext>
              </a:extLst>
            </p:cNvPr>
            <p:cNvSpPr txBox="1"/>
            <p:nvPr/>
          </p:nvSpPr>
          <p:spPr>
            <a:xfrm>
              <a:off x="7880680" y="4836697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ADBA44C-A614-4D4A-8378-3F4A42EEA2F7}"/>
                </a:ext>
              </a:extLst>
            </p:cNvPr>
            <p:cNvSpPr txBox="1"/>
            <p:nvPr/>
          </p:nvSpPr>
          <p:spPr>
            <a:xfrm>
              <a:off x="9573124" y="484471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b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F20DA7-2657-6E41-A3F2-C1A59F9CE68A}"/>
                </a:ext>
              </a:extLst>
            </p:cNvPr>
            <p:cNvSpPr txBox="1"/>
            <p:nvPr/>
          </p:nvSpPr>
          <p:spPr>
            <a:xfrm>
              <a:off x="8682787" y="5698964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c’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4DE3F8C-CD8F-2043-B8E4-CF21F0201A22}"/>
              </a:ext>
            </a:extLst>
          </p:cNvPr>
          <p:cNvSpPr txBox="1"/>
          <p:nvPr/>
        </p:nvSpPr>
        <p:spPr>
          <a:xfrm>
            <a:off x="7369636" y="3665490"/>
            <a:ext cx="50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574544-016F-014E-837D-2EB25CDD673D}"/>
              </a:ext>
            </a:extLst>
          </p:cNvPr>
          <p:cNvSpPr txBox="1"/>
          <p:nvPr/>
        </p:nvSpPr>
        <p:spPr>
          <a:xfrm>
            <a:off x="9808036" y="3675996"/>
            <a:ext cx="50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 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8F3CA5-FB4B-3D4E-B2FC-BFCA56928E34}"/>
              </a:ext>
            </a:extLst>
          </p:cNvPr>
          <p:cNvSpPr txBox="1"/>
          <p:nvPr/>
        </p:nvSpPr>
        <p:spPr>
          <a:xfrm>
            <a:off x="8620362" y="4790102"/>
            <a:ext cx="50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DC04F9-A4D7-0049-A687-064C496EE5D2}"/>
              </a:ext>
            </a:extLst>
          </p:cNvPr>
          <p:cNvSpPr/>
          <p:nvPr/>
        </p:nvSpPr>
        <p:spPr>
          <a:xfrm>
            <a:off x="783772" y="3163609"/>
            <a:ext cx="5427841" cy="1313803"/>
          </a:xfrm>
          <a:prstGeom prst="rect">
            <a:avLst/>
          </a:prstGeom>
          <a:noFill/>
          <a:ln w="25400">
            <a:solidFill>
              <a:srgbClr val="B51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23418D-F539-2C47-B887-FE2FC590AEFC}"/>
              </a:ext>
            </a:extLst>
          </p:cNvPr>
          <p:cNvSpPr/>
          <p:nvPr/>
        </p:nvSpPr>
        <p:spPr>
          <a:xfrm>
            <a:off x="9513756" y="3665490"/>
            <a:ext cx="814332" cy="379838"/>
          </a:xfrm>
          <a:prstGeom prst="rect">
            <a:avLst/>
          </a:prstGeom>
          <a:noFill/>
          <a:ln w="25400">
            <a:solidFill>
              <a:srgbClr val="B51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C13145-5FDC-6443-99F2-D5558C6AC0CA}"/>
              </a:ext>
            </a:extLst>
          </p:cNvPr>
          <p:cNvSpPr/>
          <p:nvPr/>
        </p:nvSpPr>
        <p:spPr>
          <a:xfrm>
            <a:off x="8452204" y="4531902"/>
            <a:ext cx="814332" cy="611762"/>
          </a:xfrm>
          <a:prstGeom prst="rect">
            <a:avLst/>
          </a:prstGeom>
          <a:noFill/>
          <a:ln w="25400">
            <a:solidFill>
              <a:srgbClr val="B51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3B1FE4A-7854-D146-BEE1-ABE013C003C7}"/>
              </a:ext>
            </a:extLst>
          </p:cNvPr>
          <p:cNvSpPr/>
          <p:nvPr/>
        </p:nvSpPr>
        <p:spPr>
          <a:xfrm>
            <a:off x="7364387" y="3675996"/>
            <a:ext cx="814332" cy="379838"/>
          </a:xfrm>
          <a:prstGeom prst="rect">
            <a:avLst/>
          </a:prstGeom>
          <a:noFill/>
          <a:ln w="25400">
            <a:solidFill>
              <a:srgbClr val="B51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98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82EC-AEAA-E244-BB32-093E9580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3" y="1977107"/>
            <a:ext cx="10537943" cy="424321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mediated model follows all the assumptions of linear 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Plus…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As an explanatory process, a predictor (X) can be said to be ‘causally’ related to the outcome (Y) when:</a:t>
            </a:r>
          </a:p>
          <a:p>
            <a:pPr marL="1200150" lvl="1" indent="-514350">
              <a:buFont typeface="+mj-lt"/>
              <a:buAutoNum type="arabicPeriod"/>
            </a:pPr>
            <a:r>
              <a:rPr lang="en-US" dirty="0"/>
              <a:t>X is associated with Y</a:t>
            </a:r>
          </a:p>
          <a:p>
            <a:pPr marL="1200150" lvl="1" indent="-514350">
              <a:buFont typeface="+mj-lt"/>
              <a:buAutoNum type="arabicPeriod"/>
            </a:pPr>
            <a:r>
              <a:rPr lang="en-US" dirty="0"/>
              <a:t>X precedes changes in Y</a:t>
            </a:r>
          </a:p>
          <a:p>
            <a:pPr marL="1200150" lvl="1" indent="-514350">
              <a:buFont typeface="+mj-lt"/>
              <a:buAutoNum type="arabicPeriod"/>
            </a:pPr>
            <a:r>
              <a:rPr lang="en-US" dirty="0"/>
              <a:t>No other unmeasured variables are related to X and also affect Y</a:t>
            </a:r>
          </a:p>
          <a:p>
            <a:pPr marL="12001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3" y="475866"/>
            <a:ext cx="8239172" cy="1224153"/>
          </a:xfrm>
        </p:spPr>
        <p:txBody>
          <a:bodyPr/>
          <a:lstStyle/>
          <a:p>
            <a:r>
              <a:rPr lang="en-GB" dirty="0">
                <a:latin typeface="Calibri"/>
                <a:cs typeface="Calibri"/>
              </a:rPr>
              <a:t>Additional assumptions to the linear model assumptions….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483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82EC-AEAA-E244-BB32-093E9580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3" y="1977107"/>
            <a:ext cx="10537943" cy="424321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X should / could precede M in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 should significantly predict Y but Y could also significantly predict M</a:t>
            </a:r>
          </a:p>
          <a:p>
            <a:pPr marL="1143000" lvl="1" indent="-457200"/>
            <a:r>
              <a:rPr lang="en-US" dirty="0"/>
              <a:t>M and Y could be correlated if they are both causally related to X. </a:t>
            </a:r>
          </a:p>
          <a:p>
            <a:pPr marL="1143000" lvl="1" indent="-457200"/>
            <a:r>
              <a:rPr lang="en-US" dirty="0"/>
              <a:t>Swapping the order of variables can check this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High power</a:t>
            </a:r>
          </a:p>
          <a:p>
            <a:pPr marL="1143000" lvl="1" indent="-457200"/>
            <a:r>
              <a:rPr lang="en-US" dirty="0"/>
              <a:t>Study design can help this: from weakest to strongest for assumptions</a:t>
            </a:r>
          </a:p>
          <a:p>
            <a:pPr marL="1600200" lvl="2" indent="-457200"/>
            <a:r>
              <a:rPr lang="en-US" dirty="0"/>
              <a:t>Cross-sectional design (v. popular in student projects – beware…)</a:t>
            </a:r>
          </a:p>
          <a:p>
            <a:pPr marL="1600200" lvl="2" indent="-457200"/>
            <a:r>
              <a:rPr lang="en-US" dirty="0"/>
              <a:t>Panel designs that allow for staggered measurement in waves</a:t>
            </a:r>
          </a:p>
          <a:p>
            <a:pPr marL="1600200" lvl="2" indent="-457200"/>
            <a:r>
              <a:rPr lang="en-US" dirty="0"/>
              <a:t>Experimental designs with random assignment and manipulated variables</a:t>
            </a:r>
          </a:p>
          <a:p>
            <a:pPr marL="1600200" lvl="2" indent="-457200"/>
            <a:endParaRPr lang="en-US" dirty="0"/>
          </a:p>
          <a:p>
            <a:pPr marL="1600200" lvl="2" indent="-45720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3" y="475866"/>
            <a:ext cx="8239172" cy="1224153"/>
          </a:xfrm>
        </p:spPr>
        <p:txBody>
          <a:bodyPr/>
          <a:lstStyle/>
          <a:p>
            <a:r>
              <a:rPr lang="en-GB" dirty="0">
                <a:latin typeface="Calibri"/>
                <a:cs typeface="Calibri"/>
              </a:rPr>
              <a:t>Also….desiderata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938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EB82EC-AEAA-E244-BB32-093E95804A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3773" y="1929808"/>
                <a:ext cx="6307120" cy="309423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Step 1: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Test path of </a:t>
                </a:r>
                <a:r>
                  <a:rPr lang="en-US" u="sng" dirty="0"/>
                  <a:t>total effect</a:t>
                </a:r>
              </a:p>
              <a:p>
                <a:r>
                  <a:rPr lang="en-US" dirty="0"/>
                  <a:t>=    Test the significance of slope </a:t>
                </a:r>
                <a:r>
                  <a:rPr lang="en-US" i="1" dirty="0"/>
                  <a:t>c</a:t>
                </a:r>
              </a:p>
              <a:p>
                <a:r>
                  <a:rPr lang="en-US" dirty="0"/>
                  <a:t>=    Linear regression of X on Y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0  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indent="-228600"/>
                <a:r>
                  <a:rPr lang="en-US" dirty="0"/>
                  <a:t>= a simple, straightforward simple regression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EB82EC-AEAA-E244-BB32-093E95804A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773" y="1929808"/>
                <a:ext cx="6307120" cy="3094233"/>
              </a:xfrm>
              <a:blipFill>
                <a:blip r:embed="rId3"/>
                <a:stretch>
                  <a:fillRect l="-1606" t="-4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3" y="475866"/>
            <a:ext cx="8673048" cy="1224153"/>
          </a:xfrm>
        </p:spPr>
        <p:txBody>
          <a:bodyPr/>
          <a:lstStyle/>
          <a:p>
            <a:r>
              <a:rPr lang="en-GB" dirty="0">
                <a:latin typeface="Calibri"/>
                <a:cs typeface="Calibri"/>
              </a:rPr>
              <a:t>Method: 4 step approach </a:t>
            </a:r>
            <a:br>
              <a:rPr lang="en-GB" dirty="0">
                <a:latin typeface="Calibri"/>
                <a:cs typeface="Calibri"/>
              </a:rPr>
            </a:br>
            <a:r>
              <a:rPr lang="en-GB" sz="2000" dirty="0">
                <a:latin typeface="Calibri"/>
                <a:cs typeface="Calibri"/>
              </a:rPr>
              <a:t>(Baron &amp; Kenny, 1986)</a:t>
            </a:r>
            <a:endParaRPr lang="en-GB" dirty="0">
              <a:latin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15</a:t>
            </a:fld>
            <a:endParaRPr lang="en-GB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7E45E11-DA9D-1D46-B69E-B201D327B822}"/>
              </a:ext>
            </a:extLst>
          </p:cNvPr>
          <p:cNvGrpSpPr/>
          <p:nvPr/>
        </p:nvGrpSpPr>
        <p:grpSpPr>
          <a:xfrm>
            <a:off x="6597657" y="3748963"/>
            <a:ext cx="4538965" cy="2615747"/>
            <a:chOff x="6597657" y="3748963"/>
            <a:chExt cx="4538965" cy="2615747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A179915-37F9-7C43-A47B-BDABDD821E06}"/>
                </a:ext>
              </a:extLst>
            </p:cNvPr>
            <p:cNvCxnSpPr/>
            <p:nvPr/>
          </p:nvCxnSpPr>
          <p:spPr>
            <a:xfrm>
              <a:off x="9175925" y="4531013"/>
              <a:ext cx="886156" cy="1027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50D617F-AB6D-C641-A56D-D9C48D5B317E}"/>
                </a:ext>
              </a:extLst>
            </p:cNvPr>
            <p:cNvCxnSpPr>
              <a:endCxn id="11" idx="1"/>
            </p:cNvCxnSpPr>
            <p:nvPr/>
          </p:nvCxnSpPr>
          <p:spPr>
            <a:xfrm>
              <a:off x="8121321" y="5967668"/>
              <a:ext cx="14916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375D83E-BB8C-8749-960D-D64C71C0A93E}"/>
                </a:ext>
              </a:extLst>
            </p:cNvPr>
            <p:cNvSpPr/>
            <p:nvPr/>
          </p:nvSpPr>
          <p:spPr>
            <a:xfrm>
              <a:off x="6597657" y="5570626"/>
              <a:ext cx="1523664" cy="794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2C6095-50F4-F743-8013-FAE98CD2657B}"/>
                </a:ext>
              </a:extLst>
            </p:cNvPr>
            <p:cNvSpPr/>
            <p:nvPr/>
          </p:nvSpPr>
          <p:spPr>
            <a:xfrm>
              <a:off x="9612958" y="5570626"/>
              <a:ext cx="1523664" cy="794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C9918D-8D35-9A44-BF95-34C58E022F49}"/>
                </a:ext>
              </a:extLst>
            </p:cNvPr>
            <p:cNvSpPr/>
            <p:nvPr/>
          </p:nvSpPr>
          <p:spPr>
            <a:xfrm>
              <a:off x="8121321" y="3748963"/>
              <a:ext cx="1523664" cy="794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255C8CA-FFC4-3140-A5FA-8BA1AD419761}"/>
                </a:ext>
              </a:extLst>
            </p:cNvPr>
            <p:cNvCxnSpPr/>
            <p:nvPr/>
          </p:nvCxnSpPr>
          <p:spPr>
            <a:xfrm flipV="1">
              <a:off x="7712248" y="4543047"/>
              <a:ext cx="830179" cy="1027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EA8C16-3621-7D41-BBBA-EFC85F07DE1D}"/>
                </a:ext>
              </a:extLst>
            </p:cNvPr>
            <p:cNvSpPr txBox="1"/>
            <p:nvPr/>
          </p:nvSpPr>
          <p:spPr>
            <a:xfrm>
              <a:off x="7263274" y="578300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B537698-1B08-E340-9D41-E1C5A883E483}"/>
                </a:ext>
              </a:extLst>
            </p:cNvPr>
            <p:cNvSpPr txBox="1"/>
            <p:nvPr/>
          </p:nvSpPr>
          <p:spPr>
            <a:xfrm>
              <a:off x="10262950" y="5751097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750DDA-7097-9D44-826B-7C5A4726EBD8}"/>
                </a:ext>
              </a:extLst>
            </p:cNvPr>
            <p:cNvSpPr txBox="1"/>
            <p:nvPr/>
          </p:nvSpPr>
          <p:spPr>
            <a:xfrm>
              <a:off x="8670467" y="3961339"/>
              <a:ext cx="184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B275AD-04CF-DF42-9036-27C42D8A032B}"/>
                </a:ext>
              </a:extLst>
            </p:cNvPr>
            <p:cNvSpPr txBox="1"/>
            <p:nvPr/>
          </p:nvSpPr>
          <p:spPr>
            <a:xfrm>
              <a:off x="7880680" y="4836697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0DC35A0-83C2-DA4F-AC78-4970984B10F0}"/>
                </a:ext>
              </a:extLst>
            </p:cNvPr>
            <p:cNvSpPr txBox="1"/>
            <p:nvPr/>
          </p:nvSpPr>
          <p:spPr>
            <a:xfrm>
              <a:off x="9573124" y="484471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b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EB96A61-6997-5F41-BDE8-C859310DBB66}"/>
                </a:ext>
              </a:extLst>
            </p:cNvPr>
            <p:cNvSpPr txBox="1"/>
            <p:nvPr/>
          </p:nvSpPr>
          <p:spPr>
            <a:xfrm>
              <a:off x="8682787" y="5698964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c’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5BCA5F-2FE7-EF4F-9F37-09EFF6D6AD43}"/>
              </a:ext>
            </a:extLst>
          </p:cNvPr>
          <p:cNvGrpSpPr/>
          <p:nvPr/>
        </p:nvGrpSpPr>
        <p:grpSpPr>
          <a:xfrm>
            <a:off x="1039207" y="5567232"/>
            <a:ext cx="4538965" cy="794084"/>
            <a:chOff x="942955" y="5170184"/>
            <a:chExt cx="4538965" cy="794084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7A91B2B-C170-0C44-8C44-3B3F71898177}"/>
                </a:ext>
              </a:extLst>
            </p:cNvPr>
            <p:cNvCxnSpPr>
              <a:endCxn id="31" idx="1"/>
            </p:cNvCxnSpPr>
            <p:nvPr/>
          </p:nvCxnSpPr>
          <p:spPr>
            <a:xfrm>
              <a:off x="2466619" y="5567226"/>
              <a:ext cx="14916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26AB832-C14A-7E46-B099-198EADB5D115}"/>
                </a:ext>
              </a:extLst>
            </p:cNvPr>
            <p:cNvSpPr/>
            <p:nvPr/>
          </p:nvSpPr>
          <p:spPr>
            <a:xfrm>
              <a:off x="942955" y="5170184"/>
              <a:ext cx="1523664" cy="794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DEB1CDF-E8A4-C443-AF2B-C51A68235E99}"/>
                </a:ext>
              </a:extLst>
            </p:cNvPr>
            <p:cNvSpPr/>
            <p:nvPr/>
          </p:nvSpPr>
          <p:spPr>
            <a:xfrm>
              <a:off x="3958256" y="5170184"/>
              <a:ext cx="1523664" cy="794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271BDEE-86F2-9849-8248-ADDA3D8B1C2B}"/>
                </a:ext>
              </a:extLst>
            </p:cNvPr>
            <p:cNvSpPr txBox="1"/>
            <p:nvPr/>
          </p:nvSpPr>
          <p:spPr>
            <a:xfrm>
              <a:off x="1608572" y="538256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2B0392-E137-CC44-82CC-537B9C6976C4}"/>
                </a:ext>
              </a:extLst>
            </p:cNvPr>
            <p:cNvSpPr txBox="1"/>
            <p:nvPr/>
          </p:nvSpPr>
          <p:spPr>
            <a:xfrm>
              <a:off x="4608248" y="535065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04EF5EE-1BCB-4948-B3CC-A89C52273B9D}"/>
                </a:ext>
              </a:extLst>
            </p:cNvPr>
            <p:cNvSpPr txBox="1"/>
            <p:nvPr/>
          </p:nvSpPr>
          <p:spPr>
            <a:xfrm>
              <a:off x="3028085" y="5298522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c</a:t>
              </a:r>
            </a:p>
          </p:txBody>
        </p:sp>
      </p:grpSp>
      <p:sp>
        <p:nvSpPr>
          <p:cNvPr id="27" name="Frame 26">
            <a:extLst>
              <a:ext uri="{FF2B5EF4-FFF2-40B4-BE49-F238E27FC236}">
                <a16:creationId xmlns:a16="http://schemas.microsoft.com/office/drawing/2014/main" id="{7585CE42-CBD6-374F-8FE8-CF575A8062FE}"/>
              </a:ext>
            </a:extLst>
          </p:cNvPr>
          <p:cNvSpPr/>
          <p:nvPr/>
        </p:nvSpPr>
        <p:spPr>
          <a:xfrm>
            <a:off x="856601" y="5323827"/>
            <a:ext cx="4918553" cy="1289976"/>
          </a:xfrm>
          <a:prstGeom prst="frame">
            <a:avLst>
              <a:gd name="adj1" fmla="val 3173"/>
            </a:avLst>
          </a:prstGeom>
          <a:solidFill>
            <a:srgbClr val="FFC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158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EB82EC-AEAA-E244-BB32-093E95804A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3773" y="1977106"/>
                <a:ext cx="7096907" cy="332141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Step 2 &amp; 3: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Test path of </a:t>
                </a:r>
                <a:r>
                  <a:rPr lang="en-US" u="sng" dirty="0"/>
                  <a:t>indirect effect</a:t>
                </a:r>
                <a:r>
                  <a:rPr lang="en-US" dirty="0"/>
                  <a:t> </a:t>
                </a:r>
                <a:r>
                  <a:rPr lang="en-US" i="1" dirty="0"/>
                  <a:t>a</a:t>
                </a:r>
                <a:r>
                  <a:rPr lang="en-US" dirty="0"/>
                  <a:t> and </a:t>
                </a:r>
                <a:r>
                  <a:rPr lang="en-US" i="1" dirty="0"/>
                  <a:t>b</a:t>
                </a:r>
              </a:p>
              <a:p>
                <a:r>
                  <a:rPr lang="en-US" dirty="0"/>
                  <a:t>=    Test the significance of slope </a:t>
                </a:r>
                <a:r>
                  <a:rPr lang="en-US" i="1" dirty="0"/>
                  <a:t>a</a:t>
                </a:r>
                <a:r>
                  <a:rPr lang="en-US" dirty="0"/>
                  <a:t> and slope </a:t>
                </a:r>
                <a:r>
                  <a:rPr lang="en-US" i="1" dirty="0"/>
                  <a:t>b</a:t>
                </a:r>
                <a:r>
                  <a:rPr lang="en-US" dirty="0"/>
                  <a:t> in two independent models</a:t>
                </a:r>
              </a:p>
              <a:p>
                <a:r>
                  <a:rPr lang="en-US" dirty="0"/>
                  <a:t>=    Linear regression of X on M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:r>
                  <a:rPr lang="en-US" i="1" dirty="0"/>
                  <a:t>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0  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indent="-228600"/>
                <a:r>
                  <a:rPr lang="en-US" dirty="0"/>
                  <a:t>=    Linear regression of M on Y while controlling for X</a:t>
                </a:r>
              </a:p>
              <a:p>
                <a:pPr indent="-228600"/>
                <a:r>
                  <a:rPr lang="en-US" dirty="0"/>
                  <a:t>=     </a:t>
                </a:r>
                <a:r>
                  <a:rPr lang="en-US" i="1" dirty="0"/>
                  <a:t>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0  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EB82EC-AEAA-E244-BB32-093E95804A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773" y="1977106"/>
                <a:ext cx="7096907" cy="3321419"/>
              </a:xfrm>
              <a:blipFill>
                <a:blip r:embed="rId3"/>
                <a:stretch>
                  <a:fillRect l="-1250" t="-4183" b="-1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/>
                <a:cs typeface="Calibri"/>
              </a:rPr>
              <a:t>Method: 4 step approach </a:t>
            </a:r>
            <a:br>
              <a:rPr lang="en-GB" dirty="0">
                <a:latin typeface="Calibri"/>
                <a:cs typeface="Calibri"/>
              </a:rPr>
            </a:br>
            <a:r>
              <a:rPr lang="en-GB" sz="2000" dirty="0">
                <a:latin typeface="Calibri"/>
                <a:cs typeface="Calibri"/>
              </a:rPr>
              <a:t>(Baron &amp; Kenny, 1986)</a:t>
            </a:r>
            <a:endParaRPr lang="en-GB" dirty="0">
              <a:latin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16</a:t>
            </a:fld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179915-37F9-7C43-A47B-BDABDD821E06}"/>
              </a:ext>
            </a:extLst>
          </p:cNvPr>
          <p:cNvCxnSpPr/>
          <p:nvPr/>
        </p:nvCxnSpPr>
        <p:spPr>
          <a:xfrm>
            <a:off x="9175925" y="4531013"/>
            <a:ext cx="886156" cy="102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0D617F-AB6D-C641-A56D-D9C48D5B317E}"/>
              </a:ext>
            </a:extLst>
          </p:cNvPr>
          <p:cNvCxnSpPr>
            <a:endCxn id="11" idx="1"/>
          </p:cNvCxnSpPr>
          <p:nvPr/>
        </p:nvCxnSpPr>
        <p:spPr>
          <a:xfrm>
            <a:off x="8121321" y="5967668"/>
            <a:ext cx="1491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375D83E-BB8C-8749-960D-D64C71C0A93E}"/>
              </a:ext>
            </a:extLst>
          </p:cNvPr>
          <p:cNvSpPr/>
          <p:nvPr/>
        </p:nvSpPr>
        <p:spPr>
          <a:xfrm>
            <a:off x="6597657" y="5570626"/>
            <a:ext cx="1523664" cy="7940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2C6095-50F4-F743-8013-FAE98CD2657B}"/>
              </a:ext>
            </a:extLst>
          </p:cNvPr>
          <p:cNvSpPr/>
          <p:nvPr/>
        </p:nvSpPr>
        <p:spPr>
          <a:xfrm>
            <a:off x="9612958" y="5570626"/>
            <a:ext cx="1523664" cy="794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C9918D-8D35-9A44-BF95-34C58E022F49}"/>
              </a:ext>
            </a:extLst>
          </p:cNvPr>
          <p:cNvSpPr/>
          <p:nvPr/>
        </p:nvSpPr>
        <p:spPr>
          <a:xfrm>
            <a:off x="8121321" y="3748963"/>
            <a:ext cx="1523664" cy="7940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55C8CA-FFC4-3140-A5FA-8BA1AD419761}"/>
              </a:ext>
            </a:extLst>
          </p:cNvPr>
          <p:cNvCxnSpPr/>
          <p:nvPr/>
        </p:nvCxnSpPr>
        <p:spPr>
          <a:xfrm flipV="1">
            <a:off x="7712248" y="4543047"/>
            <a:ext cx="830179" cy="102757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8EA8C16-3621-7D41-BBBA-EFC85F07DE1D}"/>
              </a:ext>
            </a:extLst>
          </p:cNvPr>
          <p:cNvSpPr txBox="1"/>
          <p:nvPr/>
        </p:nvSpPr>
        <p:spPr>
          <a:xfrm>
            <a:off x="7263274" y="578300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537698-1B08-E340-9D41-E1C5A883E483}"/>
              </a:ext>
            </a:extLst>
          </p:cNvPr>
          <p:cNvSpPr txBox="1"/>
          <p:nvPr/>
        </p:nvSpPr>
        <p:spPr>
          <a:xfrm>
            <a:off x="10262950" y="575109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50DDA-7097-9D44-826B-7C5A4726EBD8}"/>
              </a:ext>
            </a:extLst>
          </p:cNvPr>
          <p:cNvSpPr txBox="1"/>
          <p:nvPr/>
        </p:nvSpPr>
        <p:spPr>
          <a:xfrm>
            <a:off x="8670467" y="3961339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B275AD-04CF-DF42-9036-27C42D8A032B}"/>
              </a:ext>
            </a:extLst>
          </p:cNvPr>
          <p:cNvSpPr txBox="1"/>
          <p:nvPr/>
        </p:nvSpPr>
        <p:spPr>
          <a:xfrm>
            <a:off x="7880680" y="483669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DC35A0-83C2-DA4F-AC78-4970984B10F0}"/>
              </a:ext>
            </a:extLst>
          </p:cNvPr>
          <p:cNvSpPr txBox="1"/>
          <p:nvPr/>
        </p:nvSpPr>
        <p:spPr>
          <a:xfrm>
            <a:off x="9573124" y="48447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B96A61-6997-5F41-BDE8-C859310DBB66}"/>
              </a:ext>
            </a:extLst>
          </p:cNvPr>
          <p:cNvSpPr txBox="1"/>
          <p:nvPr/>
        </p:nvSpPr>
        <p:spPr>
          <a:xfrm>
            <a:off x="8682787" y="569896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c’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5BCA5F-2FE7-EF4F-9F37-09EFF6D6AD43}"/>
              </a:ext>
            </a:extLst>
          </p:cNvPr>
          <p:cNvGrpSpPr/>
          <p:nvPr/>
        </p:nvGrpSpPr>
        <p:grpSpPr>
          <a:xfrm>
            <a:off x="1039207" y="5567232"/>
            <a:ext cx="4538965" cy="794084"/>
            <a:chOff x="942955" y="5170184"/>
            <a:chExt cx="4538965" cy="794084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7A91B2B-C170-0C44-8C44-3B3F71898177}"/>
                </a:ext>
              </a:extLst>
            </p:cNvPr>
            <p:cNvCxnSpPr>
              <a:endCxn id="31" idx="1"/>
            </p:cNvCxnSpPr>
            <p:nvPr/>
          </p:nvCxnSpPr>
          <p:spPr>
            <a:xfrm>
              <a:off x="2466619" y="5567226"/>
              <a:ext cx="14916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26AB832-C14A-7E46-B099-198EADB5D115}"/>
                </a:ext>
              </a:extLst>
            </p:cNvPr>
            <p:cNvSpPr/>
            <p:nvPr/>
          </p:nvSpPr>
          <p:spPr>
            <a:xfrm>
              <a:off x="942955" y="5170184"/>
              <a:ext cx="1523664" cy="794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DEB1CDF-E8A4-C443-AF2B-C51A68235E99}"/>
                </a:ext>
              </a:extLst>
            </p:cNvPr>
            <p:cNvSpPr/>
            <p:nvPr/>
          </p:nvSpPr>
          <p:spPr>
            <a:xfrm>
              <a:off x="3958256" y="5170184"/>
              <a:ext cx="1523664" cy="794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271BDEE-86F2-9849-8248-ADDA3D8B1C2B}"/>
                </a:ext>
              </a:extLst>
            </p:cNvPr>
            <p:cNvSpPr txBox="1"/>
            <p:nvPr/>
          </p:nvSpPr>
          <p:spPr>
            <a:xfrm>
              <a:off x="1608572" y="538256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2B0392-E137-CC44-82CC-537B9C6976C4}"/>
                </a:ext>
              </a:extLst>
            </p:cNvPr>
            <p:cNvSpPr txBox="1"/>
            <p:nvPr/>
          </p:nvSpPr>
          <p:spPr>
            <a:xfrm>
              <a:off x="4608248" y="535065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04EF5EE-1BCB-4948-B3CC-A89C52273B9D}"/>
                </a:ext>
              </a:extLst>
            </p:cNvPr>
            <p:cNvSpPr txBox="1"/>
            <p:nvPr/>
          </p:nvSpPr>
          <p:spPr>
            <a:xfrm>
              <a:off x="3028085" y="5298522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c</a:t>
              </a:r>
            </a:p>
          </p:txBody>
        </p:sp>
      </p:grpSp>
      <p:sp>
        <p:nvSpPr>
          <p:cNvPr id="27" name="Frame 26">
            <a:extLst>
              <a:ext uri="{FF2B5EF4-FFF2-40B4-BE49-F238E27FC236}">
                <a16:creationId xmlns:a16="http://schemas.microsoft.com/office/drawing/2014/main" id="{9D7D51DB-453E-A54C-B023-8DFD4810A62E}"/>
              </a:ext>
            </a:extLst>
          </p:cNvPr>
          <p:cNvSpPr/>
          <p:nvPr/>
        </p:nvSpPr>
        <p:spPr>
          <a:xfrm>
            <a:off x="676129" y="3525252"/>
            <a:ext cx="4232756" cy="805419"/>
          </a:xfrm>
          <a:prstGeom prst="frame">
            <a:avLst>
              <a:gd name="adj1" fmla="val 3173"/>
            </a:avLst>
          </a:prstGeom>
          <a:solidFill>
            <a:srgbClr val="FFC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980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ame 26">
            <a:extLst>
              <a:ext uri="{FF2B5EF4-FFF2-40B4-BE49-F238E27FC236}">
                <a16:creationId xmlns:a16="http://schemas.microsoft.com/office/drawing/2014/main" id="{9D7D51DB-453E-A54C-B023-8DFD4810A62E}"/>
              </a:ext>
            </a:extLst>
          </p:cNvPr>
          <p:cNvSpPr/>
          <p:nvPr/>
        </p:nvSpPr>
        <p:spPr>
          <a:xfrm>
            <a:off x="676128" y="4355430"/>
            <a:ext cx="7022089" cy="805419"/>
          </a:xfrm>
          <a:prstGeom prst="frame">
            <a:avLst>
              <a:gd name="adj1" fmla="val 3173"/>
            </a:avLst>
          </a:prstGeom>
          <a:solidFill>
            <a:srgbClr val="FFC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EB82EC-AEAA-E244-BB32-093E95804A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3773" y="1977106"/>
                <a:ext cx="7096907" cy="332141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Step 2 &amp; 3: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Test path of indirect effect </a:t>
                </a:r>
                <a:r>
                  <a:rPr lang="en-US" i="1" dirty="0"/>
                  <a:t>a</a:t>
                </a:r>
                <a:r>
                  <a:rPr lang="en-US" dirty="0"/>
                  <a:t> and </a:t>
                </a:r>
                <a:r>
                  <a:rPr lang="en-US" i="1" dirty="0"/>
                  <a:t>b</a:t>
                </a:r>
              </a:p>
              <a:p>
                <a:r>
                  <a:rPr lang="en-US" dirty="0"/>
                  <a:t>=    Test the significance of slope </a:t>
                </a:r>
                <a:r>
                  <a:rPr lang="en-US" i="1" dirty="0"/>
                  <a:t>a</a:t>
                </a:r>
                <a:r>
                  <a:rPr lang="en-US" dirty="0"/>
                  <a:t> and slope </a:t>
                </a:r>
                <a:r>
                  <a:rPr lang="en-US" i="1" dirty="0"/>
                  <a:t>b</a:t>
                </a:r>
                <a:r>
                  <a:rPr lang="en-US" dirty="0"/>
                  <a:t> in two independent models</a:t>
                </a:r>
              </a:p>
              <a:p>
                <a:r>
                  <a:rPr lang="en-US" dirty="0"/>
                  <a:t>=    Linear regression of X on M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:r>
                  <a:rPr lang="en-US" i="1" dirty="0"/>
                  <a:t>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0  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indent="-228600"/>
                <a:r>
                  <a:rPr lang="en-US" dirty="0"/>
                  <a:t>=    Linear regression of M on Y while controlling for X</a:t>
                </a:r>
              </a:p>
              <a:p>
                <a:pPr indent="-228600"/>
                <a:r>
                  <a:rPr lang="en-US" dirty="0"/>
                  <a:t>=     </a:t>
                </a:r>
                <a:r>
                  <a:rPr lang="en-US" i="1" dirty="0"/>
                  <a:t>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0  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EB82EC-AEAA-E244-BB32-093E95804A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773" y="1977106"/>
                <a:ext cx="7096907" cy="3321419"/>
              </a:xfrm>
              <a:blipFill>
                <a:blip r:embed="rId3"/>
                <a:stretch>
                  <a:fillRect l="-1250" t="-4183" b="-1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/>
                <a:cs typeface="Calibri"/>
              </a:rPr>
              <a:t>Method: 4 step approach </a:t>
            </a:r>
            <a:br>
              <a:rPr lang="en-GB" dirty="0">
                <a:latin typeface="Calibri"/>
                <a:cs typeface="Calibri"/>
              </a:rPr>
            </a:br>
            <a:r>
              <a:rPr lang="en-GB" sz="2000" dirty="0">
                <a:latin typeface="Calibri"/>
                <a:cs typeface="Calibri"/>
              </a:rPr>
              <a:t>(Baron &amp; Kenny, 1986)</a:t>
            </a:r>
            <a:endParaRPr lang="en-GB" dirty="0">
              <a:latin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17</a:t>
            </a:fld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179915-37F9-7C43-A47B-BDABDD821E06}"/>
              </a:ext>
            </a:extLst>
          </p:cNvPr>
          <p:cNvCxnSpPr/>
          <p:nvPr/>
        </p:nvCxnSpPr>
        <p:spPr>
          <a:xfrm>
            <a:off x="9175925" y="4531013"/>
            <a:ext cx="886156" cy="102757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0D617F-AB6D-C641-A56D-D9C48D5B317E}"/>
              </a:ext>
            </a:extLst>
          </p:cNvPr>
          <p:cNvCxnSpPr>
            <a:endCxn id="11" idx="1"/>
          </p:cNvCxnSpPr>
          <p:nvPr/>
        </p:nvCxnSpPr>
        <p:spPr>
          <a:xfrm>
            <a:off x="8121321" y="5967668"/>
            <a:ext cx="1491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375D83E-BB8C-8749-960D-D64C71C0A93E}"/>
              </a:ext>
            </a:extLst>
          </p:cNvPr>
          <p:cNvSpPr/>
          <p:nvPr/>
        </p:nvSpPr>
        <p:spPr>
          <a:xfrm>
            <a:off x="6597657" y="5570626"/>
            <a:ext cx="1523664" cy="794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2C6095-50F4-F743-8013-FAE98CD2657B}"/>
              </a:ext>
            </a:extLst>
          </p:cNvPr>
          <p:cNvSpPr/>
          <p:nvPr/>
        </p:nvSpPr>
        <p:spPr>
          <a:xfrm>
            <a:off x="9612958" y="5570626"/>
            <a:ext cx="1523664" cy="7940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C9918D-8D35-9A44-BF95-34C58E022F49}"/>
              </a:ext>
            </a:extLst>
          </p:cNvPr>
          <p:cNvSpPr/>
          <p:nvPr/>
        </p:nvSpPr>
        <p:spPr>
          <a:xfrm>
            <a:off x="8121321" y="3748963"/>
            <a:ext cx="1523664" cy="7940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55C8CA-FFC4-3140-A5FA-8BA1AD419761}"/>
              </a:ext>
            </a:extLst>
          </p:cNvPr>
          <p:cNvCxnSpPr/>
          <p:nvPr/>
        </p:nvCxnSpPr>
        <p:spPr>
          <a:xfrm flipV="1">
            <a:off x="7712248" y="4543047"/>
            <a:ext cx="830179" cy="102757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8EA8C16-3621-7D41-BBBA-EFC85F07DE1D}"/>
              </a:ext>
            </a:extLst>
          </p:cNvPr>
          <p:cNvSpPr txBox="1"/>
          <p:nvPr/>
        </p:nvSpPr>
        <p:spPr>
          <a:xfrm>
            <a:off x="7263274" y="578300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537698-1B08-E340-9D41-E1C5A883E483}"/>
              </a:ext>
            </a:extLst>
          </p:cNvPr>
          <p:cNvSpPr txBox="1"/>
          <p:nvPr/>
        </p:nvSpPr>
        <p:spPr>
          <a:xfrm>
            <a:off x="10262950" y="575109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50DDA-7097-9D44-826B-7C5A4726EBD8}"/>
              </a:ext>
            </a:extLst>
          </p:cNvPr>
          <p:cNvSpPr txBox="1"/>
          <p:nvPr/>
        </p:nvSpPr>
        <p:spPr>
          <a:xfrm>
            <a:off x="8670467" y="3961339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B275AD-04CF-DF42-9036-27C42D8A032B}"/>
              </a:ext>
            </a:extLst>
          </p:cNvPr>
          <p:cNvSpPr txBox="1"/>
          <p:nvPr/>
        </p:nvSpPr>
        <p:spPr>
          <a:xfrm>
            <a:off x="7880680" y="483669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DC35A0-83C2-DA4F-AC78-4970984B10F0}"/>
              </a:ext>
            </a:extLst>
          </p:cNvPr>
          <p:cNvSpPr txBox="1"/>
          <p:nvPr/>
        </p:nvSpPr>
        <p:spPr>
          <a:xfrm>
            <a:off x="9573124" y="48447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B96A61-6997-5F41-BDE8-C859310DBB66}"/>
              </a:ext>
            </a:extLst>
          </p:cNvPr>
          <p:cNvSpPr txBox="1"/>
          <p:nvPr/>
        </p:nvSpPr>
        <p:spPr>
          <a:xfrm>
            <a:off x="8682787" y="569896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c’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5BCA5F-2FE7-EF4F-9F37-09EFF6D6AD43}"/>
              </a:ext>
            </a:extLst>
          </p:cNvPr>
          <p:cNvGrpSpPr/>
          <p:nvPr/>
        </p:nvGrpSpPr>
        <p:grpSpPr>
          <a:xfrm>
            <a:off x="1039207" y="5567232"/>
            <a:ext cx="4538965" cy="794084"/>
            <a:chOff x="942955" y="5170184"/>
            <a:chExt cx="4538965" cy="794084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7A91B2B-C170-0C44-8C44-3B3F71898177}"/>
                </a:ext>
              </a:extLst>
            </p:cNvPr>
            <p:cNvCxnSpPr>
              <a:endCxn id="31" idx="1"/>
            </p:cNvCxnSpPr>
            <p:nvPr/>
          </p:nvCxnSpPr>
          <p:spPr>
            <a:xfrm>
              <a:off x="2466619" y="5567226"/>
              <a:ext cx="14916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26AB832-C14A-7E46-B099-198EADB5D115}"/>
                </a:ext>
              </a:extLst>
            </p:cNvPr>
            <p:cNvSpPr/>
            <p:nvPr/>
          </p:nvSpPr>
          <p:spPr>
            <a:xfrm>
              <a:off x="942955" y="5170184"/>
              <a:ext cx="1523664" cy="794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DEB1CDF-E8A4-C443-AF2B-C51A68235E99}"/>
                </a:ext>
              </a:extLst>
            </p:cNvPr>
            <p:cNvSpPr/>
            <p:nvPr/>
          </p:nvSpPr>
          <p:spPr>
            <a:xfrm>
              <a:off x="3958256" y="5170184"/>
              <a:ext cx="1523664" cy="794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271BDEE-86F2-9849-8248-ADDA3D8B1C2B}"/>
                </a:ext>
              </a:extLst>
            </p:cNvPr>
            <p:cNvSpPr txBox="1"/>
            <p:nvPr/>
          </p:nvSpPr>
          <p:spPr>
            <a:xfrm>
              <a:off x="1608572" y="538256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2B0392-E137-CC44-82CC-537B9C6976C4}"/>
                </a:ext>
              </a:extLst>
            </p:cNvPr>
            <p:cNvSpPr txBox="1"/>
            <p:nvPr/>
          </p:nvSpPr>
          <p:spPr>
            <a:xfrm>
              <a:off x="4608248" y="535065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04EF5EE-1BCB-4948-B3CC-A89C52273B9D}"/>
                </a:ext>
              </a:extLst>
            </p:cNvPr>
            <p:cNvSpPr txBox="1"/>
            <p:nvPr/>
          </p:nvSpPr>
          <p:spPr>
            <a:xfrm>
              <a:off x="3028085" y="5298522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0729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EB82EC-AEAA-E244-BB32-093E95804A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3773" y="1977106"/>
                <a:ext cx="7096907" cy="332141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Step 4: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Test if </a:t>
                </a:r>
                <a:r>
                  <a:rPr lang="en-US" i="1" dirty="0"/>
                  <a:t>c’ &lt; c</a:t>
                </a:r>
              </a:p>
              <a:p>
                <a:pPr marL="457200" lvl="1" indent="0">
                  <a:buNone/>
                </a:pPr>
                <a:r>
                  <a:rPr lang="en-US" dirty="0"/>
                  <a:t>=     </a:t>
                </a:r>
                <a:r>
                  <a:rPr lang="en-US" i="1" dirty="0"/>
                  <a:t>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0  </m:t>
                        </m:r>
                      </m:sub>
                    </m:sSub>
                  </m:oMath>
                </a14:m>
                <a:r>
                  <a:rPr lang="en-US" dirty="0"/>
                  <a:t>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286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(step 3 and 4 are in the same equation / model)</a:t>
                </a:r>
              </a:p>
              <a:p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:r>
                  <a:rPr lang="en-US" i="1" dirty="0"/>
                  <a:t>c’</a:t>
                </a:r>
                <a:r>
                  <a:rPr lang="en-US" dirty="0"/>
                  <a:t> is significant = partial mediation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:r>
                  <a:rPr lang="en-US" i="1" dirty="0"/>
                  <a:t>c’</a:t>
                </a:r>
                <a:r>
                  <a:rPr lang="en-US" dirty="0"/>
                  <a:t> is non- significant = full mediation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EB82EC-AEAA-E244-BB32-093E95804A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773" y="1977106"/>
                <a:ext cx="7096907" cy="3321419"/>
              </a:xfrm>
              <a:blipFill>
                <a:blip r:embed="rId3"/>
                <a:stretch>
                  <a:fillRect l="-1250" t="-3422" b="-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/>
                <a:cs typeface="Calibri"/>
              </a:rPr>
              <a:t>Method: 4 step approach </a:t>
            </a:r>
            <a:br>
              <a:rPr lang="en-GB" dirty="0">
                <a:latin typeface="Calibri"/>
                <a:cs typeface="Calibri"/>
              </a:rPr>
            </a:br>
            <a:r>
              <a:rPr lang="en-GB" sz="2000" dirty="0">
                <a:latin typeface="Calibri"/>
                <a:cs typeface="Calibri"/>
              </a:rPr>
              <a:t>(Baron &amp; Kenny, 1986)</a:t>
            </a:r>
            <a:endParaRPr lang="en-GB" dirty="0">
              <a:latin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18</a:t>
            </a:fld>
            <a:endParaRPr lang="en-GB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7E45E11-DA9D-1D46-B69E-B201D327B822}"/>
              </a:ext>
            </a:extLst>
          </p:cNvPr>
          <p:cNvGrpSpPr/>
          <p:nvPr/>
        </p:nvGrpSpPr>
        <p:grpSpPr>
          <a:xfrm>
            <a:off x="6597657" y="3748963"/>
            <a:ext cx="4538965" cy="2615747"/>
            <a:chOff x="6597657" y="3748963"/>
            <a:chExt cx="4538965" cy="2615747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A179915-37F9-7C43-A47B-BDABDD821E06}"/>
                </a:ext>
              </a:extLst>
            </p:cNvPr>
            <p:cNvCxnSpPr/>
            <p:nvPr/>
          </p:nvCxnSpPr>
          <p:spPr>
            <a:xfrm>
              <a:off x="9175925" y="4531013"/>
              <a:ext cx="886156" cy="1027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50D617F-AB6D-C641-A56D-D9C48D5B317E}"/>
                </a:ext>
              </a:extLst>
            </p:cNvPr>
            <p:cNvCxnSpPr>
              <a:endCxn id="11" idx="1"/>
            </p:cNvCxnSpPr>
            <p:nvPr/>
          </p:nvCxnSpPr>
          <p:spPr>
            <a:xfrm>
              <a:off x="8121321" y="5967668"/>
              <a:ext cx="14916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375D83E-BB8C-8749-960D-D64C71C0A93E}"/>
                </a:ext>
              </a:extLst>
            </p:cNvPr>
            <p:cNvSpPr/>
            <p:nvPr/>
          </p:nvSpPr>
          <p:spPr>
            <a:xfrm>
              <a:off x="6597657" y="5570626"/>
              <a:ext cx="1523664" cy="794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2C6095-50F4-F743-8013-FAE98CD2657B}"/>
                </a:ext>
              </a:extLst>
            </p:cNvPr>
            <p:cNvSpPr/>
            <p:nvPr/>
          </p:nvSpPr>
          <p:spPr>
            <a:xfrm>
              <a:off x="9612958" y="5570626"/>
              <a:ext cx="1523664" cy="794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C9918D-8D35-9A44-BF95-34C58E022F49}"/>
                </a:ext>
              </a:extLst>
            </p:cNvPr>
            <p:cNvSpPr/>
            <p:nvPr/>
          </p:nvSpPr>
          <p:spPr>
            <a:xfrm>
              <a:off x="8121321" y="3748963"/>
              <a:ext cx="1523664" cy="794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255C8CA-FFC4-3140-A5FA-8BA1AD419761}"/>
                </a:ext>
              </a:extLst>
            </p:cNvPr>
            <p:cNvCxnSpPr/>
            <p:nvPr/>
          </p:nvCxnSpPr>
          <p:spPr>
            <a:xfrm flipV="1">
              <a:off x="7712248" y="4543047"/>
              <a:ext cx="830179" cy="1027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EA8C16-3621-7D41-BBBA-EFC85F07DE1D}"/>
                </a:ext>
              </a:extLst>
            </p:cNvPr>
            <p:cNvSpPr txBox="1"/>
            <p:nvPr/>
          </p:nvSpPr>
          <p:spPr>
            <a:xfrm>
              <a:off x="7263274" y="578300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B537698-1B08-E340-9D41-E1C5A883E483}"/>
                </a:ext>
              </a:extLst>
            </p:cNvPr>
            <p:cNvSpPr txBox="1"/>
            <p:nvPr/>
          </p:nvSpPr>
          <p:spPr>
            <a:xfrm>
              <a:off x="10262950" y="5751097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750DDA-7097-9D44-826B-7C5A4726EBD8}"/>
                </a:ext>
              </a:extLst>
            </p:cNvPr>
            <p:cNvSpPr txBox="1"/>
            <p:nvPr/>
          </p:nvSpPr>
          <p:spPr>
            <a:xfrm>
              <a:off x="8670467" y="3961339"/>
              <a:ext cx="184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B275AD-04CF-DF42-9036-27C42D8A032B}"/>
                </a:ext>
              </a:extLst>
            </p:cNvPr>
            <p:cNvSpPr txBox="1"/>
            <p:nvPr/>
          </p:nvSpPr>
          <p:spPr>
            <a:xfrm>
              <a:off x="7880680" y="4836697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0DC35A0-83C2-DA4F-AC78-4970984B10F0}"/>
                </a:ext>
              </a:extLst>
            </p:cNvPr>
            <p:cNvSpPr txBox="1"/>
            <p:nvPr/>
          </p:nvSpPr>
          <p:spPr>
            <a:xfrm>
              <a:off x="9573124" y="484471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b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EB96A61-6997-5F41-BDE8-C859310DBB66}"/>
                </a:ext>
              </a:extLst>
            </p:cNvPr>
            <p:cNvSpPr txBox="1"/>
            <p:nvPr/>
          </p:nvSpPr>
          <p:spPr>
            <a:xfrm>
              <a:off x="8682787" y="5698964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c’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5BCA5F-2FE7-EF4F-9F37-09EFF6D6AD43}"/>
              </a:ext>
            </a:extLst>
          </p:cNvPr>
          <p:cNvGrpSpPr/>
          <p:nvPr/>
        </p:nvGrpSpPr>
        <p:grpSpPr>
          <a:xfrm>
            <a:off x="1039207" y="5567232"/>
            <a:ext cx="4538965" cy="794084"/>
            <a:chOff x="942955" y="5170184"/>
            <a:chExt cx="4538965" cy="794084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7A91B2B-C170-0C44-8C44-3B3F71898177}"/>
                </a:ext>
              </a:extLst>
            </p:cNvPr>
            <p:cNvCxnSpPr>
              <a:endCxn id="31" idx="1"/>
            </p:cNvCxnSpPr>
            <p:nvPr/>
          </p:nvCxnSpPr>
          <p:spPr>
            <a:xfrm>
              <a:off x="2466619" y="5567226"/>
              <a:ext cx="14916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26AB832-C14A-7E46-B099-198EADB5D115}"/>
                </a:ext>
              </a:extLst>
            </p:cNvPr>
            <p:cNvSpPr/>
            <p:nvPr/>
          </p:nvSpPr>
          <p:spPr>
            <a:xfrm>
              <a:off x="942955" y="5170184"/>
              <a:ext cx="1523664" cy="794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DEB1CDF-E8A4-C443-AF2B-C51A68235E99}"/>
                </a:ext>
              </a:extLst>
            </p:cNvPr>
            <p:cNvSpPr/>
            <p:nvPr/>
          </p:nvSpPr>
          <p:spPr>
            <a:xfrm>
              <a:off x="3958256" y="5170184"/>
              <a:ext cx="1523664" cy="794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271BDEE-86F2-9849-8248-ADDA3D8B1C2B}"/>
                </a:ext>
              </a:extLst>
            </p:cNvPr>
            <p:cNvSpPr txBox="1"/>
            <p:nvPr/>
          </p:nvSpPr>
          <p:spPr>
            <a:xfrm>
              <a:off x="1608572" y="538256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2B0392-E137-CC44-82CC-537B9C6976C4}"/>
                </a:ext>
              </a:extLst>
            </p:cNvPr>
            <p:cNvSpPr txBox="1"/>
            <p:nvPr/>
          </p:nvSpPr>
          <p:spPr>
            <a:xfrm>
              <a:off x="4608248" y="535065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04EF5EE-1BCB-4948-B3CC-A89C52273B9D}"/>
                </a:ext>
              </a:extLst>
            </p:cNvPr>
            <p:cNvSpPr txBox="1"/>
            <p:nvPr/>
          </p:nvSpPr>
          <p:spPr>
            <a:xfrm>
              <a:off x="3028085" y="5298522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c</a:t>
              </a:r>
            </a:p>
          </p:txBody>
        </p:sp>
      </p:grpSp>
      <p:sp>
        <p:nvSpPr>
          <p:cNvPr id="27" name="Frame 26">
            <a:extLst>
              <a:ext uri="{FF2B5EF4-FFF2-40B4-BE49-F238E27FC236}">
                <a16:creationId xmlns:a16="http://schemas.microsoft.com/office/drawing/2014/main" id="{6A873A28-F92C-BD4A-BF10-4604472D818D}"/>
              </a:ext>
            </a:extLst>
          </p:cNvPr>
          <p:cNvSpPr/>
          <p:nvPr/>
        </p:nvSpPr>
        <p:spPr>
          <a:xfrm>
            <a:off x="856601" y="5323827"/>
            <a:ext cx="4918553" cy="1289976"/>
          </a:xfrm>
          <a:prstGeom prst="frame">
            <a:avLst>
              <a:gd name="adj1" fmla="val 3173"/>
            </a:avLst>
          </a:prstGeom>
          <a:solidFill>
            <a:srgbClr val="FFC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32B229C6-2A89-F348-AD92-4DEA7049FC9A}"/>
              </a:ext>
            </a:extLst>
          </p:cNvPr>
          <p:cNvSpPr/>
          <p:nvPr/>
        </p:nvSpPr>
        <p:spPr>
          <a:xfrm>
            <a:off x="6423218" y="5331846"/>
            <a:ext cx="4918553" cy="1289976"/>
          </a:xfrm>
          <a:prstGeom prst="frame">
            <a:avLst>
              <a:gd name="adj1" fmla="val 3173"/>
            </a:avLst>
          </a:prstGeom>
          <a:solidFill>
            <a:srgbClr val="FFC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0B27E-D395-E04E-8130-AF86514D1617}"/>
              </a:ext>
            </a:extLst>
          </p:cNvPr>
          <p:cNvSpPr txBox="1"/>
          <p:nvPr/>
        </p:nvSpPr>
        <p:spPr>
          <a:xfrm>
            <a:off x="5985816" y="56955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87363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82EC-AEAA-E244-BB32-093E9580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3" y="1977106"/>
            <a:ext cx="10381532" cy="412520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Automated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Resampling method for the indirect pathway using the model data with replacement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Indirect pathway (</a:t>
            </a:r>
            <a:r>
              <a:rPr lang="en-US" i="1" dirty="0"/>
              <a:t>ab) </a:t>
            </a:r>
            <a:r>
              <a:rPr lang="en-US" dirty="0"/>
              <a:t>estimated for each set of sampled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Average = indirect effect estimate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Generates confidence intervals also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`mediation` package (Tingley et al., 2013) in 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/>
                <a:cs typeface="Calibri"/>
              </a:rPr>
              <a:t>Method: Bootstrap test</a:t>
            </a:r>
            <a:br>
              <a:rPr lang="en-GB" dirty="0">
                <a:latin typeface="Calibri"/>
                <a:cs typeface="Calibri"/>
              </a:rPr>
            </a:br>
            <a:r>
              <a:rPr lang="en-GB" sz="2000" dirty="0">
                <a:latin typeface="Calibri"/>
                <a:cs typeface="Calibri"/>
              </a:rPr>
              <a:t>(Preacher &amp; Hayes, 2004, 2008)</a:t>
            </a:r>
            <a:endParaRPr lang="en-GB" dirty="0">
              <a:latin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15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82EC-AEAA-E244-BB32-093E9580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3" y="1977107"/>
            <a:ext cx="6673317" cy="462823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T-tests helps answer the question:</a:t>
            </a:r>
          </a:p>
          <a:p>
            <a:pPr marL="457200" lvl="1" indent="0">
              <a:buNone/>
            </a:pPr>
            <a:r>
              <a:rPr lang="en-US" dirty="0"/>
              <a:t>“Is there a difference between two groups in performance on X?”</a:t>
            </a:r>
          </a:p>
          <a:p>
            <a:pPr marL="457200" lvl="1" indent="0">
              <a:buNone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ANOVA helps answer the question:</a:t>
            </a:r>
          </a:p>
          <a:p>
            <a:pPr lvl="1" indent="0">
              <a:buNone/>
            </a:pPr>
            <a:r>
              <a:rPr lang="en-US" dirty="0"/>
              <a:t>“Is there a difference between two or more groups / factors in performance on X?”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With a 3</a:t>
            </a:r>
            <a:r>
              <a:rPr lang="en-US" baseline="30000" dirty="0"/>
              <a:t>rd</a:t>
            </a:r>
            <a:r>
              <a:rPr lang="en-US" dirty="0"/>
              <a:t> variable we can see if this affects </a:t>
            </a:r>
            <a:r>
              <a:rPr lang="en-US" dirty="0" err="1"/>
              <a:t>performace</a:t>
            </a:r>
            <a:r>
              <a:rPr lang="en-US" dirty="0"/>
              <a:t> at different levels – we can introduce an interaction term…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/>
                <a:cs typeface="Calibri"/>
              </a:rPr>
              <a:t>Differences between means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21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82EC-AEAA-E244-BB32-093E9580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3" y="1977106"/>
            <a:ext cx="10357469" cy="440502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Report the indirect effect and its confidence intervals</a:t>
            </a:r>
          </a:p>
          <a:p>
            <a:pPr marL="1143000" lvl="1" indent="-457200"/>
            <a:r>
              <a:rPr lang="en-US" dirty="0"/>
              <a:t>This is generally the effect with the most power</a:t>
            </a:r>
          </a:p>
          <a:p>
            <a:pPr marL="1143000" lvl="1" indent="-457200"/>
            <a:r>
              <a:rPr lang="en-US" dirty="0"/>
              <a:t>A nonsignificant test for </a:t>
            </a:r>
            <a:r>
              <a:rPr lang="en-US" i="1" dirty="0"/>
              <a:t>c’</a:t>
            </a:r>
            <a:r>
              <a:rPr lang="en-US" dirty="0"/>
              <a:t> may occur due to low power </a:t>
            </a:r>
          </a:p>
          <a:p>
            <a:pPr marL="1600200" lvl="2" indent="-457200"/>
            <a:r>
              <a:rPr lang="en-US" dirty="0"/>
              <a:t>i.e. give a Type II Error </a:t>
            </a:r>
          </a:p>
          <a:p>
            <a:pPr marL="1600200" lvl="2" indent="-457200"/>
            <a:r>
              <a:rPr lang="en-US" dirty="0"/>
              <a:t>Be careful of claiming full / complete mediation given this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Report each pathway with either its significance value or confidence interval</a:t>
            </a:r>
          </a:p>
          <a:p>
            <a:pPr marL="1143000" lvl="1" indent="-457200"/>
            <a:r>
              <a:rPr lang="en-US" dirty="0"/>
              <a:t>Pathways </a:t>
            </a:r>
            <a:r>
              <a:rPr lang="en-US" i="1" dirty="0"/>
              <a:t>a, b, c’ </a:t>
            </a:r>
            <a:r>
              <a:rPr lang="en-US" dirty="0"/>
              <a:t>and </a:t>
            </a:r>
            <a:r>
              <a:rPr lang="en-US" i="1" dirty="0"/>
              <a:t>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Discuss how the additional assumptions of mediation analysis are met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Muller et al. (2008) give </a:t>
            </a:r>
            <a:r>
              <a:rPr lang="en-US"/>
              <a:t>further details.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/>
                <a:cs typeface="Calibri"/>
              </a:rPr>
              <a:t>Reporting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996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82EC-AEAA-E244-BB32-093E9580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3" y="1977106"/>
            <a:ext cx="10357469" cy="440502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Benefits of a direct effect in the context of a significant indirect effect (</a:t>
            </a:r>
            <a:r>
              <a:rPr lang="en-US"/>
              <a:t>partial mediation) </a:t>
            </a:r>
            <a:r>
              <a:rPr lang="en-US" dirty="0"/>
              <a:t>– it informs theory development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Size of the indirect effect indicates the strength of mediation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Zhao et al. (2010) gave descriptive labels to mediation as a function of the directions of effect for the direct and indirect pathways:</a:t>
            </a:r>
          </a:p>
          <a:p>
            <a:pPr marL="1143000" lvl="1" indent="-457200"/>
            <a:r>
              <a:rPr lang="en-US" dirty="0"/>
              <a:t>Complementary – effects for both pathways are in the same direction</a:t>
            </a:r>
          </a:p>
          <a:p>
            <a:pPr marL="1143000" lvl="1" indent="-457200"/>
            <a:r>
              <a:rPr lang="en-US" dirty="0"/>
              <a:t>Competitive – effects for both pathways are in opposite directions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/>
                <a:cs typeface="Calibri"/>
              </a:rPr>
              <a:t>Interpreting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564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82EC-AEAA-E244-BB32-093E9580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3" y="1977106"/>
            <a:ext cx="10357469" cy="440502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Hayes (2018)  talks about:</a:t>
            </a:r>
          </a:p>
          <a:p>
            <a:pPr marL="1143000" lvl="1" indent="-457200"/>
            <a:r>
              <a:rPr lang="en-US" dirty="0"/>
              <a:t>Moderated mediation</a:t>
            </a:r>
          </a:p>
          <a:p>
            <a:pPr marL="1600200" lvl="2" indent="-457200"/>
            <a:r>
              <a:rPr lang="en-US" dirty="0"/>
              <a:t>The mediator depends on a fourth variable (!eek) and it could be</a:t>
            </a:r>
          </a:p>
          <a:p>
            <a:pPr marL="2057400" lvl="3" indent="-457200"/>
            <a:r>
              <a:rPr lang="en-US" dirty="0"/>
              <a:t>partial moderated mediation</a:t>
            </a:r>
          </a:p>
          <a:p>
            <a:pPr marL="2057400" lvl="3" indent="-457200"/>
            <a:r>
              <a:rPr lang="en-US" dirty="0"/>
              <a:t>conditional moderated mediation</a:t>
            </a:r>
          </a:p>
          <a:p>
            <a:pPr marL="2057400" lvl="3" indent="-457200"/>
            <a:r>
              <a:rPr lang="en-US" dirty="0"/>
              <a:t>moderated moderated mediation</a:t>
            </a:r>
          </a:p>
          <a:p>
            <a:pPr marL="2057400" lvl="3" indent="-457200"/>
            <a:endParaRPr lang="en-US" dirty="0"/>
          </a:p>
          <a:p>
            <a:pPr marL="457200" indent="-457200"/>
            <a:r>
              <a:rPr lang="en-US" dirty="0"/>
              <a:t>Out of scope for this module…but have a think when you are designing your studies!</a:t>
            </a:r>
          </a:p>
          <a:p>
            <a:pPr marL="2057400" lvl="3" indent="-457200"/>
            <a:endParaRPr lang="en-US" dirty="0"/>
          </a:p>
          <a:p>
            <a:pPr marL="1600200" lvl="2" indent="-45720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/>
                <a:cs typeface="Calibri"/>
              </a:rPr>
              <a:t>Extensions…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36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82EC-AEAA-E244-BB32-093E9580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3" y="1850979"/>
            <a:ext cx="11134958" cy="1034103"/>
          </a:xfrm>
        </p:spPr>
        <p:txBody>
          <a:bodyPr>
            <a:normAutofit/>
          </a:bodyPr>
          <a:lstStyle/>
          <a:p>
            <a:r>
              <a:rPr lang="en-US" dirty="0"/>
              <a:t>Measures of association help answer the question</a:t>
            </a:r>
          </a:p>
          <a:p>
            <a:pPr lvl="1"/>
            <a:r>
              <a:rPr lang="en-US" dirty="0"/>
              <a:t>“What is the relationship between two variables?”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/>
                <a:cs typeface="Calibri"/>
              </a:rPr>
              <a:t>Association:  Correlation -&gt;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3</a:t>
            </a:fld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9D6CED-BBDE-1049-AAF5-C81AC8FC73D6}"/>
              </a:ext>
            </a:extLst>
          </p:cNvPr>
          <p:cNvGrpSpPr/>
          <p:nvPr/>
        </p:nvGrpSpPr>
        <p:grpSpPr>
          <a:xfrm>
            <a:off x="7318311" y="2864330"/>
            <a:ext cx="4538965" cy="794084"/>
            <a:chOff x="6561557" y="5197642"/>
            <a:chExt cx="4538965" cy="79408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DA0D53-1FA5-A248-84FF-0080C8286377}"/>
                </a:ext>
              </a:extLst>
            </p:cNvPr>
            <p:cNvSpPr/>
            <p:nvPr/>
          </p:nvSpPr>
          <p:spPr>
            <a:xfrm>
              <a:off x="6561557" y="5197642"/>
              <a:ext cx="1523664" cy="794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67AA1E-5151-2B44-A0D4-0E74EEC6054D}"/>
                </a:ext>
              </a:extLst>
            </p:cNvPr>
            <p:cNvSpPr/>
            <p:nvPr/>
          </p:nvSpPr>
          <p:spPr>
            <a:xfrm>
              <a:off x="9576858" y="5197642"/>
              <a:ext cx="1523664" cy="794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B792730-5777-204B-AFB9-BC78B691317E}"/>
                </a:ext>
              </a:extLst>
            </p:cNvPr>
            <p:cNvSpPr txBox="1"/>
            <p:nvPr/>
          </p:nvSpPr>
          <p:spPr>
            <a:xfrm>
              <a:off x="7227174" y="541001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503E3A-1E43-2143-974F-A2DCE8B193F2}"/>
                </a:ext>
              </a:extLst>
            </p:cNvPr>
            <p:cNvSpPr txBox="1"/>
            <p:nvPr/>
          </p:nvSpPr>
          <p:spPr>
            <a:xfrm>
              <a:off x="10226850" y="537811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3738FDC-5409-E646-A7DA-D8BEF0DF2BBE}"/>
                </a:ext>
              </a:extLst>
            </p:cNvPr>
            <p:cNvCxnSpPr>
              <a:stCxn id="19" idx="3"/>
              <a:endCxn id="20" idx="1"/>
            </p:cNvCxnSpPr>
            <p:nvPr/>
          </p:nvCxnSpPr>
          <p:spPr>
            <a:xfrm>
              <a:off x="8085221" y="5594684"/>
              <a:ext cx="149163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5681DEE-AE9C-7149-92E4-47E2EFB13CEB}"/>
              </a:ext>
            </a:extLst>
          </p:cNvPr>
          <p:cNvSpPr txBox="1"/>
          <p:nvPr/>
        </p:nvSpPr>
        <p:spPr>
          <a:xfrm>
            <a:off x="599088" y="3021988"/>
            <a:ext cx="62589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Correlation looks at pairs of variables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Regressions chooses one as the outcome variable &amp; one as the predictor variable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Simple regression = 1 outcome and 1 predictor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regression = 1 outcome and 1+ predictor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Interactions also possible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F04FCA-7262-2A49-AE8A-2B59C1380360}"/>
              </a:ext>
            </a:extLst>
          </p:cNvPr>
          <p:cNvSpPr/>
          <p:nvPr/>
        </p:nvSpPr>
        <p:spPr>
          <a:xfrm>
            <a:off x="236481" y="2703497"/>
            <a:ext cx="11745310" cy="1069167"/>
          </a:xfrm>
          <a:prstGeom prst="rect">
            <a:avLst/>
          </a:prstGeom>
          <a:noFill/>
          <a:ln w="25400">
            <a:solidFill>
              <a:srgbClr val="B51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3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82EC-AEAA-E244-BB32-093E9580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3" y="1850979"/>
            <a:ext cx="11134958" cy="1034103"/>
          </a:xfrm>
        </p:spPr>
        <p:txBody>
          <a:bodyPr>
            <a:normAutofit/>
          </a:bodyPr>
          <a:lstStyle/>
          <a:p>
            <a:r>
              <a:rPr lang="en-US" dirty="0"/>
              <a:t>Measures of association help answer the question</a:t>
            </a:r>
          </a:p>
          <a:p>
            <a:pPr lvl="1"/>
            <a:r>
              <a:rPr lang="en-US" dirty="0"/>
              <a:t>“What is the relationship between two variables?”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/>
                <a:cs typeface="Calibri"/>
              </a:rPr>
              <a:t>Association:  Correlation -&gt;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4</a:t>
            </a:fld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9D6CED-BBDE-1049-AAF5-C81AC8FC73D6}"/>
              </a:ext>
            </a:extLst>
          </p:cNvPr>
          <p:cNvGrpSpPr/>
          <p:nvPr/>
        </p:nvGrpSpPr>
        <p:grpSpPr>
          <a:xfrm>
            <a:off x="7318311" y="2864330"/>
            <a:ext cx="4538965" cy="794084"/>
            <a:chOff x="6561557" y="5197642"/>
            <a:chExt cx="4538965" cy="79408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DA0D53-1FA5-A248-84FF-0080C8286377}"/>
                </a:ext>
              </a:extLst>
            </p:cNvPr>
            <p:cNvSpPr/>
            <p:nvPr/>
          </p:nvSpPr>
          <p:spPr>
            <a:xfrm>
              <a:off x="6561557" y="5197642"/>
              <a:ext cx="1523664" cy="794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67AA1E-5151-2B44-A0D4-0E74EEC6054D}"/>
                </a:ext>
              </a:extLst>
            </p:cNvPr>
            <p:cNvSpPr/>
            <p:nvPr/>
          </p:nvSpPr>
          <p:spPr>
            <a:xfrm>
              <a:off x="9576858" y="5197642"/>
              <a:ext cx="1523664" cy="794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B792730-5777-204B-AFB9-BC78B691317E}"/>
                </a:ext>
              </a:extLst>
            </p:cNvPr>
            <p:cNvSpPr txBox="1"/>
            <p:nvPr/>
          </p:nvSpPr>
          <p:spPr>
            <a:xfrm>
              <a:off x="7227174" y="541001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503E3A-1E43-2143-974F-A2DCE8B193F2}"/>
                </a:ext>
              </a:extLst>
            </p:cNvPr>
            <p:cNvSpPr txBox="1"/>
            <p:nvPr/>
          </p:nvSpPr>
          <p:spPr>
            <a:xfrm>
              <a:off x="10226850" y="537811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3738FDC-5409-E646-A7DA-D8BEF0DF2BBE}"/>
                </a:ext>
              </a:extLst>
            </p:cNvPr>
            <p:cNvCxnSpPr>
              <a:stCxn id="19" idx="3"/>
              <a:endCxn id="20" idx="1"/>
            </p:cNvCxnSpPr>
            <p:nvPr/>
          </p:nvCxnSpPr>
          <p:spPr>
            <a:xfrm>
              <a:off x="8085221" y="5594684"/>
              <a:ext cx="149163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5681DEE-AE9C-7149-92E4-47E2EFB13CEB}"/>
              </a:ext>
            </a:extLst>
          </p:cNvPr>
          <p:cNvSpPr txBox="1"/>
          <p:nvPr/>
        </p:nvSpPr>
        <p:spPr>
          <a:xfrm>
            <a:off x="599088" y="3021988"/>
            <a:ext cx="62589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Correlation looks at pairs of variables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Regressions chooses one as the outcome variable &amp; one as the predictor variable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Simple regression = 1 outcome and 1 predictor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regression = 1 outcome and 1+ predictor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Interactions also possible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F04FCA-7262-2A49-AE8A-2B59C1380360}"/>
              </a:ext>
            </a:extLst>
          </p:cNvPr>
          <p:cNvSpPr/>
          <p:nvPr/>
        </p:nvSpPr>
        <p:spPr>
          <a:xfrm>
            <a:off x="236481" y="3791317"/>
            <a:ext cx="11745310" cy="1554015"/>
          </a:xfrm>
          <a:prstGeom prst="rect">
            <a:avLst/>
          </a:prstGeom>
          <a:noFill/>
          <a:ln w="25400">
            <a:solidFill>
              <a:srgbClr val="B51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748ACA-4290-1742-A5F0-BEA3DA7665EC}"/>
              </a:ext>
            </a:extLst>
          </p:cNvPr>
          <p:cNvSpPr/>
          <p:nvPr/>
        </p:nvSpPr>
        <p:spPr>
          <a:xfrm>
            <a:off x="7313052" y="4151849"/>
            <a:ext cx="1523664" cy="794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5F5298-0BE2-D747-920E-80EC20E04B08}"/>
              </a:ext>
            </a:extLst>
          </p:cNvPr>
          <p:cNvSpPr/>
          <p:nvPr/>
        </p:nvSpPr>
        <p:spPr>
          <a:xfrm>
            <a:off x="10328353" y="4151849"/>
            <a:ext cx="1523664" cy="794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BC97F1-C981-2543-9C61-298FD53B59A0}"/>
              </a:ext>
            </a:extLst>
          </p:cNvPr>
          <p:cNvSpPr txBox="1"/>
          <p:nvPr/>
        </p:nvSpPr>
        <p:spPr>
          <a:xfrm>
            <a:off x="7978669" y="436422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A9AFB2-AC92-6547-88FF-DDB5AE70C56D}"/>
              </a:ext>
            </a:extLst>
          </p:cNvPr>
          <p:cNvSpPr txBox="1"/>
          <p:nvPr/>
        </p:nvSpPr>
        <p:spPr>
          <a:xfrm>
            <a:off x="10978345" y="433232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B71EC0-ACB5-1F4C-81B3-46847A0758BE}"/>
              </a:ext>
            </a:extLst>
          </p:cNvPr>
          <p:cNvCxnSpPr>
            <a:stCxn id="27" idx="3"/>
            <a:endCxn id="32" idx="1"/>
          </p:cNvCxnSpPr>
          <p:nvPr/>
        </p:nvCxnSpPr>
        <p:spPr>
          <a:xfrm>
            <a:off x="8836716" y="4548891"/>
            <a:ext cx="1491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26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82EC-AEAA-E244-BB32-093E9580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3" y="1850979"/>
            <a:ext cx="11134958" cy="1034103"/>
          </a:xfrm>
        </p:spPr>
        <p:txBody>
          <a:bodyPr>
            <a:normAutofit/>
          </a:bodyPr>
          <a:lstStyle/>
          <a:p>
            <a:r>
              <a:rPr lang="en-US" dirty="0"/>
              <a:t>Measures of association help answer the question</a:t>
            </a:r>
          </a:p>
          <a:p>
            <a:pPr lvl="1"/>
            <a:r>
              <a:rPr lang="en-US" dirty="0"/>
              <a:t>“What is the relationship between two variables?”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/>
                <a:cs typeface="Calibri"/>
              </a:rPr>
              <a:t>Association:  Correlation -&gt;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5</a:t>
            </a:fld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9D6CED-BBDE-1049-AAF5-C81AC8FC73D6}"/>
              </a:ext>
            </a:extLst>
          </p:cNvPr>
          <p:cNvGrpSpPr/>
          <p:nvPr/>
        </p:nvGrpSpPr>
        <p:grpSpPr>
          <a:xfrm>
            <a:off x="7318311" y="2864330"/>
            <a:ext cx="4538965" cy="794084"/>
            <a:chOff x="6561557" y="5197642"/>
            <a:chExt cx="4538965" cy="79408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DA0D53-1FA5-A248-84FF-0080C8286377}"/>
                </a:ext>
              </a:extLst>
            </p:cNvPr>
            <p:cNvSpPr/>
            <p:nvPr/>
          </p:nvSpPr>
          <p:spPr>
            <a:xfrm>
              <a:off x="6561557" y="5197642"/>
              <a:ext cx="1523664" cy="794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67AA1E-5151-2B44-A0D4-0E74EEC6054D}"/>
                </a:ext>
              </a:extLst>
            </p:cNvPr>
            <p:cNvSpPr/>
            <p:nvPr/>
          </p:nvSpPr>
          <p:spPr>
            <a:xfrm>
              <a:off x="9576858" y="5197642"/>
              <a:ext cx="1523664" cy="794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B792730-5777-204B-AFB9-BC78B691317E}"/>
                </a:ext>
              </a:extLst>
            </p:cNvPr>
            <p:cNvSpPr txBox="1"/>
            <p:nvPr/>
          </p:nvSpPr>
          <p:spPr>
            <a:xfrm>
              <a:off x="7227174" y="541001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503E3A-1E43-2143-974F-A2DCE8B193F2}"/>
                </a:ext>
              </a:extLst>
            </p:cNvPr>
            <p:cNvSpPr txBox="1"/>
            <p:nvPr/>
          </p:nvSpPr>
          <p:spPr>
            <a:xfrm>
              <a:off x="10226850" y="537811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3738FDC-5409-E646-A7DA-D8BEF0DF2BBE}"/>
                </a:ext>
              </a:extLst>
            </p:cNvPr>
            <p:cNvCxnSpPr>
              <a:stCxn id="19" idx="3"/>
              <a:endCxn id="20" idx="1"/>
            </p:cNvCxnSpPr>
            <p:nvPr/>
          </p:nvCxnSpPr>
          <p:spPr>
            <a:xfrm>
              <a:off x="8085221" y="5594684"/>
              <a:ext cx="149163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5681DEE-AE9C-7149-92E4-47E2EFB13CEB}"/>
              </a:ext>
            </a:extLst>
          </p:cNvPr>
          <p:cNvSpPr txBox="1"/>
          <p:nvPr/>
        </p:nvSpPr>
        <p:spPr>
          <a:xfrm>
            <a:off x="599088" y="3021988"/>
            <a:ext cx="62589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Correlation looks at pairs of variables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Regressions chooses one as the outcome variable &amp; one as the predictor variable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Simple regression = 1 outcome and 1 predictor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regression = 1 outcome and 1+ predictor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Interactions also possible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F04FCA-7262-2A49-AE8A-2B59C1380360}"/>
              </a:ext>
            </a:extLst>
          </p:cNvPr>
          <p:cNvSpPr/>
          <p:nvPr/>
        </p:nvSpPr>
        <p:spPr>
          <a:xfrm>
            <a:off x="236481" y="5342975"/>
            <a:ext cx="11745310" cy="1320642"/>
          </a:xfrm>
          <a:prstGeom prst="rect">
            <a:avLst/>
          </a:prstGeom>
          <a:noFill/>
          <a:ln w="25400">
            <a:solidFill>
              <a:srgbClr val="B51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748ACA-4290-1742-A5F0-BEA3DA7665EC}"/>
              </a:ext>
            </a:extLst>
          </p:cNvPr>
          <p:cNvSpPr/>
          <p:nvPr/>
        </p:nvSpPr>
        <p:spPr>
          <a:xfrm>
            <a:off x="7313052" y="4151849"/>
            <a:ext cx="1523664" cy="794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5F5298-0BE2-D747-920E-80EC20E04B08}"/>
              </a:ext>
            </a:extLst>
          </p:cNvPr>
          <p:cNvSpPr/>
          <p:nvPr/>
        </p:nvSpPr>
        <p:spPr>
          <a:xfrm>
            <a:off x="10328353" y="4151849"/>
            <a:ext cx="1523664" cy="794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BC97F1-C981-2543-9C61-298FD53B59A0}"/>
              </a:ext>
            </a:extLst>
          </p:cNvPr>
          <p:cNvSpPr txBox="1"/>
          <p:nvPr/>
        </p:nvSpPr>
        <p:spPr>
          <a:xfrm>
            <a:off x="7978669" y="436422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A9AFB2-AC92-6547-88FF-DDB5AE70C56D}"/>
              </a:ext>
            </a:extLst>
          </p:cNvPr>
          <p:cNvSpPr txBox="1"/>
          <p:nvPr/>
        </p:nvSpPr>
        <p:spPr>
          <a:xfrm>
            <a:off x="10978345" y="433232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B71EC0-ACB5-1F4C-81B3-46847A0758BE}"/>
              </a:ext>
            </a:extLst>
          </p:cNvPr>
          <p:cNvCxnSpPr>
            <a:stCxn id="27" idx="3"/>
            <a:endCxn id="32" idx="1"/>
          </p:cNvCxnSpPr>
          <p:nvPr/>
        </p:nvCxnSpPr>
        <p:spPr>
          <a:xfrm>
            <a:off x="8836716" y="4548891"/>
            <a:ext cx="1491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4DE02C8-071A-C845-A58A-8B387EBE6DD1}"/>
              </a:ext>
            </a:extLst>
          </p:cNvPr>
          <p:cNvGrpSpPr/>
          <p:nvPr/>
        </p:nvGrpSpPr>
        <p:grpSpPr>
          <a:xfrm>
            <a:off x="7866996" y="5416905"/>
            <a:ext cx="3316304" cy="1149789"/>
            <a:chOff x="7307794" y="4545996"/>
            <a:chExt cx="4544222" cy="179782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0B71C3C-B8DA-EC4D-9131-FF80C6BB0ED1}"/>
                </a:ext>
              </a:extLst>
            </p:cNvPr>
            <p:cNvGrpSpPr/>
            <p:nvPr/>
          </p:nvGrpSpPr>
          <p:grpSpPr>
            <a:xfrm>
              <a:off x="7313051" y="4545996"/>
              <a:ext cx="1523664" cy="794084"/>
              <a:chOff x="7313051" y="4545996"/>
              <a:chExt cx="1523664" cy="794084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66D3D42-B056-3B45-B946-F1F252C1DE2A}"/>
                  </a:ext>
                </a:extLst>
              </p:cNvPr>
              <p:cNvSpPr/>
              <p:nvPr/>
            </p:nvSpPr>
            <p:spPr>
              <a:xfrm>
                <a:off x="7313051" y="4545996"/>
                <a:ext cx="1523664" cy="79408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6247879-95DE-9E40-BB27-A71DFECB6FE6}"/>
                  </a:ext>
                </a:extLst>
              </p:cNvPr>
              <p:cNvSpPr txBox="1"/>
              <p:nvPr/>
            </p:nvSpPr>
            <p:spPr>
              <a:xfrm>
                <a:off x="7978668" y="4758372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712180D-DCFD-4945-AF5D-05B412B24564}"/>
                </a:ext>
              </a:extLst>
            </p:cNvPr>
            <p:cNvGrpSpPr/>
            <p:nvPr/>
          </p:nvGrpSpPr>
          <p:grpSpPr>
            <a:xfrm>
              <a:off x="10328352" y="5050492"/>
              <a:ext cx="1523664" cy="794084"/>
              <a:chOff x="10328352" y="4545996"/>
              <a:chExt cx="1523664" cy="79408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0B87DF5-7F32-484A-A7E0-31D08011F452}"/>
                  </a:ext>
                </a:extLst>
              </p:cNvPr>
              <p:cNvSpPr/>
              <p:nvPr/>
            </p:nvSpPr>
            <p:spPr>
              <a:xfrm>
                <a:off x="10328352" y="4545996"/>
                <a:ext cx="1523664" cy="79408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2E23D53-88CC-404D-AFAA-5EC2E1595FC0}"/>
                  </a:ext>
                </a:extLst>
              </p:cNvPr>
              <p:cNvSpPr txBox="1"/>
              <p:nvPr/>
            </p:nvSpPr>
            <p:spPr>
              <a:xfrm>
                <a:off x="10978344" y="472646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Z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FED1BD0-75B8-084A-9D86-F199DBD35416}"/>
                </a:ext>
              </a:extLst>
            </p:cNvPr>
            <p:cNvGrpSpPr/>
            <p:nvPr/>
          </p:nvGrpSpPr>
          <p:grpSpPr>
            <a:xfrm>
              <a:off x="7307794" y="5549733"/>
              <a:ext cx="1523664" cy="794084"/>
              <a:chOff x="7313051" y="4545996"/>
              <a:chExt cx="1523664" cy="79408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1FB809F-9727-1447-9A44-C7739416DF7E}"/>
                  </a:ext>
                </a:extLst>
              </p:cNvPr>
              <p:cNvSpPr/>
              <p:nvPr/>
            </p:nvSpPr>
            <p:spPr>
              <a:xfrm>
                <a:off x="7313051" y="4545996"/>
                <a:ext cx="1523664" cy="79408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981D91-2FC2-3A4E-96C8-149B3F91FE66}"/>
                  </a:ext>
                </a:extLst>
              </p:cNvPr>
              <p:cNvSpPr txBox="1"/>
              <p:nvPr/>
            </p:nvSpPr>
            <p:spPr>
              <a:xfrm>
                <a:off x="7978668" y="4758372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182B2E6-558B-554D-BBA4-63D59DA16147}"/>
                </a:ext>
              </a:extLst>
            </p:cNvPr>
            <p:cNvCxnSpPr>
              <a:stCxn id="34" idx="3"/>
              <a:endCxn id="31" idx="1"/>
            </p:cNvCxnSpPr>
            <p:nvPr/>
          </p:nvCxnSpPr>
          <p:spPr>
            <a:xfrm>
              <a:off x="8836715" y="4943038"/>
              <a:ext cx="1491637" cy="504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26FB597-72F6-7B4C-A52E-7468A557325D}"/>
                </a:ext>
              </a:extLst>
            </p:cNvPr>
            <p:cNvCxnSpPr>
              <a:stCxn id="29" idx="3"/>
              <a:endCxn id="31" idx="1"/>
            </p:cNvCxnSpPr>
            <p:nvPr/>
          </p:nvCxnSpPr>
          <p:spPr>
            <a:xfrm flipV="1">
              <a:off x="8831458" y="5447534"/>
              <a:ext cx="1496894" cy="499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6274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82EC-AEAA-E244-BB32-093E9580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3" y="1977107"/>
            <a:ext cx="5312227" cy="462823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Mediation helps answer the question:</a:t>
            </a:r>
          </a:p>
          <a:p>
            <a:pPr lvl="1" indent="0">
              <a:buNone/>
            </a:pPr>
            <a:r>
              <a:rPr lang="en-US" dirty="0"/>
              <a:t>“how does a predictor variable (X) influence / effect the outcome variable (Y)?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assume a third variable is involved</a:t>
            </a:r>
          </a:p>
          <a:p>
            <a:pPr marL="1143000" lvl="1" indent="-457200"/>
            <a:r>
              <a:rPr lang="en-US" dirty="0"/>
              <a:t>The third variable is called the mediator (M)</a:t>
            </a:r>
          </a:p>
          <a:p>
            <a:pPr marL="1143000" lvl="1" indent="-457200"/>
            <a:r>
              <a:rPr lang="en-US" dirty="0"/>
              <a:t>It is situated between the predictor (X) and outcome variable (Y)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/>
                <a:cs typeface="Calibri"/>
              </a:rPr>
              <a:t>Mediation: a causal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6</a:t>
            </a:fld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32BB0A-C269-5D4C-B323-F1C26092C740}"/>
              </a:ext>
            </a:extLst>
          </p:cNvPr>
          <p:cNvGrpSpPr/>
          <p:nvPr/>
        </p:nvGrpSpPr>
        <p:grpSpPr>
          <a:xfrm>
            <a:off x="6561557" y="2603463"/>
            <a:ext cx="4538965" cy="2615747"/>
            <a:chOff x="942802" y="3375979"/>
            <a:chExt cx="4538965" cy="2615747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5703E3-2A05-9C45-886F-A60BFDB8338D}"/>
                </a:ext>
              </a:extLst>
            </p:cNvPr>
            <p:cNvCxnSpPr>
              <a:endCxn id="20" idx="1"/>
            </p:cNvCxnSpPr>
            <p:nvPr/>
          </p:nvCxnSpPr>
          <p:spPr>
            <a:xfrm>
              <a:off x="2466466" y="5594684"/>
              <a:ext cx="14916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DA0D53-1FA5-A248-84FF-0080C8286377}"/>
                </a:ext>
              </a:extLst>
            </p:cNvPr>
            <p:cNvSpPr/>
            <p:nvPr/>
          </p:nvSpPr>
          <p:spPr>
            <a:xfrm>
              <a:off x="942802" y="5197642"/>
              <a:ext cx="1523664" cy="794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67AA1E-5151-2B44-A0D4-0E74EEC6054D}"/>
                </a:ext>
              </a:extLst>
            </p:cNvPr>
            <p:cNvSpPr/>
            <p:nvPr/>
          </p:nvSpPr>
          <p:spPr>
            <a:xfrm>
              <a:off x="3958103" y="5197642"/>
              <a:ext cx="1523664" cy="794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269D2F-4A8A-AD4A-9EE5-04F109984A21}"/>
                </a:ext>
              </a:extLst>
            </p:cNvPr>
            <p:cNvSpPr/>
            <p:nvPr/>
          </p:nvSpPr>
          <p:spPr>
            <a:xfrm>
              <a:off x="2466466" y="3375979"/>
              <a:ext cx="1523664" cy="794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0FE1F84-C8FF-8942-A21C-B91D80245DF2}"/>
                </a:ext>
              </a:extLst>
            </p:cNvPr>
            <p:cNvCxnSpPr/>
            <p:nvPr/>
          </p:nvCxnSpPr>
          <p:spPr>
            <a:xfrm flipV="1">
              <a:off x="2057393" y="4170063"/>
              <a:ext cx="830179" cy="1027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A29D9FB-E198-5F40-8B99-CCB5E19B0E07}"/>
                </a:ext>
              </a:extLst>
            </p:cNvPr>
            <p:cNvCxnSpPr/>
            <p:nvPr/>
          </p:nvCxnSpPr>
          <p:spPr>
            <a:xfrm>
              <a:off x="3521070" y="4170063"/>
              <a:ext cx="886156" cy="1027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B792730-5777-204B-AFB9-BC78B691317E}"/>
                </a:ext>
              </a:extLst>
            </p:cNvPr>
            <p:cNvSpPr txBox="1"/>
            <p:nvPr/>
          </p:nvSpPr>
          <p:spPr>
            <a:xfrm>
              <a:off x="1608419" y="541001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503E3A-1E43-2143-974F-A2DCE8B193F2}"/>
                </a:ext>
              </a:extLst>
            </p:cNvPr>
            <p:cNvSpPr txBox="1"/>
            <p:nvPr/>
          </p:nvSpPr>
          <p:spPr>
            <a:xfrm>
              <a:off x="4608095" y="537811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5B4C85-76BA-514A-9739-78D1573CD715}"/>
                </a:ext>
              </a:extLst>
            </p:cNvPr>
            <p:cNvSpPr txBox="1"/>
            <p:nvPr/>
          </p:nvSpPr>
          <p:spPr>
            <a:xfrm>
              <a:off x="3015612" y="3588355"/>
              <a:ext cx="184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2440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82EC-AEAA-E244-BB32-093E9580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3" y="1977107"/>
            <a:ext cx="5631421" cy="462823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Unmediated relationship</a:t>
            </a:r>
          </a:p>
          <a:p>
            <a:pPr marL="1143000" lvl="1" indent="-457200"/>
            <a:r>
              <a:rPr lang="en-US" dirty="0"/>
              <a:t>path of </a:t>
            </a:r>
            <a:r>
              <a:rPr lang="en-US" dirty="0">
                <a:solidFill>
                  <a:srgbClr val="FF0000"/>
                </a:solidFill>
              </a:rPr>
              <a:t>total effect </a:t>
            </a:r>
            <a:r>
              <a:rPr lang="en-US" dirty="0"/>
              <a:t>= </a:t>
            </a:r>
            <a:r>
              <a:rPr lang="en-US" i="1" dirty="0"/>
              <a:t>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Mediated relationship</a:t>
            </a:r>
          </a:p>
          <a:p>
            <a:pPr marL="1143000" lvl="1" indent="-457200"/>
            <a:r>
              <a:rPr lang="en-US" dirty="0"/>
              <a:t>mediator variable (M)</a:t>
            </a:r>
          </a:p>
          <a:p>
            <a:pPr marL="1143000" lvl="1" indent="-457200"/>
            <a:r>
              <a:rPr lang="en-US" dirty="0"/>
              <a:t>path of </a:t>
            </a:r>
            <a:r>
              <a:rPr lang="en-US" dirty="0">
                <a:solidFill>
                  <a:srgbClr val="FF0000"/>
                </a:solidFill>
              </a:rPr>
              <a:t>indirect effect</a:t>
            </a:r>
            <a:r>
              <a:rPr lang="en-US" dirty="0"/>
              <a:t> = ab</a:t>
            </a:r>
          </a:p>
          <a:p>
            <a:pPr marL="1600200" lvl="2" indent="-457200"/>
            <a:r>
              <a:rPr lang="en-US" i="1" dirty="0"/>
              <a:t>a</a:t>
            </a:r>
            <a:r>
              <a:rPr lang="en-US" dirty="0"/>
              <a:t> = X predicts M</a:t>
            </a:r>
          </a:p>
          <a:p>
            <a:pPr marL="1600200" lvl="2" indent="-457200"/>
            <a:r>
              <a:rPr lang="en-US" i="1" dirty="0"/>
              <a:t>b</a:t>
            </a:r>
            <a:r>
              <a:rPr lang="en-US" dirty="0"/>
              <a:t> = M predicts Y</a:t>
            </a:r>
          </a:p>
          <a:p>
            <a:pPr marL="1143000" lvl="1" indent="-457200"/>
            <a:r>
              <a:rPr lang="en-US" dirty="0"/>
              <a:t>path of </a:t>
            </a:r>
            <a:r>
              <a:rPr lang="en-US" dirty="0">
                <a:solidFill>
                  <a:srgbClr val="FF0000"/>
                </a:solidFill>
              </a:rPr>
              <a:t>direct effect </a:t>
            </a:r>
            <a:r>
              <a:rPr lang="en-US" dirty="0"/>
              <a:t>= </a:t>
            </a:r>
            <a:r>
              <a:rPr lang="en-US" i="1" dirty="0"/>
              <a:t>c’</a:t>
            </a:r>
          </a:p>
          <a:p>
            <a:pPr marL="1143000" lvl="1" indent="-457200"/>
            <a:r>
              <a:rPr lang="en-US" i="1" dirty="0"/>
              <a:t>ab</a:t>
            </a:r>
            <a:r>
              <a:rPr lang="en-US" dirty="0"/>
              <a:t> + </a:t>
            </a:r>
            <a:r>
              <a:rPr lang="en-US" i="1" dirty="0"/>
              <a:t>c’</a:t>
            </a:r>
            <a:r>
              <a:rPr lang="en-US" dirty="0"/>
              <a:t> = </a:t>
            </a:r>
            <a:r>
              <a:rPr lang="en-US" i="1" dirty="0"/>
              <a:t>c</a:t>
            </a:r>
            <a:r>
              <a:rPr lang="en-US" dirty="0"/>
              <a:t> = total effect of X on Y</a:t>
            </a:r>
          </a:p>
          <a:p>
            <a:pPr marL="1600200" lvl="2" indent="-457200"/>
            <a:r>
              <a:rPr lang="en-US" dirty="0"/>
              <a:t>either partial or full mediation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/>
                <a:cs typeface="Calibri"/>
              </a:rPr>
              <a:t>Mediation: parts of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7</a:t>
            </a:fld>
            <a:endParaRPr lang="en-GB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7E45E11-DA9D-1D46-B69E-B201D327B822}"/>
              </a:ext>
            </a:extLst>
          </p:cNvPr>
          <p:cNvGrpSpPr/>
          <p:nvPr/>
        </p:nvGrpSpPr>
        <p:grpSpPr>
          <a:xfrm>
            <a:off x="6597657" y="3748963"/>
            <a:ext cx="4538965" cy="2615747"/>
            <a:chOff x="6597657" y="3748963"/>
            <a:chExt cx="4538965" cy="2615747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A179915-37F9-7C43-A47B-BDABDD821E06}"/>
                </a:ext>
              </a:extLst>
            </p:cNvPr>
            <p:cNvCxnSpPr/>
            <p:nvPr/>
          </p:nvCxnSpPr>
          <p:spPr>
            <a:xfrm>
              <a:off x="9175925" y="4531013"/>
              <a:ext cx="886156" cy="1027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50D617F-AB6D-C641-A56D-D9C48D5B317E}"/>
                </a:ext>
              </a:extLst>
            </p:cNvPr>
            <p:cNvCxnSpPr>
              <a:endCxn id="11" idx="1"/>
            </p:cNvCxnSpPr>
            <p:nvPr/>
          </p:nvCxnSpPr>
          <p:spPr>
            <a:xfrm>
              <a:off x="8121321" y="5967668"/>
              <a:ext cx="14916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375D83E-BB8C-8749-960D-D64C71C0A93E}"/>
                </a:ext>
              </a:extLst>
            </p:cNvPr>
            <p:cNvSpPr/>
            <p:nvPr/>
          </p:nvSpPr>
          <p:spPr>
            <a:xfrm>
              <a:off x="6597657" y="5570626"/>
              <a:ext cx="1523664" cy="794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2C6095-50F4-F743-8013-FAE98CD2657B}"/>
                </a:ext>
              </a:extLst>
            </p:cNvPr>
            <p:cNvSpPr/>
            <p:nvPr/>
          </p:nvSpPr>
          <p:spPr>
            <a:xfrm>
              <a:off x="9612958" y="5570626"/>
              <a:ext cx="1523664" cy="794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C9918D-8D35-9A44-BF95-34C58E022F49}"/>
                </a:ext>
              </a:extLst>
            </p:cNvPr>
            <p:cNvSpPr/>
            <p:nvPr/>
          </p:nvSpPr>
          <p:spPr>
            <a:xfrm>
              <a:off x="8121321" y="3748963"/>
              <a:ext cx="1523664" cy="794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255C8CA-FFC4-3140-A5FA-8BA1AD419761}"/>
                </a:ext>
              </a:extLst>
            </p:cNvPr>
            <p:cNvCxnSpPr/>
            <p:nvPr/>
          </p:nvCxnSpPr>
          <p:spPr>
            <a:xfrm flipV="1">
              <a:off x="7712248" y="4543047"/>
              <a:ext cx="830179" cy="1027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EA8C16-3621-7D41-BBBA-EFC85F07DE1D}"/>
                </a:ext>
              </a:extLst>
            </p:cNvPr>
            <p:cNvSpPr txBox="1"/>
            <p:nvPr/>
          </p:nvSpPr>
          <p:spPr>
            <a:xfrm>
              <a:off x="7263274" y="578300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B537698-1B08-E340-9D41-E1C5A883E483}"/>
                </a:ext>
              </a:extLst>
            </p:cNvPr>
            <p:cNvSpPr txBox="1"/>
            <p:nvPr/>
          </p:nvSpPr>
          <p:spPr>
            <a:xfrm>
              <a:off x="10262950" y="5751097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750DDA-7097-9D44-826B-7C5A4726EBD8}"/>
                </a:ext>
              </a:extLst>
            </p:cNvPr>
            <p:cNvSpPr txBox="1"/>
            <p:nvPr/>
          </p:nvSpPr>
          <p:spPr>
            <a:xfrm>
              <a:off x="8670467" y="3961339"/>
              <a:ext cx="184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B275AD-04CF-DF42-9036-27C42D8A032B}"/>
                </a:ext>
              </a:extLst>
            </p:cNvPr>
            <p:cNvSpPr txBox="1"/>
            <p:nvPr/>
          </p:nvSpPr>
          <p:spPr>
            <a:xfrm>
              <a:off x="7880680" y="4836697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0DC35A0-83C2-DA4F-AC78-4970984B10F0}"/>
                </a:ext>
              </a:extLst>
            </p:cNvPr>
            <p:cNvSpPr txBox="1"/>
            <p:nvPr/>
          </p:nvSpPr>
          <p:spPr>
            <a:xfrm>
              <a:off x="9573124" y="484471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b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EB96A61-6997-5F41-BDE8-C859310DBB66}"/>
                </a:ext>
              </a:extLst>
            </p:cNvPr>
            <p:cNvSpPr txBox="1"/>
            <p:nvPr/>
          </p:nvSpPr>
          <p:spPr>
            <a:xfrm>
              <a:off x="8682787" y="5698964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c’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5BCA5F-2FE7-EF4F-9F37-09EFF6D6AD43}"/>
              </a:ext>
            </a:extLst>
          </p:cNvPr>
          <p:cNvGrpSpPr/>
          <p:nvPr/>
        </p:nvGrpSpPr>
        <p:grpSpPr>
          <a:xfrm>
            <a:off x="6597802" y="2066033"/>
            <a:ext cx="4538965" cy="794084"/>
            <a:chOff x="942955" y="5170184"/>
            <a:chExt cx="4538965" cy="794084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7A91B2B-C170-0C44-8C44-3B3F71898177}"/>
                </a:ext>
              </a:extLst>
            </p:cNvPr>
            <p:cNvCxnSpPr>
              <a:endCxn id="31" idx="1"/>
            </p:cNvCxnSpPr>
            <p:nvPr/>
          </p:nvCxnSpPr>
          <p:spPr>
            <a:xfrm>
              <a:off x="2466619" y="5567226"/>
              <a:ext cx="14916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26AB832-C14A-7E46-B099-198EADB5D115}"/>
                </a:ext>
              </a:extLst>
            </p:cNvPr>
            <p:cNvSpPr/>
            <p:nvPr/>
          </p:nvSpPr>
          <p:spPr>
            <a:xfrm>
              <a:off x="942955" y="5170184"/>
              <a:ext cx="1523664" cy="794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DEB1CDF-E8A4-C443-AF2B-C51A68235E99}"/>
                </a:ext>
              </a:extLst>
            </p:cNvPr>
            <p:cNvSpPr/>
            <p:nvPr/>
          </p:nvSpPr>
          <p:spPr>
            <a:xfrm>
              <a:off x="3958256" y="5170184"/>
              <a:ext cx="1523664" cy="794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271BDEE-86F2-9849-8248-ADDA3D8B1C2B}"/>
                </a:ext>
              </a:extLst>
            </p:cNvPr>
            <p:cNvSpPr txBox="1"/>
            <p:nvPr/>
          </p:nvSpPr>
          <p:spPr>
            <a:xfrm>
              <a:off x="1608572" y="538256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2B0392-E137-CC44-82CC-537B9C6976C4}"/>
                </a:ext>
              </a:extLst>
            </p:cNvPr>
            <p:cNvSpPr txBox="1"/>
            <p:nvPr/>
          </p:nvSpPr>
          <p:spPr>
            <a:xfrm>
              <a:off x="4608248" y="535065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04EF5EE-1BCB-4948-B3CC-A89C52273B9D}"/>
                </a:ext>
              </a:extLst>
            </p:cNvPr>
            <p:cNvSpPr txBox="1"/>
            <p:nvPr/>
          </p:nvSpPr>
          <p:spPr>
            <a:xfrm>
              <a:off x="3028085" y="5298522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c</a:t>
              </a:r>
            </a:p>
          </p:txBody>
        </p:sp>
      </p:grpSp>
      <p:sp>
        <p:nvSpPr>
          <p:cNvPr id="42" name="Frame 41">
            <a:extLst>
              <a:ext uri="{FF2B5EF4-FFF2-40B4-BE49-F238E27FC236}">
                <a16:creationId xmlns:a16="http://schemas.microsoft.com/office/drawing/2014/main" id="{D6D4DD40-BC19-B34D-B11D-17BB0338E11B}"/>
              </a:ext>
            </a:extLst>
          </p:cNvPr>
          <p:cNvSpPr/>
          <p:nvPr/>
        </p:nvSpPr>
        <p:spPr>
          <a:xfrm>
            <a:off x="6415194" y="1834664"/>
            <a:ext cx="4918553" cy="1289976"/>
          </a:xfrm>
          <a:prstGeom prst="frame">
            <a:avLst>
              <a:gd name="adj1" fmla="val 3173"/>
            </a:avLst>
          </a:prstGeom>
          <a:solidFill>
            <a:srgbClr val="FFC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94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82EC-AEAA-E244-BB32-093E9580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3" y="1977107"/>
            <a:ext cx="5631421" cy="462823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Unmediated relationship</a:t>
            </a:r>
          </a:p>
          <a:p>
            <a:pPr marL="1143000" lvl="1" indent="-457200"/>
            <a:r>
              <a:rPr lang="en-US" dirty="0"/>
              <a:t>path of </a:t>
            </a:r>
            <a:r>
              <a:rPr lang="en-US" dirty="0">
                <a:solidFill>
                  <a:srgbClr val="FF0000"/>
                </a:solidFill>
              </a:rPr>
              <a:t>total effect </a:t>
            </a:r>
            <a:r>
              <a:rPr lang="en-US" dirty="0"/>
              <a:t>= </a:t>
            </a:r>
            <a:r>
              <a:rPr lang="en-US" i="1" dirty="0"/>
              <a:t>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Mediated relationship</a:t>
            </a:r>
          </a:p>
          <a:p>
            <a:pPr marL="1143000" lvl="1" indent="-457200"/>
            <a:r>
              <a:rPr lang="en-US" dirty="0"/>
              <a:t>mediator variable (M)</a:t>
            </a:r>
          </a:p>
          <a:p>
            <a:pPr marL="1143000" lvl="1" indent="-457200"/>
            <a:r>
              <a:rPr lang="en-US" dirty="0"/>
              <a:t>path of </a:t>
            </a:r>
            <a:r>
              <a:rPr lang="en-US" dirty="0">
                <a:solidFill>
                  <a:srgbClr val="FF0000"/>
                </a:solidFill>
              </a:rPr>
              <a:t>indirect effect</a:t>
            </a:r>
            <a:r>
              <a:rPr lang="en-US" dirty="0"/>
              <a:t> = ab</a:t>
            </a:r>
          </a:p>
          <a:p>
            <a:pPr marL="1600200" lvl="2" indent="-457200"/>
            <a:r>
              <a:rPr lang="en-US" i="1" dirty="0"/>
              <a:t>a</a:t>
            </a:r>
            <a:r>
              <a:rPr lang="en-US" dirty="0"/>
              <a:t> = X predicts M</a:t>
            </a:r>
          </a:p>
          <a:p>
            <a:pPr marL="1600200" lvl="2" indent="-457200"/>
            <a:r>
              <a:rPr lang="en-US" i="1" dirty="0"/>
              <a:t>b</a:t>
            </a:r>
            <a:r>
              <a:rPr lang="en-US" dirty="0"/>
              <a:t> = M predicts Y</a:t>
            </a:r>
          </a:p>
          <a:p>
            <a:pPr marL="1143000" lvl="1" indent="-457200"/>
            <a:r>
              <a:rPr lang="en-US" dirty="0"/>
              <a:t>path of </a:t>
            </a:r>
            <a:r>
              <a:rPr lang="en-US" dirty="0">
                <a:solidFill>
                  <a:srgbClr val="FF0000"/>
                </a:solidFill>
              </a:rPr>
              <a:t>direct effect </a:t>
            </a:r>
            <a:r>
              <a:rPr lang="en-US" dirty="0"/>
              <a:t>= </a:t>
            </a:r>
            <a:r>
              <a:rPr lang="en-US" i="1" dirty="0"/>
              <a:t>c’</a:t>
            </a:r>
          </a:p>
          <a:p>
            <a:pPr marL="1143000" lvl="1" indent="-457200"/>
            <a:r>
              <a:rPr lang="en-US" i="1" dirty="0"/>
              <a:t>ab</a:t>
            </a:r>
            <a:r>
              <a:rPr lang="en-US" dirty="0"/>
              <a:t> + </a:t>
            </a:r>
            <a:r>
              <a:rPr lang="en-US" i="1" dirty="0"/>
              <a:t>c’</a:t>
            </a:r>
            <a:r>
              <a:rPr lang="en-US" dirty="0"/>
              <a:t> = </a:t>
            </a:r>
            <a:r>
              <a:rPr lang="en-US" i="1" dirty="0"/>
              <a:t>c</a:t>
            </a:r>
            <a:r>
              <a:rPr lang="en-US" dirty="0"/>
              <a:t> = total effect of X on Y</a:t>
            </a:r>
          </a:p>
          <a:p>
            <a:pPr marL="1600200" lvl="2" indent="-457200"/>
            <a:r>
              <a:rPr lang="en-US" dirty="0"/>
              <a:t>either partial or full mediation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/>
                <a:cs typeface="Calibri"/>
              </a:rPr>
              <a:t>Mediation: parts of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8</a:t>
            </a:fld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179915-37F9-7C43-A47B-BDABDD821E06}"/>
              </a:ext>
            </a:extLst>
          </p:cNvPr>
          <p:cNvCxnSpPr/>
          <p:nvPr/>
        </p:nvCxnSpPr>
        <p:spPr>
          <a:xfrm>
            <a:off x="9175925" y="4531013"/>
            <a:ext cx="886156" cy="102757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0D617F-AB6D-C641-A56D-D9C48D5B317E}"/>
              </a:ext>
            </a:extLst>
          </p:cNvPr>
          <p:cNvCxnSpPr>
            <a:endCxn id="11" idx="1"/>
          </p:cNvCxnSpPr>
          <p:nvPr/>
        </p:nvCxnSpPr>
        <p:spPr>
          <a:xfrm>
            <a:off x="8121321" y="5967668"/>
            <a:ext cx="1491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375D83E-BB8C-8749-960D-D64C71C0A93E}"/>
              </a:ext>
            </a:extLst>
          </p:cNvPr>
          <p:cNvSpPr/>
          <p:nvPr/>
        </p:nvSpPr>
        <p:spPr>
          <a:xfrm>
            <a:off x="6597657" y="5570626"/>
            <a:ext cx="1523664" cy="7940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2C6095-50F4-F743-8013-FAE98CD2657B}"/>
              </a:ext>
            </a:extLst>
          </p:cNvPr>
          <p:cNvSpPr/>
          <p:nvPr/>
        </p:nvSpPr>
        <p:spPr>
          <a:xfrm>
            <a:off x="9612958" y="5570626"/>
            <a:ext cx="1523664" cy="7940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C9918D-8D35-9A44-BF95-34C58E022F49}"/>
              </a:ext>
            </a:extLst>
          </p:cNvPr>
          <p:cNvSpPr/>
          <p:nvPr/>
        </p:nvSpPr>
        <p:spPr>
          <a:xfrm>
            <a:off x="8121321" y="3748963"/>
            <a:ext cx="1523664" cy="7940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55C8CA-FFC4-3140-A5FA-8BA1AD419761}"/>
              </a:ext>
            </a:extLst>
          </p:cNvPr>
          <p:cNvCxnSpPr/>
          <p:nvPr/>
        </p:nvCxnSpPr>
        <p:spPr>
          <a:xfrm flipV="1">
            <a:off x="7712248" y="4543047"/>
            <a:ext cx="830179" cy="102757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8EA8C16-3621-7D41-BBBA-EFC85F07DE1D}"/>
              </a:ext>
            </a:extLst>
          </p:cNvPr>
          <p:cNvSpPr txBox="1"/>
          <p:nvPr/>
        </p:nvSpPr>
        <p:spPr>
          <a:xfrm>
            <a:off x="7263274" y="578300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537698-1B08-E340-9D41-E1C5A883E483}"/>
              </a:ext>
            </a:extLst>
          </p:cNvPr>
          <p:cNvSpPr txBox="1"/>
          <p:nvPr/>
        </p:nvSpPr>
        <p:spPr>
          <a:xfrm>
            <a:off x="10262950" y="575109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50DDA-7097-9D44-826B-7C5A4726EBD8}"/>
              </a:ext>
            </a:extLst>
          </p:cNvPr>
          <p:cNvSpPr txBox="1"/>
          <p:nvPr/>
        </p:nvSpPr>
        <p:spPr>
          <a:xfrm>
            <a:off x="8670467" y="3961339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B275AD-04CF-DF42-9036-27C42D8A032B}"/>
              </a:ext>
            </a:extLst>
          </p:cNvPr>
          <p:cNvSpPr txBox="1"/>
          <p:nvPr/>
        </p:nvSpPr>
        <p:spPr>
          <a:xfrm>
            <a:off x="7880680" y="483669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DC35A0-83C2-DA4F-AC78-4970984B10F0}"/>
              </a:ext>
            </a:extLst>
          </p:cNvPr>
          <p:cNvSpPr txBox="1"/>
          <p:nvPr/>
        </p:nvSpPr>
        <p:spPr>
          <a:xfrm>
            <a:off x="9573124" y="48447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B96A61-6997-5F41-BDE8-C859310DBB66}"/>
              </a:ext>
            </a:extLst>
          </p:cNvPr>
          <p:cNvSpPr txBox="1"/>
          <p:nvPr/>
        </p:nvSpPr>
        <p:spPr>
          <a:xfrm>
            <a:off x="8682787" y="569896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c’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5BCA5F-2FE7-EF4F-9F37-09EFF6D6AD43}"/>
              </a:ext>
            </a:extLst>
          </p:cNvPr>
          <p:cNvGrpSpPr/>
          <p:nvPr/>
        </p:nvGrpSpPr>
        <p:grpSpPr>
          <a:xfrm>
            <a:off x="6597802" y="2066033"/>
            <a:ext cx="4538965" cy="794084"/>
            <a:chOff x="942955" y="5170184"/>
            <a:chExt cx="4538965" cy="794084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7A91B2B-C170-0C44-8C44-3B3F71898177}"/>
                </a:ext>
              </a:extLst>
            </p:cNvPr>
            <p:cNvCxnSpPr>
              <a:endCxn id="31" idx="1"/>
            </p:cNvCxnSpPr>
            <p:nvPr/>
          </p:nvCxnSpPr>
          <p:spPr>
            <a:xfrm>
              <a:off x="2466619" y="5567226"/>
              <a:ext cx="14916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26AB832-C14A-7E46-B099-198EADB5D115}"/>
                </a:ext>
              </a:extLst>
            </p:cNvPr>
            <p:cNvSpPr/>
            <p:nvPr/>
          </p:nvSpPr>
          <p:spPr>
            <a:xfrm>
              <a:off x="942955" y="5170184"/>
              <a:ext cx="1523664" cy="794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DEB1CDF-E8A4-C443-AF2B-C51A68235E99}"/>
                </a:ext>
              </a:extLst>
            </p:cNvPr>
            <p:cNvSpPr/>
            <p:nvPr/>
          </p:nvSpPr>
          <p:spPr>
            <a:xfrm>
              <a:off x="3958256" y="5170184"/>
              <a:ext cx="1523664" cy="794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271BDEE-86F2-9849-8248-ADDA3D8B1C2B}"/>
                </a:ext>
              </a:extLst>
            </p:cNvPr>
            <p:cNvSpPr txBox="1"/>
            <p:nvPr/>
          </p:nvSpPr>
          <p:spPr>
            <a:xfrm>
              <a:off x="1608572" y="538256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2B0392-E137-CC44-82CC-537B9C6976C4}"/>
                </a:ext>
              </a:extLst>
            </p:cNvPr>
            <p:cNvSpPr txBox="1"/>
            <p:nvPr/>
          </p:nvSpPr>
          <p:spPr>
            <a:xfrm>
              <a:off x="4608248" y="535065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04EF5EE-1BCB-4948-B3CC-A89C52273B9D}"/>
                </a:ext>
              </a:extLst>
            </p:cNvPr>
            <p:cNvSpPr txBox="1"/>
            <p:nvPr/>
          </p:nvSpPr>
          <p:spPr>
            <a:xfrm>
              <a:off x="3028085" y="5298522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c</a:t>
              </a:r>
            </a:p>
          </p:txBody>
        </p:sp>
      </p:grpSp>
      <p:sp>
        <p:nvSpPr>
          <p:cNvPr id="27" name="Frame 26">
            <a:extLst>
              <a:ext uri="{FF2B5EF4-FFF2-40B4-BE49-F238E27FC236}">
                <a16:creationId xmlns:a16="http://schemas.microsoft.com/office/drawing/2014/main" id="{656EE385-C462-E348-8D14-4175565F2AB0}"/>
              </a:ext>
            </a:extLst>
          </p:cNvPr>
          <p:cNvSpPr/>
          <p:nvPr/>
        </p:nvSpPr>
        <p:spPr>
          <a:xfrm>
            <a:off x="1311442" y="3961339"/>
            <a:ext cx="4390884" cy="1500998"/>
          </a:xfrm>
          <a:prstGeom prst="frame">
            <a:avLst>
              <a:gd name="adj1" fmla="val 3173"/>
            </a:avLst>
          </a:prstGeom>
          <a:solidFill>
            <a:srgbClr val="FFC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93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82EC-AEAA-E244-BB32-093E9580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3" y="1977107"/>
            <a:ext cx="5631421" cy="462823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Unmediated relationship</a:t>
            </a:r>
          </a:p>
          <a:p>
            <a:pPr marL="1143000" lvl="1" indent="-457200"/>
            <a:r>
              <a:rPr lang="en-US" dirty="0"/>
              <a:t>path of </a:t>
            </a:r>
            <a:r>
              <a:rPr lang="en-US" dirty="0">
                <a:solidFill>
                  <a:srgbClr val="FF0000"/>
                </a:solidFill>
              </a:rPr>
              <a:t>total effect </a:t>
            </a:r>
            <a:r>
              <a:rPr lang="en-US" dirty="0"/>
              <a:t>= </a:t>
            </a:r>
            <a:r>
              <a:rPr lang="en-US" i="1" dirty="0"/>
              <a:t>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Mediated relationship</a:t>
            </a:r>
          </a:p>
          <a:p>
            <a:pPr marL="1143000" lvl="1" indent="-457200"/>
            <a:r>
              <a:rPr lang="en-US" dirty="0"/>
              <a:t>mediator variable (M)</a:t>
            </a:r>
          </a:p>
          <a:p>
            <a:pPr marL="1143000" lvl="1" indent="-457200"/>
            <a:r>
              <a:rPr lang="en-US" dirty="0"/>
              <a:t>path of </a:t>
            </a:r>
            <a:r>
              <a:rPr lang="en-US" dirty="0">
                <a:solidFill>
                  <a:srgbClr val="FF0000"/>
                </a:solidFill>
              </a:rPr>
              <a:t>indirect effect</a:t>
            </a:r>
            <a:r>
              <a:rPr lang="en-US" dirty="0"/>
              <a:t> = ab</a:t>
            </a:r>
          </a:p>
          <a:p>
            <a:pPr marL="1600200" lvl="2" indent="-457200"/>
            <a:r>
              <a:rPr lang="en-US" i="1" dirty="0"/>
              <a:t>a</a:t>
            </a:r>
            <a:r>
              <a:rPr lang="en-US" dirty="0"/>
              <a:t> = X predicts M</a:t>
            </a:r>
          </a:p>
          <a:p>
            <a:pPr marL="1600200" lvl="2" indent="-457200"/>
            <a:r>
              <a:rPr lang="en-US" i="1" dirty="0"/>
              <a:t>b</a:t>
            </a:r>
            <a:r>
              <a:rPr lang="en-US" dirty="0"/>
              <a:t> = M predicts Y</a:t>
            </a:r>
          </a:p>
          <a:p>
            <a:pPr marL="1143000" lvl="1" indent="-457200"/>
            <a:r>
              <a:rPr lang="en-US" dirty="0"/>
              <a:t>path of </a:t>
            </a:r>
            <a:r>
              <a:rPr lang="en-US" dirty="0">
                <a:solidFill>
                  <a:srgbClr val="FF0000"/>
                </a:solidFill>
              </a:rPr>
              <a:t>direct effect </a:t>
            </a:r>
            <a:r>
              <a:rPr lang="en-US" dirty="0"/>
              <a:t>= </a:t>
            </a:r>
            <a:r>
              <a:rPr lang="en-US" i="1" dirty="0"/>
              <a:t>c’</a:t>
            </a:r>
          </a:p>
          <a:p>
            <a:pPr marL="1143000" lvl="1" indent="-457200"/>
            <a:r>
              <a:rPr lang="en-US" i="1" dirty="0"/>
              <a:t>ab</a:t>
            </a:r>
            <a:r>
              <a:rPr lang="en-US" dirty="0"/>
              <a:t> + </a:t>
            </a:r>
            <a:r>
              <a:rPr lang="en-US" i="1" dirty="0"/>
              <a:t>c’</a:t>
            </a:r>
            <a:r>
              <a:rPr lang="en-US" dirty="0"/>
              <a:t> = </a:t>
            </a:r>
            <a:r>
              <a:rPr lang="en-US" i="1" dirty="0"/>
              <a:t>c</a:t>
            </a:r>
            <a:r>
              <a:rPr lang="en-US" dirty="0"/>
              <a:t> = total effect of X on Y</a:t>
            </a:r>
          </a:p>
          <a:p>
            <a:pPr marL="1600200" lvl="2" indent="-457200"/>
            <a:r>
              <a:rPr lang="en-US" dirty="0"/>
              <a:t>either partial or full mediation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/>
                <a:cs typeface="Calibri"/>
              </a:rPr>
              <a:t>Mediation: parts of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9</a:t>
            </a:fld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179915-37F9-7C43-A47B-BDABDD821E06}"/>
              </a:ext>
            </a:extLst>
          </p:cNvPr>
          <p:cNvCxnSpPr/>
          <p:nvPr/>
        </p:nvCxnSpPr>
        <p:spPr>
          <a:xfrm>
            <a:off x="9175925" y="4531013"/>
            <a:ext cx="886156" cy="102757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0D617F-AB6D-C641-A56D-D9C48D5B317E}"/>
              </a:ext>
            </a:extLst>
          </p:cNvPr>
          <p:cNvCxnSpPr>
            <a:endCxn id="11" idx="1"/>
          </p:cNvCxnSpPr>
          <p:nvPr/>
        </p:nvCxnSpPr>
        <p:spPr>
          <a:xfrm>
            <a:off x="8121321" y="5967668"/>
            <a:ext cx="1491637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375D83E-BB8C-8749-960D-D64C71C0A93E}"/>
              </a:ext>
            </a:extLst>
          </p:cNvPr>
          <p:cNvSpPr/>
          <p:nvPr/>
        </p:nvSpPr>
        <p:spPr>
          <a:xfrm>
            <a:off x="6597657" y="5570626"/>
            <a:ext cx="1523664" cy="7940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2C6095-50F4-F743-8013-FAE98CD2657B}"/>
              </a:ext>
            </a:extLst>
          </p:cNvPr>
          <p:cNvSpPr/>
          <p:nvPr/>
        </p:nvSpPr>
        <p:spPr>
          <a:xfrm>
            <a:off x="9612958" y="5570626"/>
            <a:ext cx="1523664" cy="7940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C9918D-8D35-9A44-BF95-34C58E022F49}"/>
              </a:ext>
            </a:extLst>
          </p:cNvPr>
          <p:cNvSpPr/>
          <p:nvPr/>
        </p:nvSpPr>
        <p:spPr>
          <a:xfrm>
            <a:off x="8121321" y="3748963"/>
            <a:ext cx="1523664" cy="794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55C8CA-FFC4-3140-A5FA-8BA1AD419761}"/>
              </a:ext>
            </a:extLst>
          </p:cNvPr>
          <p:cNvCxnSpPr/>
          <p:nvPr/>
        </p:nvCxnSpPr>
        <p:spPr>
          <a:xfrm flipV="1">
            <a:off x="7712248" y="4543047"/>
            <a:ext cx="830179" cy="102757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8EA8C16-3621-7D41-BBBA-EFC85F07DE1D}"/>
              </a:ext>
            </a:extLst>
          </p:cNvPr>
          <p:cNvSpPr txBox="1"/>
          <p:nvPr/>
        </p:nvSpPr>
        <p:spPr>
          <a:xfrm>
            <a:off x="7263274" y="578300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537698-1B08-E340-9D41-E1C5A883E483}"/>
              </a:ext>
            </a:extLst>
          </p:cNvPr>
          <p:cNvSpPr txBox="1"/>
          <p:nvPr/>
        </p:nvSpPr>
        <p:spPr>
          <a:xfrm>
            <a:off x="10262950" y="575109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50DDA-7097-9D44-826B-7C5A4726EBD8}"/>
              </a:ext>
            </a:extLst>
          </p:cNvPr>
          <p:cNvSpPr txBox="1"/>
          <p:nvPr/>
        </p:nvSpPr>
        <p:spPr>
          <a:xfrm>
            <a:off x="8670467" y="3961339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B275AD-04CF-DF42-9036-27C42D8A032B}"/>
              </a:ext>
            </a:extLst>
          </p:cNvPr>
          <p:cNvSpPr txBox="1"/>
          <p:nvPr/>
        </p:nvSpPr>
        <p:spPr>
          <a:xfrm>
            <a:off x="7880680" y="483669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DC35A0-83C2-DA4F-AC78-4970984B10F0}"/>
              </a:ext>
            </a:extLst>
          </p:cNvPr>
          <p:cNvSpPr txBox="1"/>
          <p:nvPr/>
        </p:nvSpPr>
        <p:spPr>
          <a:xfrm>
            <a:off x="9573124" y="48447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B96A61-6997-5F41-BDE8-C859310DBB66}"/>
              </a:ext>
            </a:extLst>
          </p:cNvPr>
          <p:cNvSpPr txBox="1"/>
          <p:nvPr/>
        </p:nvSpPr>
        <p:spPr>
          <a:xfrm>
            <a:off x="8682787" y="569896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c’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5BCA5F-2FE7-EF4F-9F37-09EFF6D6AD43}"/>
              </a:ext>
            </a:extLst>
          </p:cNvPr>
          <p:cNvGrpSpPr/>
          <p:nvPr/>
        </p:nvGrpSpPr>
        <p:grpSpPr>
          <a:xfrm>
            <a:off x="6597802" y="2066033"/>
            <a:ext cx="4538965" cy="794084"/>
            <a:chOff x="942955" y="5170184"/>
            <a:chExt cx="4538965" cy="794084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7A91B2B-C170-0C44-8C44-3B3F71898177}"/>
                </a:ext>
              </a:extLst>
            </p:cNvPr>
            <p:cNvCxnSpPr>
              <a:endCxn id="31" idx="1"/>
            </p:cNvCxnSpPr>
            <p:nvPr/>
          </p:nvCxnSpPr>
          <p:spPr>
            <a:xfrm>
              <a:off x="2466619" y="5567226"/>
              <a:ext cx="14916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26AB832-C14A-7E46-B099-198EADB5D115}"/>
                </a:ext>
              </a:extLst>
            </p:cNvPr>
            <p:cNvSpPr/>
            <p:nvPr/>
          </p:nvSpPr>
          <p:spPr>
            <a:xfrm>
              <a:off x="942955" y="5170184"/>
              <a:ext cx="1523664" cy="794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DEB1CDF-E8A4-C443-AF2B-C51A68235E99}"/>
                </a:ext>
              </a:extLst>
            </p:cNvPr>
            <p:cNvSpPr/>
            <p:nvPr/>
          </p:nvSpPr>
          <p:spPr>
            <a:xfrm>
              <a:off x="3958256" y="5170184"/>
              <a:ext cx="1523664" cy="794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271BDEE-86F2-9849-8248-ADDA3D8B1C2B}"/>
                </a:ext>
              </a:extLst>
            </p:cNvPr>
            <p:cNvSpPr txBox="1"/>
            <p:nvPr/>
          </p:nvSpPr>
          <p:spPr>
            <a:xfrm>
              <a:off x="1608572" y="538256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2B0392-E137-CC44-82CC-537B9C6976C4}"/>
                </a:ext>
              </a:extLst>
            </p:cNvPr>
            <p:cNvSpPr txBox="1"/>
            <p:nvPr/>
          </p:nvSpPr>
          <p:spPr>
            <a:xfrm>
              <a:off x="4608248" y="535065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04EF5EE-1BCB-4948-B3CC-A89C52273B9D}"/>
                </a:ext>
              </a:extLst>
            </p:cNvPr>
            <p:cNvSpPr txBox="1"/>
            <p:nvPr/>
          </p:nvSpPr>
          <p:spPr>
            <a:xfrm>
              <a:off x="3028085" y="5298522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c</a:t>
              </a:r>
            </a:p>
          </p:txBody>
        </p:sp>
      </p:grpSp>
      <p:sp>
        <p:nvSpPr>
          <p:cNvPr id="27" name="Frame 26">
            <a:extLst>
              <a:ext uri="{FF2B5EF4-FFF2-40B4-BE49-F238E27FC236}">
                <a16:creationId xmlns:a16="http://schemas.microsoft.com/office/drawing/2014/main" id="{656EE385-C462-E348-8D14-4175565F2AB0}"/>
              </a:ext>
            </a:extLst>
          </p:cNvPr>
          <p:cNvSpPr/>
          <p:nvPr/>
        </p:nvSpPr>
        <p:spPr>
          <a:xfrm>
            <a:off x="1311442" y="5438273"/>
            <a:ext cx="4390884" cy="445165"/>
          </a:xfrm>
          <a:prstGeom prst="frame">
            <a:avLst>
              <a:gd name="adj1" fmla="val 11281"/>
            </a:avLst>
          </a:prstGeom>
          <a:solidFill>
            <a:srgbClr val="FFC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13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44546A"/>
      </a:hlink>
      <a:folHlink>
        <a:srgbClr val="44546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1531</Words>
  <Application>Microsoft Macintosh PowerPoint</Application>
  <PresentationFormat>Widescreen</PresentationFormat>
  <Paragraphs>331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Mediation and mediated effects</vt:lpstr>
      <vt:lpstr>Differences between means</vt:lpstr>
      <vt:lpstr>Association:  Correlation -&gt; Regression</vt:lpstr>
      <vt:lpstr>Association:  Correlation -&gt; Regression</vt:lpstr>
      <vt:lpstr>Association:  Correlation -&gt; Regression</vt:lpstr>
      <vt:lpstr>Mediation: a causal model</vt:lpstr>
      <vt:lpstr>Mediation: parts of the model</vt:lpstr>
      <vt:lpstr>Mediation: parts of the model</vt:lpstr>
      <vt:lpstr>Mediation: parts of the model</vt:lpstr>
      <vt:lpstr>Mediation: conditions</vt:lpstr>
      <vt:lpstr>Mediation: Different types: partial and full</vt:lpstr>
      <vt:lpstr>Mediation: Different types: partial and full</vt:lpstr>
      <vt:lpstr>Additional assumptions to the linear model assumptions….</vt:lpstr>
      <vt:lpstr>Also….desiderata</vt:lpstr>
      <vt:lpstr>Method: 4 step approach  (Baron &amp; Kenny, 1986)</vt:lpstr>
      <vt:lpstr>Method: 4 step approach  (Baron &amp; Kenny, 1986)</vt:lpstr>
      <vt:lpstr>Method: 4 step approach  (Baron &amp; Kenny, 1986)</vt:lpstr>
      <vt:lpstr>Method: 4 step approach  (Baron &amp; Kenny, 1986)</vt:lpstr>
      <vt:lpstr>Method: Bootstrap test (Preacher &amp; Hayes, 2004, 2008)</vt:lpstr>
      <vt:lpstr>Reporting results</vt:lpstr>
      <vt:lpstr>Interpreting results</vt:lpstr>
      <vt:lpstr>Extensions…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Pre-Registration &amp; Reproducibility</dc:title>
  <dc:creator/>
  <cp:lastModifiedBy/>
  <cp:revision>557</cp:revision>
  <cp:lastPrinted>2021-11-03T11:58:18Z</cp:lastPrinted>
  <dcterms:created xsi:type="dcterms:W3CDTF">2020-06-05T17:03:52Z</dcterms:created>
  <dcterms:modified xsi:type="dcterms:W3CDTF">2022-01-31T07:24:59Z</dcterms:modified>
</cp:coreProperties>
</file>