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89" r:id="rId3"/>
    <p:sldId id="279" r:id="rId4"/>
    <p:sldId id="280" r:id="rId5"/>
    <p:sldId id="259" r:id="rId6"/>
    <p:sldId id="278" r:id="rId7"/>
    <p:sldId id="284" r:id="rId8"/>
    <p:sldId id="281" r:id="rId9"/>
    <p:sldId id="282" r:id="rId10"/>
    <p:sldId id="285" r:id="rId11"/>
    <p:sldId id="287" r:id="rId12"/>
    <p:sldId id="286" r:id="rId13"/>
    <p:sldId id="283" r:id="rId14"/>
    <p:sldId id="388" r:id="rId15"/>
    <p:sldId id="384" r:id="rId16"/>
    <p:sldId id="288" r:id="rId17"/>
    <p:sldId id="299" r:id="rId18"/>
    <p:sldId id="383" r:id="rId19"/>
    <p:sldId id="382" r:id="rId20"/>
    <p:sldId id="289" r:id="rId21"/>
    <p:sldId id="290" r:id="rId22"/>
    <p:sldId id="379" r:id="rId23"/>
    <p:sldId id="291" r:id="rId24"/>
    <p:sldId id="293" r:id="rId25"/>
    <p:sldId id="296" r:id="rId26"/>
    <p:sldId id="381" r:id="rId27"/>
    <p:sldId id="301" r:id="rId28"/>
    <p:sldId id="385" r:id="rId29"/>
    <p:sldId id="380" r:id="rId30"/>
    <p:sldId id="267" r:id="rId31"/>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3429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685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0287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91" autoAdjust="0"/>
    <p:restoredTop sz="94856" autoAdjust="0"/>
  </p:normalViewPr>
  <p:slideViewPr>
    <p:cSldViewPr>
      <p:cViewPr varScale="1">
        <p:scale>
          <a:sx n="146" d="100"/>
          <a:sy n="146" d="100"/>
        </p:scale>
        <p:origin x="744" y="168"/>
      </p:cViewPr>
      <p:guideLst>
        <p:guide orient="horz" pos="1620"/>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D4539-F3A8-1A46-9D98-367A60C5BE2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6C52CE01-406A-6B48-B1F1-BA3F9519A03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02E08C-DBE4-7148-A414-2A19542BC41A}" type="datetimeFigureOut">
              <a:rPr lang="en-GB"/>
              <a:pPr>
                <a:defRPr/>
              </a:pPr>
              <a:t>02/02/2023</a:t>
            </a:fld>
            <a:endParaRPr lang="en-GB"/>
          </a:p>
        </p:txBody>
      </p:sp>
      <p:sp>
        <p:nvSpPr>
          <p:cNvPr id="4" name="Slide Image Placeholder 3">
            <a:extLst>
              <a:ext uri="{FF2B5EF4-FFF2-40B4-BE49-F238E27FC236}">
                <a16:creationId xmlns:a16="http://schemas.microsoft.com/office/drawing/2014/main" id="{9B26B43F-31B4-754C-9D2E-A96461FD3F6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B420F56-5F34-7847-BB09-13D90FFB9C3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5D47666F-3A33-4B4D-A0D4-D24F01F27E7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4A6C0239-56E6-F941-87D1-7E74F6F0093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FF65036-3491-FE44-A515-E507FD9E19A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42900" algn="l" rtl="0" eaLnBrk="0" fontAlgn="base" hangingPunct="0">
      <a:spcBef>
        <a:spcPct val="30000"/>
      </a:spcBef>
      <a:spcAft>
        <a:spcPct val="0"/>
      </a:spcAft>
      <a:defRPr sz="900" kern="1200">
        <a:solidFill>
          <a:schemeClr val="tx1"/>
        </a:solidFill>
        <a:latin typeface="+mn-lt"/>
        <a:ea typeface="+mn-ea"/>
        <a:cs typeface="+mn-cs"/>
      </a:defRPr>
    </a:lvl2pPr>
    <a:lvl3pPr marL="685800" algn="l" rtl="0" eaLnBrk="0" fontAlgn="base" hangingPunct="0">
      <a:spcBef>
        <a:spcPct val="30000"/>
      </a:spcBef>
      <a:spcAft>
        <a:spcPct val="0"/>
      </a:spcAft>
      <a:defRPr sz="900" kern="1200">
        <a:solidFill>
          <a:schemeClr val="tx1"/>
        </a:solidFill>
        <a:latin typeface="+mn-lt"/>
        <a:ea typeface="+mn-ea"/>
        <a:cs typeface="+mn-cs"/>
      </a:defRPr>
    </a:lvl3pPr>
    <a:lvl4pPr marL="1028700" algn="l" rtl="0" eaLnBrk="0" fontAlgn="base" hangingPunct="0">
      <a:spcBef>
        <a:spcPct val="30000"/>
      </a:spcBef>
      <a:spcAft>
        <a:spcPct val="0"/>
      </a:spcAft>
      <a:defRPr sz="900" kern="1200">
        <a:solidFill>
          <a:schemeClr val="tx1"/>
        </a:solidFill>
        <a:latin typeface="+mn-lt"/>
        <a:ea typeface="+mn-ea"/>
        <a:cs typeface="+mn-cs"/>
      </a:defRPr>
    </a:lvl4pPr>
    <a:lvl5pPr marL="1371600" algn="l"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F65036-3491-FE44-A515-E507FD9E19A5}" type="slidenum">
              <a:rPr lang="en-GB" altLang="en-US" smtClean="0"/>
              <a:pPr/>
              <a:t>2</a:t>
            </a:fld>
            <a:endParaRPr lang="en-GB" altLang="en-US"/>
          </a:p>
        </p:txBody>
      </p:sp>
    </p:spTree>
    <p:extLst>
      <p:ext uri="{BB962C8B-B14F-4D97-AF65-F5344CB8AC3E}">
        <p14:creationId xmlns:p14="http://schemas.microsoft.com/office/powerpoint/2010/main" val="247556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320F29C9-D1DA-AD49-9D45-FA79D2B88AD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59A01E5E-59CB-B248-BC29-C4013EDDFAE5}"/>
              </a:ext>
            </a:extLst>
          </p:cNvPr>
          <p:cNvSpPr>
            <a:spLocks noGrp="1"/>
          </p:cNvSpPr>
          <p:nvPr>
            <p:ph type="body" idx="1"/>
          </p:nvPr>
        </p:nvSpPr>
        <p:spPr/>
        <p:txBody>
          <a:bodyPr>
            <a:normAutofit/>
          </a:bodyPr>
          <a:lstStyle/>
          <a:p>
            <a:pPr eaLnBrk="1" fontAlgn="auto" hangingPunct="1">
              <a:spcBef>
                <a:spcPts val="0"/>
              </a:spcBef>
              <a:spcAft>
                <a:spcPts val="0"/>
              </a:spcAft>
              <a:defRPr/>
            </a:pPr>
            <a:endParaRPr lang="en-US" dirty="0">
              <a:solidFill>
                <a:srgbClr val="731F43"/>
              </a:solidFill>
              <a:latin typeface="Lucida Grande" pitchFamily="80" charset="0"/>
              <a:ea typeface="ＭＳ Ｐゴシック" charset="-128"/>
            </a:endParaRPr>
          </a:p>
        </p:txBody>
      </p:sp>
      <p:sp>
        <p:nvSpPr>
          <p:cNvPr id="6148" name="Slide Number Placeholder 3">
            <a:extLst>
              <a:ext uri="{FF2B5EF4-FFF2-40B4-BE49-F238E27FC236}">
                <a16:creationId xmlns:a16="http://schemas.microsoft.com/office/drawing/2014/main" id="{F924840F-7A09-264A-A2A9-F64BC6EE95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2E58418-9F81-C148-B5D7-00EF79D9A7A9}" type="slidenum">
              <a:rPr lang="en-GB" altLang="en-US"/>
              <a:pPr/>
              <a:t>4</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Is the mean of a population significantly different from a known value?</a:t>
            </a:r>
          </a:p>
          <a:p>
            <a:endParaRPr lang="en-GB" dirty="0"/>
          </a:p>
        </p:txBody>
      </p:sp>
      <p:sp>
        <p:nvSpPr>
          <p:cNvPr id="4" name="Slide Number Placeholder 3"/>
          <p:cNvSpPr>
            <a:spLocks noGrp="1"/>
          </p:cNvSpPr>
          <p:nvPr>
            <p:ph type="sldNum" sz="quarter" idx="5"/>
          </p:nvPr>
        </p:nvSpPr>
        <p:spPr/>
        <p:txBody>
          <a:bodyPr/>
          <a:lstStyle/>
          <a:p>
            <a:fld id="{6FF65036-3491-FE44-A515-E507FD9E19A5}" type="slidenum">
              <a:rPr lang="en-GB" altLang="en-US" smtClean="0"/>
              <a:pPr/>
              <a:t>6</a:t>
            </a:fld>
            <a:endParaRPr lang="en-GB" altLang="en-US"/>
          </a:p>
        </p:txBody>
      </p:sp>
    </p:spTree>
    <p:extLst>
      <p:ext uri="{BB962C8B-B14F-4D97-AF65-F5344CB8AC3E}">
        <p14:creationId xmlns:p14="http://schemas.microsoft.com/office/powerpoint/2010/main" val="423137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65000"/>
                  <a:lumOff val="35000"/>
                </a:schemeClr>
              </a:solidFill>
            </a:endParaRPr>
          </a:p>
        </p:txBody>
      </p:sp>
      <p:sp>
        <p:nvSpPr>
          <p:cNvPr id="4" name="Slide Number Placeholder 3"/>
          <p:cNvSpPr>
            <a:spLocks noGrp="1"/>
          </p:cNvSpPr>
          <p:nvPr>
            <p:ph type="sldNum" sz="quarter" idx="5"/>
          </p:nvPr>
        </p:nvSpPr>
        <p:spPr/>
        <p:txBody>
          <a:bodyPr/>
          <a:lstStyle/>
          <a:p>
            <a:fld id="{6FF65036-3491-FE44-A515-E507FD9E19A5}" type="slidenum">
              <a:rPr lang="en-GB" altLang="en-US" smtClean="0"/>
              <a:pPr/>
              <a:t>13</a:t>
            </a:fld>
            <a:endParaRPr lang="en-GB" altLang="en-US"/>
          </a:p>
        </p:txBody>
      </p:sp>
    </p:spTree>
    <p:extLst>
      <p:ext uri="{BB962C8B-B14F-4D97-AF65-F5344CB8AC3E}">
        <p14:creationId xmlns:p14="http://schemas.microsoft.com/office/powerpoint/2010/main" val="13747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7595"/>
            <a:ext cx="8208912" cy="757907"/>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467544" y="2139702"/>
            <a:ext cx="8208912" cy="540060"/>
          </a:xfrm>
          <a:prstGeom prst="rect">
            <a:avLst/>
          </a:prstGeom>
        </p:spPr>
        <p:txBody>
          <a:bodyPr/>
          <a:lstStyle>
            <a:lvl1pPr marL="0" indent="0" algn="l">
              <a:spcBef>
                <a:spcPts val="0"/>
              </a:spcBef>
              <a:buNone/>
              <a:defRPr sz="1200">
                <a:solidFill>
                  <a:srgbClr val="666666"/>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193919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7595"/>
            <a:ext cx="8208912" cy="757907"/>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467544" y="2139702"/>
            <a:ext cx="8208912" cy="540060"/>
          </a:xfrm>
          <a:prstGeom prst="rect">
            <a:avLst/>
          </a:prstGeom>
        </p:spPr>
        <p:txBody>
          <a:bodyPr/>
          <a:lstStyle>
            <a:lvl1pPr marL="0" indent="0" algn="l">
              <a:spcBef>
                <a:spcPts val="0"/>
              </a:spcBef>
              <a:buNone/>
              <a:defRPr sz="1200">
                <a:solidFill>
                  <a:srgbClr val="666666"/>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240357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90" y="1383509"/>
            <a:ext cx="8425184" cy="3564731"/>
          </a:xfrm>
          <a:prstGeom prst="rect">
            <a:avLst/>
          </a:prstGeom>
        </p:spPr>
        <p:txBody>
          <a:bodyPr vert="horz"/>
          <a:lstStyle>
            <a:lvl1pPr>
              <a:defRPr sz="1800">
                <a:solidFill>
                  <a:srgbClr val="666666"/>
                </a:solidFill>
              </a:defRPr>
            </a:lvl1pPr>
            <a:lvl2pPr>
              <a:defRPr sz="1650">
                <a:solidFill>
                  <a:srgbClr val="666666"/>
                </a:solidFill>
              </a:defRPr>
            </a:lvl2pPr>
            <a:lvl3pPr>
              <a:defRPr sz="1500">
                <a:solidFill>
                  <a:srgbClr val="666666"/>
                </a:solidFill>
              </a:defRPr>
            </a:lvl3pPr>
            <a:lvl4pPr>
              <a:defRPr sz="1350">
                <a:solidFill>
                  <a:srgbClr val="666666"/>
                </a:solidFill>
              </a:defRPr>
            </a:lvl4pPr>
            <a:lvl5pPr>
              <a:defRPr sz="12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35927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90" y="1383509"/>
            <a:ext cx="8425184" cy="3564731"/>
          </a:xfrm>
          <a:prstGeom prst="rect">
            <a:avLst/>
          </a:prstGeom>
        </p:spPr>
        <p:txBody>
          <a:bodyPr vert="horz"/>
          <a:lstStyle>
            <a:lvl1pPr>
              <a:defRPr sz="1800">
                <a:solidFill>
                  <a:srgbClr val="666666"/>
                </a:solidFill>
              </a:defRPr>
            </a:lvl1pPr>
            <a:lvl2pPr>
              <a:defRPr sz="1650">
                <a:solidFill>
                  <a:srgbClr val="666666"/>
                </a:solidFill>
              </a:defRPr>
            </a:lvl2pPr>
            <a:lvl3pPr>
              <a:defRPr sz="1500">
                <a:solidFill>
                  <a:srgbClr val="666666"/>
                </a:solidFill>
              </a:defRPr>
            </a:lvl3pPr>
            <a:lvl4pPr>
              <a:defRPr sz="1350">
                <a:solidFill>
                  <a:srgbClr val="666666"/>
                </a:solidFill>
              </a:defRPr>
            </a:lvl4pPr>
            <a:lvl5pPr>
              <a:defRPr sz="12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9467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90" y="1383509"/>
            <a:ext cx="8425184" cy="3564731"/>
          </a:xfrm>
          <a:prstGeom prst="rect">
            <a:avLst/>
          </a:prstGeom>
        </p:spPr>
        <p:txBody>
          <a:bodyPr vert="horz"/>
          <a:lstStyle>
            <a:lvl1pPr>
              <a:defRPr sz="1800">
                <a:solidFill>
                  <a:srgbClr val="666666"/>
                </a:solidFill>
              </a:defRPr>
            </a:lvl1pPr>
            <a:lvl2pPr>
              <a:defRPr sz="1650">
                <a:solidFill>
                  <a:srgbClr val="666666"/>
                </a:solidFill>
              </a:defRPr>
            </a:lvl2pPr>
            <a:lvl3pPr>
              <a:defRPr sz="1500">
                <a:solidFill>
                  <a:srgbClr val="666666"/>
                </a:solidFill>
              </a:defRPr>
            </a:lvl3pPr>
            <a:lvl4pPr>
              <a:defRPr sz="1350">
                <a:solidFill>
                  <a:srgbClr val="666666"/>
                </a:solidFill>
              </a:defRPr>
            </a:lvl4pPr>
            <a:lvl5pPr>
              <a:defRPr sz="12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42052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0268C6-5562-F941-A8E2-EE92F10559E5}"/>
              </a:ext>
            </a:extLst>
          </p:cNvPr>
          <p:cNvSpPr txBox="1">
            <a:spLocks noChangeArrowheads="1"/>
          </p:cNvSpPr>
          <p:nvPr userDrawn="1"/>
        </p:nvSpPr>
        <p:spPr bwMode="auto">
          <a:xfrm>
            <a:off x="3233741" y="2745581"/>
            <a:ext cx="184731" cy="36933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endParaRPr lang="en-US" altLang="en-US"/>
          </a:p>
        </p:txBody>
      </p:sp>
      <p:sp>
        <p:nvSpPr>
          <p:cNvPr id="4"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91" y="1383509"/>
            <a:ext cx="5400847" cy="3564731"/>
          </a:xfrm>
          <a:prstGeom prst="rect">
            <a:avLst/>
          </a:prstGeom>
        </p:spPr>
        <p:txBody>
          <a:bodyPr vert="horz"/>
          <a:lstStyle>
            <a:lvl1pPr>
              <a:defRPr sz="1800">
                <a:solidFill>
                  <a:srgbClr val="666666"/>
                </a:solidFill>
              </a:defRPr>
            </a:lvl1pPr>
            <a:lvl2pPr>
              <a:defRPr sz="1650">
                <a:solidFill>
                  <a:srgbClr val="666666"/>
                </a:solidFill>
              </a:defRPr>
            </a:lvl2pPr>
            <a:lvl3pPr>
              <a:defRPr sz="1500">
                <a:solidFill>
                  <a:srgbClr val="666666"/>
                </a:solidFill>
              </a:defRPr>
            </a:lvl3pPr>
            <a:lvl4pPr>
              <a:defRPr sz="1350">
                <a:solidFill>
                  <a:srgbClr val="666666"/>
                </a:solidFill>
              </a:defRPr>
            </a:lvl4pPr>
            <a:lvl5pPr>
              <a:defRPr sz="12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354732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
        <p:nvSpPr>
          <p:cNvPr id="8" name="Text Placeholder 7"/>
          <p:cNvSpPr>
            <a:spLocks noGrp="1"/>
          </p:cNvSpPr>
          <p:nvPr>
            <p:ph type="body" sz="quarter" idx="14"/>
          </p:nvPr>
        </p:nvSpPr>
        <p:spPr>
          <a:xfrm>
            <a:off x="395291" y="1383509"/>
            <a:ext cx="5400847" cy="3564731"/>
          </a:xfrm>
          <a:prstGeom prst="rect">
            <a:avLst/>
          </a:prstGeom>
        </p:spPr>
        <p:txBody>
          <a:bodyPr vert="horz"/>
          <a:lstStyle>
            <a:lvl1pPr>
              <a:defRPr sz="1800">
                <a:solidFill>
                  <a:srgbClr val="666666"/>
                </a:solidFill>
              </a:defRPr>
            </a:lvl1pPr>
            <a:lvl2pPr>
              <a:defRPr sz="1650">
                <a:solidFill>
                  <a:srgbClr val="666666"/>
                </a:solidFill>
              </a:defRPr>
            </a:lvl2pPr>
            <a:lvl3pPr>
              <a:defRPr sz="1500">
                <a:solidFill>
                  <a:srgbClr val="666666"/>
                </a:solidFill>
              </a:defRPr>
            </a:lvl3pPr>
            <a:lvl4pPr>
              <a:defRPr sz="1350">
                <a:solidFill>
                  <a:srgbClr val="666666"/>
                </a:solidFill>
              </a:defRPr>
            </a:lvl4pPr>
            <a:lvl5pPr>
              <a:defRPr sz="12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80817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83931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411510"/>
            <a:ext cx="6768752" cy="864096"/>
          </a:xfrm>
          <a:prstGeom prst="rect">
            <a:avLst/>
          </a:prstGeom>
        </p:spPr>
        <p:txBody>
          <a:bodyPr/>
          <a:lstStyle>
            <a:lvl1pPr algn="l">
              <a:lnSpc>
                <a:spcPts val="2625"/>
              </a:lnSpc>
              <a:defRPr sz="27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887058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a:extLst>
              <a:ext uri="{FF2B5EF4-FFF2-40B4-BE49-F238E27FC236}">
                <a16:creationId xmlns:a16="http://schemas.microsoft.com/office/drawing/2014/main" id="{267495C0-927B-1748-A4A6-A394FE8B1CF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194"/>
            <a:ext cx="9144000" cy="514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31" r:id="rId2"/>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8">
            <a:extLst>
              <a:ext uri="{FF2B5EF4-FFF2-40B4-BE49-F238E27FC236}">
                <a16:creationId xmlns:a16="http://schemas.microsoft.com/office/drawing/2014/main" id="{1E2778B8-AF6E-EE4F-A6D8-300865FE8B9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63" y="2384"/>
            <a:ext cx="9134475"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8" r:id="rId4"/>
    <p:sldLayoutId id="2147483735" r:id="rId5"/>
    <p:sldLayoutId id="2147483736" r:id="rId6"/>
    <p:sldLayoutId id="2147483737" r:id="rId7"/>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92AD-5066-8945-9535-EF634C6942E3}"/>
              </a:ext>
            </a:extLst>
          </p:cNvPr>
          <p:cNvSpPr>
            <a:spLocks noGrp="1"/>
          </p:cNvSpPr>
          <p:nvPr>
            <p:ph type="ctrTitle"/>
          </p:nvPr>
        </p:nvSpPr>
        <p:spPr>
          <a:xfrm>
            <a:off x="467544" y="1923678"/>
            <a:ext cx="8208912" cy="757907"/>
          </a:xfrm>
        </p:spPr>
        <p:txBody>
          <a:bodyPr/>
          <a:lstStyle/>
          <a:p>
            <a:pPr algn="ctr"/>
            <a:r>
              <a:rPr lang="en-GB" dirty="0"/>
              <a:t>Hello and Welcome!</a:t>
            </a:r>
          </a:p>
        </p:txBody>
      </p:sp>
      <p:sp>
        <p:nvSpPr>
          <p:cNvPr id="4" name="Subtitle 2">
            <a:extLst>
              <a:ext uri="{FF2B5EF4-FFF2-40B4-BE49-F238E27FC236}">
                <a16:creationId xmlns:a16="http://schemas.microsoft.com/office/drawing/2014/main" id="{CC785C00-EADE-4047-8115-1AC1A66672C2}"/>
              </a:ext>
            </a:extLst>
          </p:cNvPr>
          <p:cNvSpPr>
            <a:spLocks noGrp="1"/>
          </p:cNvSpPr>
          <p:nvPr>
            <p:ph type="subTitle" idx="1"/>
          </p:nvPr>
        </p:nvSpPr>
        <p:spPr bwMode="auto">
          <a:xfrm>
            <a:off x="1403648" y="2842600"/>
            <a:ext cx="6894186" cy="10793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eaLnBrk="1" hangingPunct="1">
              <a:spcBef>
                <a:spcPct val="0"/>
              </a:spcBef>
            </a:pPr>
            <a:r>
              <a:rPr lang="en-GB" altLang="en-US" sz="1800" dirty="0"/>
              <a:t>PSYC234: </a:t>
            </a:r>
            <a:r>
              <a:rPr lang="en-GB" sz="1800" dirty="0"/>
              <a:t>Statistics: from association to modelling causality</a:t>
            </a:r>
          </a:p>
          <a:p>
            <a:pPr algn="ctr" eaLnBrk="1" hangingPunct="1">
              <a:spcBef>
                <a:spcPct val="0"/>
              </a:spcBef>
            </a:pPr>
            <a:r>
              <a:rPr lang="en-GB" altLang="en-US" sz="1800" dirty="0"/>
              <a:t>Dr Amy Atkinson</a:t>
            </a:r>
          </a:p>
          <a:p>
            <a:pPr algn="ctr" eaLnBrk="1" hangingPunct="1">
              <a:spcBef>
                <a:spcPct val="0"/>
              </a:spcBef>
            </a:pPr>
            <a:r>
              <a:rPr lang="en-GB" altLang="en-US" sz="1800" dirty="0"/>
              <a:t>Lecturer in Developmental Psychology</a:t>
            </a:r>
          </a:p>
          <a:p>
            <a:pPr algn="ctr" eaLnBrk="1" hangingPunct="1">
              <a:spcBef>
                <a:spcPct val="0"/>
              </a:spcBef>
            </a:pPr>
            <a:r>
              <a:rPr lang="en-GB" altLang="en-US" sz="1800" dirty="0" err="1"/>
              <a:t>amy.atkinson@lancaster.ac.uk</a:t>
            </a:r>
            <a:endParaRPr lang="en-GB" altLang="en-US" sz="1800" dirty="0"/>
          </a:p>
        </p:txBody>
      </p:sp>
    </p:spTree>
    <p:extLst>
      <p:ext uri="{BB962C8B-B14F-4D97-AF65-F5344CB8AC3E}">
        <p14:creationId xmlns:p14="http://schemas.microsoft.com/office/powerpoint/2010/main" val="3959456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CC5-C729-2F47-B72E-7662A95BAA7D}"/>
              </a:ext>
            </a:extLst>
          </p:cNvPr>
          <p:cNvSpPr>
            <a:spLocks noGrp="1"/>
          </p:cNvSpPr>
          <p:nvPr>
            <p:ph type="ctrTitle"/>
          </p:nvPr>
        </p:nvSpPr>
        <p:spPr/>
        <p:txBody>
          <a:bodyPr/>
          <a:lstStyle/>
          <a:p>
            <a:r>
              <a:rPr lang="en-GB" dirty="0"/>
              <a:t>Another scenario…</a:t>
            </a:r>
          </a:p>
        </p:txBody>
      </p:sp>
      <p:sp>
        <p:nvSpPr>
          <p:cNvPr id="3" name="Text Placeholder 2">
            <a:extLst>
              <a:ext uri="{FF2B5EF4-FFF2-40B4-BE49-F238E27FC236}">
                <a16:creationId xmlns:a16="http://schemas.microsoft.com/office/drawing/2014/main" id="{23CFC7C5-6B39-7243-8ACF-938A05C1739D}"/>
              </a:ext>
            </a:extLst>
          </p:cNvPr>
          <p:cNvSpPr>
            <a:spLocks noGrp="1"/>
          </p:cNvSpPr>
          <p:nvPr>
            <p:ph type="body" sz="quarter" idx="14"/>
          </p:nvPr>
        </p:nvSpPr>
        <p:spPr>
          <a:xfrm>
            <a:off x="395536" y="1299540"/>
            <a:ext cx="8352928" cy="864096"/>
          </a:xfrm>
        </p:spPr>
        <p:txBody>
          <a:bodyPr/>
          <a:lstStyle/>
          <a:p>
            <a:pPr marL="0" indent="0" algn="ctr">
              <a:buNone/>
            </a:pPr>
            <a:r>
              <a:rPr lang="en-GB" dirty="0"/>
              <a:t>Does the proportion of participants answering the question correctly differ from the chance guessing rate?</a:t>
            </a:r>
          </a:p>
          <a:p>
            <a:endParaRPr lang="en-GB" dirty="0"/>
          </a:p>
        </p:txBody>
      </p:sp>
      <p:graphicFrame>
        <p:nvGraphicFramePr>
          <p:cNvPr id="6" name="Table 7">
            <a:extLst>
              <a:ext uri="{FF2B5EF4-FFF2-40B4-BE49-F238E27FC236}">
                <a16:creationId xmlns:a16="http://schemas.microsoft.com/office/drawing/2014/main" id="{533E4FDB-936A-9047-955F-677578BFE43C}"/>
              </a:ext>
            </a:extLst>
          </p:cNvPr>
          <p:cNvGraphicFramePr>
            <a:graphicFrameLocks noGrp="1"/>
          </p:cNvGraphicFramePr>
          <p:nvPr/>
        </p:nvGraphicFramePr>
        <p:xfrm>
          <a:off x="539304" y="1972000"/>
          <a:ext cx="3240608" cy="2966720"/>
        </p:xfrm>
        <a:graphic>
          <a:graphicData uri="http://schemas.openxmlformats.org/drawingml/2006/table">
            <a:tbl>
              <a:tblPr firstRow="1" bandRow="1">
                <a:tableStyleId>{21E4AEA4-8DFA-4A89-87EB-49C32662AFE0}</a:tableStyleId>
              </a:tblPr>
              <a:tblGrid>
                <a:gridCol w="459533">
                  <a:extLst>
                    <a:ext uri="{9D8B030D-6E8A-4147-A177-3AD203B41FA5}">
                      <a16:colId xmlns:a16="http://schemas.microsoft.com/office/drawing/2014/main" val="2999184425"/>
                    </a:ext>
                  </a:extLst>
                </a:gridCol>
                <a:gridCol w="1160771">
                  <a:extLst>
                    <a:ext uri="{9D8B030D-6E8A-4147-A177-3AD203B41FA5}">
                      <a16:colId xmlns:a16="http://schemas.microsoft.com/office/drawing/2014/main" val="3475580901"/>
                    </a:ext>
                  </a:extLst>
                </a:gridCol>
                <a:gridCol w="495413">
                  <a:extLst>
                    <a:ext uri="{9D8B030D-6E8A-4147-A177-3AD203B41FA5}">
                      <a16:colId xmlns:a16="http://schemas.microsoft.com/office/drawing/2014/main" val="2433624222"/>
                    </a:ext>
                  </a:extLst>
                </a:gridCol>
                <a:gridCol w="1124891">
                  <a:extLst>
                    <a:ext uri="{9D8B030D-6E8A-4147-A177-3AD203B41FA5}">
                      <a16:colId xmlns:a16="http://schemas.microsoft.com/office/drawing/2014/main" val="3624558655"/>
                    </a:ext>
                  </a:extLst>
                </a:gridCol>
              </a:tblGrid>
              <a:tr h="370840">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extLst>
                  <a:ext uri="{0D108BD9-81ED-4DB2-BD59-A6C34878D82A}">
                    <a16:rowId xmlns:a16="http://schemas.microsoft.com/office/drawing/2014/main" val="1148473080"/>
                  </a:ext>
                </a:extLst>
              </a:tr>
              <a:tr h="370840">
                <a:tc>
                  <a:txBody>
                    <a:bodyPr/>
                    <a:lstStyle/>
                    <a:p>
                      <a:pPr algn="ctr"/>
                      <a:r>
                        <a:rPr lang="en-GB" dirty="0">
                          <a:solidFill>
                            <a:schemeClr val="bg1"/>
                          </a:solidFill>
                        </a:rPr>
                        <a:t>1</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8</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274839539"/>
                  </a:ext>
                </a:extLst>
              </a:tr>
              <a:tr h="370840">
                <a:tc>
                  <a:txBody>
                    <a:bodyPr/>
                    <a:lstStyle/>
                    <a:p>
                      <a:pPr algn="ctr"/>
                      <a:r>
                        <a:rPr lang="en-GB" dirty="0">
                          <a:solidFill>
                            <a:schemeClr val="bg1"/>
                          </a:solidFill>
                        </a:rPr>
                        <a:t>2</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9</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783255068"/>
                  </a:ext>
                </a:extLst>
              </a:tr>
              <a:tr h="370840">
                <a:tc>
                  <a:txBody>
                    <a:bodyPr/>
                    <a:lstStyle/>
                    <a:p>
                      <a:pPr algn="ctr"/>
                      <a:r>
                        <a:rPr lang="en-GB" dirty="0">
                          <a:solidFill>
                            <a:schemeClr val="bg1"/>
                          </a:solidFill>
                        </a:rPr>
                        <a:t>3</a:t>
                      </a:r>
                    </a:p>
                  </a:txBody>
                  <a:tcPr>
                    <a:solidFill>
                      <a:schemeClr val="accent2"/>
                    </a:solidFill>
                  </a:tcPr>
                </a:tc>
                <a:tc>
                  <a:txBody>
                    <a:bodyPr/>
                    <a:lstStyle/>
                    <a:p>
                      <a:pPr algn="ctr"/>
                      <a:r>
                        <a:rPr lang="en-GB" dirty="0">
                          <a:solidFill>
                            <a:schemeClr val="bg1"/>
                          </a:solidFill>
                        </a:rPr>
                        <a:t>Yes</a:t>
                      </a:r>
                    </a:p>
                  </a:txBody>
                  <a:tcPr>
                    <a:solidFill>
                      <a:schemeClr val="accent3"/>
                    </a:solidFill>
                  </a:tcPr>
                </a:tc>
                <a:tc>
                  <a:txBody>
                    <a:bodyPr/>
                    <a:lstStyle/>
                    <a:p>
                      <a:pPr algn="ctr"/>
                      <a:r>
                        <a:rPr lang="en-GB" dirty="0">
                          <a:solidFill>
                            <a:schemeClr val="bg1"/>
                          </a:solidFill>
                        </a:rPr>
                        <a:t>10</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1082365793"/>
                  </a:ext>
                </a:extLst>
              </a:tr>
              <a:tr h="370840">
                <a:tc>
                  <a:txBody>
                    <a:bodyPr/>
                    <a:lstStyle/>
                    <a:p>
                      <a:pPr algn="ctr"/>
                      <a:r>
                        <a:rPr lang="en-GB" dirty="0">
                          <a:solidFill>
                            <a:schemeClr val="bg1"/>
                          </a:solidFill>
                        </a:rPr>
                        <a:t>4</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11</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71179579"/>
                  </a:ext>
                </a:extLst>
              </a:tr>
              <a:tr h="370840">
                <a:tc>
                  <a:txBody>
                    <a:bodyPr/>
                    <a:lstStyle/>
                    <a:p>
                      <a:pPr algn="ctr"/>
                      <a:r>
                        <a:rPr lang="en-GB" dirty="0">
                          <a:solidFill>
                            <a:schemeClr val="bg1"/>
                          </a:solidFill>
                        </a:rPr>
                        <a:t>5</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12</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973990118"/>
                  </a:ext>
                </a:extLst>
              </a:tr>
              <a:tr h="370840">
                <a:tc>
                  <a:txBody>
                    <a:bodyPr/>
                    <a:lstStyle/>
                    <a:p>
                      <a:pPr algn="ctr"/>
                      <a:r>
                        <a:rPr lang="en-GB" dirty="0">
                          <a:solidFill>
                            <a:schemeClr val="bg1"/>
                          </a:solidFill>
                        </a:rPr>
                        <a:t>6</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13</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305427546"/>
                  </a:ext>
                </a:extLst>
              </a:tr>
              <a:tr h="370840">
                <a:tc>
                  <a:txBody>
                    <a:bodyPr/>
                    <a:lstStyle/>
                    <a:p>
                      <a:pPr algn="ctr"/>
                      <a:r>
                        <a:rPr lang="en-GB" dirty="0">
                          <a:solidFill>
                            <a:schemeClr val="bg1"/>
                          </a:solidFill>
                        </a:rPr>
                        <a:t>7</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14</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4065720151"/>
                  </a:ext>
                </a:extLst>
              </a:tr>
            </a:tbl>
          </a:graphicData>
        </a:graphic>
      </p:graphicFrame>
      <p:pic>
        <p:nvPicPr>
          <p:cNvPr id="7" name="Picture 2" descr="Cheese moon Images, Stock Photos &amp;amp; Vectors | Shutterstock">
            <a:extLst>
              <a:ext uri="{FF2B5EF4-FFF2-40B4-BE49-F238E27FC236}">
                <a16:creationId xmlns:a16="http://schemas.microsoft.com/office/drawing/2014/main" id="{9BE08D5D-22E3-E14A-A99C-CBA4FFCAE3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3338603" y="204780"/>
            <a:ext cx="973763" cy="8640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78652A-03C7-2B41-B6B3-13D9390FF960}"/>
              </a:ext>
            </a:extLst>
          </p:cNvPr>
          <p:cNvSpPr txBox="1"/>
          <p:nvPr/>
        </p:nvSpPr>
        <p:spPr>
          <a:xfrm>
            <a:off x="4312366" y="2283718"/>
            <a:ext cx="4203226" cy="1292662"/>
          </a:xfrm>
          <a:prstGeom prst="rect">
            <a:avLst/>
          </a:prstGeom>
          <a:noFill/>
        </p:spPr>
        <p:txBody>
          <a:bodyPr wrap="square">
            <a:spAutoFit/>
          </a:bodyPr>
          <a:lstStyle/>
          <a:p>
            <a:pPr marL="0" indent="0" algn="ctr">
              <a:buNone/>
            </a:pPr>
            <a:r>
              <a:rPr lang="en-GB" b="1" dirty="0">
                <a:solidFill>
                  <a:schemeClr val="bg1"/>
                </a:solidFill>
              </a:rPr>
              <a:t>How many participants answered the question correctly?</a:t>
            </a:r>
          </a:p>
          <a:p>
            <a:pPr marL="0" indent="0" algn="ctr">
              <a:buNone/>
            </a:pPr>
            <a:endParaRPr lang="en-GB" sz="300" b="1" dirty="0">
              <a:solidFill>
                <a:schemeClr val="bg1"/>
              </a:solidFill>
            </a:endParaRPr>
          </a:p>
          <a:p>
            <a:pPr marL="0" indent="0">
              <a:buNone/>
            </a:pPr>
            <a:endParaRPr lang="en-GB" sz="300" dirty="0">
              <a:solidFill>
                <a:schemeClr val="bg1"/>
              </a:solidFill>
            </a:endParaRPr>
          </a:p>
          <a:p>
            <a:pPr marL="342900" indent="-342900">
              <a:buFont typeface="Arial" panose="020B0604020202020204" pitchFamily="34" charset="0"/>
              <a:buChar char="•"/>
            </a:pPr>
            <a:r>
              <a:rPr lang="en-GB" dirty="0">
                <a:solidFill>
                  <a:schemeClr val="bg1"/>
                </a:solidFill>
              </a:rPr>
              <a:t>Correct (“No”) = 13/14 = 0.93</a:t>
            </a:r>
          </a:p>
          <a:p>
            <a:pPr marL="342900" indent="-342900">
              <a:buFont typeface="Arial" panose="020B0604020202020204" pitchFamily="34" charset="0"/>
              <a:buChar char="•"/>
            </a:pPr>
            <a:r>
              <a:rPr lang="en-GB" dirty="0">
                <a:solidFill>
                  <a:schemeClr val="bg1"/>
                </a:solidFill>
              </a:rPr>
              <a:t>Incorrect (“Yes”) = 1/14 = 0.07</a:t>
            </a:r>
          </a:p>
        </p:txBody>
      </p:sp>
      <p:sp>
        <p:nvSpPr>
          <p:cNvPr id="8" name="Text Placeholder 1">
            <a:extLst>
              <a:ext uri="{FF2B5EF4-FFF2-40B4-BE49-F238E27FC236}">
                <a16:creationId xmlns:a16="http://schemas.microsoft.com/office/drawing/2014/main" id="{8D81D86A-60DB-D944-A0EF-019ECEB75F12}"/>
              </a:ext>
            </a:extLst>
          </p:cNvPr>
          <p:cNvSpPr txBox="1">
            <a:spLocks/>
          </p:cNvSpPr>
          <p:nvPr/>
        </p:nvSpPr>
        <p:spPr>
          <a:xfrm>
            <a:off x="4031692" y="1731588"/>
            <a:ext cx="4716772" cy="479056"/>
          </a:xfrm>
          <a:prstGeom prst="rect">
            <a:avLst/>
          </a:prstGeom>
        </p:spPr>
        <p:txBody>
          <a:bodyPr vert="horz"/>
          <a:lstStyle>
            <a:lvl1pPr marL="257175" indent="-257175" algn="l" rtl="0" eaLnBrk="0" fontAlgn="base" hangingPunct="0">
              <a:spcBef>
                <a:spcPct val="20000"/>
              </a:spcBef>
              <a:spcAft>
                <a:spcPct val="0"/>
              </a:spcAft>
              <a:buFont typeface="Arial" panose="020B0604020202020204" pitchFamily="34" charset="0"/>
              <a:buChar char="•"/>
              <a:defRPr sz="1800" kern="1200">
                <a:solidFill>
                  <a:srgbClr val="666666"/>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1650" kern="1200">
                <a:solidFill>
                  <a:srgbClr val="666666"/>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500" kern="1200">
                <a:solidFill>
                  <a:srgbClr val="666666"/>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350" kern="1200">
                <a:solidFill>
                  <a:srgbClr val="666666"/>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200" kern="1200">
                <a:solidFill>
                  <a:srgbClr val="666666"/>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1"/>
            <a:endParaRPr lang="en-GB" dirty="0"/>
          </a:p>
          <a:p>
            <a:pPr marL="0" indent="0" algn="ctr">
              <a:buNone/>
            </a:pPr>
            <a:r>
              <a:rPr lang="en-GB" dirty="0"/>
              <a:t>What is chance guessing rate?</a:t>
            </a:r>
          </a:p>
          <a:p>
            <a:pPr lvl="1"/>
            <a:endParaRPr lang="en-GB" dirty="0"/>
          </a:p>
          <a:p>
            <a:endParaRPr lang="en-GB" dirty="0"/>
          </a:p>
        </p:txBody>
      </p:sp>
      <p:sp>
        <p:nvSpPr>
          <p:cNvPr id="9" name="Rounded Rectangle 8">
            <a:extLst>
              <a:ext uri="{FF2B5EF4-FFF2-40B4-BE49-F238E27FC236}">
                <a16:creationId xmlns:a16="http://schemas.microsoft.com/office/drawing/2014/main" id="{FAD0C751-4609-2241-918D-DCF070054A6E}"/>
              </a:ext>
            </a:extLst>
          </p:cNvPr>
          <p:cNvSpPr/>
          <p:nvPr/>
        </p:nvSpPr>
        <p:spPr>
          <a:xfrm>
            <a:off x="4171211" y="2488205"/>
            <a:ext cx="4577253" cy="184720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2 possible answers (yes/no)</a:t>
            </a:r>
          </a:p>
          <a:p>
            <a:pPr algn="ctr"/>
            <a:endParaRPr lang="en-GB" dirty="0">
              <a:solidFill>
                <a:schemeClr val="accent2"/>
              </a:solidFill>
            </a:endParaRPr>
          </a:p>
          <a:p>
            <a:pPr algn="ctr"/>
            <a:r>
              <a:rPr lang="en-GB" dirty="0">
                <a:solidFill>
                  <a:schemeClr val="accent2"/>
                </a:solidFill>
              </a:rPr>
              <a:t>So chance = 50% </a:t>
            </a:r>
          </a:p>
          <a:p>
            <a:pPr algn="ctr"/>
            <a:endParaRPr lang="en-GB" dirty="0">
              <a:solidFill>
                <a:schemeClr val="accent2"/>
              </a:solidFill>
            </a:endParaRPr>
          </a:p>
          <a:p>
            <a:pPr algn="ctr"/>
            <a:r>
              <a:rPr lang="en-GB" dirty="0">
                <a:solidFill>
                  <a:schemeClr val="accent2"/>
                </a:solidFill>
              </a:rPr>
              <a:t>Expressed as a proportion, this is 0.5 </a:t>
            </a:r>
          </a:p>
        </p:txBody>
      </p:sp>
      <p:sp>
        <p:nvSpPr>
          <p:cNvPr id="5" name="Rounded Rectangle 4">
            <a:extLst>
              <a:ext uri="{FF2B5EF4-FFF2-40B4-BE49-F238E27FC236}">
                <a16:creationId xmlns:a16="http://schemas.microsoft.com/office/drawing/2014/main" id="{6F14DD6F-B855-9D41-B7B8-23031CC0189C}"/>
              </a:ext>
            </a:extLst>
          </p:cNvPr>
          <p:cNvSpPr/>
          <p:nvPr/>
        </p:nvSpPr>
        <p:spPr>
          <a:xfrm>
            <a:off x="4816002" y="4226868"/>
            <a:ext cx="4203226" cy="6491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To convert a percentage to a proportion, divide by 100 = 50/100 = 0.5</a:t>
            </a:r>
          </a:p>
        </p:txBody>
      </p:sp>
    </p:spTree>
    <p:extLst>
      <p:ext uri="{BB962C8B-B14F-4D97-AF65-F5344CB8AC3E}">
        <p14:creationId xmlns:p14="http://schemas.microsoft.com/office/powerpoint/2010/main" val="114075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736B-BAB8-8C46-9505-F74D755115A7}"/>
              </a:ext>
            </a:extLst>
          </p:cNvPr>
          <p:cNvSpPr>
            <a:spLocks noGrp="1"/>
          </p:cNvSpPr>
          <p:nvPr>
            <p:ph type="ctrTitle"/>
          </p:nvPr>
        </p:nvSpPr>
        <p:spPr/>
        <p:txBody>
          <a:bodyPr/>
          <a:lstStyle/>
          <a:p>
            <a:r>
              <a:rPr lang="en-GB" dirty="0"/>
              <a:t>Can we use the one-sample t-test?</a:t>
            </a:r>
          </a:p>
        </p:txBody>
      </p:sp>
      <p:sp>
        <p:nvSpPr>
          <p:cNvPr id="8" name="Rounded Rectangle 7">
            <a:extLst>
              <a:ext uri="{FF2B5EF4-FFF2-40B4-BE49-F238E27FC236}">
                <a16:creationId xmlns:a16="http://schemas.microsoft.com/office/drawing/2014/main" id="{57D9D910-1F06-2B43-BE8F-93A63C169F3F}"/>
              </a:ext>
            </a:extLst>
          </p:cNvPr>
          <p:cNvSpPr/>
          <p:nvPr/>
        </p:nvSpPr>
        <p:spPr>
          <a:xfrm>
            <a:off x="539552" y="1419622"/>
            <a:ext cx="3672408" cy="593642"/>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Proportion correct in sample = 0.93</a:t>
            </a:r>
          </a:p>
        </p:txBody>
      </p:sp>
      <p:sp>
        <p:nvSpPr>
          <p:cNvPr id="9" name="Rounded Rectangle 8">
            <a:extLst>
              <a:ext uri="{FF2B5EF4-FFF2-40B4-BE49-F238E27FC236}">
                <a16:creationId xmlns:a16="http://schemas.microsoft.com/office/drawing/2014/main" id="{6C06C768-398E-F34C-BF57-0533B65C4D04}"/>
              </a:ext>
            </a:extLst>
          </p:cNvPr>
          <p:cNvSpPr/>
          <p:nvPr/>
        </p:nvSpPr>
        <p:spPr>
          <a:xfrm>
            <a:off x="4539284" y="1419622"/>
            <a:ext cx="4139952" cy="59400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Chance guessing rate (proportion) = 0.5</a:t>
            </a:r>
          </a:p>
        </p:txBody>
      </p:sp>
      <p:sp>
        <p:nvSpPr>
          <p:cNvPr id="12" name="Text Placeholder 2">
            <a:extLst>
              <a:ext uri="{FF2B5EF4-FFF2-40B4-BE49-F238E27FC236}">
                <a16:creationId xmlns:a16="http://schemas.microsoft.com/office/drawing/2014/main" id="{DD6E7456-5A78-A540-AC56-CAE43A29917E}"/>
              </a:ext>
            </a:extLst>
          </p:cNvPr>
          <p:cNvSpPr>
            <a:spLocks noGrp="1"/>
          </p:cNvSpPr>
          <p:nvPr>
            <p:ph type="body" sz="quarter" idx="14"/>
          </p:nvPr>
        </p:nvSpPr>
        <p:spPr>
          <a:xfrm>
            <a:off x="326060" y="2301296"/>
            <a:ext cx="8425184" cy="540908"/>
          </a:xfrm>
        </p:spPr>
        <p:txBody>
          <a:bodyPr/>
          <a:lstStyle/>
          <a:p>
            <a:pPr marL="0" indent="0" algn="r">
              <a:buNone/>
            </a:pPr>
            <a:r>
              <a:rPr lang="en-GB" b="1" dirty="0"/>
              <a:t>One sample t-test: </a:t>
            </a:r>
            <a:r>
              <a:rPr lang="en-GB" dirty="0"/>
              <a:t>Is the </a:t>
            </a:r>
            <a:r>
              <a:rPr lang="en-GB" u="sng" dirty="0"/>
              <a:t>mean</a:t>
            </a:r>
            <a:r>
              <a:rPr lang="en-GB" dirty="0"/>
              <a:t> of the sample significantly different from a known value?</a:t>
            </a:r>
          </a:p>
          <a:p>
            <a:pPr algn="ctr"/>
            <a:endParaRPr lang="en-GB" dirty="0"/>
          </a:p>
          <a:p>
            <a:pPr algn="ctr"/>
            <a:endParaRPr lang="en-GB" dirty="0"/>
          </a:p>
        </p:txBody>
      </p:sp>
      <p:sp>
        <p:nvSpPr>
          <p:cNvPr id="13" name="Text Placeholder 4">
            <a:extLst>
              <a:ext uri="{FF2B5EF4-FFF2-40B4-BE49-F238E27FC236}">
                <a16:creationId xmlns:a16="http://schemas.microsoft.com/office/drawing/2014/main" id="{3CBFA5E4-B3D4-2549-8ACC-8403C3DE9047}"/>
              </a:ext>
            </a:extLst>
          </p:cNvPr>
          <p:cNvSpPr txBox="1">
            <a:spLocks/>
          </p:cNvSpPr>
          <p:nvPr/>
        </p:nvSpPr>
        <p:spPr>
          <a:xfrm>
            <a:off x="899592" y="2949624"/>
            <a:ext cx="7750481" cy="3564731"/>
          </a:xfrm>
          <a:prstGeom prst="rect">
            <a:avLst/>
          </a:prstGeom>
        </p:spPr>
        <p:txBody>
          <a:bodyPr vert="horz"/>
          <a:lstStyle>
            <a:lvl1pPr marL="257175" indent="-257175" algn="l" rtl="0" eaLnBrk="0" fontAlgn="base" hangingPunct="0">
              <a:spcBef>
                <a:spcPct val="20000"/>
              </a:spcBef>
              <a:spcAft>
                <a:spcPct val="0"/>
              </a:spcAft>
              <a:buFont typeface="Arial" panose="020B0604020202020204" pitchFamily="34" charset="0"/>
              <a:buChar char="•"/>
              <a:defRPr sz="1800" kern="1200">
                <a:solidFill>
                  <a:srgbClr val="666666"/>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1650" kern="1200">
                <a:solidFill>
                  <a:srgbClr val="666666"/>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500" kern="1200">
                <a:solidFill>
                  <a:srgbClr val="666666"/>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350" kern="1200">
                <a:solidFill>
                  <a:srgbClr val="666666"/>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200" kern="1200">
                <a:solidFill>
                  <a:srgbClr val="666666"/>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GB" dirty="0"/>
              <a:t>Issue: we can’t calculate a mean value for the sample – we have a proportion who answered correctly</a:t>
            </a:r>
          </a:p>
          <a:p>
            <a:pPr marL="0" indent="0" algn="ctr">
              <a:buFont typeface="Arial" panose="020B0604020202020204" pitchFamily="34" charset="0"/>
              <a:buNone/>
            </a:pPr>
            <a:endParaRPr lang="en-GB" dirty="0"/>
          </a:p>
          <a:p>
            <a:pPr marL="0" indent="0" algn="ctr">
              <a:buFont typeface="Arial" panose="020B0604020202020204" pitchFamily="34" charset="0"/>
              <a:buNone/>
            </a:pPr>
            <a:r>
              <a:rPr lang="en-GB" dirty="0"/>
              <a:t>So, we can’t use a one-sample t-test…</a:t>
            </a:r>
          </a:p>
          <a:p>
            <a:pPr marL="0" indent="0" algn="ctr">
              <a:buFont typeface="Arial" panose="020B0604020202020204" pitchFamily="34" charset="0"/>
              <a:buNone/>
            </a:pPr>
            <a:endParaRPr lang="en-GB" dirty="0"/>
          </a:p>
          <a:p>
            <a:pPr marL="0" indent="0" algn="ctr">
              <a:buFont typeface="Arial" panose="020B0604020202020204" pitchFamily="34" charset="0"/>
              <a:buNone/>
            </a:pPr>
            <a:r>
              <a:rPr lang="en-GB" dirty="0"/>
              <a:t>What can we use?!</a:t>
            </a:r>
          </a:p>
        </p:txBody>
      </p:sp>
    </p:spTree>
    <p:extLst>
      <p:ext uri="{BB962C8B-B14F-4D97-AF65-F5344CB8AC3E}">
        <p14:creationId xmlns:p14="http://schemas.microsoft.com/office/powerpoint/2010/main" val="40476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0256-5FAC-144B-A3BE-7DC87B98A41E}"/>
              </a:ext>
            </a:extLst>
          </p:cNvPr>
          <p:cNvSpPr>
            <a:spLocks noGrp="1"/>
          </p:cNvSpPr>
          <p:nvPr>
            <p:ph type="ctrTitle"/>
          </p:nvPr>
        </p:nvSpPr>
        <p:spPr/>
        <p:txBody>
          <a:bodyPr/>
          <a:lstStyle/>
          <a:p>
            <a:r>
              <a:rPr lang="en-GB" dirty="0"/>
              <a:t>The Binomial Test</a:t>
            </a:r>
          </a:p>
        </p:txBody>
      </p:sp>
      <p:sp>
        <p:nvSpPr>
          <p:cNvPr id="3" name="Text Placeholder 2">
            <a:extLst>
              <a:ext uri="{FF2B5EF4-FFF2-40B4-BE49-F238E27FC236}">
                <a16:creationId xmlns:a16="http://schemas.microsoft.com/office/drawing/2014/main" id="{EE9681A1-B4D0-874A-A83A-A8148CFB3F57}"/>
              </a:ext>
            </a:extLst>
          </p:cNvPr>
          <p:cNvSpPr>
            <a:spLocks noGrp="1"/>
          </p:cNvSpPr>
          <p:nvPr>
            <p:ph type="body" sz="quarter" idx="14"/>
          </p:nvPr>
        </p:nvSpPr>
        <p:spPr>
          <a:xfrm>
            <a:off x="395290" y="1383509"/>
            <a:ext cx="8425184" cy="468161"/>
          </a:xfrm>
        </p:spPr>
        <p:txBody>
          <a:bodyPr/>
          <a:lstStyle/>
          <a:p>
            <a:r>
              <a:rPr lang="en-GB" dirty="0"/>
              <a:t>The binomial test compares a sample proportion to a known value, such as…</a:t>
            </a:r>
          </a:p>
          <a:p>
            <a:endParaRPr lang="en-GB" dirty="0"/>
          </a:p>
          <a:p>
            <a:endParaRPr lang="en-GB" dirty="0"/>
          </a:p>
          <a:p>
            <a:endParaRPr lang="en-GB" dirty="0"/>
          </a:p>
          <a:p>
            <a:pPr marL="0" indent="0">
              <a:buNone/>
            </a:pPr>
            <a:endParaRPr lang="en-GB" dirty="0"/>
          </a:p>
          <a:p>
            <a:r>
              <a:rPr lang="en-GB" dirty="0"/>
              <a:t>Does a sample proportion differ significantly from a known value?</a:t>
            </a:r>
          </a:p>
          <a:p>
            <a:endParaRPr lang="en-GB" dirty="0"/>
          </a:p>
          <a:p>
            <a:r>
              <a:rPr lang="en-GB" dirty="0"/>
              <a:t>Known value may be theoretical (e.g. based on chance) or known data about the world (e.g. 26% people die from this disease)</a:t>
            </a:r>
          </a:p>
          <a:p>
            <a:pPr marL="0" indent="0">
              <a:buNone/>
            </a:pPr>
            <a:endParaRPr lang="en-GB" dirty="0"/>
          </a:p>
        </p:txBody>
      </p:sp>
      <p:sp>
        <p:nvSpPr>
          <p:cNvPr id="6" name="Rounded Rectangle 5">
            <a:extLst>
              <a:ext uri="{FF2B5EF4-FFF2-40B4-BE49-F238E27FC236}">
                <a16:creationId xmlns:a16="http://schemas.microsoft.com/office/drawing/2014/main" id="{35C82EBA-9CB4-4C48-9785-DF8FBAFE394D}"/>
              </a:ext>
            </a:extLst>
          </p:cNvPr>
          <p:cNvSpPr/>
          <p:nvPr/>
        </p:nvSpPr>
        <p:spPr>
          <a:xfrm>
            <a:off x="4464105" y="2049758"/>
            <a:ext cx="4139952" cy="59400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Chance guessing rate (proportion) = 0.5</a:t>
            </a:r>
          </a:p>
        </p:txBody>
      </p:sp>
      <p:sp>
        <p:nvSpPr>
          <p:cNvPr id="7" name="Rounded Rectangle 6">
            <a:extLst>
              <a:ext uri="{FF2B5EF4-FFF2-40B4-BE49-F238E27FC236}">
                <a16:creationId xmlns:a16="http://schemas.microsoft.com/office/drawing/2014/main" id="{F07B9211-E1DB-E745-B9EB-983F5744F11B}"/>
              </a:ext>
            </a:extLst>
          </p:cNvPr>
          <p:cNvSpPr/>
          <p:nvPr/>
        </p:nvSpPr>
        <p:spPr>
          <a:xfrm>
            <a:off x="467544" y="2050116"/>
            <a:ext cx="3672408" cy="593642"/>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Proportion correct in sample = 0.93</a:t>
            </a:r>
          </a:p>
        </p:txBody>
      </p:sp>
    </p:spTree>
    <p:extLst>
      <p:ext uri="{BB962C8B-B14F-4D97-AF65-F5344CB8AC3E}">
        <p14:creationId xmlns:p14="http://schemas.microsoft.com/office/powerpoint/2010/main" val="286019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1596-EFE7-204C-8F15-A8989267B81F}"/>
              </a:ext>
            </a:extLst>
          </p:cNvPr>
          <p:cNvSpPr>
            <a:spLocks noGrp="1"/>
          </p:cNvSpPr>
          <p:nvPr>
            <p:ph type="ctrTitle"/>
          </p:nvPr>
        </p:nvSpPr>
        <p:spPr/>
        <p:txBody>
          <a:bodyPr/>
          <a:lstStyle/>
          <a:p>
            <a:r>
              <a:rPr lang="en-GB" dirty="0"/>
              <a:t>The Binomial Test: Other examples</a:t>
            </a:r>
          </a:p>
        </p:txBody>
      </p:sp>
      <p:sp>
        <p:nvSpPr>
          <p:cNvPr id="12" name="Rounded Rectangle 11">
            <a:extLst>
              <a:ext uri="{FF2B5EF4-FFF2-40B4-BE49-F238E27FC236}">
                <a16:creationId xmlns:a16="http://schemas.microsoft.com/office/drawing/2014/main" id="{BF2FC19D-DEA8-8A40-BF75-852ED8BBE092}"/>
              </a:ext>
            </a:extLst>
          </p:cNvPr>
          <p:cNvSpPr/>
          <p:nvPr/>
        </p:nvSpPr>
        <p:spPr>
          <a:xfrm>
            <a:off x="397380" y="1347614"/>
            <a:ext cx="4475249" cy="168581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You notice that a lot of the insects in your garden are ants. You work out that 564 out of 712 insects are ants. You hear on a TV show that on average, 64% of insects in UK gardens are ants. Is the proportion of insects that are ants in your garden larger than UK average?</a:t>
            </a:r>
          </a:p>
        </p:txBody>
      </p:sp>
      <p:sp>
        <p:nvSpPr>
          <p:cNvPr id="7" name="TextBox 6">
            <a:extLst>
              <a:ext uri="{FF2B5EF4-FFF2-40B4-BE49-F238E27FC236}">
                <a16:creationId xmlns:a16="http://schemas.microsoft.com/office/drawing/2014/main" id="{F3B4E1A1-C898-0847-BF97-69D95327B695}"/>
              </a:ext>
            </a:extLst>
          </p:cNvPr>
          <p:cNvSpPr txBox="1"/>
          <p:nvPr/>
        </p:nvSpPr>
        <p:spPr>
          <a:xfrm>
            <a:off x="0" y="4722698"/>
            <a:ext cx="9144000" cy="369332"/>
          </a:xfrm>
          <a:prstGeom prst="rect">
            <a:avLst/>
          </a:prstGeom>
          <a:noFill/>
        </p:spPr>
        <p:txBody>
          <a:bodyPr wrap="square">
            <a:spAutoFit/>
          </a:bodyPr>
          <a:lstStyle/>
          <a:p>
            <a:pPr algn="ctr"/>
            <a:r>
              <a:rPr lang="en-GB" dirty="0">
                <a:solidFill>
                  <a:schemeClr val="tx1">
                    <a:lumMod val="75000"/>
                    <a:lumOff val="25000"/>
                  </a:schemeClr>
                </a:solidFill>
              </a:rPr>
              <a:t>Does a sample proportion differ significantly from a known value?</a:t>
            </a:r>
          </a:p>
        </p:txBody>
      </p:sp>
      <p:sp>
        <p:nvSpPr>
          <p:cNvPr id="8" name="Rounded Rectangle 7">
            <a:extLst>
              <a:ext uri="{FF2B5EF4-FFF2-40B4-BE49-F238E27FC236}">
                <a16:creationId xmlns:a16="http://schemas.microsoft.com/office/drawing/2014/main" id="{6DC98398-B198-044C-9345-B6202F48FBB2}"/>
              </a:ext>
            </a:extLst>
          </p:cNvPr>
          <p:cNvSpPr/>
          <p:nvPr/>
        </p:nvSpPr>
        <p:spPr>
          <a:xfrm>
            <a:off x="4355976" y="2715766"/>
            <a:ext cx="4619265" cy="201609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You develop a new vaccine for an illness and give this to 1,000 people - 32/1000 given the vaccine get the illness within a year. You know that approximately 10% of unvaccinated people (or 0.1 expressed as a proportion) get the illness every year. Is the proportion of vaccinated people getting the illness lower than the known value for unvaccinated people?</a:t>
            </a:r>
          </a:p>
        </p:txBody>
      </p:sp>
      <p:sp>
        <p:nvSpPr>
          <p:cNvPr id="4" name="Rectangle 3">
            <a:extLst>
              <a:ext uri="{FF2B5EF4-FFF2-40B4-BE49-F238E27FC236}">
                <a16:creationId xmlns:a16="http://schemas.microsoft.com/office/drawing/2014/main" id="{A69672B4-E67D-A84A-AD53-C41148F12ED4}"/>
              </a:ext>
            </a:extLst>
          </p:cNvPr>
          <p:cNvSpPr/>
          <p:nvPr/>
        </p:nvSpPr>
        <p:spPr>
          <a:xfrm>
            <a:off x="5508104" y="1491755"/>
            <a:ext cx="3063979" cy="11520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Proportion of sample that are ants are: 564/712 = 0.79</a:t>
            </a:r>
          </a:p>
          <a:p>
            <a:pPr algn="ctr"/>
            <a:endParaRPr lang="en-GB" sz="1400" dirty="0">
              <a:solidFill>
                <a:schemeClr val="bg1"/>
              </a:solidFill>
            </a:endParaRPr>
          </a:p>
          <a:p>
            <a:pPr algn="ctr"/>
            <a:r>
              <a:rPr lang="en-GB" sz="1400" dirty="0">
                <a:solidFill>
                  <a:schemeClr val="bg1"/>
                </a:solidFill>
              </a:rPr>
              <a:t>Known value (expressed as a proportion)= 0.64</a:t>
            </a:r>
          </a:p>
        </p:txBody>
      </p:sp>
      <p:cxnSp>
        <p:nvCxnSpPr>
          <p:cNvPr id="9" name="Straight Arrow Connector 8">
            <a:extLst>
              <a:ext uri="{FF2B5EF4-FFF2-40B4-BE49-F238E27FC236}">
                <a16:creationId xmlns:a16="http://schemas.microsoft.com/office/drawing/2014/main" id="{7A4A1EC4-8DB3-4B40-BBE5-1593AFDB95D0}"/>
              </a:ext>
            </a:extLst>
          </p:cNvPr>
          <p:cNvCxnSpPr>
            <a:stCxn id="4" idx="1"/>
          </p:cNvCxnSpPr>
          <p:nvPr/>
        </p:nvCxnSpPr>
        <p:spPr>
          <a:xfrm flipH="1" flipV="1">
            <a:off x="5004048" y="2067694"/>
            <a:ext cx="504056" cy="6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176B28-F3FA-CE4F-B572-781BD3AF5F09}"/>
              </a:ext>
            </a:extLst>
          </p:cNvPr>
          <p:cNvSpPr/>
          <p:nvPr/>
        </p:nvSpPr>
        <p:spPr>
          <a:xfrm>
            <a:off x="537279" y="3291830"/>
            <a:ext cx="3063979" cy="115200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Proportion of sample that get the illness: 32/1000 = 0.03</a:t>
            </a:r>
          </a:p>
          <a:p>
            <a:pPr algn="ctr"/>
            <a:endParaRPr lang="en-GB" sz="1400" dirty="0">
              <a:solidFill>
                <a:schemeClr val="bg1"/>
              </a:solidFill>
            </a:endParaRPr>
          </a:p>
          <a:p>
            <a:pPr algn="ctr"/>
            <a:r>
              <a:rPr lang="en-GB" sz="1400" dirty="0">
                <a:solidFill>
                  <a:schemeClr val="bg1"/>
                </a:solidFill>
              </a:rPr>
              <a:t>Known value (expressed as a proportion)= 0.10</a:t>
            </a:r>
          </a:p>
        </p:txBody>
      </p:sp>
      <p:cxnSp>
        <p:nvCxnSpPr>
          <p:cNvPr id="13" name="Straight Arrow Connector 12">
            <a:extLst>
              <a:ext uri="{FF2B5EF4-FFF2-40B4-BE49-F238E27FC236}">
                <a16:creationId xmlns:a16="http://schemas.microsoft.com/office/drawing/2014/main" id="{668E10DB-CC3C-1044-80FF-85C394E73888}"/>
              </a:ext>
            </a:extLst>
          </p:cNvPr>
          <p:cNvCxnSpPr>
            <a:cxnSpLocks/>
          </p:cNvCxnSpPr>
          <p:nvPr/>
        </p:nvCxnSpPr>
        <p:spPr>
          <a:xfrm>
            <a:off x="3601258" y="3867894"/>
            <a:ext cx="61070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7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8" grpId="0" animBg="1"/>
      <p:bldP spid="4"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D1ABC-8014-8D43-89A3-E557034B875C}"/>
              </a:ext>
            </a:extLst>
          </p:cNvPr>
          <p:cNvSpPr>
            <a:spLocks noGrp="1"/>
          </p:cNvSpPr>
          <p:nvPr>
            <p:ph type="ctrTitle"/>
          </p:nvPr>
        </p:nvSpPr>
        <p:spPr>
          <a:xfrm>
            <a:off x="467544" y="2283718"/>
            <a:ext cx="6768752" cy="864096"/>
          </a:xfrm>
        </p:spPr>
        <p:txBody>
          <a:bodyPr/>
          <a:lstStyle/>
          <a:p>
            <a:r>
              <a:rPr lang="en-GB" dirty="0"/>
              <a:t>Assumptions of the binomial test</a:t>
            </a:r>
          </a:p>
        </p:txBody>
      </p:sp>
      <p:sp>
        <p:nvSpPr>
          <p:cNvPr id="6" name="Rectangle 5">
            <a:extLst>
              <a:ext uri="{FF2B5EF4-FFF2-40B4-BE49-F238E27FC236}">
                <a16:creationId xmlns:a16="http://schemas.microsoft.com/office/drawing/2014/main" id="{7F824F59-3DBD-0140-AB5C-3BF50E7A5394}"/>
              </a:ext>
            </a:extLst>
          </p:cNvPr>
          <p:cNvSpPr/>
          <p:nvPr/>
        </p:nvSpPr>
        <p:spPr>
          <a:xfrm>
            <a:off x="467544" y="1131590"/>
            <a:ext cx="83529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721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6843-BA7C-2C48-8018-0450D5713CB7}"/>
              </a:ext>
            </a:extLst>
          </p:cNvPr>
          <p:cNvSpPr>
            <a:spLocks noGrp="1"/>
          </p:cNvSpPr>
          <p:nvPr>
            <p:ph type="ctrTitle"/>
          </p:nvPr>
        </p:nvSpPr>
        <p:spPr/>
        <p:txBody>
          <a:bodyPr/>
          <a:lstStyle/>
          <a:p>
            <a:r>
              <a:rPr lang="en-GB" dirty="0"/>
              <a:t>1. The outcome is dichotomous: </a:t>
            </a:r>
            <a:br>
              <a:rPr lang="en-GB" dirty="0"/>
            </a:br>
            <a:r>
              <a:rPr lang="en-GB" dirty="0"/>
              <a:t>There are only two possible outcomes</a:t>
            </a:r>
          </a:p>
        </p:txBody>
      </p:sp>
      <p:pic>
        <p:nvPicPr>
          <p:cNvPr id="1026" name="Picture 2" descr="Should the University switch to a pass/fail grading system? – The Pace Press">
            <a:extLst>
              <a:ext uri="{FF2B5EF4-FFF2-40B4-BE49-F238E27FC236}">
                <a16:creationId xmlns:a16="http://schemas.microsoft.com/office/drawing/2014/main" id="{CF5D088F-DC53-8043-AD66-D8F097D66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618" y="1492217"/>
            <a:ext cx="1807357" cy="934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630 BEST Correct Incorrect IMAGES, STOCK PHOTOS &amp;amp; VECTORS | Adobe Stock">
            <a:extLst>
              <a:ext uri="{FF2B5EF4-FFF2-40B4-BE49-F238E27FC236}">
                <a16:creationId xmlns:a16="http://schemas.microsoft.com/office/drawing/2014/main" id="{F4975D66-B9BF-F94E-BD20-72E94F552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72" b="15346"/>
          <a:stretch/>
        </p:blipFill>
        <p:spPr bwMode="auto">
          <a:xfrm>
            <a:off x="1763688" y="1410330"/>
            <a:ext cx="2130545" cy="10167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N-D Information | Savile Park">
            <a:extLst>
              <a:ext uri="{FF2B5EF4-FFF2-40B4-BE49-F238E27FC236}">
                <a16:creationId xmlns:a16="http://schemas.microsoft.com/office/drawing/2014/main" id="{6F01569A-9604-6B4E-BDC3-9F6659489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363" y="3236946"/>
            <a:ext cx="2153011" cy="9348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6CBEDC-CDC6-EE43-BA70-F965B96F84F2}"/>
              </a:ext>
            </a:extLst>
          </p:cNvPr>
          <p:cNvSpPr txBox="1"/>
          <p:nvPr/>
        </p:nvSpPr>
        <p:spPr>
          <a:xfrm>
            <a:off x="1777920" y="2562458"/>
            <a:ext cx="2141984" cy="369332"/>
          </a:xfrm>
          <a:prstGeom prst="rect">
            <a:avLst/>
          </a:prstGeom>
          <a:noFill/>
        </p:spPr>
        <p:txBody>
          <a:bodyPr wrap="square">
            <a:spAutoFit/>
          </a:bodyPr>
          <a:lstStyle/>
          <a:p>
            <a:pPr algn="ctr"/>
            <a:r>
              <a:rPr lang="en-GB" b="1" dirty="0">
                <a:solidFill>
                  <a:schemeClr val="tx1">
                    <a:lumMod val="75000"/>
                    <a:lumOff val="25000"/>
                  </a:schemeClr>
                </a:solidFill>
              </a:rPr>
              <a:t>Correct/Incorrect</a:t>
            </a:r>
            <a:endParaRPr lang="en-GB" dirty="0">
              <a:solidFill>
                <a:schemeClr val="tx1">
                  <a:lumMod val="75000"/>
                  <a:lumOff val="25000"/>
                </a:schemeClr>
              </a:solidFill>
            </a:endParaRPr>
          </a:p>
        </p:txBody>
      </p:sp>
      <p:sp>
        <p:nvSpPr>
          <p:cNvPr id="9" name="TextBox 8">
            <a:extLst>
              <a:ext uri="{FF2B5EF4-FFF2-40B4-BE49-F238E27FC236}">
                <a16:creationId xmlns:a16="http://schemas.microsoft.com/office/drawing/2014/main" id="{56432314-DEC2-764C-8135-65398A406032}"/>
              </a:ext>
            </a:extLst>
          </p:cNvPr>
          <p:cNvSpPr txBox="1"/>
          <p:nvPr/>
        </p:nvSpPr>
        <p:spPr>
          <a:xfrm>
            <a:off x="5022304" y="2562458"/>
            <a:ext cx="2141984" cy="369332"/>
          </a:xfrm>
          <a:prstGeom prst="rect">
            <a:avLst/>
          </a:prstGeom>
          <a:noFill/>
        </p:spPr>
        <p:txBody>
          <a:bodyPr wrap="square">
            <a:spAutoFit/>
          </a:bodyPr>
          <a:lstStyle/>
          <a:p>
            <a:pPr algn="ctr"/>
            <a:r>
              <a:rPr lang="en-GB" b="1" dirty="0">
                <a:solidFill>
                  <a:schemeClr val="tx1">
                    <a:lumMod val="75000"/>
                    <a:lumOff val="25000"/>
                  </a:schemeClr>
                </a:solidFill>
              </a:rPr>
              <a:t>Pass/fail</a:t>
            </a:r>
            <a:endParaRPr lang="en-GB" dirty="0">
              <a:solidFill>
                <a:schemeClr val="tx1">
                  <a:lumMod val="75000"/>
                  <a:lumOff val="25000"/>
                </a:schemeClr>
              </a:solidFill>
            </a:endParaRPr>
          </a:p>
        </p:txBody>
      </p:sp>
      <p:sp>
        <p:nvSpPr>
          <p:cNvPr id="10" name="TextBox 9">
            <a:extLst>
              <a:ext uri="{FF2B5EF4-FFF2-40B4-BE49-F238E27FC236}">
                <a16:creationId xmlns:a16="http://schemas.microsoft.com/office/drawing/2014/main" id="{D341343E-2BAC-CB44-89D0-12F7D4F68776}"/>
              </a:ext>
            </a:extLst>
          </p:cNvPr>
          <p:cNvSpPr txBox="1"/>
          <p:nvPr/>
        </p:nvSpPr>
        <p:spPr>
          <a:xfrm>
            <a:off x="1619672" y="4357456"/>
            <a:ext cx="2528392" cy="646331"/>
          </a:xfrm>
          <a:prstGeom prst="rect">
            <a:avLst/>
          </a:prstGeom>
          <a:noFill/>
        </p:spPr>
        <p:txBody>
          <a:bodyPr wrap="square">
            <a:spAutoFit/>
          </a:bodyPr>
          <a:lstStyle/>
          <a:p>
            <a:pPr algn="ctr"/>
            <a:r>
              <a:rPr lang="en-GB" b="1" dirty="0">
                <a:solidFill>
                  <a:schemeClr val="tx1">
                    <a:lumMod val="75000"/>
                    <a:lumOff val="25000"/>
                  </a:schemeClr>
                </a:solidFill>
              </a:rPr>
              <a:t>Has SEND/does not have SEND</a:t>
            </a:r>
            <a:endParaRPr lang="en-GB" dirty="0">
              <a:solidFill>
                <a:schemeClr val="tx1">
                  <a:lumMod val="75000"/>
                  <a:lumOff val="25000"/>
                </a:schemeClr>
              </a:solidFill>
            </a:endParaRPr>
          </a:p>
        </p:txBody>
      </p:sp>
      <p:pic>
        <p:nvPicPr>
          <p:cNvPr id="1032" name="Picture 8" descr="Ladybirds: Houses, Habitat &amp;amp; Food | Ark Wildlife UK - Ark Wildlife UK">
            <a:extLst>
              <a:ext uri="{FF2B5EF4-FFF2-40B4-BE49-F238E27FC236}">
                <a16:creationId xmlns:a16="http://schemas.microsoft.com/office/drawing/2014/main" id="{E22C0650-F03B-A248-BF7E-C043FD26C7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010" r="25976"/>
          <a:stretch/>
        </p:blipFill>
        <p:spPr bwMode="auto">
          <a:xfrm>
            <a:off x="5539493" y="3104165"/>
            <a:ext cx="1152364" cy="11520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325CF53-C2FA-C24D-8D69-D2CD9545A8A2}"/>
              </a:ext>
            </a:extLst>
          </p:cNvPr>
          <p:cNvSpPr txBox="1"/>
          <p:nvPr/>
        </p:nvSpPr>
        <p:spPr>
          <a:xfrm>
            <a:off x="5334478" y="4373691"/>
            <a:ext cx="1613786" cy="646331"/>
          </a:xfrm>
          <a:prstGeom prst="rect">
            <a:avLst/>
          </a:prstGeom>
          <a:noFill/>
        </p:spPr>
        <p:txBody>
          <a:bodyPr wrap="square">
            <a:spAutoFit/>
          </a:bodyPr>
          <a:lstStyle/>
          <a:p>
            <a:pPr algn="ctr"/>
            <a:r>
              <a:rPr lang="en-GB" b="1" dirty="0">
                <a:solidFill>
                  <a:schemeClr val="tx1">
                    <a:lumMod val="75000"/>
                    <a:lumOff val="25000"/>
                  </a:schemeClr>
                </a:solidFill>
              </a:rPr>
              <a:t>Is a ladybird/is not a ladybird</a:t>
            </a:r>
            <a:endParaRPr lang="en-GB" dirty="0">
              <a:solidFill>
                <a:schemeClr val="tx1">
                  <a:lumMod val="75000"/>
                  <a:lumOff val="25000"/>
                </a:schemeClr>
              </a:solidFill>
            </a:endParaRPr>
          </a:p>
        </p:txBody>
      </p:sp>
    </p:spTree>
    <p:extLst>
      <p:ext uri="{BB962C8B-B14F-4D97-AF65-F5344CB8AC3E}">
        <p14:creationId xmlns:p14="http://schemas.microsoft.com/office/powerpoint/2010/main" val="2573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6843-BA7C-2C48-8018-0450D5713CB7}"/>
              </a:ext>
            </a:extLst>
          </p:cNvPr>
          <p:cNvSpPr>
            <a:spLocks noGrp="1"/>
          </p:cNvSpPr>
          <p:nvPr>
            <p:ph type="ctrTitle"/>
          </p:nvPr>
        </p:nvSpPr>
        <p:spPr/>
        <p:txBody>
          <a:bodyPr/>
          <a:lstStyle/>
          <a:p>
            <a:r>
              <a:rPr lang="en-GB" dirty="0"/>
              <a:t>2. The outcome can be specified as success or failure</a:t>
            </a:r>
            <a:br>
              <a:rPr lang="en-GB" dirty="0"/>
            </a:br>
            <a:br>
              <a:rPr lang="en-GB" dirty="0"/>
            </a:br>
            <a:endParaRPr lang="en-GB" dirty="0"/>
          </a:p>
        </p:txBody>
      </p:sp>
      <p:sp>
        <p:nvSpPr>
          <p:cNvPr id="3" name="Text Placeholder 2">
            <a:extLst>
              <a:ext uri="{FF2B5EF4-FFF2-40B4-BE49-F238E27FC236}">
                <a16:creationId xmlns:a16="http://schemas.microsoft.com/office/drawing/2014/main" id="{B1B15292-5DD3-984F-AD38-26DF24E79B2A}"/>
              </a:ext>
            </a:extLst>
          </p:cNvPr>
          <p:cNvSpPr>
            <a:spLocks noGrp="1"/>
          </p:cNvSpPr>
          <p:nvPr>
            <p:ph type="body" sz="quarter" idx="14"/>
          </p:nvPr>
        </p:nvSpPr>
        <p:spPr>
          <a:xfrm>
            <a:off x="395536" y="1617518"/>
            <a:ext cx="8425182" cy="1530296"/>
          </a:xfrm>
        </p:spPr>
        <p:txBody>
          <a:bodyPr/>
          <a:lstStyle/>
          <a:p>
            <a:r>
              <a:rPr lang="en-GB" dirty="0"/>
              <a:t>Success is the category we are calculating the proportion for. Failure is the other category</a:t>
            </a:r>
          </a:p>
          <a:p>
            <a:endParaRPr lang="en-GB" dirty="0"/>
          </a:p>
          <a:p>
            <a:r>
              <a:rPr lang="en-GB" dirty="0"/>
              <a:t>Sometimes this makes sense and fits well with the outcome.</a:t>
            </a:r>
          </a:p>
        </p:txBody>
      </p:sp>
      <p:pic>
        <p:nvPicPr>
          <p:cNvPr id="6" name="Picture 2" descr="Cheese moon Images, Stock Photos &amp;amp; Vectors | Shutterstock">
            <a:extLst>
              <a:ext uri="{FF2B5EF4-FFF2-40B4-BE49-F238E27FC236}">
                <a16:creationId xmlns:a16="http://schemas.microsoft.com/office/drawing/2014/main" id="{4C498A56-47CF-664E-A2C7-F6BB0306AE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533648" y="3357143"/>
            <a:ext cx="973763" cy="864097"/>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622516B9-8813-704B-94CD-1DB22638B7D1}"/>
              </a:ext>
            </a:extLst>
          </p:cNvPr>
          <p:cNvSpPr/>
          <p:nvPr/>
        </p:nvSpPr>
        <p:spPr>
          <a:xfrm>
            <a:off x="1829792" y="3291830"/>
            <a:ext cx="4464496" cy="99472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Does the proportion of participants answering the question correctly differ from the chance guessing rate?</a:t>
            </a:r>
          </a:p>
        </p:txBody>
      </p:sp>
      <p:sp>
        <p:nvSpPr>
          <p:cNvPr id="8" name="Rounded Rectangle 7">
            <a:extLst>
              <a:ext uri="{FF2B5EF4-FFF2-40B4-BE49-F238E27FC236}">
                <a16:creationId xmlns:a16="http://schemas.microsoft.com/office/drawing/2014/main" id="{C8244343-EE9A-BF4C-9C48-A92A345E89EC}"/>
              </a:ext>
            </a:extLst>
          </p:cNvPr>
          <p:cNvSpPr/>
          <p:nvPr/>
        </p:nvSpPr>
        <p:spPr>
          <a:xfrm>
            <a:off x="6510312" y="3291830"/>
            <a:ext cx="2320976" cy="929409"/>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Success = correct</a:t>
            </a:r>
          </a:p>
          <a:p>
            <a:pPr algn="ctr"/>
            <a:r>
              <a:rPr lang="en-GB" dirty="0">
                <a:solidFill>
                  <a:schemeClr val="accent2"/>
                </a:solidFill>
              </a:rPr>
              <a:t>Failure = incorrect</a:t>
            </a:r>
          </a:p>
        </p:txBody>
      </p:sp>
    </p:spTree>
    <p:extLst>
      <p:ext uri="{BB962C8B-B14F-4D97-AF65-F5344CB8AC3E}">
        <p14:creationId xmlns:p14="http://schemas.microsoft.com/office/powerpoint/2010/main" val="201337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18B0-C54A-574D-A26F-FFBAFBBCEB1E}"/>
              </a:ext>
            </a:extLst>
          </p:cNvPr>
          <p:cNvSpPr>
            <a:spLocks noGrp="1"/>
          </p:cNvSpPr>
          <p:nvPr>
            <p:ph type="ctrTitle"/>
          </p:nvPr>
        </p:nvSpPr>
        <p:spPr/>
        <p:txBody>
          <a:bodyPr/>
          <a:lstStyle/>
          <a:p>
            <a:r>
              <a:rPr lang="en-GB" dirty="0"/>
              <a:t>Sometimes it is less obvious…</a:t>
            </a:r>
          </a:p>
        </p:txBody>
      </p:sp>
      <p:sp>
        <p:nvSpPr>
          <p:cNvPr id="3" name="Text Placeholder 2">
            <a:extLst>
              <a:ext uri="{FF2B5EF4-FFF2-40B4-BE49-F238E27FC236}">
                <a16:creationId xmlns:a16="http://schemas.microsoft.com/office/drawing/2014/main" id="{A18923D7-5D5C-244F-93F8-3DFEC877A4B6}"/>
              </a:ext>
            </a:extLst>
          </p:cNvPr>
          <p:cNvSpPr>
            <a:spLocks noGrp="1"/>
          </p:cNvSpPr>
          <p:nvPr>
            <p:ph type="body" sz="quarter" idx="14"/>
          </p:nvPr>
        </p:nvSpPr>
        <p:spPr>
          <a:xfrm>
            <a:off x="395536" y="1707654"/>
            <a:ext cx="6192688" cy="3564731"/>
          </a:xfrm>
        </p:spPr>
        <p:txBody>
          <a:bodyPr/>
          <a:lstStyle/>
          <a:p>
            <a:r>
              <a:rPr lang="en-GB" dirty="0">
                <a:solidFill>
                  <a:schemeClr val="tx1">
                    <a:lumMod val="65000"/>
                    <a:lumOff val="35000"/>
                  </a:schemeClr>
                </a:solidFill>
              </a:rPr>
              <a:t>You notice that a lot of the insects in your garden are ants. </a:t>
            </a:r>
          </a:p>
          <a:p>
            <a:endParaRPr lang="en-GB" dirty="0">
              <a:solidFill>
                <a:schemeClr val="tx1">
                  <a:lumMod val="65000"/>
                  <a:lumOff val="35000"/>
                </a:schemeClr>
              </a:solidFill>
            </a:endParaRPr>
          </a:p>
          <a:p>
            <a:r>
              <a:rPr lang="en-GB" dirty="0">
                <a:solidFill>
                  <a:schemeClr val="tx1">
                    <a:lumMod val="65000"/>
                    <a:lumOff val="35000"/>
                  </a:schemeClr>
                </a:solidFill>
              </a:rPr>
              <a:t>You work out that 564 out of 712 insects are ants. </a:t>
            </a:r>
          </a:p>
          <a:p>
            <a:endParaRPr lang="en-GB" dirty="0">
              <a:solidFill>
                <a:schemeClr val="tx1">
                  <a:lumMod val="65000"/>
                  <a:lumOff val="35000"/>
                </a:schemeClr>
              </a:solidFill>
            </a:endParaRPr>
          </a:p>
          <a:p>
            <a:r>
              <a:rPr lang="en-GB" dirty="0">
                <a:solidFill>
                  <a:schemeClr val="tx1">
                    <a:lumMod val="65000"/>
                    <a:lumOff val="35000"/>
                  </a:schemeClr>
                </a:solidFill>
              </a:rPr>
              <a:t>You hear on a TV show that on average, 64% of insects in UK gardens are ants. </a:t>
            </a:r>
          </a:p>
          <a:p>
            <a:endParaRPr lang="en-GB" dirty="0">
              <a:solidFill>
                <a:schemeClr val="tx1">
                  <a:lumMod val="65000"/>
                  <a:lumOff val="35000"/>
                </a:schemeClr>
              </a:solidFill>
            </a:endParaRPr>
          </a:p>
          <a:p>
            <a:r>
              <a:rPr lang="en-GB" dirty="0">
                <a:solidFill>
                  <a:schemeClr val="tx1">
                    <a:lumMod val="65000"/>
                    <a:lumOff val="35000"/>
                  </a:schemeClr>
                </a:solidFill>
              </a:rPr>
              <a:t>Is the proportion of insects that are ants in your garden larger than UK average?</a:t>
            </a:r>
          </a:p>
          <a:p>
            <a:endParaRPr lang="en-GB" dirty="0"/>
          </a:p>
        </p:txBody>
      </p:sp>
      <p:sp>
        <p:nvSpPr>
          <p:cNvPr id="5" name="Rounded Rectangle 4">
            <a:extLst>
              <a:ext uri="{FF2B5EF4-FFF2-40B4-BE49-F238E27FC236}">
                <a16:creationId xmlns:a16="http://schemas.microsoft.com/office/drawing/2014/main" id="{E1AA5108-5D85-5F42-94C8-3F64E57415C9}"/>
              </a:ext>
            </a:extLst>
          </p:cNvPr>
          <p:cNvSpPr/>
          <p:nvPr/>
        </p:nvSpPr>
        <p:spPr>
          <a:xfrm>
            <a:off x="6690485" y="3793437"/>
            <a:ext cx="2015978" cy="104509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dirty="0"/>
              <a:t>Success: Ant </a:t>
            </a:r>
          </a:p>
          <a:p>
            <a:pPr lvl="0" algn="ctr"/>
            <a:endParaRPr lang="en-GB" dirty="0"/>
          </a:p>
          <a:p>
            <a:pPr lvl="0" algn="ctr"/>
            <a:r>
              <a:rPr lang="en-GB" dirty="0"/>
              <a:t>Failure: Not ant</a:t>
            </a:r>
          </a:p>
        </p:txBody>
      </p:sp>
      <p:pic>
        <p:nvPicPr>
          <p:cNvPr id="1026" name="Picture 2" descr="Vegetable Garden clipart free images - Clipart World">
            <a:extLst>
              <a:ext uri="{FF2B5EF4-FFF2-40B4-BE49-F238E27FC236}">
                <a16:creationId xmlns:a16="http://schemas.microsoft.com/office/drawing/2014/main" id="{34910CFE-215D-5946-8014-2DE3A59F3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762" y="1419622"/>
            <a:ext cx="2139702" cy="213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3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2755-AFF2-B64B-8145-BF7B45849823}"/>
              </a:ext>
            </a:extLst>
          </p:cNvPr>
          <p:cNvSpPr>
            <a:spLocks noGrp="1"/>
          </p:cNvSpPr>
          <p:nvPr>
            <p:ph type="ctrTitle"/>
          </p:nvPr>
        </p:nvSpPr>
        <p:spPr>
          <a:xfrm>
            <a:off x="395536" y="627534"/>
            <a:ext cx="7560840" cy="864096"/>
          </a:xfrm>
        </p:spPr>
        <p:txBody>
          <a:bodyPr/>
          <a:lstStyle/>
          <a:p>
            <a:r>
              <a:rPr lang="en-GB" dirty="0"/>
              <a:t>… and sometimes it is counterinitiative </a:t>
            </a:r>
          </a:p>
        </p:txBody>
      </p:sp>
      <p:sp>
        <p:nvSpPr>
          <p:cNvPr id="11" name="Rounded Rectangle 10">
            <a:extLst>
              <a:ext uri="{FF2B5EF4-FFF2-40B4-BE49-F238E27FC236}">
                <a16:creationId xmlns:a16="http://schemas.microsoft.com/office/drawing/2014/main" id="{2EC9B78D-604E-DE4F-B830-2D0DDF3619FC}"/>
              </a:ext>
            </a:extLst>
          </p:cNvPr>
          <p:cNvSpPr/>
          <p:nvPr/>
        </p:nvSpPr>
        <p:spPr>
          <a:xfrm>
            <a:off x="5724128" y="3867894"/>
            <a:ext cx="2664296" cy="11071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dirty="0"/>
              <a:t>Success: Get illness</a:t>
            </a:r>
          </a:p>
          <a:p>
            <a:pPr lvl="0" algn="ctr"/>
            <a:endParaRPr lang="en-GB" dirty="0"/>
          </a:p>
          <a:p>
            <a:pPr lvl="0" algn="ctr"/>
            <a:r>
              <a:rPr lang="en-GB" dirty="0"/>
              <a:t>Failure: Do not get illness</a:t>
            </a:r>
          </a:p>
        </p:txBody>
      </p:sp>
      <p:sp>
        <p:nvSpPr>
          <p:cNvPr id="9" name="TextBox 8">
            <a:extLst>
              <a:ext uri="{FF2B5EF4-FFF2-40B4-BE49-F238E27FC236}">
                <a16:creationId xmlns:a16="http://schemas.microsoft.com/office/drawing/2014/main" id="{D1DF27C3-87AE-FA4D-B7EF-0752C7FC346B}"/>
              </a:ext>
            </a:extLst>
          </p:cNvPr>
          <p:cNvSpPr txBox="1"/>
          <p:nvPr/>
        </p:nvSpPr>
        <p:spPr>
          <a:xfrm>
            <a:off x="395536" y="1569030"/>
            <a:ext cx="5040560" cy="3416320"/>
          </a:xfrm>
          <a:prstGeom prst="rect">
            <a:avLst/>
          </a:prstGeom>
          <a:noFill/>
        </p:spPr>
        <p:txBody>
          <a:bodyPr wrap="square">
            <a:spAutoFit/>
          </a:bodyPr>
          <a:lstStyle/>
          <a:p>
            <a:pPr algn="ctr"/>
            <a:r>
              <a:rPr lang="en-GB" dirty="0">
                <a:solidFill>
                  <a:schemeClr val="tx1">
                    <a:lumMod val="65000"/>
                    <a:lumOff val="35000"/>
                  </a:schemeClr>
                </a:solidFill>
              </a:rPr>
              <a:t>You develop a new vaccine for an illness and give this to 1,000 people - 32/1000 given the vaccine get the illness within a year. </a:t>
            </a:r>
          </a:p>
          <a:p>
            <a:pPr algn="ctr"/>
            <a:endParaRPr lang="en-GB" dirty="0">
              <a:solidFill>
                <a:schemeClr val="tx1">
                  <a:lumMod val="65000"/>
                  <a:lumOff val="35000"/>
                </a:schemeClr>
              </a:solidFill>
            </a:endParaRPr>
          </a:p>
          <a:p>
            <a:pPr algn="ctr"/>
            <a:r>
              <a:rPr lang="en-GB" dirty="0">
                <a:solidFill>
                  <a:schemeClr val="tx1">
                    <a:lumMod val="65000"/>
                    <a:lumOff val="35000"/>
                  </a:schemeClr>
                </a:solidFill>
              </a:rPr>
              <a:t>You know that approximately 10% of unvaccinated people (or 0.1 expressed as a proportion) get the illness every year. </a:t>
            </a:r>
          </a:p>
          <a:p>
            <a:pPr algn="ctr"/>
            <a:endParaRPr lang="en-GB" dirty="0">
              <a:solidFill>
                <a:schemeClr val="tx1">
                  <a:lumMod val="65000"/>
                  <a:lumOff val="35000"/>
                </a:schemeClr>
              </a:solidFill>
            </a:endParaRPr>
          </a:p>
          <a:p>
            <a:pPr algn="ctr"/>
            <a:r>
              <a:rPr lang="en-GB" dirty="0">
                <a:solidFill>
                  <a:schemeClr val="tx1">
                    <a:lumMod val="65000"/>
                    <a:lumOff val="35000"/>
                  </a:schemeClr>
                </a:solidFill>
              </a:rPr>
              <a:t>Is the proportion of vaccinated people getting the illness lower than the known value for unvaccinated people?</a:t>
            </a:r>
          </a:p>
          <a:p>
            <a:pPr marL="285750" indent="-285750">
              <a:buFont typeface="Arial" panose="020B0604020202020204" pitchFamily="34" charset="0"/>
              <a:buChar char="•"/>
            </a:pPr>
            <a:endParaRPr lang="en-GB" dirty="0">
              <a:solidFill>
                <a:schemeClr val="tx1">
                  <a:lumMod val="65000"/>
                  <a:lumOff val="35000"/>
                </a:schemeClr>
              </a:solidFill>
            </a:endParaRPr>
          </a:p>
        </p:txBody>
      </p:sp>
      <p:pic>
        <p:nvPicPr>
          <p:cNvPr id="4100" name="Picture 4" descr="Sick Kid Clipart, HD Png Download - kindpng">
            <a:extLst>
              <a:ext uri="{FF2B5EF4-FFF2-40B4-BE49-F238E27FC236}">
                <a16:creationId xmlns:a16="http://schemas.microsoft.com/office/drawing/2014/main" id="{29AE51EC-98B6-FF40-9332-DBA537A14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449" y="1309547"/>
            <a:ext cx="1854448" cy="231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6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6843-BA7C-2C48-8018-0450D5713CB7}"/>
              </a:ext>
            </a:extLst>
          </p:cNvPr>
          <p:cNvSpPr>
            <a:spLocks noGrp="1"/>
          </p:cNvSpPr>
          <p:nvPr>
            <p:ph type="ctrTitle"/>
          </p:nvPr>
        </p:nvSpPr>
        <p:spPr/>
        <p:txBody>
          <a:bodyPr/>
          <a:lstStyle/>
          <a:p>
            <a:r>
              <a:rPr lang="en-GB" dirty="0"/>
              <a:t>3. Each trial is independent</a:t>
            </a:r>
          </a:p>
        </p:txBody>
      </p:sp>
      <p:pic>
        <p:nvPicPr>
          <p:cNvPr id="11266" name="Picture 2" descr="whispering child - First Discoverers">
            <a:extLst>
              <a:ext uri="{FF2B5EF4-FFF2-40B4-BE49-F238E27FC236}">
                <a16:creationId xmlns:a16="http://schemas.microsoft.com/office/drawing/2014/main" id="{86648160-B3AE-DC4B-9D30-C9F694151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923678"/>
            <a:ext cx="3997414" cy="2088232"/>
          </a:xfrm>
          <a:prstGeom prst="rect">
            <a:avLst/>
          </a:prstGeom>
          <a:solidFill>
            <a:schemeClr val="accent2"/>
          </a:solidFill>
          <a:ln w="50800">
            <a:solidFill>
              <a:srgbClr val="FF0000"/>
            </a:solidFill>
          </a:ln>
        </p:spPr>
      </p:pic>
      <p:pic>
        <p:nvPicPr>
          <p:cNvPr id="13314" name="Picture 2" descr="3 Tips for Helping Your Child Manage Frequent Tests | Scholastic | Parents">
            <a:extLst>
              <a:ext uri="{FF2B5EF4-FFF2-40B4-BE49-F238E27FC236}">
                <a16:creationId xmlns:a16="http://schemas.microsoft.com/office/drawing/2014/main" id="{BDC1C5ED-42A0-794F-80BA-30AB2312D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33" y="1923678"/>
            <a:ext cx="2854523" cy="2139902"/>
          </a:xfrm>
          <a:prstGeom prst="rect">
            <a:avLst/>
          </a:prstGeom>
          <a:noFill/>
          <a:ln w="50800">
            <a:solidFill>
              <a:srgbClr val="00B050"/>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CE94D3-DD0C-9249-BC8E-F6F975E6DCFC}"/>
              </a:ext>
            </a:extLst>
          </p:cNvPr>
          <p:cNvSpPr txBox="1"/>
          <p:nvPr/>
        </p:nvSpPr>
        <p:spPr>
          <a:xfrm>
            <a:off x="-144016" y="4270184"/>
            <a:ext cx="4572000" cy="369332"/>
          </a:xfrm>
          <a:prstGeom prst="rect">
            <a:avLst/>
          </a:prstGeom>
          <a:noFill/>
        </p:spPr>
        <p:txBody>
          <a:bodyPr wrap="square">
            <a:spAutoFit/>
          </a:bodyPr>
          <a:lstStyle/>
          <a:p>
            <a:pPr algn="ctr"/>
            <a:r>
              <a:rPr lang="en-GB" dirty="0">
                <a:solidFill>
                  <a:schemeClr val="tx1">
                    <a:lumMod val="65000"/>
                    <a:lumOff val="35000"/>
                  </a:schemeClr>
                </a:solidFill>
              </a:rPr>
              <a:t>Independent</a:t>
            </a:r>
          </a:p>
        </p:txBody>
      </p:sp>
      <p:sp>
        <p:nvSpPr>
          <p:cNvPr id="10" name="TextBox 9">
            <a:extLst>
              <a:ext uri="{FF2B5EF4-FFF2-40B4-BE49-F238E27FC236}">
                <a16:creationId xmlns:a16="http://schemas.microsoft.com/office/drawing/2014/main" id="{F75895FE-8930-6643-9046-10841F2964DD}"/>
              </a:ext>
            </a:extLst>
          </p:cNvPr>
          <p:cNvSpPr txBox="1"/>
          <p:nvPr/>
        </p:nvSpPr>
        <p:spPr>
          <a:xfrm>
            <a:off x="4140691" y="4270184"/>
            <a:ext cx="4572000" cy="369332"/>
          </a:xfrm>
          <a:prstGeom prst="rect">
            <a:avLst/>
          </a:prstGeom>
          <a:noFill/>
        </p:spPr>
        <p:txBody>
          <a:bodyPr wrap="square">
            <a:spAutoFit/>
          </a:bodyPr>
          <a:lstStyle/>
          <a:p>
            <a:pPr algn="ctr"/>
            <a:r>
              <a:rPr lang="en-GB" dirty="0">
                <a:solidFill>
                  <a:schemeClr val="tx1">
                    <a:lumMod val="65000"/>
                    <a:lumOff val="35000"/>
                  </a:schemeClr>
                </a:solidFill>
              </a:rPr>
              <a:t>Not independent</a:t>
            </a:r>
          </a:p>
        </p:txBody>
      </p:sp>
      <p:pic>
        <p:nvPicPr>
          <p:cNvPr id="12" name="Picture 2" descr="Cheese moon Images, Stock Photos &amp;amp; Vectors | Shutterstock">
            <a:extLst>
              <a:ext uri="{FF2B5EF4-FFF2-40B4-BE49-F238E27FC236}">
                <a16:creationId xmlns:a16="http://schemas.microsoft.com/office/drawing/2014/main" id="{E6865150-CD18-D040-8F14-D4E099BC90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601"/>
          <a:stretch/>
        </p:blipFill>
        <p:spPr bwMode="auto">
          <a:xfrm>
            <a:off x="4572000" y="222837"/>
            <a:ext cx="973763" cy="8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9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BA41-103F-C94F-9E70-B1164799E912}"/>
              </a:ext>
            </a:extLst>
          </p:cNvPr>
          <p:cNvSpPr>
            <a:spLocks noGrp="1"/>
          </p:cNvSpPr>
          <p:nvPr>
            <p:ph type="ctrTitle"/>
          </p:nvPr>
        </p:nvSpPr>
        <p:spPr/>
        <p:txBody>
          <a:bodyPr/>
          <a:lstStyle/>
          <a:p>
            <a:r>
              <a:rPr lang="en-GB" dirty="0"/>
              <a:t>Your statistics toolbox</a:t>
            </a:r>
          </a:p>
        </p:txBody>
      </p:sp>
      <p:pic>
        <p:nvPicPr>
          <p:cNvPr id="1026" name="Picture 2" descr="ST-350-B by Trusco : Amazon.co.uk: DIY &amp;amp; Tools">
            <a:extLst>
              <a:ext uri="{FF2B5EF4-FFF2-40B4-BE49-F238E27FC236}">
                <a16:creationId xmlns:a16="http://schemas.microsoft.com/office/drawing/2014/main" id="{9694A671-AB56-E549-B758-A6AB5B771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9622"/>
            <a:ext cx="4764854" cy="360031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86A0B74C-FC42-694E-B72B-EC9CFE92DA52}"/>
              </a:ext>
            </a:extLst>
          </p:cNvPr>
          <p:cNvSpPr/>
          <p:nvPr/>
        </p:nvSpPr>
        <p:spPr>
          <a:xfrm>
            <a:off x="3640004" y="3535952"/>
            <a:ext cx="1217053" cy="41327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ANOVA</a:t>
            </a:r>
          </a:p>
        </p:txBody>
      </p:sp>
      <p:sp>
        <p:nvSpPr>
          <p:cNvPr id="7" name="Rounded Rectangle 6">
            <a:extLst>
              <a:ext uri="{FF2B5EF4-FFF2-40B4-BE49-F238E27FC236}">
                <a16:creationId xmlns:a16="http://schemas.microsoft.com/office/drawing/2014/main" id="{D8116933-B3C3-974F-B510-0CE2B5A0CD4E}"/>
              </a:ext>
            </a:extLst>
          </p:cNvPr>
          <p:cNvSpPr/>
          <p:nvPr/>
        </p:nvSpPr>
        <p:spPr>
          <a:xfrm>
            <a:off x="2175073" y="3925535"/>
            <a:ext cx="1058085" cy="436948"/>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T-test</a:t>
            </a:r>
          </a:p>
        </p:txBody>
      </p:sp>
      <p:sp>
        <p:nvSpPr>
          <p:cNvPr id="10" name="Rounded Rectangle 9">
            <a:extLst>
              <a:ext uri="{FF2B5EF4-FFF2-40B4-BE49-F238E27FC236}">
                <a16:creationId xmlns:a16="http://schemas.microsoft.com/office/drawing/2014/main" id="{590B5057-1F70-D940-90BD-8A515F76B4E9}"/>
              </a:ext>
            </a:extLst>
          </p:cNvPr>
          <p:cNvSpPr/>
          <p:nvPr/>
        </p:nvSpPr>
        <p:spPr>
          <a:xfrm>
            <a:off x="3546619" y="2578534"/>
            <a:ext cx="1231871" cy="6412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Linear regression</a:t>
            </a:r>
          </a:p>
        </p:txBody>
      </p:sp>
      <p:sp>
        <p:nvSpPr>
          <p:cNvPr id="11" name="Rounded Rectangle 10">
            <a:extLst>
              <a:ext uri="{FF2B5EF4-FFF2-40B4-BE49-F238E27FC236}">
                <a16:creationId xmlns:a16="http://schemas.microsoft.com/office/drawing/2014/main" id="{70CFCDF3-94D8-3E43-BEA2-96B1BA55F90A}"/>
              </a:ext>
            </a:extLst>
          </p:cNvPr>
          <p:cNvSpPr/>
          <p:nvPr/>
        </p:nvSpPr>
        <p:spPr>
          <a:xfrm>
            <a:off x="1994591" y="3094470"/>
            <a:ext cx="1343418" cy="538556"/>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Correlation</a:t>
            </a:r>
          </a:p>
        </p:txBody>
      </p:sp>
      <p:sp>
        <p:nvSpPr>
          <p:cNvPr id="15" name="Text Placeholder 1">
            <a:extLst>
              <a:ext uri="{FF2B5EF4-FFF2-40B4-BE49-F238E27FC236}">
                <a16:creationId xmlns:a16="http://schemas.microsoft.com/office/drawing/2014/main" id="{9A35F230-A21E-8242-9B68-8E7F08B84480}"/>
              </a:ext>
            </a:extLst>
          </p:cNvPr>
          <p:cNvSpPr>
            <a:spLocks noGrp="1"/>
          </p:cNvSpPr>
          <p:nvPr>
            <p:ph type="body" sz="quarter" idx="14"/>
          </p:nvPr>
        </p:nvSpPr>
        <p:spPr>
          <a:xfrm>
            <a:off x="5414090" y="1419622"/>
            <a:ext cx="3520813" cy="3600310"/>
          </a:xfrm>
        </p:spPr>
        <p:txBody>
          <a:bodyPr/>
          <a:lstStyle/>
          <a:p>
            <a:endParaRPr lang="en-GB" dirty="0"/>
          </a:p>
          <a:p>
            <a:r>
              <a:rPr lang="en-GB" dirty="0"/>
              <a:t>Soon you will have to apply what you’ve learned to your dissertation</a:t>
            </a:r>
          </a:p>
          <a:p>
            <a:endParaRPr lang="en-GB" dirty="0"/>
          </a:p>
          <a:p>
            <a:r>
              <a:rPr lang="en-GB" dirty="0"/>
              <a:t>One issue: there are relatively common situations where these tests aren’t appropriate… what then?!</a:t>
            </a:r>
          </a:p>
          <a:p>
            <a:endParaRPr lang="en-GB" dirty="0"/>
          </a:p>
        </p:txBody>
      </p:sp>
    </p:spTree>
    <p:extLst>
      <p:ext uri="{BB962C8B-B14F-4D97-AF65-F5344CB8AC3E}">
        <p14:creationId xmlns:p14="http://schemas.microsoft.com/office/powerpoint/2010/main" val="5289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6843-BA7C-2C48-8018-0450D5713CB7}"/>
              </a:ext>
            </a:extLst>
          </p:cNvPr>
          <p:cNvSpPr>
            <a:spLocks noGrp="1"/>
          </p:cNvSpPr>
          <p:nvPr>
            <p:ph type="ctrTitle"/>
          </p:nvPr>
        </p:nvSpPr>
        <p:spPr>
          <a:xfrm>
            <a:off x="395536" y="411510"/>
            <a:ext cx="5410091" cy="864096"/>
          </a:xfrm>
        </p:spPr>
        <p:txBody>
          <a:bodyPr/>
          <a:lstStyle/>
          <a:p>
            <a:pPr marL="0" indent="0">
              <a:buNone/>
            </a:pPr>
            <a:r>
              <a:rPr lang="en-GB" b="1" dirty="0"/>
              <a:t>4. The probability of ‘success’ remains the same on every trial</a:t>
            </a:r>
          </a:p>
        </p:txBody>
      </p:sp>
      <p:sp>
        <p:nvSpPr>
          <p:cNvPr id="5" name="Rounded Rectangle 4">
            <a:extLst>
              <a:ext uri="{FF2B5EF4-FFF2-40B4-BE49-F238E27FC236}">
                <a16:creationId xmlns:a16="http://schemas.microsoft.com/office/drawing/2014/main" id="{BF3AF239-11C2-F04E-ABA5-1595B772AA95}"/>
              </a:ext>
            </a:extLst>
          </p:cNvPr>
          <p:cNvSpPr/>
          <p:nvPr/>
        </p:nvSpPr>
        <p:spPr>
          <a:xfrm>
            <a:off x="369537" y="2363781"/>
            <a:ext cx="3240606" cy="1507243"/>
          </a:xfrm>
          <a:prstGeom prst="round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65000"/>
                    <a:lumOff val="35000"/>
                  </a:schemeClr>
                </a:solidFill>
              </a:rPr>
              <a:t>Is the moon made of cheese?</a:t>
            </a:r>
          </a:p>
          <a:p>
            <a:pPr algn="ctr"/>
            <a:endParaRPr lang="en-GB" dirty="0">
              <a:solidFill>
                <a:schemeClr val="tx1">
                  <a:lumMod val="65000"/>
                  <a:lumOff val="35000"/>
                </a:schemeClr>
              </a:solidFill>
            </a:endParaRPr>
          </a:p>
          <a:p>
            <a:pPr marL="342900" indent="-342900" algn="ctr">
              <a:buFont typeface="+mj-lt"/>
              <a:buAutoNum type="alphaLcParenR"/>
            </a:pPr>
            <a:r>
              <a:rPr lang="en-GB" dirty="0">
                <a:solidFill>
                  <a:schemeClr val="tx1">
                    <a:lumMod val="65000"/>
                    <a:lumOff val="35000"/>
                  </a:schemeClr>
                </a:solidFill>
              </a:rPr>
              <a:t>Yes</a:t>
            </a:r>
          </a:p>
          <a:p>
            <a:pPr marL="342900" indent="-342900" algn="ctr">
              <a:buFont typeface="+mj-lt"/>
              <a:buAutoNum type="alphaLcParenR"/>
            </a:pPr>
            <a:r>
              <a:rPr lang="en-GB" dirty="0">
                <a:solidFill>
                  <a:schemeClr val="tx1">
                    <a:lumMod val="65000"/>
                    <a:lumOff val="35000"/>
                  </a:schemeClr>
                </a:solidFill>
              </a:rPr>
              <a:t>No</a:t>
            </a:r>
          </a:p>
        </p:txBody>
      </p:sp>
      <p:sp>
        <p:nvSpPr>
          <p:cNvPr id="6" name="TextBox 5">
            <a:extLst>
              <a:ext uri="{FF2B5EF4-FFF2-40B4-BE49-F238E27FC236}">
                <a16:creationId xmlns:a16="http://schemas.microsoft.com/office/drawing/2014/main" id="{ACF99DA7-3A97-3F47-BFE4-14C5F40164BF}"/>
              </a:ext>
            </a:extLst>
          </p:cNvPr>
          <p:cNvSpPr txBox="1"/>
          <p:nvPr/>
        </p:nvSpPr>
        <p:spPr>
          <a:xfrm>
            <a:off x="180828" y="1493371"/>
            <a:ext cx="3618025" cy="646331"/>
          </a:xfrm>
          <a:prstGeom prst="rect">
            <a:avLst/>
          </a:prstGeom>
          <a:noFill/>
        </p:spPr>
        <p:txBody>
          <a:bodyPr wrap="square">
            <a:spAutoFit/>
          </a:bodyPr>
          <a:lstStyle/>
          <a:p>
            <a:pPr algn="ctr"/>
            <a:r>
              <a:rPr lang="en-GB" b="1" dirty="0">
                <a:solidFill>
                  <a:schemeClr val="tx1">
                    <a:lumMod val="65000"/>
                    <a:lumOff val="35000"/>
                  </a:schemeClr>
                </a:solidFill>
              </a:rPr>
              <a:t>All participants are given the same version of the question: </a:t>
            </a:r>
            <a:endParaRPr lang="en-GB" dirty="0">
              <a:solidFill>
                <a:schemeClr val="tx1">
                  <a:lumMod val="65000"/>
                  <a:lumOff val="35000"/>
                </a:schemeClr>
              </a:solidFill>
            </a:endParaRPr>
          </a:p>
        </p:txBody>
      </p:sp>
      <p:sp>
        <p:nvSpPr>
          <p:cNvPr id="7" name="Rounded Rectangle 6">
            <a:extLst>
              <a:ext uri="{FF2B5EF4-FFF2-40B4-BE49-F238E27FC236}">
                <a16:creationId xmlns:a16="http://schemas.microsoft.com/office/drawing/2014/main" id="{9D5DBEA9-09CB-284E-8429-B7DC0393349C}"/>
              </a:ext>
            </a:extLst>
          </p:cNvPr>
          <p:cNvSpPr/>
          <p:nvPr/>
        </p:nvSpPr>
        <p:spPr>
          <a:xfrm>
            <a:off x="4077400" y="2071949"/>
            <a:ext cx="1728233" cy="1926215"/>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lumMod val="65000"/>
                    <a:lumOff val="35000"/>
                  </a:schemeClr>
                </a:solidFill>
              </a:rPr>
              <a:t>Is the moon made of cheese?</a:t>
            </a:r>
          </a:p>
          <a:p>
            <a:pPr algn="ctr"/>
            <a:endParaRPr lang="en-GB" dirty="0">
              <a:solidFill>
                <a:schemeClr val="tx1">
                  <a:lumMod val="65000"/>
                  <a:lumOff val="35000"/>
                </a:schemeClr>
              </a:solidFill>
            </a:endParaRPr>
          </a:p>
          <a:p>
            <a:pPr marL="342900" indent="-342900" algn="ctr">
              <a:buFont typeface="+mj-lt"/>
              <a:buAutoNum type="alphaLcParenR"/>
            </a:pPr>
            <a:r>
              <a:rPr lang="en-GB" dirty="0">
                <a:solidFill>
                  <a:schemeClr val="tx1">
                    <a:lumMod val="65000"/>
                    <a:lumOff val="35000"/>
                  </a:schemeClr>
                </a:solidFill>
              </a:rPr>
              <a:t>Yes</a:t>
            </a:r>
          </a:p>
          <a:p>
            <a:pPr marL="342900" indent="-342900" algn="ctr">
              <a:buFont typeface="+mj-lt"/>
              <a:buAutoNum type="alphaLcParenR"/>
            </a:pPr>
            <a:r>
              <a:rPr lang="en-GB" dirty="0">
                <a:solidFill>
                  <a:schemeClr val="tx1">
                    <a:lumMod val="65000"/>
                    <a:lumOff val="35000"/>
                  </a:schemeClr>
                </a:solidFill>
              </a:rPr>
              <a:t>No</a:t>
            </a:r>
          </a:p>
        </p:txBody>
      </p:sp>
      <p:sp>
        <p:nvSpPr>
          <p:cNvPr id="8" name="TextBox 7">
            <a:extLst>
              <a:ext uri="{FF2B5EF4-FFF2-40B4-BE49-F238E27FC236}">
                <a16:creationId xmlns:a16="http://schemas.microsoft.com/office/drawing/2014/main" id="{A537AEBF-043D-F340-9366-AB2CE56EF5D1}"/>
              </a:ext>
            </a:extLst>
          </p:cNvPr>
          <p:cNvSpPr txBox="1"/>
          <p:nvPr/>
        </p:nvSpPr>
        <p:spPr>
          <a:xfrm>
            <a:off x="4067944" y="1501509"/>
            <a:ext cx="4572000" cy="369332"/>
          </a:xfrm>
          <a:prstGeom prst="rect">
            <a:avLst/>
          </a:prstGeom>
          <a:noFill/>
        </p:spPr>
        <p:txBody>
          <a:bodyPr wrap="square">
            <a:spAutoFit/>
          </a:bodyPr>
          <a:lstStyle/>
          <a:p>
            <a:pPr algn="ctr"/>
            <a:r>
              <a:rPr lang="en-GB" b="1" dirty="0">
                <a:solidFill>
                  <a:schemeClr val="tx1">
                    <a:lumMod val="65000"/>
                    <a:lumOff val="35000"/>
                  </a:schemeClr>
                </a:solidFill>
              </a:rPr>
              <a:t>Two versions of the question:</a:t>
            </a:r>
            <a:endParaRPr lang="en-GB"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6B929CC5-E795-E84E-85AB-4F389F3A3D18}"/>
              </a:ext>
            </a:extLst>
          </p:cNvPr>
          <p:cNvSpPr/>
          <p:nvPr/>
        </p:nvSpPr>
        <p:spPr>
          <a:xfrm>
            <a:off x="5949649" y="2036336"/>
            <a:ext cx="3024336" cy="1961828"/>
          </a:xfrm>
          <a:prstGeom prst="round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lphaLcParenR"/>
            </a:pPr>
            <a:endParaRPr lang="en-GB" dirty="0">
              <a:solidFill>
                <a:schemeClr val="tx1"/>
              </a:solidFill>
            </a:endParaRPr>
          </a:p>
        </p:txBody>
      </p:sp>
      <p:sp>
        <p:nvSpPr>
          <p:cNvPr id="11" name="TextBox 10">
            <a:extLst>
              <a:ext uri="{FF2B5EF4-FFF2-40B4-BE49-F238E27FC236}">
                <a16:creationId xmlns:a16="http://schemas.microsoft.com/office/drawing/2014/main" id="{81094675-2888-6845-8C31-672B87765777}"/>
              </a:ext>
            </a:extLst>
          </p:cNvPr>
          <p:cNvSpPr txBox="1"/>
          <p:nvPr/>
        </p:nvSpPr>
        <p:spPr>
          <a:xfrm>
            <a:off x="5143987" y="2304812"/>
            <a:ext cx="4635660" cy="1477328"/>
          </a:xfrm>
          <a:prstGeom prst="rect">
            <a:avLst/>
          </a:prstGeom>
          <a:noFill/>
        </p:spPr>
        <p:txBody>
          <a:bodyPr wrap="square">
            <a:spAutoFit/>
          </a:bodyPr>
          <a:lstStyle/>
          <a:p>
            <a:pPr algn="ctr"/>
            <a:r>
              <a:rPr lang="en-GB" dirty="0">
                <a:solidFill>
                  <a:schemeClr val="tx1">
                    <a:lumMod val="65000"/>
                    <a:lumOff val="35000"/>
                  </a:schemeClr>
                </a:solidFill>
              </a:rPr>
              <a:t>Is the moon made of cheese?</a:t>
            </a:r>
          </a:p>
          <a:p>
            <a:pPr algn="ctr"/>
            <a:endParaRPr lang="en-GB" dirty="0">
              <a:solidFill>
                <a:schemeClr val="tx1">
                  <a:lumMod val="65000"/>
                  <a:lumOff val="35000"/>
                </a:schemeClr>
              </a:solidFill>
            </a:endParaRPr>
          </a:p>
          <a:p>
            <a:pPr marL="342900" indent="-342900" algn="ctr">
              <a:buFont typeface="+mj-lt"/>
              <a:buAutoNum type="alphaLcParenR"/>
            </a:pPr>
            <a:r>
              <a:rPr lang="en-GB" dirty="0">
                <a:solidFill>
                  <a:schemeClr val="tx1">
                    <a:lumMod val="65000"/>
                    <a:lumOff val="35000"/>
                  </a:schemeClr>
                </a:solidFill>
              </a:rPr>
              <a:t>Yes</a:t>
            </a:r>
          </a:p>
          <a:p>
            <a:pPr marL="342900" indent="-342900" algn="ctr">
              <a:buFont typeface="+mj-lt"/>
              <a:buAutoNum type="alphaLcParenR"/>
            </a:pPr>
            <a:r>
              <a:rPr lang="en-GB" dirty="0">
                <a:solidFill>
                  <a:schemeClr val="tx1">
                    <a:lumMod val="65000"/>
                    <a:lumOff val="35000"/>
                  </a:schemeClr>
                </a:solidFill>
              </a:rPr>
              <a:t>No, it never has been</a:t>
            </a:r>
          </a:p>
          <a:p>
            <a:pPr marL="342900" indent="-342900" algn="ctr">
              <a:buFont typeface="+mj-lt"/>
              <a:buAutoNum type="alphaLcParenR"/>
            </a:pPr>
            <a:r>
              <a:rPr lang="en-GB" dirty="0">
                <a:solidFill>
                  <a:schemeClr val="tx1">
                    <a:lumMod val="65000"/>
                    <a:lumOff val="35000"/>
                  </a:schemeClr>
                </a:solidFill>
              </a:rPr>
              <a:t>No, but it used to be</a:t>
            </a:r>
          </a:p>
        </p:txBody>
      </p:sp>
      <p:cxnSp>
        <p:nvCxnSpPr>
          <p:cNvPr id="12" name="Straight Connector 11">
            <a:extLst>
              <a:ext uri="{FF2B5EF4-FFF2-40B4-BE49-F238E27FC236}">
                <a16:creationId xmlns:a16="http://schemas.microsoft.com/office/drawing/2014/main" id="{FFE4B34F-2CC1-654E-B256-5D68E5720069}"/>
              </a:ext>
            </a:extLst>
          </p:cNvPr>
          <p:cNvCxnSpPr>
            <a:cxnSpLocks/>
          </p:cNvCxnSpPr>
          <p:nvPr/>
        </p:nvCxnSpPr>
        <p:spPr>
          <a:xfrm>
            <a:off x="3855301" y="1699516"/>
            <a:ext cx="0" cy="3104482"/>
          </a:xfrm>
          <a:prstGeom prst="line">
            <a:avLst/>
          </a:prstGeom>
          <a:ln w="635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17F446-89F8-884D-9E75-C33F161EAA7A}"/>
              </a:ext>
            </a:extLst>
          </p:cNvPr>
          <p:cNvSpPr txBox="1"/>
          <p:nvPr/>
        </p:nvSpPr>
        <p:spPr>
          <a:xfrm>
            <a:off x="535434" y="4227934"/>
            <a:ext cx="2736304" cy="646331"/>
          </a:xfrm>
          <a:prstGeom prst="rect">
            <a:avLst/>
          </a:prstGeom>
          <a:noFill/>
        </p:spPr>
        <p:txBody>
          <a:bodyPr wrap="square" rtlCol="0">
            <a:spAutoFit/>
          </a:bodyPr>
          <a:lstStyle/>
          <a:p>
            <a:pPr algn="ctr"/>
            <a:r>
              <a:rPr lang="en-GB" dirty="0">
                <a:solidFill>
                  <a:schemeClr val="tx1">
                    <a:lumMod val="65000"/>
                    <a:lumOff val="35000"/>
                  </a:schemeClr>
                </a:solidFill>
              </a:rPr>
              <a:t>Outcome 1: Correct = b</a:t>
            </a:r>
          </a:p>
          <a:p>
            <a:pPr algn="ctr"/>
            <a:r>
              <a:rPr lang="en-GB" dirty="0">
                <a:solidFill>
                  <a:schemeClr val="tx1">
                    <a:lumMod val="65000"/>
                    <a:lumOff val="35000"/>
                  </a:schemeClr>
                </a:solidFill>
              </a:rPr>
              <a:t>Outcome 2: Incorrect = a</a:t>
            </a:r>
          </a:p>
        </p:txBody>
      </p:sp>
      <p:sp>
        <p:nvSpPr>
          <p:cNvPr id="13" name="TextBox 12">
            <a:extLst>
              <a:ext uri="{FF2B5EF4-FFF2-40B4-BE49-F238E27FC236}">
                <a16:creationId xmlns:a16="http://schemas.microsoft.com/office/drawing/2014/main" id="{34F8074D-A99A-FA44-AA39-AE56D5B4CB95}"/>
              </a:ext>
            </a:extLst>
          </p:cNvPr>
          <p:cNvSpPr txBox="1"/>
          <p:nvPr/>
        </p:nvSpPr>
        <p:spPr>
          <a:xfrm>
            <a:off x="4077400" y="4271629"/>
            <a:ext cx="4746699" cy="646331"/>
          </a:xfrm>
          <a:prstGeom prst="rect">
            <a:avLst/>
          </a:prstGeom>
          <a:noFill/>
        </p:spPr>
        <p:txBody>
          <a:bodyPr wrap="square" rtlCol="0">
            <a:spAutoFit/>
          </a:bodyPr>
          <a:lstStyle/>
          <a:p>
            <a:pPr algn="ctr"/>
            <a:r>
              <a:rPr lang="en-GB" dirty="0">
                <a:solidFill>
                  <a:schemeClr val="tx1">
                    <a:lumMod val="65000"/>
                    <a:lumOff val="35000"/>
                  </a:schemeClr>
                </a:solidFill>
              </a:rPr>
              <a:t>Outcome 1: Correct = b</a:t>
            </a:r>
          </a:p>
          <a:p>
            <a:pPr algn="ctr"/>
            <a:r>
              <a:rPr lang="en-GB" dirty="0">
                <a:solidFill>
                  <a:schemeClr val="tx1">
                    <a:lumMod val="65000"/>
                    <a:lumOff val="35000"/>
                  </a:schemeClr>
                </a:solidFill>
              </a:rPr>
              <a:t>Outcome 2: Incorrect = a or c</a:t>
            </a:r>
          </a:p>
        </p:txBody>
      </p:sp>
      <p:pic>
        <p:nvPicPr>
          <p:cNvPr id="16" name="Picture 2" descr="Cheese moon Images, Stock Photos &amp;amp; Vectors | Shutterstock">
            <a:extLst>
              <a:ext uri="{FF2B5EF4-FFF2-40B4-BE49-F238E27FC236}">
                <a16:creationId xmlns:a16="http://schemas.microsoft.com/office/drawing/2014/main" id="{F71BE34D-D4BF-F34F-AEAC-9577007423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5462767" y="177195"/>
            <a:ext cx="973763" cy="8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5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1" grpId="0"/>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D1ABC-8014-8D43-89A3-E557034B875C}"/>
              </a:ext>
            </a:extLst>
          </p:cNvPr>
          <p:cNvSpPr>
            <a:spLocks noGrp="1"/>
          </p:cNvSpPr>
          <p:nvPr>
            <p:ph type="ctrTitle"/>
          </p:nvPr>
        </p:nvSpPr>
        <p:spPr>
          <a:xfrm>
            <a:off x="467544" y="2283718"/>
            <a:ext cx="6768752" cy="864096"/>
          </a:xfrm>
        </p:spPr>
        <p:txBody>
          <a:bodyPr/>
          <a:lstStyle/>
          <a:p>
            <a:r>
              <a:rPr lang="en-GB" dirty="0"/>
              <a:t>Running the binomial test in R</a:t>
            </a:r>
          </a:p>
        </p:txBody>
      </p:sp>
      <p:sp>
        <p:nvSpPr>
          <p:cNvPr id="6" name="Rectangle 5">
            <a:extLst>
              <a:ext uri="{FF2B5EF4-FFF2-40B4-BE49-F238E27FC236}">
                <a16:creationId xmlns:a16="http://schemas.microsoft.com/office/drawing/2014/main" id="{7F824F59-3DBD-0140-AB5C-3BF50E7A5394}"/>
              </a:ext>
            </a:extLst>
          </p:cNvPr>
          <p:cNvSpPr/>
          <p:nvPr/>
        </p:nvSpPr>
        <p:spPr>
          <a:xfrm>
            <a:off x="467544" y="1131590"/>
            <a:ext cx="83529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211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3B6B-C067-FF41-BE3F-EE41DE10C6AA}"/>
              </a:ext>
            </a:extLst>
          </p:cNvPr>
          <p:cNvSpPr>
            <a:spLocks noGrp="1"/>
          </p:cNvSpPr>
          <p:nvPr>
            <p:ph type="ctrTitle"/>
          </p:nvPr>
        </p:nvSpPr>
        <p:spPr/>
        <p:txBody>
          <a:bodyPr/>
          <a:lstStyle/>
          <a:p>
            <a:r>
              <a:rPr lang="en-GB" dirty="0"/>
              <a:t>How do I conduct a binomial test in R?</a:t>
            </a:r>
          </a:p>
        </p:txBody>
      </p:sp>
      <p:pic>
        <p:nvPicPr>
          <p:cNvPr id="4" name="Picture 3">
            <a:extLst>
              <a:ext uri="{FF2B5EF4-FFF2-40B4-BE49-F238E27FC236}">
                <a16:creationId xmlns:a16="http://schemas.microsoft.com/office/drawing/2014/main" id="{2DF71125-8937-014D-8C94-964944503106}"/>
              </a:ext>
            </a:extLst>
          </p:cNvPr>
          <p:cNvPicPr>
            <a:picLocks noChangeAspect="1"/>
          </p:cNvPicPr>
          <p:nvPr/>
        </p:nvPicPr>
        <p:blipFill>
          <a:blip r:embed="rId2"/>
          <a:stretch>
            <a:fillRect/>
          </a:stretch>
        </p:blipFill>
        <p:spPr>
          <a:xfrm>
            <a:off x="2483768" y="2476514"/>
            <a:ext cx="3801065" cy="568200"/>
          </a:xfrm>
          <a:prstGeom prst="rect">
            <a:avLst/>
          </a:prstGeom>
        </p:spPr>
      </p:pic>
      <p:cxnSp>
        <p:nvCxnSpPr>
          <p:cNvPr id="6" name="Straight Arrow Connector 5">
            <a:extLst>
              <a:ext uri="{FF2B5EF4-FFF2-40B4-BE49-F238E27FC236}">
                <a16:creationId xmlns:a16="http://schemas.microsoft.com/office/drawing/2014/main" id="{706E7807-19B9-3242-BB19-C10BFA00B72A}"/>
              </a:ext>
            </a:extLst>
          </p:cNvPr>
          <p:cNvCxnSpPr>
            <a:cxnSpLocks/>
          </p:cNvCxnSpPr>
          <p:nvPr/>
        </p:nvCxnSpPr>
        <p:spPr>
          <a:xfrm flipH="1">
            <a:off x="4499992" y="2318483"/>
            <a:ext cx="216024" cy="29418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574C8408-B02B-824D-A2CE-03C879260300}"/>
              </a:ext>
            </a:extLst>
          </p:cNvPr>
          <p:cNvSpPr/>
          <p:nvPr/>
        </p:nvSpPr>
        <p:spPr>
          <a:xfrm>
            <a:off x="4572000" y="1770932"/>
            <a:ext cx="3073223" cy="61562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Number of successes (e.g. correct)</a:t>
            </a:r>
          </a:p>
        </p:txBody>
      </p:sp>
      <p:cxnSp>
        <p:nvCxnSpPr>
          <p:cNvPr id="10" name="Straight Arrow Connector 9">
            <a:extLst>
              <a:ext uri="{FF2B5EF4-FFF2-40B4-BE49-F238E27FC236}">
                <a16:creationId xmlns:a16="http://schemas.microsoft.com/office/drawing/2014/main" id="{F3628FBD-91FD-F746-A5FE-83366E603EC5}"/>
              </a:ext>
            </a:extLst>
          </p:cNvPr>
          <p:cNvCxnSpPr>
            <a:cxnSpLocks/>
          </p:cNvCxnSpPr>
          <p:nvPr/>
        </p:nvCxnSpPr>
        <p:spPr>
          <a:xfrm flipV="1">
            <a:off x="4815234" y="2936301"/>
            <a:ext cx="258207" cy="30749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3C8F30BA-640F-9540-B962-3BD2BDBE4BCD}"/>
              </a:ext>
            </a:extLst>
          </p:cNvPr>
          <p:cNvSpPr/>
          <p:nvPr/>
        </p:nvSpPr>
        <p:spPr>
          <a:xfrm>
            <a:off x="3885309" y="3222754"/>
            <a:ext cx="1550787" cy="61562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Number of trials in total</a:t>
            </a:r>
          </a:p>
        </p:txBody>
      </p:sp>
      <p:cxnSp>
        <p:nvCxnSpPr>
          <p:cNvPr id="14" name="Straight Arrow Connector 13">
            <a:extLst>
              <a:ext uri="{FF2B5EF4-FFF2-40B4-BE49-F238E27FC236}">
                <a16:creationId xmlns:a16="http://schemas.microsoft.com/office/drawing/2014/main" id="{9AB8634F-69BB-194E-9C88-462C1780BA09}"/>
              </a:ext>
            </a:extLst>
          </p:cNvPr>
          <p:cNvCxnSpPr>
            <a:cxnSpLocks/>
          </p:cNvCxnSpPr>
          <p:nvPr/>
        </p:nvCxnSpPr>
        <p:spPr>
          <a:xfrm>
            <a:off x="2787159" y="2427747"/>
            <a:ext cx="144016" cy="184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EDC2C8DD-A6FE-CA46-98A7-FFC882FE2941}"/>
              </a:ext>
            </a:extLst>
          </p:cNvPr>
          <p:cNvSpPr/>
          <p:nvPr/>
        </p:nvSpPr>
        <p:spPr>
          <a:xfrm>
            <a:off x="827584" y="1795755"/>
            <a:ext cx="2304256" cy="61562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Function to run the binomial test</a:t>
            </a:r>
          </a:p>
        </p:txBody>
      </p:sp>
      <p:cxnSp>
        <p:nvCxnSpPr>
          <p:cNvPr id="19" name="Straight Arrow Connector 18">
            <a:extLst>
              <a:ext uri="{FF2B5EF4-FFF2-40B4-BE49-F238E27FC236}">
                <a16:creationId xmlns:a16="http://schemas.microsoft.com/office/drawing/2014/main" id="{0DCADC6D-CE1A-FD4C-BD40-2833C5FF64F3}"/>
              </a:ext>
            </a:extLst>
          </p:cNvPr>
          <p:cNvCxnSpPr>
            <a:cxnSpLocks/>
          </p:cNvCxnSpPr>
          <p:nvPr/>
        </p:nvCxnSpPr>
        <p:spPr>
          <a:xfrm flipH="1" flipV="1">
            <a:off x="5724128" y="2906398"/>
            <a:ext cx="370308" cy="25833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D274E7F-CF9C-8549-822E-D5E8B20F3BE0}"/>
              </a:ext>
            </a:extLst>
          </p:cNvPr>
          <p:cNvSpPr/>
          <p:nvPr/>
        </p:nvSpPr>
        <p:spPr>
          <a:xfrm>
            <a:off x="6094436" y="3075580"/>
            <a:ext cx="2942060" cy="122436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Known value, here expressed as a proportion (here chance guessing rate)</a:t>
            </a:r>
          </a:p>
        </p:txBody>
      </p:sp>
      <p:pic>
        <p:nvPicPr>
          <p:cNvPr id="22" name="Picture 2" descr="Cheese moon Images, Stock Photos &amp;amp; Vectors | Shutterstock">
            <a:extLst>
              <a:ext uri="{FF2B5EF4-FFF2-40B4-BE49-F238E27FC236}">
                <a16:creationId xmlns:a16="http://schemas.microsoft.com/office/drawing/2014/main" id="{BE7118F1-8347-7949-B104-8A9E56A518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601"/>
          <a:stretch/>
        </p:blipFill>
        <p:spPr bwMode="auto">
          <a:xfrm>
            <a:off x="6013854" y="195260"/>
            <a:ext cx="973763" cy="8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1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9845-56B7-304D-8D53-21892156A804}"/>
              </a:ext>
            </a:extLst>
          </p:cNvPr>
          <p:cNvSpPr>
            <a:spLocks noGrp="1"/>
          </p:cNvSpPr>
          <p:nvPr>
            <p:ph type="ctrTitle"/>
          </p:nvPr>
        </p:nvSpPr>
        <p:spPr/>
        <p:txBody>
          <a:bodyPr/>
          <a:lstStyle/>
          <a:p>
            <a:r>
              <a:rPr lang="en-GB" dirty="0"/>
              <a:t>R output</a:t>
            </a:r>
          </a:p>
        </p:txBody>
      </p:sp>
      <p:pic>
        <p:nvPicPr>
          <p:cNvPr id="4" name="Picture 2" descr="Cheese moon Images, Stock Photos &amp;amp; Vectors | Shutterstock">
            <a:extLst>
              <a:ext uri="{FF2B5EF4-FFF2-40B4-BE49-F238E27FC236}">
                <a16:creationId xmlns:a16="http://schemas.microsoft.com/office/drawing/2014/main" id="{8B6A99F7-2440-2B40-ABB3-E8339D8794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1979712" y="190081"/>
            <a:ext cx="973763" cy="864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49DFF7-2946-E446-BBCB-0A4FCADD6EF0}"/>
              </a:ext>
            </a:extLst>
          </p:cNvPr>
          <p:cNvPicPr>
            <a:picLocks noChangeAspect="1"/>
          </p:cNvPicPr>
          <p:nvPr/>
        </p:nvPicPr>
        <p:blipFill>
          <a:blip r:embed="rId3"/>
          <a:stretch>
            <a:fillRect/>
          </a:stretch>
        </p:blipFill>
        <p:spPr>
          <a:xfrm>
            <a:off x="1896517" y="1918246"/>
            <a:ext cx="6278863" cy="2256649"/>
          </a:xfrm>
          <a:prstGeom prst="rect">
            <a:avLst/>
          </a:prstGeom>
        </p:spPr>
      </p:pic>
      <p:cxnSp>
        <p:nvCxnSpPr>
          <p:cNvPr id="6" name="Straight Arrow Connector 5">
            <a:extLst>
              <a:ext uri="{FF2B5EF4-FFF2-40B4-BE49-F238E27FC236}">
                <a16:creationId xmlns:a16="http://schemas.microsoft.com/office/drawing/2014/main" id="{1E7B5861-9FE5-F14E-BE78-C2B3445D870B}"/>
              </a:ext>
            </a:extLst>
          </p:cNvPr>
          <p:cNvCxnSpPr>
            <a:cxnSpLocks/>
          </p:cNvCxnSpPr>
          <p:nvPr/>
        </p:nvCxnSpPr>
        <p:spPr>
          <a:xfrm>
            <a:off x="3834744" y="1891233"/>
            <a:ext cx="46752" cy="6944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9C77E1A4-6E81-614F-8BB7-4142FC025047}"/>
              </a:ext>
            </a:extLst>
          </p:cNvPr>
          <p:cNvSpPr/>
          <p:nvPr/>
        </p:nvSpPr>
        <p:spPr>
          <a:xfrm>
            <a:off x="3419872" y="1275606"/>
            <a:ext cx="2304256" cy="61562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Number of successes (e.g. correct)</a:t>
            </a:r>
          </a:p>
        </p:txBody>
      </p:sp>
      <p:cxnSp>
        <p:nvCxnSpPr>
          <p:cNvPr id="12" name="Straight Arrow Connector 11">
            <a:extLst>
              <a:ext uri="{FF2B5EF4-FFF2-40B4-BE49-F238E27FC236}">
                <a16:creationId xmlns:a16="http://schemas.microsoft.com/office/drawing/2014/main" id="{223702DB-7ECA-334C-90FB-9355DEDFA73B}"/>
              </a:ext>
            </a:extLst>
          </p:cNvPr>
          <p:cNvCxnSpPr>
            <a:cxnSpLocks/>
          </p:cNvCxnSpPr>
          <p:nvPr/>
        </p:nvCxnSpPr>
        <p:spPr>
          <a:xfrm flipH="1">
            <a:off x="5940152" y="1683708"/>
            <a:ext cx="372896" cy="90194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889A79F0-9D3A-6649-BED8-FF3C4B05A946}"/>
              </a:ext>
            </a:extLst>
          </p:cNvPr>
          <p:cNvSpPr/>
          <p:nvPr/>
        </p:nvSpPr>
        <p:spPr>
          <a:xfrm>
            <a:off x="6084168" y="1256327"/>
            <a:ext cx="2304256" cy="44285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Total number of trials</a:t>
            </a:r>
          </a:p>
        </p:txBody>
      </p:sp>
      <p:cxnSp>
        <p:nvCxnSpPr>
          <p:cNvPr id="15" name="Straight Arrow Connector 14">
            <a:extLst>
              <a:ext uri="{FF2B5EF4-FFF2-40B4-BE49-F238E27FC236}">
                <a16:creationId xmlns:a16="http://schemas.microsoft.com/office/drawing/2014/main" id="{168C9866-D77A-F44C-A086-B4814B5E48FA}"/>
              </a:ext>
            </a:extLst>
          </p:cNvPr>
          <p:cNvCxnSpPr>
            <a:cxnSpLocks/>
          </p:cNvCxnSpPr>
          <p:nvPr/>
        </p:nvCxnSpPr>
        <p:spPr>
          <a:xfrm flipH="1">
            <a:off x="7247483" y="2341824"/>
            <a:ext cx="353116" cy="30733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68ABF12C-475F-944D-8E1B-63E83C007FE1}"/>
              </a:ext>
            </a:extLst>
          </p:cNvPr>
          <p:cNvSpPr/>
          <p:nvPr/>
        </p:nvSpPr>
        <p:spPr>
          <a:xfrm>
            <a:off x="7592892" y="2052636"/>
            <a:ext cx="1080117" cy="44285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p-value</a:t>
            </a:r>
          </a:p>
        </p:txBody>
      </p:sp>
      <p:cxnSp>
        <p:nvCxnSpPr>
          <p:cNvPr id="19" name="Straight Arrow Connector 18">
            <a:extLst>
              <a:ext uri="{FF2B5EF4-FFF2-40B4-BE49-F238E27FC236}">
                <a16:creationId xmlns:a16="http://schemas.microsoft.com/office/drawing/2014/main" id="{0552BAE0-D33A-884E-9F74-3916AC0B9C40}"/>
              </a:ext>
            </a:extLst>
          </p:cNvPr>
          <p:cNvCxnSpPr>
            <a:cxnSpLocks/>
          </p:cNvCxnSpPr>
          <p:nvPr/>
        </p:nvCxnSpPr>
        <p:spPr>
          <a:xfrm flipV="1">
            <a:off x="3443420" y="4024820"/>
            <a:ext cx="0" cy="45817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9328E646-820E-524D-9B66-3103F64F01FE}"/>
              </a:ext>
            </a:extLst>
          </p:cNvPr>
          <p:cNvSpPr/>
          <p:nvPr/>
        </p:nvSpPr>
        <p:spPr>
          <a:xfrm>
            <a:off x="1873354" y="4482991"/>
            <a:ext cx="3922781" cy="55093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Probability of success, calculated by doing 13/14</a:t>
            </a:r>
          </a:p>
        </p:txBody>
      </p:sp>
      <p:sp>
        <p:nvSpPr>
          <p:cNvPr id="23" name="Rounded Rectangle 22">
            <a:extLst>
              <a:ext uri="{FF2B5EF4-FFF2-40B4-BE49-F238E27FC236}">
                <a16:creationId xmlns:a16="http://schemas.microsoft.com/office/drawing/2014/main" id="{A368A24E-2986-2446-BACF-9DB665B2B4A9}"/>
              </a:ext>
            </a:extLst>
          </p:cNvPr>
          <p:cNvSpPr/>
          <p:nvPr/>
        </p:nvSpPr>
        <p:spPr>
          <a:xfrm>
            <a:off x="119667" y="2620502"/>
            <a:ext cx="1435837" cy="185435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95% confidence interval around the probability of success</a:t>
            </a:r>
          </a:p>
        </p:txBody>
      </p:sp>
      <p:cxnSp>
        <p:nvCxnSpPr>
          <p:cNvPr id="31" name="Straight Arrow Connector 30">
            <a:extLst>
              <a:ext uri="{FF2B5EF4-FFF2-40B4-BE49-F238E27FC236}">
                <a16:creationId xmlns:a16="http://schemas.microsoft.com/office/drawing/2014/main" id="{A2125A23-6EB6-A049-8661-0C5D2042E188}"/>
              </a:ext>
            </a:extLst>
          </p:cNvPr>
          <p:cNvCxnSpPr>
            <a:cxnSpLocks/>
          </p:cNvCxnSpPr>
          <p:nvPr/>
        </p:nvCxnSpPr>
        <p:spPr>
          <a:xfrm flipV="1">
            <a:off x="1543401" y="3363838"/>
            <a:ext cx="436311" cy="2833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1ACFBA-3E79-A04E-ADCF-E032A88F95AC}"/>
              </a:ext>
            </a:extLst>
          </p:cNvPr>
          <p:cNvCxnSpPr>
            <a:cxnSpLocks/>
          </p:cNvCxnSpPr>
          <p:nvPr/>
        </p:nvCxnSpPr>
        <p:spPr>
          <a:xfrm flipV="1">
            <a:off x="7668344" y="3029389"/>
            <a:ext cx="110722" cy="41492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006A67B-6107-BE4C-94D9-9539A4534ECA}"/>
              </a:ext>
            </a:extLst>
          </p:cNvPr>
          <p:cNvSpPr/>
          <p:nvPr/>
        </p:nvSpPr>
        <p:spPr>
          <a:xfrm>
            <a:off x="7097027" y="3444316"/>
            <a:ext cx="1431466" cy="1287674"/>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Known value you specified</a:t>
            </a:r>
          </a:p>
        </p:txBody>
      </p:sp>
    </p:spTree>
    <p:extLst>
      <p:ext uri="{BB962C8B-B14F-4D97-AF65-F5344CB8AC3E}">
        <p14:creationId xmlns:p14="http://schemas.microsoft.com/office/powerpoint/2010/main" val="382830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20" grpId="0" animBg="1"/>
      <p:bldP spid="23"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8109-3A41-B24F-812C-741C77E9C166}"/>
              </a:ext>
            </a:extLst>
          </p:cNvPr>
          <p:cNvSpPr>
            <a:spLocks noGrp="1"/>
          </p:cNvSpPr>
          <p:nvPr>
            <p:ph type="ctrTitle"/>
          </p:nvPr>
        </p:nvSpPr>
        <p:spPr/>
        <p:txBody>
          <a:bodyPr/>
          <a:lstStyle/>
          <a:p>
            <a:r>
              <a:rPr lang="en-GB" dirty="0"/>
              <a:t>How do I interpret the p-value?</a:t>
            </a:r>
          </a:p>
        </p:txBody>
      </p:sp>
      <p:pic>
        <p:nvPicPr>
          <p:cNvPr id="4" name="Picture 3">
            <a:extLst>
              <a:ext uri="{FF2B5EF4-FFF2-40B4-BE49-F238E27FC236}">
                <a16:creationId xmlns:a16="http://schemas.microsoft.com/office/drawing/2014/main" id="{15B29173-E75C-404C-ACC8-488DE06C4DFF}"/>
              </a:ext>
            </a:extLst>
          </p:cNvPr>
          <p:cNvPicPr>
            <a:picLocks noChangeAspect="1"/>
          </p:cNvPicPr>
          <p:nvPr/>
        </p:nvPicPr>
        <p:blipFill>
          <a:blip r:embed="rId2"/>
          <a:stretch>
            <a:fillRect/>
          </a:stretch>
        </p:blipFill>
        <p:spPr>
          <a:xfrm>
            <a:off x="375899" y="1851670"/>
            <a:ext cx="6010616" cy="2160240"/>
          </a:xfrm>
          <a:prstGeom prst="rect">
            <a:avLst/>
          </a:prstGeom>
        </p:spPr>
      </p:pic>
      <p:sp>
        <p:nvSpPr>
          <p:cNvPr id="5" name="Rounded Rectangle 4">
            <a:extLst>
              <a:ext uri="{FF2B5EF4-FFF2-40B4-BE49-F238E27FC236}">
                <a16:creationId xmlns:a16="http://schemas.microsoft.com/office/drawing/2014/main" id="{AD2DD936-870E-6141-96C1-6D445B4B97AE}"/>
              </a:ext>
            </a:extLst>
          </p:cNvPr>
          <p:cNvSpPr/>
          <p:nvPr/>
        </p:nvSpPr>
        <p:spPr>
          <a:xfrm>
            <a:off x="6516216" y="1419622"/>
            <a:ext cx="2520280" cy="351812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p ≤ .05 = The observed proportion differs significantly from the known value</a:t>
            </a:r>
          </a:p>
          <a:p>
            <a:pPr algn="ctr"/>
            <a:endParaRPr lang="en-GB" dirty="0">
              <a:solidFill>
                <a:schemeClr val="accent2"/>
              </a:solidFill>
            </a:endParaRPr>
          </a:p>
          <a:p>
            <a:pPr algn="ctr"/>
            <a:r>
              <a:rPr lang="en-GB" dirty="0">
                <a:solidFill>
                  <a:schemeClr val="accent2"/>
                </a:solidFill>
              </a:rPr>
              <a:t>p &gt; .05 = The observed proportion does not differ significantly from the known value</a:t>
            </a:r>
          </a:p>
        </p:txBody>
      </p:sp>
      <p:sp>
        <p:nvSpPr>
          <p:cNvPr id="6" name="Rectangle 5">
            <a:extLst>
              <a:ext uri="{FF2B5EF4-FFF2-40B4-BE49-F238E27FC236}">
                <a16:creationId xmlns:a16="http://schemas.microsoft.com/office/drawing/2014/main" id="{AA29F910-68B7-1642-8C9D-DFECAF615123}"/>
              </a:ext>
            </a:extLst>
          </p:cNvPr>
          <p:cNvSpPr/>
          <p:nvPr/>
        </p:nvSpPr>
        <p:spPr>
          <a:xfrm>
            <a:off x="4283968" y="2499742"/>
            <a:ext cx="1728192" cy="288032"/>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15378BA7-57FD-2D4E-B557-C14D026DF323}"/>
              </a:ext>
            </a:extLst>
          </p:cNvPr>
          <p:cNvCxnSpPr/>
          <p:nvPr/>
        </p:nvCxnSpPr>
        <p:spPr>
          <a:xfrm flipV="1">
            <a:off x="6012160" y="2283718"/>
            <a:ext cx="720080" cy="21602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62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8109-3A41-B24F-812C-741C77E9C166}"/>
              </a:ext>
            </a:extLst>
          </p:cNvPr>
          <p:cNvSpPr>
            <a:spLocks noGrp="1"/>
          </p:cNvSpPr>
          <p:nvPr>
            <p:ph type="ctrTitle"/>
          </p:nvPr>
        </p:nvSpPr>
        <p:spPr/>
        <p:txBody>
          <a:bodyPr/>
          <a:lstStyle/>
          <a:p>
            <a:r>
              <a:rPr lang="en-GB" dirty="0"/>
              <a:t>I have a significant effect…</a:t>
            </a:r>
            <a:br>
              <a:rPr lang="en-GB" dirty="0"/>
            </a:br>
            <a:r>
              <a:rPr lang="en-GB" dirty="0"/>
              <a:t> In what direction is the effect?</a:t>
            </a:r>
          </a:p>
        </p:txBody>
      </p:sp>
      <p:pic>
        <p:nvPicPr>
          <p:cNvPr id="9" name="Picture 8">
            <a:extLst>
              <a:ext uri="{FF2B5EF4-FFF2-40B4-BE49-F238E27FC236}">
                <a16:creationId xmlns:a16="http://schemas.microsoft.com/office/drawing/2014/main" id="{3B3C0DE7-7E45-C641-8452-B120B5DB6720}"/>
              </a:ext>
            </a:extLst>
          </p:cNvPr>
          <p:cNvPicPr>
            <a:picLocks noChangeAspect="1"/>
          </p:cNvPicPr>
          <p:nvPr/>
        </p:nvPicPr>
        <p:blipFill>
          <a:blip r:embed="rId2"/>
          <a:stretch>
            <a:fillRect/>
          </a:stretch>
        </p:blipFill>
        <p:spPr>
          <a:xfrm>
            <a:off x="2987824" y="2139702"/>
            <a:ext cx="6010616" cy="2160240"/>
          </a:xfrm>
          <a:prstGeom prst="rect">
            <a:avLst/>
          </a:prstGeom>
        </p:spPr>
      </p:pic>
      <p:sp>
        <p:nvSpPr>
          <p:cNvPr id="10" name="Rounded Rectangle 9">
            <a:extLst>
              <a:ext uri="{FF2B5EF4-FFF2-40B4-BE49-F238E27FC236}">
                <a16:creationId xmlns:a16="http://schemas.microsoft.com/office/drawing/2014/main" id="{E276BB59-7C71-3741-A59E-E3DFBC1C8CC3}"/>
              </a:ext>
            </a:extLst>
          </p:cNvPr>
          <p:cNvSpPr/>
          <p:nvPr/>
        </p:nvSpPr>
        <p:spPr>
          <a:xfrm>
            <a:off x="279931" y="1563638"/>
            <a:ext cx="2520280" cy="1152128"/>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Is the probability of success higher or lower than the known value?</a:t>
            </a:r>
          </a:p>
        </p:txBody>
      </p:sp>
      <p:sp>
        <p:nvSpPr>
          <p:cNvPr id="11" name="Rounded Rectangle 10">
            <a:extLst>
              <a:ext uri="{FF2B5EF4-FFF2-40B4-BE49-F238E27FC236}">
                <a16:creationId xmlns:a16="http://schemas.microsoft.com/office/drawing/2014/main" id="{23A8025F-3E51-5F46-9AF4-39EEC33C1A84}"/>
              </a:ext>
            </a:extLst>
          </p:cNvPr>
          <p:cNvSpPr/>
          <p:nvPr/>
        </p:nvSpPr>
        <p:spPr>
          <a:xfrm>
            <a:off x="277667" y="3003798"/>
            <a:ext cx="2455865" cy="2016224"/>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The proportion of children answering the question correctly is significantly higher than the chance guessing rate</a:t>
            </a:r>
          </a:p>
        </p:txBody>
      </p:sp>
      <p:sp>
        <p:nvSpPr>
          <p:cNvPr id="16" name="Rectangle 15">
            <a:extLst>
              <a:ext uri="{FF2B5EF4-FFF2-40B4-BE49-F238E27FC236}">
                <a16:creationId xmlns:a16="http://schemas.microsoft.com/office/drawing/2014/main" id="{C8E81498-BA56-4044-87D2-2CFEC8B6B6C6}"/>
              </a:ext>
            </a:extLst>
          </p:cNvPr>
          <p:cNvSpPr/>
          <p:nvPr/>
        </p:nvSpPr>
        <p:spPr>
          <a:xfrm>
            <a:off x="4037718" y="3867894"/>
            <a:ext cx="892507"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19" name="Rectangle 18">
            <a:extLst>
              <a:ext uri="{FF2B5EF4-FFF2-40B4-BE49-F238E27FC236}">
                <a16:creationId xmlns:a16="http://schemas.microsoft.com/office/drawing/2014/main" id="{F3381395-53AC-4344-89A0-A437F414C8DF}"/>
              </a:ext>
            </a:extLst>
          </p:cNvPr>
          <p:cNvSpPr/>
          <p:nvPr/>
        </p:nvSpPr>
        <p:spPr>
          <a:xfrm>
            <a:off x="8460432" y="2931790"/>
            <a:ext cx="439641"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Tree>
    <p:extLst>
      <p:ext uri="{BB962C8B-B14F-4D97-AF65-F5344CB8AC3E}">
        <p14:creationId xmlns:p14="http://schemas.microsoft.com/office/powerpoint/2010/main" val="309940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4FD1-840A-8D4F-8173-1EF8365F98C0}"/>
              </a:ext>
            </a:extLst>
          </p:cNvPr>
          <p:cNvSpPr>
            <a:spLocks noGrp="1"/>
          </p:cNvSpPr>
          <p:nvPr>
            <p:ph type="ctrTitle"/>
          </p:nvPr>
        </p:nvSpPr>
        <p:spPr>
          <a:xfrm>
            <a:off x="395536" y="411510"/>
            <a:ext cx="6408712" cy="864096"/>
          </a:xfrm>
        </p:spPr>
        <p:txBody>
          <a:bodyPr/>
          <a:lstStyle/>
          <a:p>
            <a:r>
              <a:rPr lang="en-GB" dirty="0"/>
              <a:t>What does the 95% confidence interval tell us?</a:t>
            </a:r>
          </a:p>
        </p:txBody>
      </p:sp>
      <p:sp>
        <p:nvSpPr>
          <p:cNvPr id="3" name="Text Placeholder 2">
            <a:extLst>
              <a:ext uri="{FF2B5EF4-FFF2-40B4-BE49-F238E27FC236}">
                <a16:creationId xmlns:a16="http://schemas.microsoft.com/office/drawing/2014/main" id="{2E20C075-19E6-BC49-9084-2515BE421E8E}"/>
              </a:ext>
            </a:extLst>
          </p:cNvPr>
          <p:cNvSpPr>
            <a:spLocks noGrp="1"/>
          </p:cNvSpPr>
          <p:nvPr>
            <p:ph type="body" sz="quarter" idx="14"/>
          </p:nvPr>
        </p:nvSpPr>
        <p:spPr>
          <a:xfrm>
            <a:off x="395290" y="1383509"/>
            <a:ext cx="4608758" cy="3564731"/>
          </a:xfrm>
        </p:spPr>
        <p:txBody>
          <a:bodyPr/>
          <a:lstStyle/>
          <a:p>
            <a:r>
              <a:rPr lang="en-GB" dirty="0"/>
              <a:t>If we repeat the sampling method many many times and compute a 95% confidence interval, 95% of the intervals would contain the true value in the population.</a:t>
            </a:r>
          </a:p>
          <a:p>
            <a:endParaRPr lang="en-GB" dirty="0"/>
          </a:p>
          <a:p>
            <a:r>
              <a:rPr lang="en-GB" dirty="0"/>
              <a:t>Range that is likely to contain the true value</a:t>
            </a:r>
          </a:p>
          <a:p>
            <a:pPr marL="0" indent="0">
              <a:buNone/>
            </a:pPr>
            <a:endParaRPr lang="el-GR" dirty="0"/>
          </a:p>
          <a:p>
            <a:endParaRPr lang="en-GB" dirty="0"/>
          </a:p>
        </p:txBody>
      </p:sp>
      <p:pic>
        <p:nvPicPr>
          <p:cNvPr id="6" name="Picture 5">
            <a:extLst>
              <a:ext uri="{FF2B5EF4-FFF2-40B4-BE49-F238E27FC236}">
                <a16:creationId xmlns:a16="http://schemas.microsoft.com/office/drawing/2014/main" id="{EA8DE3AC-7765-344F-8C0E-DB6F404B9C8F}"/>
              </a:ext>
            </a:extLst>
          </p:cNvPr>
          <p:cNvPicPr>
            <a:picLocks noChangeAspect="1"/>
          </p:cNvPicPr>
          <p:nvPr/>
        </p:nvPicPr>
        <p:blipFill>
          <a:blip r:embed="rId2"/>
          <a:stretch>
            <a:fillRect/>
          </a:stretch>
        </p:blipFill>
        <p:spPr>
          <a:xfrm>
            <a:off x="5148064" y="1293460"/>
            <a:ext cx="3896027" cy="3744828"/>
          </a:xfrm>
          <a:prstGeom prst="rect">
            <a:avLst/>
          </a:prstGeom>
        </p:spPr>
      </p:pic>
      <p:pic>
        <p:nvPicPr>
          <p:cNvPr id="7" name="Picture 6">
            <a:extLst>
              <a:ext uri="{FF2B5EF4-FFF2-40B4-BE49-F238E27FC236}">
                <a16:creationId xmlns:a16="http://schemas.microsoft.com/office/drawing/2014/main" id="{BFDC8FA8-0D70-6648-802E-82707B88FBCD}"/>
              </a:ext>
            </a:extLst>
          </p:cNvPr>
          <p:cNvPicPr>
            <a:picLocks noChangeAspect="1"/>
          </p:cNvPicPr>
          <p:nvPr/>
        </p:nvPicPr>
        <p:blipFill rotWithShape="1">
          <a:blip r:embed="rId3"/>
          <a:srcRect t="20590" r="66672" b="18783"/>
          <a:stretch/>
        </p:blipFill>
        <p:spPr>
          <a:xfrm>
            <a:off x="501123" y="3435846"/>
            <a:ext cx="2092590" cy="1368152"/>
          </a:xfrm>
          <a:prstGeom prst="rect">
            <a:avLst/>
          </a:prstGeom>
        </p:spPr>
      </p:pic>
      <p:sp>
        <p:nvSpPr>
          <p:cNvPr id="8" name="Rectangle 7">
            <a:extLst>
              <a:ext uri="{FF2B5EF4-FFF2-40B4-BE49-F238E27FC236}">
                <a16:creationId xmlns:a16="http://schemas.microsoft.com/office/drawing/2014/main" id="{C03153C1-D5F3-114A-BAAC-668C1F70E741}"/>
              </a:ext>
            </a:extLst>
          </p:cNvPr>
          <p:cNvSpPr/>
          <p:nvPr/>
        </p:nvSpPr>
        <p:spPr>
          <a:xfrm>
            <a:off x="511363" y="4254692"/>
            <a:ext cx="1861968" cy="288032"/>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6E95D3F8-0799-BE41-A064-6CBB012986DA}"/>
              </a:ext>
            </a:extLst>
          </p:cNvPr>
          <p:cNvSpPr/>
          <p:nvPr/>
        </p:nvSpPr>
        <p:spPr>
          <a:xfrm>
            <a:off x="2775946" y="3345798"/>
            <a:ext cx="2288078" cy="169249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True proportion of participants who answer the question correctly is likely to be between 0.66 and 1.00</a:t>
            </a:r>
          </a:p>
        </p:txBody>
      </p:sp>
    </p:spTree>
    <p:extLst>
      <p:ext uri="{BB962C8B-B14F-4D97-AF65-F5344CB8AC3E}">
        <p14:creationId xmlns:p14="http://schemas.microsoft.com/office/powerpoint/2010/main" val="413881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D0AF-FEA3-1942-A880-401DB66FEC4C}"/>
              </a:ext>
            </a:extLst>
          </p:cNvPr>
          <p:cNvSpPr>
            <a:spLocks noGrp="1"/>
          </p:cNvSpPr>
          <p:nvPr>
            <p:ph type="ctrTitle"/>
          </p:nvPr>
        </p:nvSpPr>
        <p:spPr/>
        <p:txBody>
          <a:bodyPr/>
          <a:lstStyle/>
          <a:p>
            <a:r>
              <a:rPr lang="en-GB" dirty="0"/>
              <a:t>Reporting in APA format</a:t>
            </a:r>
          </a:p>
        </p:txBody>
      </p:sp>
      <p:sp>
        <p:nvSpPr>
          <p:cNvPr id="3" name="Text Placeholder 2">
            <a:extLst>
              <a:ext uri="{FF2B5EF4-FFF2-40B4-BE49-F238E27FC236}">
                <a16:creationId xmlns:a16="http://schemas.microsoft.com/office/drawing/2014/main" id="{87B0F0D7-1841-0D41-AB4C-F2D888686B05}"/>
              </a:ext>
            </a:extLst>
          </p:cNvPr>
          <p:cNvSpPr>
            <a:spLocks noGrp="1"/>
          </p:cNvSpPr>
          <p:nvPr>
            <p:ph type="body" sz="quarter" idx="14"/>
          </p:nvPr>
        </p:nvSpPr>
        <p:spPr>
          <a:xfrm>
            <a:off x="395536" y="1833575"/>
            <a:ext cx="8425184" cy="1476350"/>
          </a:xfrm>
        </p:spPr>
        <p:txBody>
          <a:bodyPr/>
          <a:lstStyle/>
          <a:p>
            <a:pPr marL="0" indent="0">
              <a:buNone/>
            </a:pPr>
            <a:r>
              <a:rPr lang="en-GB" dirty="0"/>
              <a:t>A binomial test was conducted to determine whether the proportion of participants answering the question correctly differed significantly from chance guessing rate. This revealed that that the proportion of participants answering the question correctly (93%; 95% confidence interval = 66-100%) was significantly higher than the chance guessing rate (50%; </a:t>
            </a:r>
            <a:r>
              <a:rPr lang="en-GB" i="1" dirty="0"/>
              <a:t>p </a:t>
            </a:r>
            <a:r>
              <a:rPr lang="en-GB" dirty="0"/>
              <a:t>= 0.002). </a:t>
            </a:r>
          </a:p>
          <a:p>
            <a:pPr marL="0" indent="0">
              <a:buNone/>
            </a:pPr>
            <a:endParaRPr lang="en-GB" dirty="0"/>
          </a:p>
          <a:p>
            <a:endParaRPr lang="en-GB" dirty="0"/>
          </a:p>
        </p:txBody>
      </p:sp>
      <p:pic>
        <p:nvPicPr>
          <p:cNvPr id="5" name="Picture 2" descr="Cheese moon Images, Stock Photos &amp;amp; Vectors | Shutterstock">
            <a:extLst>
              <a:ext uri="{FF2B5EF4-FFF2-40B4-BE49-F238E27FC236}">
                <a16:creationId xmlns:a16="http://schemas.microsoft.com/office/drawing/2014/main" id="{A8D20F1D-444A-D246-B4EA-7C26C8D277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4085118" y="195260"/>
            <a:ext cx="973763" cy="8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18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2CB4-35C3-5C49-8364-088ABE773B9C}"/>
              </a:ext>
            </a:extLst>
          </p:cNvPr>
          <p:cNvSpPr>
            <a:spLocks noGrp="1"/>
          </p:cNvSpPr>
          <p:nvPr>
            <p:ph type="ctrTitle"/>
          </p:nvPr>
        </p:nvSpPr>
        <p:spPr/>
        <p:txBody>
          <a:bodyPr/>
          <a:lstStyle/>
          <a:p>
            <a:r>
              <a:rPr lang="en-GB" dirty="0"/>
              <a:t>Post-lecture activities</a:t>
            </a:r>
            <a:br>
              <a:rPr lang="en-GB" dirty="0"/>
            </a:br>
            <a:r>
              <a:rPr lang="en-GB" dirty="0"/>
              <a:t>Complete ideally </a:t>
            </a:r>
            <a:r>
              <a:rPr lang="en-GB" b="1" dirty="0"/>
              <a:t>before</a:t>
            </a:r>
            <a:r>
              <a:rPr lang="en-GB" dirty="0"/>
              <a:t> WBA</a:t>
            </a:r>
          </a:p>
        </p:txBody>
      </p:sp>
      <p:sp>
        <p:nvSpPr>
          <p:cNvPr id="3" name="Text Placeholder 2">
            <a:extLst>
              <a:ext uri="{FF2B5EF4-FFF2-40B4-BE49-F238E27FC236}">
                <a16:creationId xmlns:a16="http://schemas.microsoft.com/office/drawing/2014/main" id="{2B20FB8E-2AA8-534B-98E1-3F7B85A5C750}"/>
              </a:ext>
            </a:extLst>
          </p:cNvPr>
          <p:cNvSpPr>
            <a:spLocks noGrp="1"/>
          </p:cNvSpPr>
          <p:nvPr>
            <p:ph type="body" sz="quarter" idx="14"/>
          </p:nvPr>
        </p:nvSpPr>
        <p:spPr>
          <a:xfrm>
            <a:off x="395290" y="1527299"/>
            <a:ext cx="8425184" cy="3276699"/>
          </a:xfrm>
        </p:spPr>
        <p:txBody>
          <a:bodyPr/>
          <a:lstStyle/>
          <a:p>
            <a:r>
              <a:rPr lang="en-GB" dirty="0"/>
              <a:t>Some activities to help you structure your independent study time</a:t>
            </a:r>
          </a:p>
          <a:p>
            <a:endParaRPr lang="en-GB" dirty="0"/>
          </a:p>
          <a:p>
            <a:r>
              <a:rPr lang="en-GB" dirty="0"/>
              <a:t>Download from Moodle</a:t>
            </a:r>
          </a:p>
          <a:p>
            <a:endParaRPr lang="en-GB" dirty="0"/>
          </a:p>
          <a:p>
            <a:r>
              <a:rPr lang="en-GB" dirty="0"/>
              <a:t>Optional, but recommended</a:t>
            </a:r>
          </a:p>
          <a:p>
            <a:pPr marL="0" indent="0">
              <a:buNone/>
            </a:pPr>
            <a:endParaRPr lang="en-GB" dirty="0"/>
          </a:p>
        </p:txBody>
      </p:sp>
    </p:spTree>
    <p:extLst>
      <p:ext uri="{BB962C8B-B14F-4D97-AF65-F5344CB8AC3E}">
        <p14:creationId xmlns:p14="http://schemas.microsoft.com/office/powerpoint/2010/main" val="253111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81D4F47-7616-A34C-89A1-5183F5EDEB29}"/>
              </a:ext>
            </a:extLst>
          </p:cNvPr>
          <p:cNvSpPr>
            <a:spLocks noGrp="1"/>
          </p:cNvSpPr>
          <p:nvPr>
            <p:ph type="ctrTitle"/>
          </p:nvPr>
        </p:nvSpPr>
        <p:spPr bwMode="auto">
          <a:xfrm>
            <a:off x="323528" y="2174266"/>
            <a:ext cx="6155531" cy="757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r>
              <a:rPr lang="en-US" altLang="en-US" dirty="0"/>
              <a:t>Thank you for listening!</a:t>
            </a:r>
            <a:endParaRPr lang="en-GB" altLang="en-US" sz="1350" dirty="0"/>
          </a:p>
        </p:txBody>
      </p:sp>
      <p:sp>
        <p:nvSpPr>
          <p:cNvPr id="2" name="Subtitle 1">
            <a:extLst>
              <a:ext uri="{FF2B5EF4-FFF2-40B4-BE49-F238E27FC236}">
                <a16:creationId xmlns:a16="http://schemas.microsoft.com/office/drawing/2014/main" id="{3B45A609-B001-D940-B74F-B4BD62AEF157}"/>
              </a:ext>
            </a:extLst>
          </p:cNvPr>
          <p:cNvSpPr>
            <a:spLocks noGrp="1"/>
          </p:cNvSpPr>
          <p:nvPr>
            <p:ph type="subTitle" idx="1"/>
          </p:nvPr>
        </p:nvSpPr>
        <p:spPr>
          <a:xfrm>
            <a:off x="467544" y="2931504"/>
            <a:ext cx="8208912" cy="540060"/>
          </a:xfrm>
        </p:spPr>
        <p:txBody>
          <a:bodyPr/>
          <a:lstStyle/>
          <a:p>
            <a:r>
              <a:rPr lang="en-GB" sz="1800" dirty="0"/>
              <a:t>Please post any questions about the binomial test on the discussion board or the anonymous Qualtrics link (“The Binomial Test: Post questions anonymously” link)</a:t>
            </a:r>
          </a:p>
          <a:p>
            <a:endParaRPr lang="en-GB"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4D01-0088-D746-AA77-8DDC4FB79E64}"/>
              </a:ext>
            </a:extLst>
          </p:cNvPr>
          <p:cNvSpPr>
            <a:spLocks noGrp="1"/>
          </p:cNvSpPr>
          <p:nvPr>
            <p:ph type="ctrTitle"/>
          </p:nvPr>
        </p:nvSpPr>
        <p:spPr/>
        <p:txBody>
          <a:bodyPr/>
          <a:lstStyle/>
          <a:p>
            <a:r>
              <a:rPr lang="en-GB" dirty="0"/>
              <a:t>The plan</a:t>
            </a:r>
          </a:p>
        </p:txBody>
      </p:sp>
      <p:sp>
        <p:nvSpPr>
          <p:cNvPr id="28" name="Text Placeholder 1">
            <a:extLst>
              <a:ext uri="{FF2B5EF4-FFF2-40B4-BE49-F238E27FC236}">
                <a16:creationId xmlns:a16="http://schemas.microsoft.com/office/drawing/2014/main" id="{43A40EB9-AA6C-6943-AEB2-6CAD21B55DEB}"/>
              </a:ext>
            </a:extLst>
          </p:cNvPr>
          <p:cNvSpPr>
            <a:spLocks noGrp="1"/>
          </p:cNvSpPr>
          <p:nvPr>
            <p:ph type="body" sz="quarter" idx="14"/>
          </p:nvPr>
        </p:nvSpPr>
        <p:spPr>
          <a:xfrm>
            <a:off x="212811" y="1362028"/>
            <a:ext cx="8718377" cy="807954"/>
          </a:xfrm>
        </p:spPr>
        <p:txBody>
          <a:bodyPr/>
          <a:lstStyle/>
          <a:p>
            <a:pPr marL="0" indent="0" algn="ctr">
              <a:buNone/>
            </a:pPr>
            <a:r>
              <a:rPr lang="en-GB" b="1" dirty="0"/>
              <a:t>My aim: </a:t>
            </a:r>
            <a:r>
              <a:rPr lang="en-GB" dirty="0"/>
              <a:t>to add a few final statistical tests to your toolbox for when the statistical test you’ve learned about might not be appropriate</a:t>
            </a:r>
          </a:p>
          <a:p>
            <a:endParaRPr lang="en-GB" dirty="0"/>
          </a:p>
        </p:txBody>
      </p:sp>
      <p:sp>
        <p:nvSpPr>
          <p:cNvPr id="26" name="Rounded Rectangle 25">
            <a:extLst>
              <a:ext uri="{FF2B5EF4-FFF2-40B4-BE49-F238E27FC236}">
                <a16:creationId xmlns:a16="http://schemas.microsoft.com/office/drawing/2014/main" id="{B156B05E-D57F-3344-9FC0-04F17AAF0F02}"/>
              </a:ext>
            </a:extLst>
          </p:cNvPr>
          <p:cNvSpPr/>
          <p:nvPr/>
        </p:nvSpPr>
        <p:spPr>
          <a:xfrm>
            <a:off x="395536" y="3003798"/>
            <a:ext cx="2088232" cy="72008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Week 5 </a:t>
            </a:r>
          </a:p>
          <a:p>
            <a:pPr algn="ctr"/>
            <a:r>
              <a:rPr lang="en-GB" dirty="0">
                <a:solidFill>
                  <a:schemeClr val="accent2"/>
                </a:solidFill>
              </a:rPr>
              <a:t>(This week)</a:t>
            </a:r>
          </a:p>
        </p:txBody>
      </p:sp>
      <p:cxnSp>
        <p:nvCxnSpPr>
          <p:cNvPr id="30" name="Straight Arrow Connector 29">
            <a:extLst>
              <a:ext uri="{FF2B5EF4-FFF2-40B4-BE49-F238E27FC236}">
                <a16:creationId xmlns:a16="http://schemas.microsoft.com/office/drawing/2014/main" id="{7D4B3A8A-A392-C449-A9AE-BC7C837822A3}"/>
              </a:ext>
            </a:extLst>
          </p:cNvPr>
          <p:cNvCxnSpPr>
            <a:cxnSpLocks/>
            <a:stCxn id="26" idx="3"/>
          </p:cNvCxnSpPr>
          <p:nvPr/>
        </p:nvCxnSpPr>
        <p:spPr>
          <a:xfrm>
            <a:off x="2483768" y="3363838"/>
            <a:ext cx="648072"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213BF2-379C-244C-A8D4-8F47FDAAE6E2}"/>
              </a:ext>
            </a:extLst>
          </p:cNvPr>
          <p:cNvCxnSpPr>
            <a:cxnSpLocks/>
          </p:cNvCxnSpPr>
          <p:nvPr/>
        </p:nvCxnSpPr>
        <p:spPr>
          <a:xfrm>
            <a:off x="5292080" y="3363838"/>
            <a:ext cx="648072"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D5DE3D6A-E9D8-C040-B66D-191573DDD3E5}"/>
              </a:ext>
            </a:extLst>
          </p:cNvPr>
          <p:cNvSpPr/>
          <p:nvPr/>
        </p:nvSpPr>
        <p:spPr>
          <a:xfrm>
            <a:off x="6084168" y="3003798"/>
            <a:ext cx="2810300" cy="72008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A situation where t-tests aren’t appropriate</a:t>
            </a:r>
          </a:p>
        </p:txBody>
      </p:sp>
      <p:sp>
        <p:nvSpPr>
          <p:cNvPr id="39" name="Rounded Rectangle 38">
            <a:extLst>
              <a:ext uri="{FF2B5EF4-FFF2-40B4-BE49-F238E27FC236}">
                <a16:creationId xmlns:a16="http://schemas.microsoft.com/office/drawing/2014/main" id="{0391BC7F-5533-7F48-8CFE-12EEA253786E}"/>
              </a:ext>
            </a:extLst>
          </p:cNvPr>
          <p:cNvSpPr/>
          <p:nvPr/>
        </p:nvSpPr>
        <p:spPr>
          <a:xfrm>
            <a:off x="3311860" y="3003798"/>
            <a:ext cx="2088232" cy="72008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The Binomial Test</a:t>
            </a:r>
          </a:p>
        </p:txBody>
      </p:sp>
    </p:spTree>
    <p:extLst>
      <p:ext uri="{BB962C8B-B14F-4D97-AF65-F5344CB8AC3E}">
        <p14:creationId xmlns:p14="http://schemas.microsoft.com/office/powerpoint/2010/main" val="360917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437EC74-F71F-1C4A-8D0B-289E9E2C7C58}"/>
              </a:ext>
            </a:extLst>
          </p:cNvPr>
          <p:cNvSpPr>
            <a:spLocks noGrp="1"/>
          </p:cNvSpPr>
          <p:nvPr>
            <p:ph type="ctrTitle"/>
          </p:nvPr>
        </p:nvSpPr>
        <p:spPr bwMode="auto">
          <a:xfrm>
            <a:off x="971600" y="1221581"/>
            <a:ext cx="7398242" cy="5932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eaLnBrk="1" hangingPunct="1">
              <a:lnSpc>
                <a:spcPct val="100000"/>
              </a:lnSpc>
            </a:pPr>
            <a:r>
              <a:rPr lang="en-GB" altLang="en-US" sz="3300" b="1" dirty="0"/>
              <a:t>Lecture 5 – Part 2</a:t>
            </a:r>
            <a:br>
              <a:rPr lang="en-GB" altLang="en-US" sz="3300" b="1" dirty="0"/>
            </a:br>
            <a:r>
              <a:rPr lang="en-GB" altLang="en-US" sz="3300" dirty="0"/>
              <a:t>The Binomial test</a:t>
            </a:r>
          </a:p>
        </p:txBody>
      </p:sp>
      <p:sp>
        <p:nvSpPr>
          <p:cNvPr id="5123" name="Subtitle 2">
            <a:extLst>
              <a:ext uri="{FF2B5EF4-FFF2-40B4-BE49-F238E27FC236}">
                <a16:creationId xmlns:a16="http://schemas.microsoft.com/office/drawing/2014/main" id="{1D77FB21-A009-1E48-BDB4-4049733B0E38}"/>
              </a:ext>
            </a:extLst>
          </p:cNvPr>
          <p:cNvSpPr>
            <a:spLocks noGrp="1"/>
          </p:cNvSpPr>
          <p:nvPr>
            <p:ph type="subTitle" idx="1"/>
          </p:nvPr>
        </p:nvSpPr>
        <p:spPr bwMode="auto">
          <a:xfrm>
            <a:off x="1403648" y="2842600"/>
            <a:ext cx="6894186" cy="10793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eaLnBrk="1" hangingPunct="1">
              <a:spcBef>
                <a:spcPct val="0"/>
              </a:spcBef>
            </a:pPr>
            <a:r>
              <a:rPr lang="en-GB" altLang="en-US" sz="1800" dirty="0"/>
              <a:t>PSYC234: </a:t>
            </a:r>
            <a:r>
              <a:rPr lang="en-GB" sz="1800" dirty="0"/>
              <a:t>Statistics: from association to modelling causality</a:t>
            </a:r>
          </a:p>
          <a:p>
            <a:pPr algn="ctr" eaLnBrk="1" hangingPunct="1">
              <a:spcBef>
                <a:spcPct val="0"/>
              </a:spcBef>
            </a:pPr>
            <a:r>
              <a:rPr lang="en-GB" altLang="en-US" sz="1800" dirty="0"/>
              <a:t>Dr Amy Atkinson</a:t>
            </a:r>
          </a:p>
          <a:p>
            <a:pPr algn="ctr" eaLnBrk="1" hangingPunct="1">
              <a:spcBef>
                <a:spcPct val="0"/>
              </a:spcBef>
            </a:pPr>
            <a:r>
              <a:rPr lang="en-GB" altLang="en-US" sz="1800" dirty="0"/>
              <a:t>Lecturer in Developmental Psychology</a:t>
            </a:r>
          </a:p>
          <a:p>
            <a:pPr algn="ctr" eaLnBrk="1" hangingPunct="1">
              <a:spcBef>
                <a:spcPct val="0"/>
              </a:spcBef>
            </a:pPr>
            <a:r>
              <a:rPr lang="en-GB" altLang="en-US" sz="1800" dirty="0" err="1"/>
              <a:t>amy.atkinson@lancaster.ac.uk</a:t>
            </a:r>
            <a:endParaRPr lang="en-GB"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B1FF2F9-31E1-5D47-B732-2F9B19BA4505}"/>
              </a:ext>
            </a:extLst>
          </p:cNvPr>
          <p:cNvSpPr>
            <a:spLocks noGrp="1"/>
          </p:cNvSpPr>
          <p:nvPr>
            <p:ph type="ctrTitle"/>
          </p:nvPr>
        </p:nvSpPr>
        <p:spPr bwMode="auto">
          <a:xfrm>
            <a:off x="359532" y="411510"/>
            <a:ext cx="5076825" cy="8632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r>
              <a:rPr lang="en-GB" altLang="en-US" dirty="0"/>
              <a:t>Learning objectives</a:t>
            </a:r>
          </a:p>
        </p:txBody>
      </p:sp>
      <p:sp>
        <p:nvSpPr>
          <p:cNvPr id="2" name="Text Placeholder 1">
            <a:extLst>
              <a:ext uri="{FF2B5EF4-FFF2-40B4-BE49-F238E27FC236}">
                <a16:creationId xmlns:a16="http://schemas.microsoft.com/office/drawing/2014/main" id="{BA2A9B6E-B4DE-824E-983F-9E6D8AFF7DDA}"/>
              </a:ext>
            </a:extLst>
          </p:cNvPr>
          <p:cNvSpPr>
            <a:spLocks noGrp="1"/>
          </p:cNvSpPr>
          <p:nvPr>
            <p:ph type="body" sz="quarter" idx="14"/>
          </p:nvPr>
        </p:nvSpPr>
        <p:spPr>
          <a:xfrm>
            <a:off x="359532" y="1419622"/>
            <a:ext cx="8425184" cy="3564731"/>
          </a:xfrm>
        </p:spPr>
        <p:txBody>
          <a:bodyPr/>
          <a:lstStyle/>
          <a:p>
            <a:r>
              <a:rPr lang="en-GB" dirty="0"/>
              <a:t>To understand what the binomial test is and when to use it</a:t>
            </a:r>
          </a:p>
          <a:p>
            <a:endParaRPr lang="en-GB" dirty="0"/>
          </a:p>
          <a:p>
            <a:r>
              <a:rPr lang="en-GB" dirty="0"/>
              <a:t>To understand how to conduct the binomial test in R and interpret the output</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EE188-E808-0F4B-9C04-8A341707BC50}"/>
              </a:ext>
            </a:extLst>
          </p:cNvPr>
          <p:cNvSpPr>
            <a:spLocks noGrp="1"/>
          </p:cNvSpPr>
          <p:nvPr>
            <p:ph type="ctrTitle"/>
          </p:nvPr>
        </p:nvSpPr>
        <p:spPr/>
        <p:txBody>
          <a:bodyPr/>
          <a:lstStyle/>
          <a:p>
            <a:r>
              <a:rPr lang="en-GB" dirty="0"/>
              <a:t>Let’s think back to the one-sample t-test</a:t>
            </a:r>
          </a:p>
        </p:txBody>
      </p:sp>
      <p:sp>
        <p:nvSpPr>
          <p:cNvPr id="2" name="Rounded Rectangle 1">
            <a:extLst>
              <a:ext uri="{FF2B5EF4-FFF2-40B4-BE49-F238E27FC236}">
                <a16:creationId xmlns:a16="http://schemas.microsoft.com/office/drawing/2014/main" id="{A2E20CCB-895B-CD4F-9D87-73B9980F1D80}"/>
              </a:ext>
            </a:extLst>
          </p:cNvPr>
          <p:cNvSpPr/>
          <p:nvPr/>
        </p:nvSpPr>
        <p:spPr>
          <a:xfrm>
            <a:off x="1043608" y="1714499"/>
            <a:ext cx="3240606" cy="144016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2"/>
              </a:solidFill>
            </a:endParaRPr>
          </a:p>
        </p:txBody>
      </p:sp>
      <p:sp>
        <p:nvSpPr>
          <p:cNvPr id="5" name="Text Placeholder 4">
            <a:extLst>
              <a:ext uri="{FF2B5EF4-FFF2-40B4-BE49-F238E27FC236}">
                <a16:creationId xmlns:a16="http://schemas.microsoft.com/office/drawing/2014/main" id="{5A97BD12-1F85-634B-B241-9332BAA12940}"/>
              </a:ext>
            </a:extLst>
          </p:cNvPr>
          <p:cNvSpPr>
            <a:spLocks noGrp="1"/>
          </p:cNvSpPr>
          <p:nvPr>
            <p:ph type="body" sz="quarter" idx="14"/>
          </p:nvPr>
        </p:nvSpPr>
        <p:spPr>
          <a:xfrm>
            <a:off x="1033258" y="1858515"/>
            <a:ext cx="3240606" cy="992981"/>
          </a:xfrm>
        </p:spPr>
        <p:txBody>
          <a:bodyPr/>
          <a:lstStyle/>
          <a:p>
            <a:pPr marL="0" indent="0" algn="ctr">
              <a:buNone/>
            </a:pPr>
            <a:r>
              <a:rPr lang="en-GB" dirty="0">
                <a:solidFill>
                  <a:schemeClr val="accent2"/>
                </a:solidFill>
              </a:rPr>
              <a:t>You are a researcher interested in whether babies born in Germany weigh more than babies born in the UK.</a:t>
            </a:r>
          </a:p>
          <a:p>
            <a:pPr marL="0" indent="0" algn="ctr">
              <a:buNone/>
            </a:pPr>
            <a:endParaRPr lang="en-GB" dirty="0"/>
          </a:p>
          <a:p>
            <a:pPr marL="0" indent="0" algn="ctr">
              <a:buNone/>
            </a:pPr>
            <a:endParaRPr lang="en-GB" dirty="0"/>
          </a:p>
          <a:p>
            <a:pPr marL="0" indent="0" algn="ctr">
              <a:buNone/>
            </a:pPr>
            <a:endParaRPr lang="en-GB" dirty="0"/>
          </a:p>
        </p:txBody>
      </p:sp>
      <p:pic>
        <p:nvPicPr>
          <p:cNvPr id="6146" name="Picture 2" descr="Average Newborn Weight: What Are Normal Baby Weight Gains and Losses?">
            <a:extLst>
              <a:ext uri="{FF2B5EF4-FFF2-40B4-BE49-F238E27FC236}">
                <a16:creationId xmlns:a16="http://schemas.microsoft.com/office/drawing/2014/main" id="{8117E46F-BDD3-D04E-8432-60F689422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635646"/>
            <a:ext cx="2949856" cy="16530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
            <a:extLst>
              <a:ext uri="{FF2B5EF4-FFF2-40B4-BE49-F238E27FC236}">
                <a16:creationId xmlns:a16="http://schemas.microsoft.com/office/drawing/2014/main" id="{DBD79AE5-A736-C043-9E7C-687F817D0EAE}"/>
              </a:ext>
            </a:extLst>
          </p:cNvPr>
          <p:cNvSpPr txBox="1">
            <a:spLocks/>
          </p:cNvSpPr>
          <p:nvPr/>
        </p:nvSpPr>
        <p:spPr>
          <a:xfrm>
            <a:off x="359408" y="3457368"/>
            <a:ext cx="8425184" cy="1440160"/>
          </a:xfrm>
          <a:prstGeom prst="rect">
            <a:avLst/>
          </a:prstGeom>
        </p:spPr>
        <p:txBody>
          <a:bodyPr vert="horz"/>
          <a:lstStyle>
            <a:lvl1pPr marL="257175" indent="-257175" algn="l" rtl="0" eaLnBrk="0" fontAlgn="base" hangingPunct="0">
              <a:spcBef>
                <a:spcPct val="20000"/>
              </a:spcBef>
              <a:spcAft>
                <a:spcPct val="0"/>
              </a:spcAft>
              <a:buFont typeface="Arial" panose="020B0604020202020204" pitchFamily="34" charset="0"/>
              <a:buChar char="•"/>
              <a:defRPr sz="1800" kern="1200">
                <a:solidFill>
                  <a:srgbClr val="666666"/>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1650" kern="1200">
                <a:solidFill>
                  <a:srgbClr val="666666"/>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500" kern="1200">
                <a:solidFill>
                  <a:srgbClr val="666666"/>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350" kern="1200">
                <a:solidFill>
                  <a:srgbClr val="666666"/>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200" kern="1200">
                <a:solidFill>
                  <a:srgbClr val="666666"/>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GB" dirty="0"/>
              <a:t>Let’s assume the following are true:</a:t>
            </a:r>
          </a:p>
          <a:p>
            <a:pPr lvl="1"/>
            <a:r>
              <a:rPr lang="en-GB" dirty="0"/>
              <a:t>The NHS keeps good records of birth weights in the UK, and that the average birth weight in the UK in 2020 was 3350g.</a:t>
            </a:r>
          </a:p>
          <a:p>
            <a:pPr lvl="1"/>
            <a:r>
              <a:rPr lang="en-GB" dirty="0"/>
              <a:t>The health authorities in Germany do not keep good records of birth weights. </a:t>
            </a:r>
          </a:p>
          <a:p>
            <a:endParaRPr lang="en-GB" dirty="0"/>
          </a:p>
          <a:p>
            <a:endParaRPr lang="en-GB" dirty="0"/>
          </a:p>
          <a:p>
            <a:endParaRPr lang="en-GB" dirty="0"/>
          </a:p>
        </p:txBody>
      </p:sp>
    </p:spTree>
    <p:extLst>
      <p:ext uri="{BB962C8B-B14F-4D97-AF65-F5344CB8AC3E}">
        <p14:creationId xmlns:p14="http://schemas.microsoft.com/office/powerpoint/2010/main" val="351162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EE188-E808-0F4B-9C04-8A341707BC50}"/>
              </a:ext>
            </a:extLst>
          </p:cNvPr>
          <p:cNvSpPr>
            <a:spLocks noGrp="1"/>
          </p:cNvSpPr>
          <p:nvPr>
            <p:ph type="ctrTitle"/>
          </p:nvPr>
        </p:nvSpPr>
        <p:spPr/>
        <p:txBody>
          <a:bodyPr/>
          <a:lstStyle/>
          <a:p>
            <a:r>
              <a:rPr lang="en-GB" dirty="0"/>
              <a:t>What do we do?</a:t>
            </a:r>
          </a:p>
        </p:txBody>
      </p:sp>
      <p:sp>
        <p:nvSpPr>
          <p:cNvPr id="5" name="Text Placeholder 4">
            <a:extLst>
              <a:ext uri="{FF2B5EF4-FFF2-40B4-BE49-F238E27FC236}">
                <a16:creationId xmlns:a16="http://schemas.microsoft.com/office/drawing/2014/main" id="{5A97BD12-1F85-634B-B241-9332BAA12940}"/>
              </a:ext>
            </a:extLst>
          </p:cNvPr>
          <p:cNvSpPr>
            <a:spLocks noGrp="1"/>
          </p:cNvSpPr>
          <p:nvPr>
            <p:ph type="body" sz="quarter" idx="14"/>
          </p:nvPr>
        </p:nvSpPr>
        <p:spPr>
          <a:xfrm>
            <a:off x="5319819" y="1577699"/>
            <a:ext cx="3560214" cy="3226299"/>
          </a:xfrm>
        </p:spPr>
        <p:txBody>
          <a:bodyPr/>
          <a:lstStyle/>
          <a:p>
            <a:pPr marL="0" indent="0" algn="ctr">
              <a:buNone/>
            </a:pPr>
            <a:r>
              <a:rPr lang="en-GB" dirty="0"/>
              <a:t>You could collect birth weights from a sample of babies born in Germany and compare this to the known average in the UK (3350g).</a:t>
            </a:r>
          </a:p>
          <a:p>
            <a:pPr marL="0" indent="0" algn="ctr">
              <a:buNone/>
            </a:pPr>
            <a:endParaRPr lang="en-GB" dirty="0"/>
          </a:p>
          <a:p>
            <a:pPr marL="0" indent="0" algn="ctr">
              <a:buNone/>
            </a:pPr>
            <a:r>
              <a:rPr lang="en-GB" dirty="0"/>
              <a:t>Is the mean of the sample significantly different from a known value?</a:t>
            </a:r>
          </a:p>
          <a:p>
            <a:pPr marL="0" indent="0" algn="ctr">
              <a:buNone/>
            </a:pPr>
            <a:endParaRPr lang="en-GB" dirty="0"/>
          </a:p>
          <a:p>
            <a:pPr marL="0" indent="0" algn="ctr">
              <a:buNone/>
            </a:pPr>
            <a:r>
              <a:rPr lang="en-GB" b="1" dirty="0"/>
              <a:t>One-sample t-test!</a:t>
            </a:r>
          </a:p>
        </p:txBody>
      </p:sp>
      <p:graphicFrame>
        <p:nvGraphicFramePr>
          <p:cNvPr id="6" name="Table 5">
            <a:extLst>
              <a:ext uri="{FF2B5EF4-FFF2-40B4-BE49-F238E27FC236}">
                <a16:creationId xmlns:a16="http://schemas.microsoft.com/office/drawing/2014/main" id="{64CAD394-764D-5545-9FD9-951B5112D788}"/>
              </a:ext>
            </a:extLst>
          </p:cNvPr>
          <p:cNvGraphicFramePr>
            <a:graphicFrameLocks noGrp="1"/>
          </p:cNvGraphicFramePr>
          <p:nvPr>
            <p:extLst>
              <p:ext uri="{D42A27DB-BD31-4B8C-83A1-F6EECF244321}">
                <p14:modId xmlns:p14="http://schemas.microsoft.com/office/powerpoint/2010/main" val="544314850"/>
              </p:ext>
            </p:extLst>
          </p:nvPr>
        </p:nvGraphicFramePr>
        <p:xfrm>
          <a:off x="435711" y="1363321"/>
          <a:ext cx="2808312" cy="3706626"/>
        </p:xfrm>
        <a:graphic>
          <a:graphicData uri="http://schemas.openxmlformats.org/drawingml/2006/table">
            <a:tbl>
              <a:tblPr>
                <a:tableStyleId>{8A107856-5554-42FB-B03E-39F5DBC370BA}</a:tableStyleId>
              </a:tblPr>
              <a:tblGrid>
                <a:gridCol w="1404156">
                  <a:extLst>
                    <a:ext uri="{9D8B030D-6E8A-4147-A177-3AD203B41FA5}">
                      <a16:colId xmlns:a16="http://schemas.microsoft.com/office/drawing/2014/main" val="3538658215"/>
                    </a:ext>
                  </a:extLst>
                </a:gridCol>
                <a:gridCol w="1404156">
                  <a:extLst>
                    <a:ext uri="{9D8B030D-6E8A-4147-A177-3AD203B41FA5}">
                      <a16:colId xmlns:a16="http://schemas.microsoft.com/office/drawing/2014/main" val="514292527"/>
                    </a:ext>
                  </a:extLst>
                </a:gridCol>
              </a:tblGrid>
              <a:tr h="176506">
                <a:tc>
                  <a:txBody>
                    <a:bodyPr/>
                    <a:lstStyle/>
                    <a:p>
                      <a:pPr algn="ctr" fontAlgn="b"/>
                      <a:r>
                        <a:rPr lang="en-GB" sz="1100" u="none" strike="noStrike" dirty="0">
                          <a:effectLst/>
                        </a:rPr>
                        <a:t>Participant</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Birth weight (g)</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3896319446"/>
                  </a:ext>
                </a:extLst>
              </a:tr>
              <a:tr h="176506">
                <a:tc>
                  <a:txBody>
                    <a:bodyPr/>
                    <a:lstStyle/>
                    <a:p>
                      <a:pPr algn="ct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3004</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3950892405"/>
                  </a:ext>
                </a:extLst>
              </a:tr>
              <a:tr h="176506">
                <a:tc>
                  <a:txBody>
                    <a:bodyPr/>
                    <a:lstStyle/>
                    <a:p>
                      <a:pPr algn="ctr" fontAlgn="b"/>
                      <a:r>
                        <a:rPr lang="en-GB" sz="1100" u="none" strike="noStrike" dirty="0">
                          <a:effectLst/>
                        </a:rPr>
                        <a:t>2</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3052</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956212570"/>
                  </a:ext>
                </a:extLst>
              </a:tr>
              <a:tr h="176506">
                <a:tc>
                  <a:txBody>
                    <a:bodyPr/>
                    <a:lstStyle/>
                    <a:p>
                      <a:pPr algn="ct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3067</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169801515"/>
                  </a:ext>
                </a:extLst>
              </a:tr>
              <a:tr h="176506">
                <a:tc>
                  <a:txBody>
                    <a:bodyPr/>
                    <a:lstStyle/>
                    <a:p>
                      <a:pPr algn="ctr" fontAlgn="b"/>
                      <a:r>
                        <a:rPr lang="en-GB" sz="1100" u="none" strike="noStrike" dirty="0">
                          <a:effectLst/>
                        </a:rPr>
                        <a:t>4</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4063</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2774248451"/>
                  </a:ext>
                </a:extLst>
              </a:tr>
              <a:tr h="176506">
                <a:tc>
                  <a:txBody>
                    <a:bodyPr/>
                    <a:lstStyle/>
                    <a:p>
                      <a:pPr algn="ct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2134</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501431443"/>
                  </a:ext>
                </a:extLst>
              </a:tr>
              <a:tr h="176506">
                <a:tc>
                  <a:txBody>
                    <a:bodyPr/>
                    <a:lstStyle/>
                    <a:p>
                      <a:pPr algn="ct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2356</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2286369961"/>
                  </a:ext>
                </a:extLst>
              </a:tr>
              <a:tr h="176506">
                <a:tc>
                  <a:txBody>
                    <a:bodyPr/>
                    <a:lstStyle/>
                    <a:p>
                      <a:pPr algn="ctr" fontAlgn="b"/>
                      <a:r>
                        <a:rPr lang="en-GB" sz="1100" u="none" strike="noStrike" dirty="0">
                          <a:effectLst/>
                        </a:rPr>
                        <a:t>7</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4356</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3203038386"/>
                  </a:ext>
                </a:extLst>
              </a:tr>
              <a:tr h="176506">
                <a:tc>
                  <a:txBody>
                    <a:bodyPr/>
                    <a:lstStyle/>
                    <a:p>
                      <a:pPr algn="ct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3567</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163174104"/>
                  </a:ext>
                </a:extLst>
              </a:tr>
              <a:tr h="176506">
                <a:tc>
                  <a:txBody>
                    <a:bodyPr/>
                    <a:lstStyle/>
                    <a:p>
                      <a:pPr algn="ct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3432</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2926868907"/>
                  </a:ext>
                </a:extLst>
              </a:tr>
              <a:tr h="176506">
                <a:tc>
                  <a:txBody>
                    <a:bodyPr/>
                    <a:lstStyle/>
                    <a:p>
                      <a:pPr algn="ct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3245</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537447834"/>
                  </a:ext>
                </a:extLst>
              </a:tr>
              <a:tr h="176506">
                <a:tc>
                  <a:txBody>
                    <a:bodyPr/>
                    <a:lstStyle/>
                    <a:p>
                      <a:pPr algn="ctr" fontAlgn="b"/>
                      <a:r>
                        <a:rPr lang="en-GB" sz="1100" u="none" strike="noStrike" dirty="0">
                          <a:effectLst/>
                        </a:rPr>
                        <a:t>11</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1467</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2987008522"/>
                  </a:ext>
                </a:extLst>
              </a:tr>
              <a:tr h="176506">
                <a:tc>
                  <a:txBody>
                    <a:bodyPr/>
                    <a:lstStyle/>
                    <a:p>
                      <a:pPr algn="ctr" fontAlgn="b"/>
                      <a:r>
                        <a:rPr lang="en-GB" sz="1100" u="none" strike="noStrike" dirty="0">
                          <a:effectLst/>
                        </a:rPr>
                        <a:t>12</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a:effectLst/>
                        </a:rPr>
                        <a:t>2345</a:t>
                      </a:r>
                      <a:endParaRPr lang="en-GB" sz="1100" b="0" i="0" u="none" strike="noStrike">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565168443"/>
                  </a:ext>
                </a:extLst>
              </a:tr>
              <a:tr h="176506">
                <a:tc>
                  <a:txBody>
                    <a:bodyPr/>
                    <a:lstStyle/>
                    <a:p>
                      <a:pPr algn="ctr" fontAlgn="b"/>
                      <a:r>
                        <a:rPr lang="en-GB" sz="1100" u="none" strike="noStrike" dirty="0">
                          <a:effectLst/>
                        </a:rPr>
                        <a:t>13</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4532</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2402310983"/>
                  </a:ext>
                </a:extLst>
              </a:tr>
              <a:tr h="176506">
                <a:tc>
                  <a:txBody>
                    <a:bodyPr/>
                    <a:lstStyle/>
                    <a:p>
                      <a:pPr algn="ctr" fontAlgn="b"/>
                      <a:r>
                        <a:rPr lang="en-GB" sz="1100" u="none" strike="noStrike" dirty="0">
                          <a:effectLst/>
                        </a:rPr>
                        <a:t>14</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4352</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4017007821"/>
                  </a:ext>
                </a:extLst>
              </a:tr>
              <a:tr h="176506">
                <a:tc>
                  <a:txBody>
                    <a:bodyPr/>
                    <a:lstStyle/>
                    <a:p>
                      <a:pPr algn="ctr" fontAlgn="b"/>
                      <a:r>
                        <a:rPr lang="en-GB" sz="1100" u="none" strike="noStrike">
                          <a:effectLst/>
                        </a:rPr>
                        <a:t>15</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2453</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3868493463"/>
                  </a:ext>
                </a:extLst>
              </a:tr>
              <a:tr h="176506">
                <a:tc>
                  <a:txBody>
                    <a:bodyPr/>
                    <a:lstStyle/>
                    <a:p>
                      <a:pPr algn="ctr" fontAlgn="b"/>
                      <a:r>
                        <a:rPr lang="en-GB" sz="1100" u="none" strike="noStrike" dirty="0">
                          <a:effectLst/>
                        </a:rPr>
                        <a:t>16</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2343</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774434230"/>
                  </a:ext>
                </a:extLst>
              </a:tr>
              <a:tr h="176506">
                <a:tc>
                  <a:txBody>
                    <a:bodyPr/>
                    <a:lstStyle/>
                    <a:p>
                      <a:pPr algn="ctr" fontAlgn="b"/>
                      <a:r>
                        <a:rPr lang="en-GB" sz="1100" u="none" strike="noStrike">
                          <a:effectLst/>
                        </a:rPr>
                        <a:t>17</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3453</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3498289997"/>
                  </a:ext>
                </a:extLst>
              </a:tr>
              <a:tr h="176506">
                <a:tc>
                  <a:txBody>
                    <a:bodyPr/>
                    <a:lstStyle/>
                    <a:p>
                      <a:pPr algn="ctr" fontAlgn="b"/>
                      <a:r>
                        <a:rPr lang="en-GB" sz="1100" u="none" strike="noStrike">
                          <a:effectLst/>
                        </a:rPr>
                        <a:t>18</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3428</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806455368"/>
                  </a:ext>
                </a:extLst>
              </a:tr>
              <a:tr h="176506">
                <a:tc>
                  <a:txBody>
                    <a:bodyPr/>
                    <a:lstStyle/>
                    <a:p>
                      <a:pPr algn="ctr" fontAlgn="b"/>
                      <a:r>
                        <a:rPr lang="en-GB" sz="1100" u="none" strike="noStrike" dirty="0">
                          <a:effectLst/>
                        </a:rPr>
                        <a:t>19</a:t>
                      </a:r>
                      <a:endParaRPr lang="en-GB" sz="1100" b="0" i="0" u="none" strike="noStrike" dirty="0">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2344</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971093967"/>
                  </a:ext>
                </a:extLst>
              </a:tr>
              <a:tr h="176506">
                <a:tc>
                  <a:txBody>
                    <a:bodyPr/>
                    <a:lstStyle/>
                    <a:p>
                      <a:pPr algn="ctr" fontAlgn="b"/>
                      <a:r>
                        <a:rPr lang="en-GB" sz="1100" u="none" strike="noStrike">
                          <a:effectLst/>
                        </a:rPr>
                        <a:t>20</a:t>
                      </a:r>
                      <a:endParaRPr lang="en-GB" sz="1100" b="0" i="0" u="none" strike="noStrike">
                        <a:solidFill>
                          <a:srgbClr val="000000"/>
                        </a:solidFill>
                        <a:effectLst/>
                        <a:latin typeface="Calibri" panose="020F0502020204030204" pitchFamily="34" charset="0"/>
                      </a:endParaRPr>
                    </a:p>
                  </a:txBody>
                  <a:tcPr marL="7282" marR="7282" marT="7282" marB="0" anchor="b"/>
                </a:tc>
                <a:tc>
                  <a:txBody>
                    <a:bodyPr/>
                    <a:lstStyle/>
                    <a:p>
                      <a:pPr algn="ctr" fontAlgn="b"/>
                      <a:r>
                        <a:rPr lang="en-GB" sz="1100" u="none" strike="noStrike" dirty="0">
                          <a:effectLst/>
                        </a:rPr>
                        <a:t>4353</a:t>
                      </a:r>
                      <a:endParaRPr lang="en-GB" sz="1100" b="0" i="0" u="none" strike="noStrike" dirty="0">
                        <a:solidFill>
                          <a:srgbClr val="000000"/>
                        </a:solidFill>
                        <a:effectLst/>
                        <a:latin typeface="Calibri" panose="020F0502020204030204" pitchFamily="34" charset="0"/>
                      </a:endParaRPr>
                    </a:p>
                  </a:txBody>
                  <a:tcPr marL="7282" marR="7282" marT="7282" marB="0" anchor="b"/>
                </a:tc>
                <a:extLst>
                  <a:ext uri="{0D108BD9-81ED-4DB2-BD59-A6C34878D82A}">
                    <a16:rowId xmlns:a16="http://schemas.microsoft.com/office/drawing/2014/main" val="1999498538"/>
                  </a:ext>
                </a:extLst>
              </a:tr>
            </a:tbl>
          </a:graphicData>
        </a:graphic>
      </p:graphicFrame>
      <p:sp>
        <p:nvSpPr>
          <p:cNvPr id="9" name="Text Placeholder 4">
            <a:extLst>
              <a:ext uri="{FF2B5EF4-FFF2-40B4-BE49-F238E27FC236}">
                <a16:creationId xmlns:a16="http://schemas.microsoft.com/office/drawing/2014/main" id="{1EC8B50A-2F35-304A-90E9-7AB026FFC292}"/>
              </a:ext>
            </a:extLst>
          </p:cNvPr>
          <p:cNvSpPr txBox="1">
            <a:spLocks/>
          </p:cNvSpPr>
          <p:nvPr/>
        </p:nvSpPr>
        <p:spPr>
          <a:xfrm>
            <a:off x="3563888" y="2571750"/>
            <a:ext cx="1440160" cy="720080"/>
          </a:xfrm>
          <a:prstGeom prst="rect">
            <a:avLst/>
          </a:prstGeom>
        </p:spPr>
        <p:txBody>
          <a:bodyPr vert="horz"/>
          <a:lstStyle>
            <a:lvl1pPr marL="257175" indent="-257175" algn="l" rtl="0" eaLnBrk="0" fontAlgn="base" hangingPunct="0">
              <a:spcBef>
                <a:spcPct val="20000"/>
              </a:spcBef>
              <a:spcAft>
                <a:spcPct val="0"/>
              </a:spcAft>
              <a:buFont typeface="Arial" panose="020B0604020202020204" pitchFamily="34" charset="0"/>
              <a:buChar char="•"/>
              <a:defRPr sz="1800" kern="1200">
                <a:solidFill>
                  <a:srgbClr val="666666"/>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1650" kern="1200">
                <a:solidFill>
                  <a:srgbClr val="666666"/>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500" kern="1200">
                <a:solidFill>
                  <a:srgbClr val="666666"/>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350" kern="1200">
                <a:solidFill>
                  <a:srgbClr val="666666"/>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200" kern="1200">
                <a:solidFill>
                  <a:srgbClr val="666666"/>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GB" dirty="0"/>
              <a:t>Babies born in Germany</a:t>
            </a:r>
          </a:p>
        </p:txBody>
      </p:sp>
      <p:cxnSp>
        <p:nvCxnSpPr>
          <p:cNvPr id="11" name="Straight Arrow Connector 10">
            <a:extLst>
              <a:ext uri="{FF2B5EF4-FFF2-40B4-BE49-F238E27FC236}">
                <a16:creationId xmlns:a16="http://schemas.microsoft.com/office/drawing/2014/main" id="{EC5A386F-7EFF-324A-92A7-E52C643EBE0A}"/>
              </a:ext>
            </a:extLst>
          </p:cNvPr>
          <p:cNvCxnSpPr>
            <a:cxnSpLocks/>
          </p:cNvCxnSpPr>
          <p:nvPr/>
        </p:nvCxnSpPr>
        <p:spPr>
          <a:xfrm flipH="1">
            <a:off x="3383868" y="2859782"/>
            <a:ext cx="2520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D24CB4D9-57F1-7344-BF97-A071AFBBCE48}"/>
              </a:ext>
            </a:extLst>
          </p:cNvPr>
          <p:cNvSpPr txBox="1">
            <a:spLocks/>
          </p:cNvSpPr>
          <p:nvPr/>
        </p:nvSpPr>
        <p:spPr>
          <a:xfrm>
            <a:off x="3563888" y="3435846"/>
            <a:ext cx="1440160" cy="720080"/>
          </a:xfrm>
          <a:prstGeom prst="rect">
            <a:avLst/>
          </a:prstGeom>
        </p:spPr>
        <p:txBody>
          <a:bodyPr vert="horz"/>
          <a:lstStyle>
            <a:lvl1pPr marL="257175" indent="-257175" algn="l" rtl="0" eaLnBrk="0" fontAlgn="base" hangingPunct="0">
              <a:spcBef>
                <a:spcPct val="20000"/>
              </a:spcBef>
              <a:spcAft>
                <a:spcPct val="0"/>
              </a:spcAft>
              <a:buFont typeface="Arial" panose="020B0604020202020204" pitchFamily="34" charset="0"/>
              <a:buChar char="•"/>
              <a:defRPr sz="1800" kern="1200">
                <a:solidFill>
                  <a:srgbClr val="666666"/>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1650" kern="1200">
                <a:solidFill>
                  <a:srgbClr val="666666"/>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500" kern="1200">
                <a:solidFill>
                  <a:srgbClr val="666666"/>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350" kern="1200">
                <a:solidFill>
                  <a:srgbClr val="666666"/>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200" kern="1200">
                <a:solidFill>
                  <a:srgbClr val="666666"/>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GB" dirty="0"/>
              <a:t>Mean = 3167.30g</a:t>
            </a:r>
          </a:p>
        </p:txBody>
      </p:sp>
    </p:spTree>
    <p:extLst>
      <p:ext uri="{BB962C8B-B14F-4D97-AF65-F5344CB8AC3E}">
        <p14:creationId xmlns:p14="http://schemas.microsoft.com/office/powerpoint/2010/main" val="376694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CC5-C729-2F47-B72E-7662A95BAA7D}"/>
              </a:ext>
            </a:extLst>
          </p:cNvPr>
          <p:cNvSpPr>
            <a:spLocks noGrp="1"/>
          </p:cNvSpPr>
          <p:nvPr>
            <p:ph type="ctrTitle"/>
          </p:nvPr>
        </p:nvSpPr>
        <p:spPr/>
        <p:txBody>
          <a:bodyPr/>
          <a:lstStyle/>
          <a:p>
            <a:r>
              <a:rPr lang="en-GB" dirty="0"/>
              <a:t>Another scenario…</a:t>
            </a:r>
          </a:p>
        </p:txBody>
      </p:sp>
      <p:sp>
        <p:nvSpPr>
          <p:cNvPr id="5" name="Rounded Rectangle 4">
            <a:extLst>
              <a:ext uri="{FF2B5EF4-FFF2-40B4-BE49-F238E27FC236}">
                <a16:creationId xmlns:a16="http://schemas.microsoft.com/office/drawing/2014/main" id="{BB1FD0ED-C6B5-EA46-9114-356C9325399F}"/>
              </a:ext>
            </a:extLst>
          </p:cNvPr>
          <p:cNvSpPr/>
          <p:nvPr/>
        </p:nvSpPr>
        <p:spPr>
          <a:xfrm>
            <a:off x="519047" y="1362006"/>
            <a:ext cx="3240606" cy="150724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Is the moon made of cheese?</a:t>
            </a:r>
          </a:p>
          <a:p>
            <a:pPr algn="ctr"/>
            <a:endParaRPr lang="en-GB" dirty="0">
              <a:solidFill>
                <a:schemeClr val="accent2"/>
              </a:solidFill>
            </a:endParaRPr>
          </a:p>
          <a:p>
            <a:pPr marL="342900" indent="-342900" algn="ctr">
              <a:buFont typeface="+mj-lt"/>
              <a:buAutoNum type="alphaLcParenR"/>
            </a:pPr>
            <a:r>
              <a:rPr lang="en-GB" dirty="0">
                <a:solidFill>
                  <a:schemeClr val="accent2"/>
                </a:solidFill>
              </a:rPr>
              <a:t>Yes</a:t>
            </a:r>
          </a:p>
          <a:p>
            <a:pPr marL="342900" indent="-342900" algn="ctr">
              <a:buFont typeface="+mj-lt"/>
              <a:buAutoNum type="alphaLcParenR"/>
            </a:pPr>
            <a:r>
              <a:rPr lang="en-GB" dirty="0">
                <a:solidFill>
                  <a:schemeClr val="accent2"/>
                </a:solidFill>
              </a:rPr>
              <a:t>No</a:t>
            </a:r>
          </a:p>
        </p:txBody>
      </p:sp>
      <p:pic>
        <p:nvPicPr>
          <p:cNvPr id="7170" name="Picture 2" descr="Cheese moon Images, Stock Photos &amp;amp; Vectors | Shutterstock">
            <a:extLst>
              <a:ext uri="{FF2B5EF4-FFF2-40B4-BE49-F238E27FC236}">
                <a16:creationId xmlns:a16="http://schemas.microsoft.com/office/drawing/2014/main" id="{5406E9B4-D149-984D-8214-FE334C6E4E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2339752" y="2730158"/>
            <a:ext cx="1785230" cy="15841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7">
            <a:extLst>
              <a:ext uri="{FF2B5EF4-FFF2-40B4-BE49-F238E27FC236}">
                <a16:creationId xmlns:a16="http://schemas.microsoft.com/office/drawing/2014/main" id="{533E4FDB-936A-9047-955F-677578BFE43C}"/>
              </a:ext>
            </a:extLst>
          </p:cNvPr>
          <p:cNvGraphicFramePr>
            <a:graphicFrameLocks noGrp="1"/>
          </p:cNvGraphicFramePr>
          <p:nvPr>
            <p:extLst>
              <p:ext uri="{D42A27DB-BD31-4B8C-83A1-F6EECF244321}">
                <p14:modId xmlns:p14="http://schemas.microsoft.com/office/powerpoint/2010/main" val="3922209513"/>
              </p:ext>
            </p:extLst>
          </p:nvPr>
        </p:nvGraphicFramePr>
        <p:xfrm>
          <a:off x="5220072" y="1347614"/>
          <a:ext cx="3240608" cy="2966720"/>
        </p:xfrm>
        <a:graphic>
          <a:graphicData uri="http://schemas.openxmlformats.org/drawingml/2006/table">
            <a:tbl>
              <a:tblPr firstRow="1" bandRow="1">
                <a:tableStyleId>{21E4AEA4-8DFA-4A89-87EB-49C32662AFE0}</a:tableStyleId>
              </a:tblPr>
              <a:tblGrid>
                <a:gridCol w="459533">
                  <a:extLst>
                    <a:ext uri="{9D8B030D-6E8A-4147-A177-3AD203B41FA5}">
                      <a16:colId xmlns:a16="http://schemas.microsoft.com/office/drawing/2014/main" val="2999184425"/>
                    </a:ext>
                  </a:extLst>
                </a:gridCol>
                <a:gridCol w="1160771">
                  <a:extLst>
                    <a:ext uri="{9D8B030D-6E8A-4147-A177-3AD203B41FA5}">
                      <a16:colId xmlns:a16="http://schemas.microsoft.com/office/drawing/2014/main" val="3475580901"/>
                    </a:ext>
                  </a:extLst>
                </a:gridCol>
                <a:gridCol w="495413">
                  <a:extLst>
                    <a:ext uri="{9D8B030D-6E8A-4147-A177-3AD203B41FA5}">
                      <a16:colId xmlns:a16="http://schemas.microsoft.com/office/drawing/2014/main" val="2433624222"/>
                    </a:ext>
                  </a:extLst>
                </a:gridCol>
                <a:gridCol w="1124891">
                  <a:extLst>
                    <a:ext uri="{9D8B030D-6E8A-4147-A177-3AD203B41FA5}">
                      <a16:colId xmlns:a16="http://schemas.microsoft.com/office/drawing/2014/main" val="3624558655"/>
                    </a:ext>
                  </a:extLst>
                </a:gridCol>
              </a:tblGrid>
              <a:tr h="370840">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extLst>
                  <a:ext uri="{0D108BD9-81ED-4DB2-BD59-A6C34878D82A}">
                    <a16:rowId xmlns:a16="http://schemas.microsoft.com/office/drawing/2014/main" val="1148473080"/>
                  </a:ext>
                </a:extLst>
              </a:tr>
              <a:tr h="370840">
                <a:tc>
                  <a:txBody>
                    <a:bodyPr/>
                    <a:lstStyle/>
                    <a:p>
                      <a:pPr algn="ctr"/>
                      <a:r>
                        <a:rPr lang="en-GB" dirty="0">
                          <a:solidFill>
                            <a:schemeClr val="bg1"/>
                          </a:solidFill>
                        </a:rPr>
                        <a:t>1</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8</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274839539"/>
                  </a:ext>
                </a:extLst>
              </a:tr>
              <a:tr h="370840">
                <a:tc>
                  <a:txBody>
                    <a:bodyPr/>
                    <a:lstStyle/>
                    <a:p>
                      <a:pPr algn="ctr"/>
                      <a:r>
                        <a:rPr lang="en-GB" dirty="0">
                          <a:solidFill>
                            <a:schemeClr val="bg1"/>
                          </a:solidFill>
                        </a:rPr>
                        <a:t>2</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9</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783255068"/>
                  </a:ext>
                </a:extLst>
              </a:tr>
              <a:tr h="370840">
                <a:tc>
                  <a:txBody>
                    <a:bodyPr/>
                    <a:lstStyle/>
                    <a:p>
                      <a:pPr algn="ctr"/>
                      <a:r>
                        <a:rPr lang="en-GB" dirty="0">
                          <a:solidFill>
                            <a:schemeClr val="bg1"/>
                          </a:solidFill>
                        </a:rPr>
                        <a:t>3</a:t>
                      </a:r>
                    </a:p>
                  </a:txBody>
                  <a:tcPr>
                    <a:solidFill>
                      <a:schemeClr val="accent2"/>
                    </a:solidFill>
                  </a:tcPr>
                </a:tc>
                <a:tc>
                  <a:txBody>
                    <a:bodyPr/>
                    <a:lstStyle/>
                    <a:p>
                      <a:pPr algn="ctr"/>
                      <a:r>
                        <a:rPr lang="en-GB" dirty="0">
                          <a:solidFill>
                            <a:schemeClr val="bg1"/>
                          </a:solidFill>
                        </a:rPr>
                        <a:t>Yes</a:t>
                      </a:r>
                    </a:p>
                  </a:txBody>
                  <a:tcPr>
                    <a:solidFill>
                      <a:schemeClr val="accent3"/>
                    </a:solidFill>
                  </a:tcPr>
                </a:tc>
                <a:tc>
                  <a:txBody>
                    <a:bodyPr/>
                    <a:lstStyle/>
                    <a:p>
                      <a:pPr algn="ctr"/>
                      <a:r>
                        <a:rPr lang="en-GB" dirty="0">
                          <a:solidFill>
                            <a:schemeClr val="bg1"/>
                          </a:solidFill>
                        </a:rPr>
                        <a:t>10</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1082365793"/>
                  </a:ext>
                </a:extLst>
              </a:tr>
              <a:tr h="370840">
                <a:tc>
                  <a:txBody>
                    <a:bodyPr/>
                    <a:lstStyle/>
                    <a:p>
                      <a:pPr algn="ctr"/>
                      <a:r>
                        <a:rPr lang="en-GB" dirty="0">
                          <a:solidFill>
                            <a:schemeClr val="bg1"/>
                          </a:solidFill>
                        </a:rPr>
                        <a:t>4</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11</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71179579"/>
                  </a:ext>
                </a:extLst>
              </a:tr>
              <a:tr h="370840">
                <a:tc>
                  <a:txBody>
                    <a:bodyPr/>
                    <a:lstStyle/>
                    <a:p>
                      <a:pPr algn="ctr"/>
                      <a:r>
                        <a:rPr lang="en-GB" dirty="0">
                          <a:solidFill>
                            <a:schemeClr val="bg1"/>
                          </a:solidFill>
                        </a:rPr>
                        <a:t>5</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12</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973990118"/>
                  </a:ext>
                </a:extLst>
              </a:tr>
              <a:tr h="370840">
                <a:tc>
                  <a:txBody>
                    <a:bodyPr/>
                    <a:lstStyle/>
                    <a:p>
                      <a:pPr algn="ctr"/>
                      <a:r>
                        <a:rPr lang="en-GB" dirty="0">
                          <a:solidFill>
                            <a:schemeClr val="bg1"/>
                          </a:solidFill>
                        </a:rPr>
                        <a:t>6</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13</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305427546"/>
                  </a:ext>
                </a:extLst>
              </a:tr>
              <a:tr h="370840">
                <a:tc>
                  <a:txBody>
                    <a:bodyPr/>
                    <a:lstStyle/>
                    <a:p>
                      <a:pPr algn="ctr"/>
                      <a:r>
                        <a:rPr lang="en-GB" dirty="0">
                          <a:solidFill>
                            <a:schemeClr val="bg1"/>
                          </a:solidFill>
                        </a:rPr>
                        <a:t>7</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14</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4065720151"/>
                  </a:ext>
                </a:extLst>
              </a:tr>
            </a:tbl>
          </a:graphicData>
        </a:graphic>
      </p:graphicFrame>
      <p:sp>
        <p:nvSpPr>
          <p:cNvPr id="11" name="Text Placeholder 2">
            <a:extLst>
              <a:ext uri="{FF2B5EF4-FFF2-40B4-BE49-F238E27FC236}">
                <a16:creationId xmlns:a16="http://schemas.microsoft.com/office/drawing/2014/main" id="{283C09E9-B217-1F4F-83FD-738D732DDFD0}"/>
              </a:ext>
            </a:extLst>
          </p:cNvPr>
          <p:cNvSpPr>
            <a:spLocks noGrp="1"/>
          </p:cNvSpPr>
          <p:nvPr>
            <p:ph type="body" sz="quarter" idx="14"/>
          </p:nvPr>
        </p:nvSpPr>
        <p:spPr>
          <a:xfrm>
            <a:off x="251520" y="4443958"/>
            <a:ext cx="8352928" cy="864096"/>
          </a:xfrm>
        </p:spPr>
        <p:txBody>
          <a:bodyPr/>
          <a:lstStyle/>
          <a:p>
            <a:pPr marL="0" indent="0" algn="ctr">
              <a:buNone/>
            </a:pPr>
            <a:r>
              <a:rPr lang="en-GB" dirty="0"/>
              <a:t>Does the proportion of participants answering the question correctly differ from the chance guessing rate?</a:t>
            </a:r>
          </a:p>
          <a:p>
            <a:endParaRPr lang="en-GB" dirty="0"/>
          </a:p>
        </p:txBody>
      </p:sp>
    </p:spTree>
    <p:extLst>
      <p:ext uri="{BB962C8B-B14F-4D97-AF65-F5344CB8AC3E}">
        <p14:creationId xmlns:p14="http://schemas.microsoft.com/office/powerpoint/2010/main" val="1961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CC5-C729-2F47-B72E-7662A95BAA7D}"/>
              </a:ext>
            </a:extLst>
          </p:cNvPr>
          <p:cNvSpPr>
            <a:spLocks noGrp="1"/>
          </p:cNvSpPr>
          <p:nvPr>
            <p:ph type="ctrTitle"/>
          </p:nvPr>
        </p:nvSpPr>
        <p:spPr/>
        <p:txBody>
          <a:bodyPr/>
          <a:lstStyle/>
          <a:p>
            <a:r>
              <a:rPr lang="en-GB" dirty="0"/>
              <a:t>Another scenario…</a:t>
            </a:r>
          </a:p>
        </p:txBody>
      </p:sp>
      <p:sp>
        <p:nvSpPr>
          <p:cNvPr id="3" name="Text Placeholder 2">
            <a:extLst>
              <a:ext uri="{FF2B5EF4-FFF2-40B4-BE49-F238E27FC236}">
                <a16:creationId xmlns:a16="http://schemas.microsoft.com/office/drawing/2014/main" id="{23CFC7C5-6B39-7243-8ACF-938A05C1739D}"/>
              </a:ext>
            </a:extLst>
          </p:cNvPr>
          <p:cNvSpPr>
            <a:spLocks noGrp="1"/>
          </p:cNvSpPr>
          <p:nvPr>
            <p:ph type="body" sz="quarter" idx="14"/>
          </p:nvPr>
        </p:nvSpPr>
        <p:spPr>
          <a:xfrm>
            <a:off x="395536" y="1299540"/>
            <a:ext cx="8352928" cy="864096"/>
          </a:xfrm>
        </p:spPr>
        <p:txBody>
          <a:bodyPr/>
          <a:lstStyle/>
          <a:p>
            <a:pPr marL="0" indent="0" algn="ctr">
              <a:buNone/>
            </a:pPr>
            <a:r>
              <a:rPr lang="en-GB" dirty="0"/>
              <a:t>Does the proportion of participants answering the question correctly differ from the chance guessing rate?</a:t>
            </a:r>
          </a:p>
          <a:p>
            <a:endParaRPr lang="en-GB" dirty="0"/>
          </a:p>
        </p:txBody>
      </p:sp>
      <p:graphicFrame>
        <p:nvGraphicFramePr>
          <p:cNvPr id="6" name="Table 7">
            <a:extLst>
              <a:ext uri="{FF2B5EF4-FFF2-40B4-BE49-F238E27FC236}">
                <a16:creationId xmlns:a16="http://schemas.microsoft.com/office/drawing/2014/main" id="{533E4FDB-936A-9047-955F-677578BFE43C}"/>
              </a:ext>
            </a:extLst>
          </p:cNvPr>
          <p:cNvGraphicFramePr>
            <a:graphicFrameLocks noGrp="1"/>
          </p:cNvGraphicFramePr>
          <p:nvPr>
            <p:extLst>
              <p:ext uri="{D42A27DB-BD31-4B8C-83A1-F6EECF244321}">
                <p14:modId xmlns:p14="http://schemas.microsoft.com/office/powerpoint/2010/main" val="2662565012"/>
              </p:ext>
            </p:extLst>
          </p:nvPr>
        </p:nvGraphicFramePr>
        <p:xfrm>
          <a:off x="539304" y="1972000"/>
          <a:ext cx="3240608" cy="2966720"/>
        </p:xfrm>
        <a:graphic>
          <a:graphicData uri="http://schemas.openxmlformats.org/drawingml/2006/table">
            <a:tbl>
              <a:tblPr firstRow="1" bandRow="1">
                <a:tableStyleId>{21E4AEA4-8DFA-4A89-87EB-49C32662AFE0}</a:tableStyleId>
              </a:tblPr>
              <a:tblGrid>
                <a:gridCol w="459533">
                  <a:extLst>
                    <a:ext uri="{9D8B030D-6E8A-4147-A177-3AD203B41FA5}">
                      <a16:colId xmlns:a16="http://schemas.microsoft.com/office/drawing/2014/main" val="2999184425"/>
                    </a:ext>
                  </a:extLst>
                </a:gridCol>
                <a:gridCol w="1160771">
                  <a:extLst>
                    <a:ext uri="{9D8B030D-6E8A-4147-A177-3AD203B41FA5}">
                      <a16:colId xmlns:a16="http://schemas.microsoft.com/office/drawing/2014/main" val="3475580901"/>
                    </a:ext>
                  </a:extLst>
                </a:gridCol>
                <a:gridCol w="495413">
                  <a:extLst>
                    <a:ext uri="{9D8B030D-6E8A-4147-A177-3AD203B41FA5}">
                      <a16:colId xmlns:a16="http://schemas.microsoft.com/office/drawing/2014/main" val="2433624222"/>
                    </a:ext>
                  </a:extLst>
                </a:gridCol>
                <a:gridCol w="1124891">
                  <a:extLst>
                    <a:ext uri="{9D8B030D-6E8A-4147-A177-3AD203B41FA5}">
                      <a16:colId xmlns:a16="http://schemas.microsoft.com/office/drawing/2014/main" val="3624558655"/>
                    </a:ext>
                  </a:extLst>
                </a:gridCol>
              </a:tblGrid>
              <a:tr h="370840">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tc>
                  <a:txBody>
                    <a:bodyPr/>
                    <a:lstStyle/>
                    <a:p>
                      <a:pPr algn="ctr"/>
                      <a:r>
                        <a:rPr lang="en-GB" dirty="0">
                          <a:solidFill>
                            <a:schemeClr val="bg1"/>
                          </a:solidFill>
                        </a:rPr>
                        <a:t>ID</a:t>
                      </a:r>
                    </a:p>
                  </a:txBody>
                  <a:tcPr>
                    <a:solidFill>
                      <a:schemeClr val="accent2"/>
                    </a:solidFill>
                  </a:tcPr>
                </a:tc>
                <a:tc>
                  <a:txBody>
                    <a:bodyPr/>
                    <a:lstStyle/>
                    <a:p>
                      <a:pPr algn="ctr"/>
                      <a:r>
                        <a:rPr lang="en-GB" dirty="0">
                          <a:solidFill>
                            <a:schemeClr val="bg1"/>
                          </a:solidFill>
                        </a:rPr>
                        <a:t>Answer</a:t>
                      </a:r>
                    </a:p>
                  </a:txBody>
                  <a:tcPr>
                    <a:solidFill>
                      <a:schemeClr val="accent3"/>
                    </a:solidFill>
                  </a:tcPr>
                </a:tc>
                <a:extLst>
                  <a:ext uri="{0D108BD9-81ED-4DB2-BD59-A6C34878D82A}">
                    <a16:rowId xmlns:a16="http://schemas.microsoft.com/office/drawing/2014/main" val="1148473080"/>
                  </a:ext>
                </a:extLst>
              </a:tr>
              <a:tr h="370840">
                <a:tc>
                  <a:txBody>
                    <a:bodyPr/>
                    <a:lstStyle/>
                    <a:p>
                      <a:pPr algn="ctr"/>
                      <a:r>
                        <a:rPr lang="en-GB" dirty="0">
                          <a:solidFill>
                            <a:schemeClr val="bg1"/>
                          </a:solidFill>
                        </a:rPr>
                        <a:t>1</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8</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274839539"/>
                  </a:ext>
                </a:extLst>
              </a:tr>
              <a:tr h="370840">
                <a:tc>
                  <a:txBody>
                    <a:bodyPr/>
                    <a:lstStyle/>
                    <a:p>
                      <a:pPr algn="ctr"/>
                      <a:r>
                        <a:rPr lang="en-GB" dirty="0">
                          <a:solidFill>
                            <a:schemeClr val="bg1"/>
                          </a:solidFill>
                        </a:rPr>
                        <a:t>2</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9</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2783255068"/>
                  </a:ext>
                </a:extLst>
              </a:tr>
              <a:tr h="370840">
                <a:tc>
                  <a:txBody>
                    <a:bodyPr/>
                    <a:lstStyle/>
                    <a:p>
                      <a:pPr algn="ctr"/>
                      <a:r>
                        <a:rPr lang="en-GB" dirty="0">
                          <a:solidFill>
                            <a:schemeClr val="bg1"/>
                          </a:solidFill>
                        </a:rPr>
                        <a:t>3</a:t>
                      </a:r>
                    </a:p>
                  </a:txBody>
                  <a:tcPr>
                    <a:solidFill>
                      <a:schemeClr val="accent2"/>
                    </a:solidFill>
                  </a:tcPr>
                </a:tc>
                <a:tc>
                  <a:txBody>
                    <a:bodyPr/>
                    <a:lstStyle/>
                    <a:p>
                      <a:pPr algn="ctr"/>
                      <a:r>
                        <a:rPr lang="en-GB" dirty="0">
                          <a:solidFill>
                            <a:schemeClr val="bg1"/>
                          </a:solidFill>
                        </a:rPr>
                        <a:t>Yes</a:t>
                      </a:r>
                    </a:p>
                  </a:txBody>
                  <a:tcPr>
                    <a:solidFill>
                      <a:schemeClr val="accent3"/>
                    </a:solidFill>
                  </a:tcPr>
                </a:tc>
                <a:tc>
                  <a:txBody>
                    <a:bodyPr/>
                    <a:lstStyle/>
                    <a:p>
                      <a:pPr algn="ctr"/>
                      <a:r>
                        <a:rPr lang="en-GB" dirty="0">
                          <a:solidFill>
                            <a:schemeClr val="bg1"/>
                          </a:solidFill>
                        </a:rPr>
                        <a:t>10</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1082365793"/>
                  </a:ext>
                </a:extLst>
              </a:tr>
              <a:tr h="370840">
                <a:tc>
                  <a:txBody>
                    <a:bodyPr/>
                    <a:lstStyle/>
                    <a:p>
                      <a:pPr algn="ctr"/>
                      <a:r>
                        <a:rPr lang="en-GB" dirty="0">
                          <a:solidFill>
                            <a:schemeClr val="bg1"/>
                          </a:solidFill>
                        </a:rPr>
                        <a:t>4</a:t>
                      </a:r>
                    </a:p>
                  </a:txBody>
                  <a:tcPr>
                    <a:solidFill>
                      <a:schemeClr val="accent2"/>
                    </a:solidFill>
                  </a:tcPr>
                </a:tc>
                <a:tc>
                  <a:txBody>
                    <a:bodyPr/>
                    <a:lstStyle/>
                    <a:p>
                      <a:pPr algn="ctr"/>
                      <a:r>
                        <a:rPr lang="en-GB" dirty="0">
                          <a:solidFill>
                            <a:schemeClr val="bg1"/>
                          </a:solidFill>
                        </a:rPr>
                        <a:t>No</a:t>
                      </a:r>
                    </a:p>
                  </a:txBody>
                  <a:tcPr>
                    <a:solidFill>
                      <a:schemeClr val="accent3"/>
                    </a:solidFill>
                  </a:tcPr>
                </a:tc>
                <a:tc>
                  <a:txBody>
                    <a:bodyPr/>
                    <a:lstStyle/>
                    <a:p>
                      <a:pPr algn="ctr"/>
                      <a:r>
                        <a:rPr lang="en-GB" dirty="0">
                          <a:solidFill>
                            <a:schemeClr val="bg1"/>
                          </a:solidFill>
                        </a:rPr>
                        <a:t>11</a:t>
                      </a:r>
                    </a:p>
                  </a:txBody>
                  <a:tcPr>
                    <a:solidFill>
                      <a:schemeClr val="accent2"/>
                    </a:solidFill>
                  </a:tcPr>
                </a:tc>
                <a:tc>
                  <a:txBody>
                    <a:bodyPr/>
                    <a:lstStyle/>
                    <a:p>
                      <a:pPr algn="ctr"/>
                      <a:r>
                        <a:rPr lang="en-GB" dirty="0">
                          <a:solidFill>
                            <a:schemeClr val="bg1"/>
                          </a:solidFill>
                        </a:rPr>
                        <a:t>No</a:t>
                      </a:r>
                    </a:p>
                  </a:txBody>
                  <a:tcPr>
                    <a:solidFill>
                      <a:schemeClr val="accent3"/>
                    </a:solidFill>
                  </a:tcPr>
                </a:tc>
                <a:extLst>
                  <a:ext uri="{0D108BD9-81ED-4DB2-BD59-A6C34878D82A}">
                    <a16:rowId xmlns:a16="http://schemas.microsoft.com/office/drawing/2014/main" val="71179579"/>
                  </a:ext>
                </a:extLst>
              </a:tr>
              <a:tr h="370840">
                <a:tc>
                  <a:txBody>
                    <a:bodyPr/>
                    <a:lstStyle/>
                    <a:p>
                      <a:pPr algn="ctr"/>
                      <a:r>
                        <a:rPr lang="en-GB" dirty="0">
                          <a:solidFill>
                            <a:schemeClr val="bg1"/>
                          </a:solidFill>
                        </a:rPr>
                        <a:t>5</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12</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973990118"/>
                  </a:ext>
                </a:extLst>
              </a:tr>
              <a:tr h="370840">
                <a:tc>
                  <a:txBody>
                    <a:bodyPr/>
                    <a:lstStyle/>
                    <a:p>
                      <a:pPr algn="ctr"/>
                      <a:r>
                        <a:rPr lang="en-GB" dirty="0">
                          <a:solidFill>
                            <a:schemeClr val="bg1"/>
                          </a:solidFill>
                        </a:rPr>
                        <a:t>6</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13</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3305427546"/>
                  </a:ext>
                </a:extLst>
              </a:tr>
              <a:tr h="370840">
                <a:tc>
                  <a:txBody>
                    <a:bodyPr/>
                    <a:lstStyle/>
                    <a:p>
                      <a:pPr algn="ctr"/>
                      <a:r>
                        <a:rPr lang="en-GB" dirty="0">
                          <a:solidFill>
                            <a:schemeClr val="bg1"/>
                          </a:solidFill>
                        </a:rPr>
                        <a:t>7</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14</a:t>
                      </a:r>
                    </a:p>
                  </a:txBody>
                  <a:tcPr>
                    <a:solidFill>
                      <a:schemeClr val="accent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dirty="0">
                          <a:solidFill>
                            <a:schemeClr val="bg1"/>
                          </a:solidFill>
                        </a:rPr>
                        <a:t>No</a:t>
                      </a:r>
                    </a:p>
                  </a:txBody>
                  <a:tcPr>
                    <a:solidFill>
                      <a:schemeClr val="accent3"/>
                    </a:solidFill>
                  </a:tcPr>
                </a:tc>
                <a:extLst>
                  <a:ext uri="{0D108BD9-81ED-4DB2-BD59-A6C34878D82A}">
                    <a16:rowId xmlns:a16="http://schemas.microsoft.com/office/drawing/2014/main" val="4065720151"/>
                  </a:ext>
                </a:extLst>
              </a:tr>
            </a:tbl>
          </a:graphicData>
        </a:graphic>
      </p:graphicFrame>
      <p:pic>
        <p:nvPicPr>
          <p:cNvPr id="7" name="Picture 2" descr="Cheese moon Images, Stock Photos &amp;amp; Vectors | Shutterstock">
            <a:extLst>
              <a:ext uri="{FF2B5EF4-FFF2-40B4-BE49-F238E27FC236}">
                <a16:creationId xmlns:a16="http://schemas.microsoft.com/office/drawing/2014/main" id="{9BE08D5D-22E3-E14A-A99C-CBA4FFCAE3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601"/>
          <a:stretch/>
        </p:blipFill>
        <p:spPr bwMode="auto">
          <a:xfrm>
            <a:off x="3283443" y="231386"/>
            <a:ext cx="973763" cy="864097"/>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E0F8CCCB-E147-264B-B779-EFF609B07E15}"/>
              </a:ext>
            </a:extLst>
          </p:cNvPr>
          <p:cNvSpPr/>
          <p:nvPr/>
        </p:nvSpPr>
        <p:spPr>
          <a:xfrm>
            <a:off x="4257206" y="2571750"/>
            <a:ext cx="4347490" cy="1535854"/>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578652A-03C7-2B41-B6B3-13D9390FF960}"/>
              </a:ext>
            </a:extLst>
          </p:cNvPr>
          <p:cNvSpPr txBox="1"/>
          <p:nvPr/>
        </p:nvSpPr>
        <p:spPr>
          <a:xfrm>
            <a:off x="4329338" y="2831845"/>
            <a:ext cx="4203226" cy="1015663"/>
          </a:xfrm>
          <a:prstGeom prst="rect">
            <a:avLst/>
          </a:prstGeom>
          <a:noFill/>
        </p:spPr>
        <p:txBody>
          <a:bodyPr wrap="square">
            <a:spAutoFit/>
          </a:bodyPr>
          <a:lstStyle/>
          <a:p>
            <a:pPr marL="0" indent="0" algn="ctr">
              <a:buNone/>
            </a:pPr>
            <a:r>
              <a:rPr lang="en-GB" b="1" dirty="0">
                <a:solidFill>
                  <a:schemeClr val="bg1"/>
                </a:solidFill>
              </a:rPr>
              <a:t>How many participants answered the question correctly?</a:t>
            </a:r>
          </a:p>
          <a:p>
            <a:pPr marL="0" indent="0" algn="ctr">
              <a:buNone/>
            </a:pPr>
            <a:endParaRPr lang="en-GB" sz="300" b="1" dirty="0">
              <a:solidFill>
                <a:schemeClr val="bg1"/>
              </a:solidFill>
            </a:endParaRPr>
          </a:p>
          <a:p>
            <a:pPr marL="0" indent="0">
              <a:buNone/>
            </a:pPr>
            <a:endParaRPr lang="en-GB" sz="300" dirty="0">
              <a:solidFill>
                <a:schemeClr val="bg1"/>
              </a:solidFill>
            </a:endParaRPr>
          </a:p>
          <a:p>
            <a:pPr marL="342900" indent="-342900">
              <a:buFont typeface="Arial" panose="020B0604020202020204" pitchFamily="34" charset="0"/>
              <a:buChar char="•"/>
            </a:pPr>
            <a:r>
              <a:rPr lang="en-GB" dirty="0">
                <a:solidFill>
                  <a:schemeClr val="bg1"/>
                </a:solidFill>
              </a:rPr>
              <a:t>Correct (“No”) = 13/14 = 0.93</a:t>
            </a:r>
          </a:p>
        </p:txBody>
      </p:sp>
    </p:spTree>
    <p:extLst>
      <p:ext uri="{BB962C8B-B14F-4D97-AF65-F5344CB8AC3E}">
        <p14:creationId xmlns:p14="http://schemas.microsoft.com/office/powerpoint/2010/main" val="421640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56135</TotalTime>
  <Words>1661</Words>
  <Application>Microsoft Macintosh PowerPoint</Application>
  <PresentationFormat>On-screen Show (16:9)</PresentationFormat>
  <Paragraphs>335</Paragraphs>
  <Slides>29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Calibri</vt:lpstr>
      <vt:lpstr>Lucida Grande</vt:lpstr>
      <vt:lpstr>Office Theme</vt:lpstr>
      <vt:lpstr>Slide 2: Text Only</vt:lpstr>
      <vt:lpstr>Hello and Welcome!</vt:lpstr>
      <vt:lpstr>Your statistics toolbox</vt:lpstr>
      <vt:lpstr>The plan</vt:lpstr>
      <vt:lpstr>Lecture 5 – Part 2 The Binomial test</vt:lpstr>
      <vt:lpstr>Learning objectives</vt:lpstr>
      <vt:lpstr>Let’s think back to the one-sample t-test</vt:lpstr>
      <vt:lpstr>What do we do?</vt:lpstr>
      <vt:lpstr>Another scenario…</vt:lpstr>
      <vt:lpstr>Another scenario…</vt:lpstr>
      <vt:lpstr>Another scenario…</vt:lpstr>
      <vt:lpstr>Can we use the one-sample t-test?</vt:lpstr>
      <vt:lpstr>The Binomial Test</vt:lpstr>
      <vt:lpstr>The Binomial Test: Other examples</vt:lpstr>
      <vt:lpstr>Assumptions of the binomial test</vt:lpstr>
      <vt:lpstr>1. The outcome is dichotomous:  There are only two possible outcomes</vt:lpstr>
      <vt:lpstr>2. The outcome can be specified as success or failure  </vt:lpstr>
      <vt:lpstr>Sometimes it is less obvious…</vt:lpstr>
      <vt:lpstr>… and sometimes it is counterinitiative </vt:lpstr>
      <vt:lpstr>3. Each trial is independent</vt:lpstr>
      <vt:lpstr>4. The probability of ‘success’ remains the same on every trial</vt:lpstr>
      <vt:lpstr>Running the binomial test in R</vt:lpstr>
      <vt:lpstr>How do I conduct a binomial test in R?</vt:lpstr>
      <vt:lpstr>R output</vt:lpstr>
      <vt:lpstr>How do I interpret the p-value?</vt:lpstr>
      <vt:lpstr>I have a significant effect…  In what direction is the effect?</vt:lpstr>
      <vt:lpstr>What does the 95% confidence interval tell us?</vt:lpstr>
      <vt:lpstr>Reporting in APA format</vt:lpstr>
      <vt:lpstr>Post-lecture activities Complete ideally before WBA</vt:lpstr>
      <vt:lpstr>Thank you for listening!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Amy Atkinson</cp:lastModifiedBy>
  <cp:revision>1994</cp:revision>
  <cp:lastPrinted>2021-11-16T20:13:28Z</cp:lastPrinted>
  <dcterms:created xsi:type="dcterms:W3CDTF">2011-10-31T13:04:17Z</dcterms:created>
  <dcterms:modified xsi:type="dcterms:W3CDTF">2023-02-02T08:21:30Z</dcterms:modified>
</cp:coreProperties>
</file>