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9" r:id="rId3"/>
    <p:sldId id="280" r:id="rId4"/>
    <p:sldId id="281" r:id="rId5"/>
    <p:sldId id="965" r:id="rId6"/>
    <p:sldId id="282" r:id="rId7"/>
    <p:sldId id="964" r:id="rId8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3429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685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0287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1714500" algn="l" defTabSz="6858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057400" algn="l" defTabSz="6858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2400300" algn="l" defTabSz="6858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2743200" algn="l" defTabSz="6858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6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0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 autoAdjust="0"/>
    <p:restoredTop sz="88483" autoAdjust="0"/>
  </p:normalViewPr>
  <p:slideViewPr>
    <p:cSldViewPr>
      <p:cViewPr varScale="1">
        <p:scale>
          <a:sx n="139" d="100"/>
          <a:sy n="139" d="100"/>
        </p:scale>
        <p:origin x="648" y="176"/>
      </p:cViewPr>
      <p:guideLst>
        <p:guide orient="horz" pos="1620"/>
        <p:guide pos="6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AD4539-F3A8-1A46-9D98-367A60C5BE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52CE01-406A-6B48-B1F1-BA3F9519A03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902E08C-DBE4-7148-A414-2A19542BC41A}" type="datetimeFigureOut">
              <a:rPr lang="en-GB"/>
              <a:pPr>
                <a:defRPr/>
              </a:pPr>
              <a:t>27/02/2023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B26B43F-31B4-754C-9D2E-A96461FD3F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B420F56-5F34-7847-BB09-13D90FFB9C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7666F-3A33-4B4D-A0D4-D24F01F27E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C0239-56E6-F941-87D1-7E74F6F009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FF65036-3491-FE44-A515-E507FD9E19A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320F29C9-D1DA-AD49-9D45-FA79D2B88A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A01E5E-59CB-B248-BC29-C4013EDDFA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731F43"/>
              </a:solidFill>
              <a:latin typeface="Lucida Grande" pitchFamily="80" charset="0"/>
              <a:ea typeface="ＭＳ Ｐゴシック" charset="-128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F924840F-7A09-264A-A2A9-F64BC6EE95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92E58418-9F81-C148-B5D7-00EF79D9A7A9}" type="slidenum">
              <a:rPr lang="en-GB" altLang="en-US"/>
              <a:pPr/>
              <a:t>1</a:t>
            </a:fld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1: 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167595"/>
            <a:ext cx="8208912" cy="757907"/>
          </a:xfrm>
          <a:prstGeom prst="rect">
            <a:avLst/>
          </a:prstGeom>
        </p:spPr>
        <p:txBody>
          <a:bodyPr/>
          <a:lstStyle>
            <a:lvl1pPr algn="l">
              <a:lnSpc>
                <a:spcPts val="2625"/>
              </a:lnSpc>
              <a:defRPr sz="27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139702"/>
            <a:ext cx="8208912" cy="54006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200">
                <a:solidFill>
                  <a:srgbClr val="666666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19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8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411510"/>
            <a:ext cx="6768752" cy="864096"/>
          </a:xfrm>
          <a:prstGeom prst="rect">
            <a:avLst/>
          </a:prstGeom>
        </p:spPr>
        <p:txBody>
          <a:bodyPr/>
          <a:lstStyle>
            <a:lvl1pPr algn="l">
              <a:lnSpc>
                <a:spcPts val="2625"/>
              </a:lnSpc>
              <a:defRPr sz="27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705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9: 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167595"/>
            <a:ext cx="8208912" cy="757907"/>
          </a:xfrm>
          <a:prstGeom prst="rect">
            <a:avLst/>
          </a:prstGeom>
        </p:spPr>
        <p:txBody>
          <a:bodyPr/>
          <a:lstStyle>
            <a:lvl1pPr algn="l">
              <a:lnSpc>
                <a:spcPts val="2625"/>
              </a:lnSpc>
              <a:defRPr sz="27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139702"/>
            <a:ext cx="8208912" cy="54006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200">
                <a:solidFill>
                  <a:srgbClr val="666666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357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2: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411510"/>
            <a:ext cx="6768752" cy="864096"/>
          </a:xfrm>
          <a:prstGeom prst="rect">
            <a:avLst/>
          </a:prstGeom>
        </p:spPr>
        <p:txBody>
          <a:bodyPr/>
          <a:lstStyle>
            <a:lvl1pPr algn="l">
              <a:lnSpc>
                <a:spcPts val="2625"/>
              </a:lnSpc>
              <a:defRPr sz="27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90" y="1383509"/>
            <a:ext cx="8425184" cy="3564731"/>
          </a:xfrm>
          <a:prstGeom prst="rect">
            <a:avLst/>
          </a:prstGeom>
        </p:spPr>
        <p:txBody>
          <a:bodyPr vert="horz"/>
          <a:lstStyle>
            <a:lvl1pPr>
              <a:defRPr sz="1800">
                <a:solidFill>
                  <a:srgbClr val="666666"/>
                </a:solidFill>
              </a:defRPr>
            </a:lvl1pPr>
            <a:lvl2pPr>
              <a:defRPr sz="1650">
                <a:solidFill>
                  <a:srgbClr val="666666"/>
                </a:solidFill>
              </a:defRPr>
            </a:lvl2pPr>
            <a:lvl3pPr>
              <a:defRPr sz="1500">
                <a:solidFill>
                  <a:srgbClr val="666666"/>
                </a:solidFill>
              </a:defRPr>
            </a:lvl3pPr>
            <a:lvl4pPr>
              <a:defRPr sz="1350">
                <a:solidFill>
                  <a:srgbClr val="666666"/>
                </a:solidFill>
              </a:defRPr>
            </a:lvl4pPr>
            <a:lvl5pPr>
              <a:defRPr sz="12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8665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: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411510"/>
            <a:ext cx="6768752" cy="864096"/>
          </a:xfrm>
          <a:prstGeom prst="rect">
            <a:avLst/>
          </a:prstGeom>
        </p:spPr>
        <p:txBody>
          <a:bodyPr/>
          <a:lstStyle>
            <a:lvl1pPr algn="l">
              <a:lnSpc>
                <a:spcPts val="2625"/>
              </a:lnSpc>
              <a:defRPr sz="27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90" y="1383509"/>
            <a:ext cx="8425184" cy="3564731"/>
          </a:xfrm>
          <a:prstGeom prst="rect">
            <a:avLst/>
          </a:prstGeom>
        </p:spPr>
        <p:txBody>
          <a:bodyPr vert="horz"/>
          <a:lstStyle>
            <a:lvl1pPr>
              <a:defRPr sz="1800">
                <a:solidFill>
                  <a:srgbClr val="666666"/>
                </a:solidFill>
              </a:defRPr>
            </a:lvl1pPr>
            <a:lvl2pPr>
              <a:defRPr sz="1650">
                <a:solidFill>
                  <a:srgbClr val="666666"/>
                </a:solidFill>
              </a:defRPr>
            </a:lvl2pPr>
            <a:lvl3pPr>
              <a:defRPr sz="1500">
                <a:solidFill>
                  <a:srgbClr val="666666"/>
                </a:solidFill>
              </a:defRPr>
            </a:lvl3pPr>
            <a:lvl4pPr>
              <a:defRPr sz="1350">
                <a:solidFill>
                  <a:srgbClr val="666666"/>
                </a:solidFill>
              </a:defRPr>
            </a:lvl4pPr>
            <a:lvl5pPr>
              <a:defRPr sz="12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27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411510"/>
            <a:ext cx="6768752" cy="864096"/>
          </a:xfrm>
          <a:prstGeom prst="rect">
            <a:avLst/>
          </a:prstGeom>
        </p:spPr>
        <p:txBody>
          <a:bodyPr/>
          <a:lstStyle>
            <a:lvl1pPr algn="l">
              <a:lnSpc>
                <a:spcPts val="2625"/>
              </a:lnSpc>
              <a:defRPr sz="27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90" y="1383509"/>
            <a:ext cx="8425184" cy="3564731"/>
          </a:xfrm>
          <a:prstGeom prst="rect">
            <a:avLst/>
          </a:prstGeom>
        </p:spPr>
        <p:txBody>
          <a:bodyPr vert="horz"/>
          <a:lstStyle>
            <a:lvl1pPr>
              <a:defRPr sz="1800">
                <a:solidFill>
                  <a:srgbClr val="666666"/>
                </a:solidFill>
              </a:defRPr>
            </a:lvl1pPr>
            <a:lvl2pPr>
              <a:defRPr sz="1650">
                <a:solidFill>
                  <a:srgbClr val="666666"/>
                </a:solidFill>
              </a:defRPr>
            </a:lvl2pPr>
            <a:lvl3pPr>
              <a:defRPr sz="1500">
                <a:solidFill>
                  <a:srgbClr val="666666"/>
                </a:solidFill>
              </a:defRPr>
            </a:lvl3pPr>
            <a:lvl4pPr>
              <a:defRPr sz="1350">
                <a:solidFill>
                  <a:srgbClr val="666666"/>
                </a:solidFill>
              </a:defRPr>
            </a:lvl4pPr>
            <a:lvl5pPr>
              <a:defRPr sz="12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679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: smaller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411510"/>
            <a:ext cx="6768752" cy="864096"/>
          </a:xfrm>
          <a:prstGeom prst="rect">
            <a:avLst/>
          </a:prstGeom>
        </p:spPr>
        <p:txBody>
          <a:bodyPr/>
          <a:lstStyle>
            <a:lvl1pPr algn="l">
              <a:lnSpc>
                <a:spcPts val="2625"/>
              </a:lnSpc>
              <a:defRPr sz="27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90" y="1383509"/>
            <a:ext cx="8425184" cy="3564731"/>
          </a:xfrm>
          <a:prstGeom prst="rect">
            <a:avLst/>
          </a:prstGeom>
        </p:spPr>
        <p:txBody>
          <a:bodyPr vert="horz"/>
          <a:lstStyle>
            <a:lvl1pPr>
              <a:defRPr sz="1800">
                <a:solidFill>
                  <a:srgbClr val="666666"/>
                </a:solidFill>
              </a:defRPr>
            </a:lvl1pPr>
            <a:lvl2pPr>
              <a:defRPr sz="1650">
                <a:solidFill>
                  <a:srgbClr val="666666"/>
                </a:solidFill>
              </a:defRPr>
            </a:lvl2pPr>
            <a:lvl3pPr>
              <a:defRPr sz="1500">
                <a:solidFill>
                  <a:srgbClr val="666666"/>
                </a:solidFill>
              </a:defRPr>
            </a:lvl3pPr>
            <a:lvl4pPr>
              <a:defRPr sz="1350">
                <a:solidFill>
                  <a:srgbClr val="666666"/>
                </a:solidFill>
              </a:defRPr>
            </a:lvl4pPr>
            <a:lvl5pPr>
              <a:defRPr sz="12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524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: text with bullet points &amp;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0268C6-5562-F941-A8E2-EE92F10559E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33741" y="2745581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411510"/>
            <a:ext cx="6768752" cy="864096"/>
          </a:xfrm>
          <a:prstGeom prst="rect">
            <a:avLst/>
          </a:prstGeom>
        </p:spPr>
        <p:txBody>
          <a:bodyPr/>
          <a:lstStyle>
            <a:lvl1pPr algn="l">
              <a:lnSpc>
                <a:spcPts val="2625"/>
              </a:lnSpc>
              <a:defRPr sz="27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91" y="1383509"/>
            <a:ext cx="5400847" cy="3564731"/>
          </a:xfrm>
          <a:prstGeom prst="rect">
            <a:avLst/>
          </a:prstGeom>
        </p:spPr>
        <p:txBody>
          <a:bodyPr vert="horz"/>
          <a:lstStyle>
            <a:lvl1pPr>
              <a:defRPr sz="1800">
                <a:solidFill>
                  <a:srgbClr val="666666"/>
                </a:solidFill>
              </a:defRPr>
            </a:lvl1pPr>
            <a:lvl2pPr>
              <a:defRPr sz="1650">
                <a:solidFill>
                  <a:srgbClr val="666666"/>
                </a:solidFill>
              </a:defRPr>
            </a:lvl2pPr>
            <a:lvl3pPr>
              <a:defRPr sz="1500">
                <a:solidFill>
                  <a:srgbClr val="666666"/>
                </a:solidFill>
              </a:defRPr>
            </a:lvl3pPr>
            <a:lvl4pPr>
              <a:defRPr sz="1350">
                <a:solidFill>
                  <a:srgbClr val="666666"/>
                </a:solidFill>
              </a:defRPr>
            </a:lvl4pPr>
            <a:lvl5pPr>
              <a:defRPr sz="12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3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6: text with bullet points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411510"/>
            <a:ext cx="6768752" cy="864096"/>
          </a:xfrm>
          <a:prstGeom prst="rect">
            <a:avLst/>
          </a:prstGeom>
        </p:spPr>
        <p:txBody>
          <a:bodyPr/>
          <a:lstStyle>
            <a:lvl1pPr algn="l">
              <a:lnSpc>
                <a:spcPts val="2625"/>
              </a:lnSpc>
              <a:defRPr sz="27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91" y="1383509"/>
            <a:ext cx="5400847" cy="3564731"/>
          </a:xfrm>
          <a:prstGeom prst="rect">
            <a:avLst/>
          </a:prstGeom>
        </p:spPr>
        <p:txBody>
          <a:bodyPr vert="horz"/>
          <a:lstStyle>
            <a:lvl1pPr>
              <a:defRPr sz="1800">
                <a:solidFill>
                  <a:srgbClr val="666666"/>
                </a:solidFill>
              </a:defRPr>
            </a:lvl1pPr>
            <a:lvl2pPr>
              <a:defRPr sz="1650">
                <a:solidFill>
                  <a:srgbClr val="666666"/>
                </a:solidFill>
              </a:defRPr>
            </a:lvl2pPr>
            <a:lvl3pPr>
              <a:defRPr sz="1500">
                <a:solidFill>
                  <a:srgbClr val="666666"/>
                </a:solidFill>
              </a:defRPr>
            </a:lvl3pPr>
            <a:lvl4pPr>
              <a:defRPr sz="1350">
                <a:solidFill>
                  <a:srgbClr val="666666"/>
                </a:solidFill>
              </a:defRPr>
            </a:lvl4pPr>
            <a:lvl5pPr>
              <a:defRPr sz="12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171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7: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411510"/>
            <a:ext cx="6768752" cy="864096"/>
          </a:xfrm>
          <a:prstGeom prst="rect">
            <a:avLst/>
          </a:prstGeom>
        </p:spPr>
        <p:txBody>
          <a:bodyPr/>
          <a:lstStyle>
            <a:lvl1pPr algn="l">
              <a:lnSpc>
                <a:spcPts val="2625"/>
              </a:lnSpc>
              <a:defRPr sz="27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931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>
            <a:extLst>
              <a:ext uri="{FF2B5EF4-FFF2-40B4-BE49-F238E27FC236}">
                <a16:creationId xmlns:a16="http://schemas.microsoft.com/office/drawing/2014/main" id="{267495C0-927B-1748-A4A6-A394FE8B1C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4"/>
            <a:ext cx="9144000" cy="514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9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>
            <a:extLst>
              <a:ext uri="{FF2B5EF4-FFF2-40B4-BE49-F238E27FC236}">
                <a16:creationId xmlns:a16="http://schemas.microsoft.com/office/drawing/2014/main" id="{1E2778B8-AF6E-EE4F-A6D8-300865FE8B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2384"/>
            <a:ext cx="9134475" cy="514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8" r:id="rId4"/>
    <p:sldLayoutId id="2147483735" r:id="rId5"/>
    <p:sldLayoutId id="2147483736" r:id="rId6"/>
    <p:sldLayoutId id="2147483737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437EC74-F71F-1C4A-8D0B-289E9E2C7C58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927894" y="1059582"/>
            <a:ext cx="7398242" cy="59324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GB" altLang="en-US" sz="3300" b="1" dirty="0"/>
              <a:t>Week 17 Lab:</a:t>
            </a:r>
            <a:br>
              <a:rPr lang="en-GB" altLang="en-US" sz="3300" b="1" dirty="0"/>
            </a:br>
            <a:r>
              <a:rPr lang="en-GB" altLang="en-US" sz="3300" dirty="0"/>
              <a:t>The Kruskal-Wallis test and </a:t>
            </a:r>
            <a:br>
              <a:rPr lang="en-GB" altLang="en-US" sz="3300" dirty="0"/>
            </a:br>
            <a:r>
              <a:rPr lang="en-GB" altLang="en-US" sz="3300" dirty="0"/>
              <a:t>Friedman’s ANOVA</a:t>
            </a:r>
          </a:p>
        </p:txBody>
      </p:sp>
      <p:sp>
        <p:nvSpPr>
          <p:cNvPr id="5123" name="Subtitle 2">
            <a:extLst>
              <a:ext uri="{FF2B5EF4-FFF2-40B4-BE49-F238E27FC236}">
                <a16:creationId xmlns:a16="http://schemas.microsoft.com/office/drawing/2014/main" id="{1D77FB21-A009-1E48-BDB4-4049733B0E38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xfrm>
            <a:off x="1403648" y="2842600"/>
            <a:ext cx="6894186" cy="107931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GB" altLang="en-US" sz="1800" dirty="0"/>
              <a:t>PSYC234: </a:t>
            </a:r>
            <a:r>
              <a:rPr lang="en-GB" sz="1800" dirty="0"/>
              <a:t>Statistics: from association to modelling causality</a:t>
            </a:r>
          </a:p>
          <a:p>
            <a:pPr algn="ctr" eaLnBrk="1" hangingPunct="1">
              <a:spcBef>
                <a:spcPct val="0"/>
              </a:spcBef>
            </a:pPr>
            <a:r>
              <a:rPr lang="en-GB" altLang="en-US" sz="1800" dirty="0"/>
              <a:t>Dr Amy Atkinson</a:t>
            </a:r>
          </a:p>
          <a:p>
            <a:pPr algn="ctr" eaLnBrk="1" hangingPunct="1">
              <a:spcBef>
                <a:spcPct val="0"/>
              </a:spcBef>
            </a:pPr>
            <a:r>
              <a:rPr lang="en-GB" altLang="en-US" sz="1800" dirty="0"/>
              <a:t>Lecturer in Developmental Psychology</a:t>
            </a:r>
          </a:p>
          <a:p>
            <a:pPr algn="ctr" eaLnBrk="1" hangingPunct="1">
              <a:spcBef>
                <a:spcPct val="0"/>
              </a:spcBef>
            </a:pPr>
            <a:r>
              <a:rPr lang="en-GB" altLang="en-US" sz="1800" dirty="0" err="1"/>
              <a:t>amy.atkinson@lancaster.ac.uk</a:t>
            </a:r>
            <a:endParaRPr lang="en-GB" alt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C28D6-BBD2-AD48-9098-14ACEF365A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Today’s lab</a:t>
            </a:r>
            <a:br>
              <a:rPr lang="en-GB" dirty="0"/>
            </a:br>
            <a:r>
              <a:rPr lang="en-GB" dirty="0"/>
              <a:t>Research question 1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4A43E48-1A59-9D45-88AC-F8DF98E93E61}"/>
              </a:ext>
            </a:extLst>
          </p:cNvPr>
          <p:cNvSpPr/>
          <p:nvPr/>
        </p:nvSpPr>
        <p:spPr>
          <a:xfrm>
            <a:off x="395536" y="1418616"/>
            <a:ext cx="5184576" cy="360140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You are a psychology lecturer. You hear that the library is offering three statistics courses. You are interested in whether students who attend the courses perform significantly differently from each other.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You recruit 18 people and assign each one to a course. After the courses are finished, you ask them to write an R script. You time how long it takes students to complete the task. You are interested in whether there is a significant effect of course on the time taken to complete the task.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3FB636-6536-7042-BD7C-B71497CFF4A3}"/>
              </a:ext>
            </a:extLst>
          </p:cNvPr>
          <p:cNvSpPr txBox="1"/>
          <p:nvPr/>
        </p:nvSpPr>
        <p:spPr>
          <a:xfrm>
            <a:off x="5834799" y="1977890"/>
            <a:ext cx="116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Course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51F9C6-E28C-0243-B714-C7581DA4DC22}"/>
              </a:ext>
            </a:extLst>
          </p:cNvPr>
          <p:cNvSpPr txBox="1"/>
          <p:nvPr/>
        </p:nvSpPr>
        <p:spPr>
          <a:xfrm>
            <a:off x="5868144" y="2571750"/>
            <a:ext cx="116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Course 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4B8C4B-A062-1F49-BA49-B70115E29B5E}"/>
              </a:ext>
            </a:extLst>
          </p:cNvPr>
          <p:cNvCxnSpPr/>
          <p:nvPr/>
        </p:nvCxnSpPr>
        <p:spPr>
          <a:xfrm>
            <a:off x="7030216" y="2163457"/>
            <a:ext cx="432048" cy="36004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2B2FECA-E21F-3249-9465-3B3D2035FCC2}"/>
              </a:ext>
            </a:extLst>
          </p:cNvPr>
          <p:cNvSpPr txBox="1"/>
          <p:nvPr/>
        </p:nvSpPr>
        <p:spPr>
          <a:xfrm>
            <a:off x="5901178" y="808395"/>
            <a:ext cx="2983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Three independent groups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571C2C-2ED9-4005-9909-72A66C4B76D8}"/>
              </a:ext>
            </a:extLst>
          </p:cNvPr>
          <p:cNvSpPr txBox="1"/>
          <p:nvPr/>
        </p:nvSpPr>
        <p:spPr>
          <a:xfrm>
            <a:off x="5901177" y="3165610"/>
            <a:ext cx="116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Course 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A0F8BCB-FBF4-415D-AC76-C00131C7F2AD}"/>
              </a:ext>
            </a:extLst>
          </p:cNvPr>
          <p:cNvCxnSpPr>
            <a:cxnSpLocks/>
          </p:cNvCxnSpPr>
          <p:nvPr/>
        </p:nvCxnSpPr>
        <p:spPr>
          <a:xfrm>
            <a:off x="7030216" y="2760550"/>
            <a:ext cx="494112" cy="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4F5369-2A28-48E8-8967-25291C5C0895}"/>
              </a:ext>
            </a:extLst>
          </p:cNvPr>
          <p:cNvCxnSpPr>
            <a:cxnSpLocks/>
          </p:cNvCxnSpPr>
          <p:nvPr/>
        </p:nvCxnSpPr>
        <p:spPr>
          <a:xfrm flipV="1">
            <a:off x="7087212" y="3063830"/>
            <a:ext cx="381302" cy="170696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RStudio - RStudio">
            <a:extLst>
              <a:ext uri="{FF2B5EF4-FFF2-40B4-BE49-F238E27FC236}">
                <a16:creationId xmlns:a16="http://schemas.microsoft.com/office/drawing/2014/main" id="{D65F62E0-0596-4350-97BB-68217937B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459" y="2571750"/>
            <a:ext cx="1052457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05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C28D6-BBD2-AD48-9098-14ACEF365A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Today’s lab</a:t>
            </a:r>
            <a:br>
              <a:rPr lang="en-GB" dirty="0"/>
            </a:br>
            <a:r>
              <a:rPr lang="en-GB" dirty="0"/>
              <a:t>Research question 2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4A43E48-1A59-9D45-88AC-F8DF98E93E61}"/>
              </a:ext>
            </a:extLst>
          </p:cNvPr>
          <p:cNvSpPr/>
          <p:nvPr/>
        </p:nvSpPr>
        <p:spPr>
          <a:xfrm>
            <a:off x="395536" y="1418616"/>
            <a:ext cx="5184576" cy="345661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You are a developmental psychologist. You are interested in whether working memory develops between 15 and 17 years of age.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You recruit a sample of adolescents and test them on a working memory task when they are 15 years of age, 16 years of age, and 17 years of age. 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You then examine whether there is a significant effect of age on working memory score.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22E820-1F01-034D-B7EF-E6F3FA0F6F49}"/>
              </a:ext>
            </a:extLst>
          </p:cNvPr>
          <p:cNvSpPr txBox="1"/>
          <p:nvPr/>
        </p:nvSpPr>
        <p:spPr>
          <a:xfrm>
            <a:off x="6300192" y="808395"/>
            <a:ext cx="258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Three repeated measures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322EE3-6CE2-41A0-A928-E8BCE2015C01}"/>
              </a:ext>
            </a:extLst>
          </p:cNvPr>
          <p:cNvSpPr txBox="1"/>
          <p:nvPr/>
        </p:nvSpPr>
        <p:spPr>
          <a:xfrm>
            <a:off x="5580113" y="1977890"/>
            <a:ext cx="141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15 years old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DC538A-3A88-4A8F-8F96-2B4B15DFAD1F}"/>
              </a:ext>
            </a:extLst>
          </p:cNvPr>
          <p:cNvSpPr txBox="1"/>
          <p:nvPr/>
        </p:nvSpPr>
        <p:spPr>
          <a:xfrm>
            <a:off x="5613458" y="2571750"/>
            <a:ext cx="141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16 years old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D352C9-B1C1-483C-8616-3D1FFA6156A9}"/>
              </a:ext>
            </a:extLst>
          </p:cNvPr>
          <p:cNvCxnSpPr/>
          <p:nvPr/>
        </p:nvCxnSpPr>
        <p:spPr>
          <a:xfrm>
            <a:off x="7030216" y="2163457"/>
            <a:ext cx="432048" cy="36004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6598951-ACB2-491C-BE4C-AF7458511B5B}"/>
              </a:ext>
            </a:extLst>
          </p:cNvPr>
          <p:cNvSpPr txBox="1"/>
          <p:nvPr/>
        </p:nvSpPr>
        <p:spPr>
          <a:xfrm>
            <a:off x="5646491" y="3165610"/>
            <a:ext cx="141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17 years old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A22F251-88A2-4359-9D12-D9C1006F4166}"/>
              </a:ext>
            </a:extLst>
          </p:cNvPr>
          <p:cNvCxnSpPr>
            <a:cxnSpLocks/>
          </p:cNvCxnSpPr>
          <p:nvPr/>
        </p:nvCxnSpPr>
        <p:spPr>
          <a:xfrm>
            <a:off x="7030216" y="2760550"/>
            <a:ext cx="494112" cy="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406B44-4213-4A42-828C-B50D91870C9D}"/>
              </a:ext>
            </a:extLst>
          </p:cNvPr>
          <p:cNvCxnSpPr>
            <a:cxnSpLocks/>
          </p:cNvCxnSpPr>
          <p:nvPr/>
        </p:nvCxnSpPr>
        <p:spPr>
          <a:xfrm flipV="1">
            <a:off x="7087212" y="3063830"/>
            <a:ext cx="381302" cy="170696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Managing Teenage Screen Time – Understanding Teenagers">
            <a:extLst>
              <a:ext uri="{FF2B5EF4-FFF2-40B4-BE49-F238E27FC236}">
                <a16:creationId xmlns:a16="http://schemas.microsoft.com/office/drawing/2014/main" id="{4ACDE66F-4895-4C97-BA25-41A8A3571D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3" t="26355" r="30313" b="14563"/>
          <a:stretch/>
        </p:blipFill>
        <p:spPr bwMode="auto">
          <a:xfrm>
            <a:off x="7655119" y="1977890"/>
            <a:ext cx="1195898" cy="165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470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E67EC-05E1-A644-A20A-3BF48561EB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Cards</a:t>
            </a:r>
          </a:p>
        </p:txBody>
      </p:sp>
      <p:sp>
        <p:nvSpPr>
          <p:cNvPr id="4" name="Explosion 2 3">
            <a:extLst>
              <a:ext uri="{FF2B5EF4-FFF2-40B4-BE49-F238E27FC236}">
                <a16:creationId xmlns:a16="http://schemas.microsoft.com/office/drawing/2014/main" id="{C52EA718-40F0-BB49-A5B7-2CA2318DD405}"/>
              </a:ext>
            </a:extLst>
          </p:cNvPr>
          <p:cNvSpPr/>
          <p:nvPr/>
        </p:nvSpPr>
        <p:spPr>
          <a:xfrm>
            <a:off x="1187624" y="1275606"/>
            <a:ext cx="2212864" cy="1368152"/>
          </a:xfrm>
          <a:prstGeom prst="irregularSeal2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Explosion 2 4">
            <a:extLst>
              <a:ext uri="{FF2B5EF4-FFF2-40B4-BE49-F238E27FC236}">
                <a16:creationId xmlns:a16="http://schemas.microsoft.com/office/drawing/2014/main" id="{963467CA-EEE7-FD44-A103-007294B9C1DA}"/>
              </a:ext>
            </a:extLst>
          </p:cNvPr>
          <p:cNvSpPr/>
          <p:nvPr/>
        </p:nvSpPr>
        <p:spPr>
          <a:xfrm>
            <a:off x="5527488" y="1347614"/>
            <a:ext cx="2212864" cy="1368152"/>
          </a:xfrm>
          <a:prstGeom prst="irregularSeal2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E927C4-E622-5A4B-B858-584948052E47}"/>
              </a:ext>
            </a:extLst>
          </p:cNvPr>
          <p:cNvSpPr txBox="1"/>
          <p:nvPr/>
        </p:nvSpPr>
        <p:spPr>
          <a:xfrm>
            <a:off x="203528" y="2747764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I/we would be happy with a member of the support team sitting down at our table for a couple of minutes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18EECB-F82E-6644-8485-E48A66BC6148}"/>
              </a:ext>
            </a:extLst>
          </p:cNvPr>
          <p:cNvSpPr txBox="1"/>
          <p:nvPr/>
        </p:nvSpPr>
        <p:spPr>
          <a:xfrm>
            <a:off x="4860032" y="2811031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I/we would be prefer a member of the support team </a:t>
            </a:r>
            <a:r>
              <a:rPr lang="en-GB" b="1" dirty="0"/>
              <a:t>NOT</a:t>
            </a:r>
            <a:r>
              <a:rPr lang="en-GB" dirty="0"/>
              <a:t> to sit down at our table for a couple of minutes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7185D0-EB2E-2344-B90D-5B8019CDC97E}"/>
              </a:ext>
            </a:extLst>
          </p:cNvPr>
          <p:cNvSpPr txBox="1"/>
          <p:nvPr/>
        </p:nvSpPr>
        <p:spPr>
          <a:xfrm>
            <a:off x="217264" y="4098746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Regardless of your response: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 will try to speak to each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 can raise your hand if you have any questions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F16BC86-9846-4C41-B438-FA1E83BF99E9}"/>
              </a:ext>
            </a:extLst>
          </p:cNvPr>
          <p:cNvSpPr/>
          <p:nvPr/>
        </p:nvSpPr>
        <p:spPr>
          <a:xfrm>
            <a:off x="5527488" y="3948093"/>
            <a:ext cx="3412984" cy="1073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Please note: if there are a lot of questions, we may need to switch away from this approach</a:t>
            </a:r>
          </a:p>
        </p:txBody>
      </p:sp>
    </p:spTree>
    <p:extLst>
      <p:ext uri="{BB962C8B-B14F-4D97-AF65-F5344CB8AC3E}">
        <p14:creationId xmlns:p14="http://schemas.microsoft.com/office/powerpoint/2010/main" val="56618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AB249-6941-004C-9B8A-247369C42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36" y="411510"/>
            <a:ext cx="6696744" cy="864096"/>
          </a:xfrm>
        </p:spPr>
        <p:txBody>
          <a:bodyPr/>
          <a:lstStyle/>
          <a:p>
            <a:r>
              <a:rPr lang="en-GB" dirty="0"/>
              <a:t>A template for running the Kruskal-Wallis test and Friedman’s ANOVA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3E1A924-297D-1B47-8240-B5E6C6171053}"/>
              </a:ext>
            </a:extLst>
          </p:cNvPr>
          <p:cNvSpPr/>
          <p:nvPr/>
        </p:nvSpPr>
        <p:spPr>
          <a:xfrm>
            <a:off x="107504" y="2067694"/>
            <a:ext cx="1326102" cy="187220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Load packages and data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1C81A8-A73B-0544-B6F1-3A7ACA053C90}"/>
              </a:ext>
            </a:extLst>
          </p:cNvPr>
          <p:cNvSpPr/>
          <p:nvPr/>
        </p:nvSpPr>
        <p:spPr>
          <a:xfrm>
            <a:off x="1649630" y="2067694"/>
            <a:ext cx="1326102" cy="187220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Normality checks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C60212F-8ABE-6D4C-B661-5A31014B641F}"/>
              </a:ext>
            </a:extLst>
          </p:cNvPr>
          <p:cNvSpPr/>
          <p:nvPr/>
        </p:nvSpPr>
        <p:spPr>
          <a:xfrm>
            <a:off x="3203848" y="2067694"/>
            <a:ext cx="1326102" cy="187220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Explore your data </a:t>
            </a:r>
          </a:p>
          <a:p>
            <a:pPr algn="ctr"/>
            <a:r>
              <a:rPr lang="en-GB" sz="1500" dirty="0">
                <a:solidFill>
                  <a:schemeClr val="accent2"/>
                </a:solidFill>
              </a:rPr>
              <a:t>(e.g. descriptive statistics, a plot)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59BDBA2-4CAA-2549-A517-D262D3F4F26D}"/>
              </a:ext>
            </a:extLst>
          </p:cNvPr>
          <p:cNvSpPr/>
          <p:nvPr/>
        </p:nvSpPr>
        <p:spPr>
          <a:xfrm>
            <a:off x="4716016" y="2067694"/>
            <a:ext cx="1326102" cy="187220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Conduct the statistical test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C8F725C-512C-8B46-9E96-237971350084}"/>
              </a:ext>
            </a:extLst>
          </p:cNvPr>
          <p:cNvSpPr/>
          <p:nvPr/>
        </p:nvSpPr>
        <p:spPr>
          <a:xfrm>
            <a:off x="6228184" y="2067694"/>
            <a:ext cx="1326102" cy="187220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Conduct post-hoc tests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270CF64-B482-FE47-964D-A14FD30A96CA}"/>
              </a:ext>
            </a:extLst>
          </p:cNvPr>
          <p:cNvSpPr/>
          <p:nvPr/>
        </p:nvSpPr>
        <p:spPr>
          <a:xfrm>
            <a:off x="7740352" y="2067694"/>
            <a:ext cx="1326102" cy="187220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Interpret your data</a:t>
            </a: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C2E4234C-D195-544D-9308-7B8216D982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9532" y="1347615"/>
            <a:ext cx="8425184" cy="504056"/>
          </a:xfrm>
        </p:spPr>
        <p:txBody>
          <a:bodyPr/>
          <a:lstStyle/>
          <a:p>
            <a:r>
              <a:rPr lang="en-GB" dirty="0"/>
              <a:t>Your script should aim to answer and interpret both of these research questions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4026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B4C2-DF25-4F79-BAAB-99557B05B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Submit for feedback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2055A-16D5-4991-BF30-A6C9D56181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Submit for feedback via the Qualtrics link by Friday of Week 17 at 3pm</a:t>
            </a:r>
          </a:p>
        </p:txBody>
      </p:sp>
    </p:spTree>
    <p:extLst>
      <p:ext uri="{BB962C8B-B14F-4D97-AF65-F5344CB8AC3E}">
        <p14:creationId xmlns:p14="http://schemas.microsoft.com/office/powerpoint/2010/main" val="769788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8C0E1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 2: Text Only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397</Words>
  <Application>Microsoft Macintosh PowerPoint</Application>
  <PresentationFormat>On-screen Show (16:9)</PresentationFormat>
  <Paragraphs>43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Lucida Grande</vt:lpstr>
      <vt:lpstr>Office Theme</vt:lpstr>
      <vt:lpstr>Slide 2: Text Only</vt:lpstr>
      <vt:lpstr>Week 17 Lab: The Kruskal-Wallis test and  Friedman’s ANOVA</vt:lpstr>
      <vt:lpstr>Today’s lab Research question 1</vt:lpstr>
      <vt:lpstr>Today’s lab Research question 2</vt:lpstr>
      <vt:lpstr>Cards</vt:lpstr>
      <vt:lpstr>A template for running the Kruskal-Wallis test and Friedman’s ANOVA</vt:lpstr>
      <vt:lpstr>Submit for feedback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wendy.gallagher</dc:creator>
  <cp:lastModifiedBy>Atkinson, Amy</cp:lastModifiedBy>
  <cp:revision>1794</cp:revision>
  <cp:lastPrinted>2021-11-16T20:13:28Z</cp:lastPrinted>
  <dcterms:created xsi:type="dcterms:W3CDTF">2011-10-31T13:04:17Z</dcterms:created>
  <dcterms:modified xsi:type="dcterms:W3CDTF">2023-02-27T07:07:02Z</dcterms:modified>
</cp:coreProperties>
</file>