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1264" r:id="rId4"/>
    <p:sldId id="280" r:id="rId5"/>
    <p:sldId id="965" r:id="rId6"/>
    <p:sldId id="1263" r:id="rId7"/>
    <p:sldId id="964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88483" autoAdjust="0"/>
  </p:normalViewPr>
  <p:slideViewPr>
    <p:cSldViewPr>
      <p:cViewPr varScale="1">
        <p:scale>
          <a:sx n="139" d="100"/>
          <a:sy n="139" d="100"/>
        </p:scale>
        <p:origin x="648" y="17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D4539-F3A8-1A46-9D98-367A60C5B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2CE01-406A-6B48-B1F1-BA3F9519A0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02E08C-DBE4-7148-A414-2A19542BC41A}" type="datetimeFigureOut">
              <a:rPr lang="en-GB"/>
              <a:pPr>
                <a:defRPr/>
              </a:pPr>
              <a:t>03/03/2023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26B43F-31B4-754C-9D2E-A96461FD3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420F56-5F34-7847-BB09-13D90FFB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7666F-3A33-4B4D-A0D4-D24F01F27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0239-56E6-F941-87D1-7E74F6F00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F65036-3491-FE44-A515-E507FD9E19A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20F29C9-D1DA-AD49-9D45-FA79D2B88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1E5E-59CB-B248-BC29-C4013EDD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731F43"/>
              </a:solidFill>
              <a:latin typeface="Lucida Grande" pitchFamily="80" charset="0"/>
              <a:ea typeface="ＭＳ Ｐゴシック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924840F-7A09-264A-A2A9-F64BC6EE9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E58418-9F81-C148-B5D7-00EF79D9A7A9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6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268C6-5562-F941-A8E2-EE92F1055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3741" y="274558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3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3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>
            <a:extLst>
              <a:ext uri="{FF2B5EF4-FFF2-40B4-BE49-F238E27FC236}">
                <a16:creationId xmlns:a16="http://schemas.microsoft.com/office/drawing/2014/main" id="{267495C0-927B-1748-A4A6-A394FE8B1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4"/>
            <a:ext cx="9144000" cy="514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>
            <a:extLst>
              <a:ext uri="{FF2B5EF4-FFF2-40B4-BE49-F238E27FC236}">
                <a16:creationId xmlns:a16="http://schemas.microsoft.com/office/drawing/2014/main" id="{1E2778B8-AF6E-EE4F-A6D8-300865FE8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384"/>
            <a:ext cx="9134475" cy="51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5" r:id="rId5"/>
    <p:sldLayoutId id="2147483736" r:id="rId6"/>
    <p:sldLayoutId id="214748373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437EC74-F71F-1C4A-8D0B-289E9E2C7C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918174" y="1491630"/>
            <a:ext cx="7398242" cy="5932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altLang="en-US" sz="3300" b="1" dirty="0"/>
              <a:t>Week 18 Lab:</a:t>
            </a:r>
            <a:br>
              <a:rPr lang="en-GB" altLang="en-US" sz="3300" b="1" dirty="0"/>
            </a:br>
            <a:r>
              <a:rPr lang="en-GB" altLang="en-US" sz="3300" dirty="0"/>
              <a:t>Binary logistic regression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1D77FB21-A009-1E48-BDB4-4049733B0E3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403648" y="2842600"/>
            <a:ext cx="6894186" cy="1079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PSYC234: </a:t>
            </a:r>
            <a:r>
              <a:rPr lang="en-GB" sz="1800" dirty="0"/>
              <a:t>Statistics: from association to modelling causality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Dr Amy Atkinson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Lecturer in Developmental Psychology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 err="1"/>
              <a:t>amy.atkinson@lancaster.ac.uk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4C2-DF25-4F79-BAAB-99557B05B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19 Q&amp;A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055A-16D5-4991-BF30-A6C9D5618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possible</a:t>
            </a:r>
            <a:r>
              <a:rPr lang="en-GB" dirty="0"/>
              <a:t>, please post questions to the relevant Qualtrics page/discussion forum by Monday lunchtime</a:t>
            </a:r>
          </a:p>
          <a:p>
            <a:endParaRPr lang="en-GB" dirty="0"/>
          </a:p>
          <a:p>
            <a:r>
              <a:rPr lang="en-GB" dirty="0"/>
              <a:t>It’s still fine to ask questions after this, but this will give me time to pull together any resources which may help answer the question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240854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65484" y="2283718"/>
            <a:ext cx="4392488" cy="19221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You are interested in whether the country an individual lives (UK/Australia) predicts reptile ownership (Yes/No). </a:t>
            </a:r>
          </a:p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3635353" y="721608"/>
            <a:ext cx="53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Binary logistic regression with one categorical predictor</a:t>
            </a:r>
          </a:p>
        </p:txBody>
      </p:sp>
      <p:pic>
        <p:nvPicPr>
          <p:cNvPr id="1026" name="Picture 2" descr="What is a reptile?">
            <a:extLst>
              <a:ext uri="{FF2B5EF4-FFF2-40B4-BE49-F238E27FC236}">
                <a16:creationId xmlns:a16="http://schemas.microsoft.com/office/drawing/2014/main" id="{B9D8C72F-F798-164B-BF2F-07CED92B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29" y="2283718"/>
            <a:ext cx="3263404" cy="16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5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3635353" y="721608"/>
            <a:ext cx="53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Binary logistic regression with one categorical predictor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E6914D7-A5B8-3E4C-9842-A3097D5E9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408" y="1578769"/>
            <a:ext cx="8425184" cy="3564731"/>
          </a:xfrm>
        </p:spPr>
        <p:txBody>
          <a:bodyPr/>
          <a:lstStyle/>
          <a:p>
            <a:r>
              <a:rPr lang="en-GB" dirty="0"/>
              <a:t>In the dataset, the outcome variable (reptile) is coded as “Y” and “N”:</a:t>
            </a:r>
          </a:p>
          <a:p>
            <a:pPr lvl="1"/>
            <a:r>
              <a:rPr lang="en-GB" dirty="0"/>
              <a:t>Y = Yes</a:t>
            </a:r>
          </a:p>
          <a:p>
            <a:pPr lvl="1"/>
            <a:r>
              <a:rPr lang="en-GB" dirty="0"/>
              <a:t>N = No</a:t>
            </a:r>
          </a:p>
          <a:p>
            <a:pPr lvl="1"/>
            <a:endParaRPr lang="en-GB" dirty="0"/>
          </a:p>
          <a:p>
            <a:r>
              <a:rPr lang="en-GB" dirty="0"/>
              <a:t>To make sure we should all end up with the same output, set UK as your reference category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6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875E-0F6F-604D-A024-6996C837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6937-9ABB-A042-AE70-A9E1EB498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275606"/>
            <a:ext cx="8425184" cy="356473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Prepare our data for analysis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Explore our data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Run the binary logistic regression model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Evaluate the model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Evaluate the individual predictors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Predicted probabilities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Interpret the output</a:t>
            </a:r>
          </a:p>
        </p:txBody>
      </p:sp>
    </p:spTree>
    <p:extLst>
      <p:ext uri="{BB962C8B-B14F-4D97-AF65-F5344CB8AC3E}">
        <p14:creationId xmlns:p14="http://schemas.microsoft.com/office/powerpoint/2010/main" val="6162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4C2-DF25-4F79-BAAB-99557B05B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Submit for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055A-16D5-4991-BF30-A6C9D5618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Submit for feedback via the Qualtrics link by Friday at 3pm of Week 18</a:t>
            </a:r>
          </a:p>
        </p:txBody>
      </p:sp>
    </p:spTree>
    <p:extLst>
      <p:ext uri="{BB962C8B-B14F-4D97-AF65-F5344CB8AC3E}">
        <p14:creationId xmlns:p14="http://schemas.microsoft.com/office/powerpoint/2010/main" val="7697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223</Words>
  <Application>Microsoft Macintosh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Office Theme</vt:lpstr>
      <vt:lpstr>Slide 2: Text Only</vt:lpstr>
      <vt:lpstr>Week 18 Lab: Binary logistic regression</vt:lpstr>
      <vt:lpstr>Week 19 Q&amp;A session</vt:lpstr>
      <vt:lpstr>Today’s lab Research question 1</vt:lpstr>
      <vt:lpstr>Today’s lab Research question 1</vt:lpstr>
      <vt:lpstr>Steps</vt:lpstr>
      <vt:lpstr>Submit for feedback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Atkinson, Amy</cp:lastModifiedBy>
  <cp:revision>1803</cp:revision>
  <cp:lastPrinted>2021-11-16T20:13:28Z</cp:lastPrinted>
  <dcterms:created xsi:type="dcterms:W3CDTF">2011-10-31T13:04:17Z</dcterms:created>
  <dcterms:modified xsi:type="dcterms:W3CDTF">2023-03-03T16:59:56Z</dcterms:modified>
</cp:coreProperties>
</file>