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9" r:id="rId3"/>
    <p:sldId id="280" r:id="rId4"/>
    <p:sldId id="965" r:id="rId5"/>
    <p:sldId id="1264" r:id="rId6"/>
    <p:sldId id="1265" r:id="rId7"/>
    <p:sldId id="1263" r:id="rId8"/>
    <p:sldId id="1412" r:id="rId9"/>
    <p:sldId id="964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8444" autoAdjust="0"/>
  </p:normalViewPr>
  <p:slideViewPr>
    <p:cSldViewPr>
      <p:cViewPr varScale="1">
        <p:scale>
          <a:sx n="133" d="100"/>
          <a:sy n="133" d="100"/>
        </p:scale>
        <p:origin x="888" y="9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D4539-F3A8-1A46-9D98-367A60C5B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2CE01-406A-6B48-B1F1-BA3F9519A0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02E08C-DBE4-7148-A414-2A19542BC41A}" type="datetimeFigureOut">
              <a:rPr lang="en-GB"/>
              <a:pPr>
                <a:defRPr/>
              </a:pPr>
              <a:t>13/03/2023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26B43F-31B4-754C-9D2E-A96461FD3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420F56-5F34-7847-BB09-13D90FFB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666F-3A33-4B4D-A0D4-D24F01F27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0239-56E6-F941-87D1-7E74F6F00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65036-3491-FE44-A515-E507FD9E19A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0F29C9-D1DA-AD49-9D45-FA79D2B88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1E5E-59CB-B248-BC29-C4013EDD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31F43"/>
              </a:solidFill>
              <a:latin typeface="Lucida Grande" pitchFamily="80" charset="0"/>
              <a:ea typeface="ＭＳ Ｐゴシック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924840F-7A09-264A-A2A9-F64BC6EE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E58418-9F81-C148-B5D7-00EF79D9A7A9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6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268C6-5562-F941-A8E2-EE92F1055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3741" y="274558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3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3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>
            <a:extLst>
              <a:ext uri="{FF2B5EF4-FFF2-40B4-BE49-F238E27FC236}">
                <a16:creationId xmlns:a16="http://schemas.microsoft.com/office/drawing/2014/main" id="{267495C0-927B-1748-A4A6-A394FE8B1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4"/>
            <a:ext cx="9144000" cy="514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>
            <a:extLst>
              <a:ext uri="{FF2B5EF4-FFF2-40B4-BE49-F238E27FC236}">
                <a16:creationId xmlns:a16="http://schemas.microsoft.com/office/drawing/2014/main" id="{1E2778B8-AF6E-EE4F-A6D8-300865FE8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384"/>
            <a:ext cx="9134475" cy="51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5" r:id="rId5"/>
    <p:sldLayoutId id="2147483736" r:id="rId6"/>
    <p:sldLayoutId id="214748373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37EC74-F71F-1C4A-8D0B-289E9E2C7C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0" y="1419622"/>
            <a:ext cx="9144000" cy="5932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altLang="en-US" sz="3300" b="1" dirty="0"/>
              <a:t>Week 19 Lab:</a:t>
            </a:r>
            <a:br>
              <a:rPr lang="en-GB" altLang="en-US" sz="3300" b="1" dirty="0"/>
            </a:br>
            <a:r>
              <a:rPr lang="en-GB" altLang="en-US" sz="3300" dirty="0"/>
              <a:t>Expanding on binary logistic regression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D77FB21-A009-1E48-BDB4-4049733B0E3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403648" y="2842600"/>
            <a:ext cx="6894186" cy="1079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PSYC234: </a:t>
            </a:r>
            <a:r>
              <a:rPr lang="en-GB" sz="1800" dirty="0"/>
              <a:t>Statistics: from association to modelling causality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Dr Amy Atkinson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Lecturer in Developmental Psychology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 err="1"/>
              <a:t>amy.atkinson@lancaster.ac.uk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76000" y="1423020"/>
            <a:ext cx="5132104" cy="345298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are interested in factors that predict academic achievement in mathematics. Children’s academic achievement can be rated as below expected, at expected or above expected.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predictors you are interested in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if hours spent revising (continuous)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Likes school (Yes/no)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Favourite subject (Maths, English or Science)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3635896" y="795315"/>
            <a:ext cx="53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Proportional odds model (ordinal logistic regression)</a:t>
            </a:r>
          </a:p>
        </p:txBody>
      </p:sp>
      <p:pic>
        <p:nvPicPr>
          <p:cNvPr id="3" name="Picture 2" descr="Core skills and success – you do the maths">
            <a:extLst>
              <a:ext uri="{FF2B5EF4-FFF2-40B4-BE49-F238E27FC236}">
                <a16:creationId xmlns:a16="http://schemas.microsoft.com/office/drawing/2014/main" id="{090A68B6-F8D3-0A4F-AE1D-9209C483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02418"/>
            <a:ext cx="291632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3635353" y="721608"/>
            <a:ext cx="53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Proportional odds model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E6914D7-A5B8-3E4C-9842-A3097D5E9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408" y="1578769"/>
            <a:ext cx="8425184" cy="35647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the categorical predictors:</a:t>
            </a:r>
          </a:p>
          <a:p>
            <a:r>
              <a:rPr lang="en-GB" dirty="0"/>
              <a:t>Set the reference category for Likes school as “No”</a:t>
            </a:r>
          </a:p>
          <a:p>
            <a:r>
              <a:rPr lang="en-GB" dirty="0"/>
              <a:t>Set the reference category for Favourite subject as “Maths”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6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76000" y="1423020"/>
            <a:ext cx="5132104" cy="345298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work in a nursery. In the nursery, there has been an outbreak of measles. You are interested in factors that predict whether a child in your nursery will have measles (yes/no).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predictors you are interested in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hours spent at nursery weekly (continuous)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 siblings(Yes/no)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Vaccinated against measles (Yes/no)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5353152" y="812468"/>
            <a:ext cx="341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Multiple binary logistic regression</a:t>
            </a:r>
          </a:p>
        </p:txBody>
      </p:sp>
      <p:pic>
        <p:nvPicPr>
          <p:cNvPr id="2052" name="Picture 4" descr="Ministers reportedly planning to change staff: child ratios for under-twos  'to cut childcare costs' | Nursery World">
            <a:extLst>
              <a:ext uri="{FF2B5EF4-FFF2-40B4-BE49-F238E27FC236}">
                <a16:creationId xmlns:a16="http://schemas.microsoft.com/office/drawing/2014/main" id="{B33724F4-326D-A141-AF4D-D33934616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r="13601"/>
          <a:stretch/>
        </p:blipFill>
        <p:spPr bwMode="auto">
          <a:xfrm>
            <a:off x="5707660" y="1654569"/>
            <a:ext cx="3060340" cy="28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2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E6914D7-A5B8-3E4C-9842-A3097D5E9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408" y="1578769"/>
            <a:ext cx="8425184" cy="35647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the categorical predictors:</a:t>
            </a:r>
          </a:p>
          <a:p>
            <a:r>
              <a:rPr lang="en-GB" dirty="0"/>
              <a:t>Set the reference category for Siblings as “No”</a:t>
            </a:r>
          </a:p>
          <a:p>
            <a:r>
              <a:rPr lang="en-GB" dirty="0"/>
              <a:t>Set the reference category for Vaccinated as “No”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the outcome (measles – yes/no):</a:t>
            </a:r>
          </a:p>
          <a:p>
            <a:r>
              <a:rPr lang="en-GB" dirty="0"/>
              <a:t>Set No as 0, and Yes as 1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7E849-4FDC-0E4D-826A-4BCCD1D8D133}"/>
              </a:ext>
            </a:extLst>
          </p:cNvPr>
          <p:cNvSpPr txBox="1"/>
          <p:nvPr/>
        </p:nvSpPr>
        <p:spPr>
          <a:xfrm>
            <a:off x="5353152" y="812468"/>
            <a:ext cx="341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Multiple 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274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875E-0F6F-604D-A024-6996C837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6937-9ABB-A042-AE70-A9E1EB498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275606"/>
            <a:ext cx="8425184" cy="356473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Prepare our data for analysis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Explore our data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Run the model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Evaluate the model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Evaluate the individual predictors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Predicted probabilities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Interpret the output</a:t>
            </a:r>
          </a:p>
        </p:txBody>
      </p:sp>
    </p:spTree>
    <p:extLst>
      <p:ext uri="{BB962C8B-B14F-4D97-AF65-F5344CB8AC3E}">
        <p14:creationId xmlns:p14="http://schemas.microsoft.com/office/powerpoint/2010/main" val="61628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39A3-4D04-7C47-BFD1-C3D23A854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 the R/</a:t>
            </a:r>
            <a:r>
              <a:rPr lang="en-GB" dirty="0" err="1"/>
              <a:t>Rmarkdown</a:t>
            </a:r>
            <a:r>
              <a:rPr lang="en-GB" dirty="0"/>
              <a:t> script I’ve uploaded as a starting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160F-9D32-8B44-9883-4C3ABB2A9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/>
              <a:t>Start a new session</a:t>
            </a:r>
          </a:p>
          <a:p>
            <a:endParaRPr lang="en-GB" dirty="0"/>
          </a:p>
          <a:p>
            <a:r>
              <a:rPr lang="en-GB" dirty="0"/>
              <a:t>Some packages loaded in have the same function – these needed to be inputted in a certain order</a:t>
            </a:r>
          </a:p>
          <a:p>
            <a:endParaRPr lang="en-GB" dirty="0"/>
          </a:p>
          <a:p>
            <a:r>
              <a:rPr lang="en-GB" dirty="0"/>
              <a:t>Use the blank R/R Markdown script I’ve uploaded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2616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4C2-DF25-4F79-BAAB-99557B05B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Submit for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055A-16D5-4991-BF30-A6C9D5618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Submit for feedback via the Qualtrics link by </a:t>
            </a:r>
            <a:r>
              <a:rPr lang="en-GB" b="1" dirty="0"/>
              <a:t>Friday 3pm of Week 19</a:t>
            </a:r>
          </a:p>
        </p:txBody>
      </p:sp>
    </p:spTree>
    <p:extLst>
      <p:ext uri="{BB962C8B-B14F-4D97-AF65-F5344CB8AC3E}">
        <p14:creationId xmlns:p14="http://schemas.microsoft.com/office/powerpoint/2010/main" val="7697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Office Theme</vt:lpstr>
      <vt:lpstr>Slide 2: Text Only</vt:lpstr>
      <vt:lpstr>Week 19 Lab: Expanding on binary logistic regression</vt:lpstr>
      <vt:lpstr>Today’s lab Research question 1</vt:lpstr>
      <vt:lpstr>Today’s lab Research question 1</vt:lpstr>
      <vt:lpstr>Today’s lab Research question 2</vt:lpstr>
      <vt:lpstr>Today’s lab Research question 2</vt:lpstr>
      <vt:lpstr>Steps</vt:lpstr>
      <vt:lpstr>Use the R/Rmarkdown script I’ve uploaded as a starting point</vt:lpstr>
      <vt:lpstr>Submit for feedback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Atkinson, Amy</cp:lastModifiedBy>
  <cp:revision>1809</cp:revision>
  <cp:lastPrinted>2021-11-16T20:13:28Z</cp:lastPrinted>
  <dcterms:created xsi:type="dcterms:W3CDTF">2011-10-31T13:04:17Z</dcterms:created>
  <dcterms:modified xsi:type="dcterms:W3CDTF">2023-03-13T09:05:46Z</dcterms:modified>
</cp:coreProperties>
</file>