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e1d793a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e1d793a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e1d79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e1d79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e1d793a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e1d793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i="1" lang="en" sz="1800">
                <a:solidFill>
                  <a:srgbClr val="595959"/>
                </a:solidFill>
              </a:rPr>
              <a:t>“Data-rich but information-poor”</a:t>
            </a:r>
            <a:br>
              <a:rPr i="1" lang="en" sz="1800">
                <a:solidFill>
                  <a:srgbClr val="595959"/>
                </a:solidFill>
              </a:rPr>
            </a:br>
            <a:endParaRPr i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Impedes adoption of data-driven sustainable practices, technologies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Manual configuration of software; site-specific implementations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~40% of consultant/data-scientist time spent understanding metadata</a:t>
            </a:r>
            <a:br>
              <a:rPr lang="en" sz="1400">
                <a:solidFill>
                  <a:srgbClr val="595959"/>
                </a:solidFill>
              </a:rPr>
            </a:br>
            <a:endParaRPr sz="14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Interoperability costs impede adoption of sustainable practices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2004 NIST report estimates lack of interop @ </a:t>
            </a:r>
            <a:r>
              <a:rPr b="1" lang="en" sz="1400">
                <a:solidFill>
                  <a:srgbClr val="595959"/>
                </a:solidFill>
              </a:rPr>
              <a:t>$15.8 billion/year</a:t>
            </a:r>
            <a:endParaRPr b="1"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2016 PNNL report: existing work focuses on connectivity, with</a:t>
            </a:r>
            <a:br>
              <a:rPr lang="en" sz="1400">
                <a:solidFill>
                  <a:srgbClr val="595959"/>
                </a:solidFill>
              </a:rPr>
            </a:br>
            <a:r>
              <a:rPr lang="en" sz="1400">
                <a:solidFill>
                  <a:srgbClr val="595959"/>
                </a:solidFill>
              </a:rPr>
              <a:t>data semantics still lacking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e1d793a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e1d793a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Data sequestered in proprietary </a:t>
            </a:r>
            <a:r>
              <a:rPr i="1" lang="en" sz="1800">
                <a:solidFill>
                  <a:srgbClr val="595959"/>
                </a:solidFill>
              </a:rPr>
              <a:t>data silos</a:t>
            </a:r>
            <a:r>
              <a:rPr lang="en" sz="1800">
                <a:solidFill>
                  <a:srgbClr val="595959"/>
                </a:solidFill>
              </a:rPr>
              <a:t> speaking proprietary protocols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e1d793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e1d793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e1d793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e1d793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e1d793a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e1d793a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e1d793a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e1d793a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e1d793a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e1d793a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tfierro@mines.edu" TargetMode="External"/><Relationship Id="rId4" Type="http://schemas.openxmlformats.org/officeDocument/2006/relationships/hyperlink" Target="https://gtf.fy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Building Applications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 Use Case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Gabe Fierro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Colorado School of Mines / NREL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gtfierro@mines.edu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https://gtf.fyi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Brick Work? </a:t>
            </a:r>
            <a:r>
              <a:rPr i="1" lang="en" sz="2000"/>
              <a:t>(The work we don’t want to do…)</a:t>
            </a:r>
            <a:endParaRPr i="1" sz="20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to think about the “network/instrumentation view”: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are devices connected; how do they communicate?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Joel Bender (Cornell, BacPypes, ASHRAE, 223P) working on SHACL representation of BACnet objects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enumerations of device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Thermostat modes, staged equipment,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Aid in data interpretability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Schedules of operation: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Investigating schema.org-style schedules; RRULE;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Want to express device behavior in terms of schedules (nighttime setbacks, etc)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Amounts of Data Available for Buildings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sensor/actuators networks: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thousands, 10s of thousands of data streams and control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#s of IoT devices available</a:t>
            </a:r>
            <a:br>
              <a:rPr lang="en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Opportunity for wide-scale data-driven analytics and control: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Virtual metering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Performance measurement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Automated regulatory reporting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MPC and advanced controls/sequence-of-operations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Demand response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Issue</a:t>
            </a:r>
            <a:r>
              <a:rPr lang="en"/>
              <a:t>: c</a:t>
            </a:r>
            <a:r>
              <a:rPr lang="en"/>
              <a:t>omplex, heterogenous configuration: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building is a unique, one-off collection of “data silos”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Implementing software, extracting data, defining control surfaces </a:t>
            </a:r>
            <a:br>
              <a:rPr lang="en"/>
            </a:br>
            <a:r>
              <a:rPr lang="en"/>
              <a:t>is </a:t>
            </a:r>
            <a:r>
              <a:rPr b="1" lang="en"/>
              <a:t>site-specific</a:t>
            </a:r>
            <a:r>
              <a:rPr lang="en"/>
              <a:t>, </a:t>
            </a:r>
            <a:r>
              <a:rPr b="1" lang="en"/>
              <a:t>error-prone</a:t>
            </a:r>
            <a:r>
              <a:rPr lang="en"/>
              <a:t> and </a:t>
            </a:r>
            <a:r>
              <a:rPr b="1" lang="en"/>
              <a:t>time consuming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...but that data is increasingly hard to use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2378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i="1" lang="en">
                <a:solidFill>
                  <a:srgbClr val="434343"/>
                </a:solidFill>
              </a:rPr>
              <a:t>“Data-rich but information-poor”</a:t>
            </a:r>
            <a:endParaRPr>
              <a:solidFill>
                <a:srgbClr val="43434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Plenty of phenomena, but none of the context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377" y="2571750"/>
            <a:ext cx="1231765" cy="156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089" y="3067008"/>
            <a:ext cx="1265435" cy="16275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068675"/>
            <a:ext cx="72378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Understanding this data is a significant bottleneck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~40% of consultant/data-scientist time spent understanding metadata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Manual, time-consuming, error-prone, expensive task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375575"/>
            <a:ext cx="7130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Costs impede adoption of sustainable practices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2004 NIST report estimates lack of interop @ </a:t>
            </a:r>
            <a:r>
              <a:rPr b="1" lang="en">
                <a:solidFill>
                  <a:srgbClr val="434343"/>
                </a:solidFill>
              </a:rPr>
              <a:t>$15.8 billion/year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2016 PNNL report: existing work focuses on connectivity, with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data semantics still lacking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2018 study: 70% of commercial buildings have digital controls, but only 4% have automated fault detection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72" y="248449"/>
            <a:ext cx="6343151" cy="46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4600" y="4770247"/>
            <a:ext cx="7079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Building Management System (BMS): the “operating system” for your building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4527943" y="2106165"/>
            <a:ext cx="4604746" cy="1477808"/>
            <a:chOff x="4967100" y="2582325"/>
            <a:chExt cx="4014600" cy="1242900"/>
          </a:xfrm>
        </p:grpSpPr>
        <p:sp>
          <p:nvSpPr>
            <p:cNvPr id="80" name="Google Shape;80;p16"/>
            <p:cNvSpPr/>
            <p:nvPr/>
          </p:nvSpPr>
          <p:spPr>
            <a:xfrm>
              <a:off x="4967100" y="2970400"/>
              <a:ext cx="1439400" cy="613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7239000" y="2582325"/>
              <a:ext cx="1742700" cy="12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Point</a:t>
              </a:r>
              <a:r>
                <a:rPr lang="en" sz="1200">
                  <a:solidFill>
                    <a:schemeClr val="dk1"/>
                  </a:solidFill>
                </a:rPr>
                <a:t>: a source of data from a cyber-physical system</a:t>
              </a:r>
              <a:br>
                <a:rPr lang="en" sz="1200">
                  <a:solidFill>
                    <a:schemeClr val="dk1"/>
                  </a:solidFill>
                </a:rPr>
              </a:br>
              <a:br>
                <a:rPr lang="en" sz="1200">
                  <a:solidFill>
                    <a:schemeClr val="dk1"/>
                  </a:solidFill>
                </a:rPr>
              </a:br>
              <a:r>
                <a:rPr lang="en" sz="1200">
                  <a:solidFill>
                    <a:schemeClr val="dk1"/>
                  </a:solidFill>
                </a:rPr>
                <a:t>10s or 100s of thousands of points in a typical system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82" name="Google Shape;82;p16"/>
            <p:cNvCxnSpPr>
              <a:stCxn id="81" idx="1"/>
              <a:endCxn id="80" idx="3"/>
            </p:cNvCxnSpPr>
            <p:nvPr/>
          </p:nvCxnSpPr>
          <p:spPr>
            <a:xfrm flipH="1">
              <a:off x="6406500" y="3203775"/>
              <a:ext cx="832500" cy="7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Cyber-Physical Applications at Scale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7" y="959475"/>
            <a:ext cx="6377444" cy="35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60925" y="4595050"/>
            <a:ext cx="7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Practice: manual, time-consuming, error-prone reimplementation for </a:t>
            </a:r>
            <a:r>
              <a:rPr lang="en" u="sng"/>
              <a:t>each site</a:t>
            </a:r>
            <a:endParaRPr u="sng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691625" y="1067650"/>
            <a:ext cx="7014900" cy="3394200"/>
            <a:chOff x="691625" y="1067650"/>
            <a:chExt cx="7014900" cy="3394200"/>
          </a:xfrm>
        </p:grpSpPr>
        <p:sp>
          <p:nvSpPr>
            <p:cNvPr id="93" name="Google Shape;93;p17"/>
            <p:cNvSpPr/>
            <p:nvPr/>
          </p:nvSpPr>
          <p:spPr>
            <a:xfrm>
              <a:off x="4250450" y="1067650"/>
              <a:ext cx="3303600" cy="339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91625" y="2679175"/>
              <a:ext cx="7014900" cy="173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Cyber-Physical Applications at Scale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60925" y="4595050"/>
            <a:ext cx="7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Write </a:t>
            </a:r>
            <a:r>
              <a:rPr lang="en" u="sng"/>
              <a:t>one</a:t>
            </a:r>
            <a:r>
              <a:rPr lang="en"/>
              <a:t> implementation, run it everywhere without any* manual configuration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50" y="1017725"/>
            <a:ext cx="6246999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a Self-Adapting Application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50" y="1063200"/>
            <a:ext cx="4185900" cy="39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WoT Fits In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59300" y="1152475"/>
            <a:ext cx="45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Brick</a:t>
            </a:r>
            <a:r>
              <a:rPr lang="en"/>
              <a:t> ontology defines the data sources and their context w.r.t. </a:t>
            </a:r>
            <a:r>
              <a:rPr lang="en"/>
              <a:t>t</a:t>
            </a:r>
            <a:r>
              <a:rPr lang="en"/>
              <a:t>he building subsystem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Assumes the data is already in a regular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Outsources the “lifting” to the data ingester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handle the discovery of device capability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Assumes this is already modeled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0" y="1056625"/>
            <a:ext cx="4313400" cy="1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WoT Fits In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503689"/>
            <a:ext cx="4506026" cy="455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07325" y="1017709"/>
            <a:ext cx="45804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not enough to model the capability of a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Where* is the device?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it connected to?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do its actions affect?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WoT standardizes repr. of/access to the I/O capabilities of the IoT devices providing/receiving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over (</a:t>
            </a:r>
            <a:r>
              <a:rPr lang="en"/>
              <a:t>legacy)</a:t>
            </a:r>
            <a:r>
              <a:rPr lang="en"/>
              <a:t> industrial control protocols: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BACnet, OPC, LonTalk, Modbus, ...</a:t>
            </a:r>
            <a:endParaRPr/>
          </a:p>
        </p:txBody>
      </p:sp>
      <p:grpSp>
        <p:nvGrpSpPr>
          <p:cNvPr id="124" name="Google Shape;124;p21"/>
          <p:cNvGrpSpPr/>
          <p:nvPr/>
        </p:nvGrpSpPr>
        <p:grpSpPr>
          <a:xfrm>
            <a:off x="4495800" y="2466825"/>
            <a:ext cx="1645725" cy="1800949"/>
            <a:chOff x="4495800" y="2466825"/>
            <a:chExt cx="1645725" cy="1800949"/>
          </a:xfrm>
        </p:grpSpPr>
        <p:sp>
          <p:nvSpPr>
            <p:cNvPr id="125" name="Google Shape;125;p21"/>
            <p:cNvSpPr/>
            <p:nvPr/>
          </p:nvSpPr>
          <p:spPr>
            <a:xfrm>
              <a:off x="5354600" y="2466825"/>
              <a:ext cx="786925" cy="1800949"/>
            </a:xfrm>
            <a:custGeom>
              <a:rect b="b" l="l" r="r" t="t"/>
              <a:pathLst>
                <a:path extrusionOk="0" h="60684" w="31477">
                  <a:moveTo>
                    <a:pt x="31477" y="60684"/>
                  </a:moveTo>
                  <a:cubicBezTo>
                    <a:pt x="22866" y="60684"/>
                    <a:pt x="11635" y="56997"/>
                    <a:pt x="8437" y="49002"/>
                  </a:cubicBezTo>
                  <a:cubicBezTo>
                    <a:pt x="2281" y="33613"/>
                    <a:pt x="8222" y="14391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26" name="Google Shape;126;p21"/>
            <p:cNvSpPr txBox="1"/>
            <p:nvPr/>
          </p:nvSpPr>
          <p:spPr>
            <a:xfrm>
              <a:off x="4495800" y="3537700"/>
              <a:ext cx="122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WoT helps extract data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