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304" r:id="rId4"/>
    <p:sldId id="305" r:id="rId5"/>
    <p:sldId id="306" r:id="rId6"/>
    <p:sldId id="307" r:id="rId7"/>
    <p:sldId id="308" r:id="rId8"/>
    <p:sldId id="309" r:id="rId9"/>
  </p:sldIdLst>
  <p:sldSz cx="12192000" cy="6858000"/>
  <p:notesSz cx="12192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4" autoAdjust="0"/>
    <p:restoredTop sz="94660"/>
  </p:normalViewPr>
  <p:slideViewPr>
    <p:cSldViewPr>
      <p:cViewPr varScale="1">
        <p:scale>
          <a:sx n="70" d="100"/>
          <a:sy n="70" d="100"/>
        </p:scale>
        <p:origin x="5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C81CF36-0B06-4CD2-9F7C-8AB4FE968D62}" type="datetimeFigureOut">
              <a:rPr lang="fr-FR" smtClean="0"/>
              <a:t>19/11/2021</a:t>
            </a:fld>
            <a:endParaRPr lang="fr-FR"/>
          </a:p>
        </p:txBody>
      </p:sp>
      <p:sp>
        <p:nvSpPr>
          <p:cNvPr id="4" name="Espace réservé de l'image des diapositives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69BD6B5-9044-48EE-BD3E-3B806F3196B9}" type="slidenum">
              <a:rPr lang="fr-FR" smtClean="0"/>
              <a:t>‹N°›</a:t>
            </a:fld>
            <a:endParaRPr lang="fr-FR"/>
          </a:p>
        </p:txBody>
      </p:sp>
    </p:spTree>
    <p:extLst>
      <p:ext uri="{BB962C8B-B14F-4D97-AF65-F5344CB8AC3E}">
        <p14:creationId xmlns:p14="http://schemas.microsoft.com/office/powerpoint/2010/main" val="1644058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69BD6B5-9044-48EE-BD3E-3B806F3196B9}" type="slidenum">
              <a:rPr lang="fr-FR" smtClean="0"/>
              <a:t>1</a:t>
            </a:fld>
            <a:endParaRPr lang="fr-FR"/>
          </a:p>
        </p:txBody>
      </p:sp>
    </p:spTree>
    <p:extLst>
      <p:ext uri="{BB962C8B-B14F-4D97-AF65-F5344CB8AC3E}">
        <p14:creationId xmlns:p14="http://schemas.microsoft.com/office/powerpoint/2010/main" val="28160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595616" y="3514344"/>
            <a:ext cx="1186180" cy="394970"/>
          </a:xfrm>
          <a:custGeom>
            <a:avLst/>
            <a:gdLst/>
            <a:ahLst/>
            <a:cxnLst/>
            <a:rect l="l" t="t" r="r" b="b"/>
            <a:pathLst>
              <a:path w="1186179" h="394970">
                <a:moveTo>
                  <a:pt x="384428" y="0"/>
                </a:moveTo>
                <a:lnTo>
                  <a:pt x="0" y="394715"/>
                </a:lnTo>
                <a:lnTo>
                  <a:pt x="1185672" y="394715"/>
                </a:lnTo>
                <a:lnTo>
                  <a:pt x="384428" y="0"/>
                </a:lnTo>
                <a:close/>
              </a:path>
            </a:pathLst>
          </a:custGeom>
          <a:solidFill>
            <a:srgbClr val="253147"/>
          </a:solidFill>
        </p:spPr>
        <p:txBody>
          <a:bodyPr wrap="square" lIns="0" tIns="0" rIns="0" bIns="0" rtlCol="0"/>
          <a:lstStyle/>
          <a:p>
            <a:endParaRPr/>
          </a:p>
        </p:txBody>
      </p:sp>
      <p:sp>
        <p:nvSpPr>
          <p:cNvPr id="17" name="bk object 17"/>
          <p:cNvSpPr/>
          <p:nvPr/>
        </p:nvSpPr>
        <p:spPr>
          <a:xfrm>
            <a:off x="0" y="6603492"/>
            <a:ext cx="4700270" cy="254635"/>
          </a:xfrm>
          <a:custGeom>
            <a:avLst/>
            <a:gdLst/>
            <a:ahLst/>
            <a:cxnLst/>
            <a:rect l="l" t="t" r="r" b="b"/>
            <a:pathLst>
              <a:path w="4700270" h="254634">
                <a:moveTo>
                  <a:pt x="0" y="254507"/>
                </a:moveTo>
                <a:lnTo>
                  <a:pt x="4700016" y="254507"/>
                </a:lnTo>
                <a:lnTo>
                  <a:pt x="4700016" y="0"/>
                </a:lnTo>
                <a:lnTo>
                  <a:pt x="0" y="0"/>
                </a:lnTo>
                <a:lnTo>
                  <a:pt x="0" y="254507"/>
                </a:lnTo>
                <a:close/>
              </a:path>
            </a:pathLst>
          </a:custGeom>
          <a:solidFill>
            <a:srgbClr val="C6D2E6"/>
          </a:solidFill>
        </p:spPr>
        <p:txBody>
          <a:bodyPr wrap="square" lIns="0" tIns="0" rIns="0" bIns="0" rtlCol="0"/>
          <a:lstStyle/>
          <a:p>
            <a:endParaRPr/>
          </a:p>
        </p:txBody>
      </p:sp>
      <p:sp>
        <p:nvSpPr>
          <p:cNvPr id="18" name="bk object 18"/>
          <p:cNvSpPr/>
          <p:nvPr/>
        </p:nvSpPr>
        <p:spPr>
          <a:xfrm>
            <a:off x="4690871" y="0"/>
            <a:ext cx="6849109" cy="6849109"/>
          </a:xfrm>
          <a:custGeom>
            <a:avLst/>
            <a:gdLst/>
            <a:ahLst/>
            <a:cxnLst/>
            <a:rect l="l" t="t" r="r" b="b"/>
            <a:pathLst>
              <a:path w="6849109" h="6849109">
                <a:moveTo>
                  <a:pt x="6848855" y="0"/>
                </a:moveTo>
                <a:lnTo>
                  <a:pt x="0" y="0"/>
                </a:lnTo>
                <a:lnTo>
                  <a:pt x="0" y="6848855"/>
                </a:lnTo>
                <a:lnTo>
                  <a:pt x="6848855" y="0"/>
                </a:lnTo>
                <a:close/>
              </a:path>
            </a:pathLst>
          </a:custGeom>
          <a:solidFill>
            <a:srgbClr val="C6D2E6"/>
          </a:solidFill>
        </p:spPr>
        <p:txBody>
          <a:bodyPr wrap="square" lIns="0" tIns="0" rIns="0" bIns="0" rtlCol="0"/>
          <a:lstStyle/>
          <a:p>
            <a:endParaRPr/>
          </a:p>
        </p:txBody>
      </p:sp>
      <p:sp>
        <p:nvSpPr>
          <p:cNvPr id="19" name="bk object 19"/>
          <p:cNvSpPr/>
          <p:nvPr/>
        </p:nvSpPr>
        <p:spPr>
          <a:xfrm>
            <a:off x="0" y="3899915"/>
            <a:ext cx="6085840" cy="2703830"/>
          </a:xfrm>
          <a:custGeom>
            <a:avLst/>
            <a:gdLst/>
            <a:ahLst/>
            <a:cxnLst/>
            <a:rect l="l" t="t" r="r" b="b"/>
            <a:pathLst>
              <a:path w="6085840" h="2703829">
                <a:moveTo>
                  <a:pt x="0" y="2703575"/>
                </a:moveTo>
                <a:lnTo>
                  <a:pt x="6085332" y="2703575"/>
                </a:lnTo>
                <a:lnTo>
                  <a:pt x="6085332" y="0"/>
                </a:lnTo>
                <a:lnTo>
                  <a:pt x="0" y="0"/>
                </a:lnTo>
                <a:lnTo>
                  <a:pt x="0" y="2703575"/>
                </a:lnTo>
                <a:close/>
              </a:path>
            </a:pathLst>
          </a:custGeom>
          <a:solidFill>
            <a:srgbClr val="3E5278"/>
          </a:solidFill>
        </p:spPr>
        <p:txBody>
          <a:bodyPr wrap="square" lIns="0" tIns="0" rIns="0" bIns="0" rtlCol="0"/>
          <a:lstStyle/>
          <a:p>
            <a:endParaRPr/>
          </a:p>
        </p:txBody>
      </p:sp>
      <p:sp>
        <p:nvSpPr>
          <p:cNvPr id="20" name="bk object 20"/>
          <p:cNvSpPr/>
          <p:nvPr/>
        </p:nvSpPr>
        <p:spPr>
          <a:xfrm>
            <a:off x="6082284" y="3899915"/>
            <a:ext cx="2703830" cy="2703830"/>
          </a:xfrm>
          <a:custGeom>
            <a:avLst/>
            <a:gdLst/>
            <a:ahLst/>
            <a:cxnLst/>
            <a:rect l="l" t="t" r="r" b="b"/>
            <a:pathLst>
              <a:path w="2703829" h="2703829">
                <a:moveTo>
                  <a:pt x="2703575" y="0"/>
                </a:moveTo>
                <a:lnTo>
                  <a:pt x="0" y="0"/>
                </a:lnTo>
                <a:lnTo>
                  <a:pt x="0" y="2703575"/>
                </a:lnTo>
                <a:lnTo>
                  <a:pt x="2703575" y="0"/>
                </a:lnTo>
                <a:close/>
              </a:path>
            </a:pathLst>
          </a:custGeom>
          <a:solidFill>
            <a:srgbClr val="3E5278"/>
          </a:solidFill>
        </p:spPr>
        <p:txBody>
          <a:bodyPr wrap="square" lIns="0" tIns="0" rIns="0" bIns="0" rtlCol="0"/>
          <a:lstStyle/>
          <a:p>
            <a:endParaRPr/>
          </a:p>
        </p:txBody>
      </p:sp>
      <p:sp>
        <p:nvSpPr>
          <p:cNvPr id="21" name="bk object 21"/>
          <p:cNvSpPr/>
          <p:nvPr/>
        </p:nvSpPr>
        <p:spPr>
          <a:xfrm>
            <a:off x="9262871" y="6597395"/>
            <a:ext cx="525780" cy="175260"/>
          </a:xfrm>
          <a:custGeom>
            <a:avLst/>
            <a:gdLst/>
            <a:ahLst/>
            <a:cxnLst/>
            <a:rect l="l" t="t" r="r" b="b"/>
            <a:pathLst>
              <a:path w="525779" h="175259">
                <a:moveTo>
                  <a:pt x="525779" y="0"/>
                </a:moveTo>
                <a:lnTo>
                  <a:pt x="0" y="0"/>
                </a:lnTo>
                <a:lnTo>
                  <a:pt x="355346" y="175259"/>
                </a:lnTo>
                <a:lnTo>
                  <a:pt x="525779" y="0"/>
                </a:lnTo>
                <a:close/>
              </a:path>
            </a:pathLst>
          </a:custGeom>
          <a:solidFill>
            <a:srgbClr val="D26E00"/>
          </a:solidFill>
        </p:spPr>
        <p:txBody>
          <a:bodyPr wrap="square" lIns="0" tIns="0" rIns="0" bIns="0" rtlCol="0"/>
          <a:lstStyle/>
          <a:p>
            <a:endParaRPr/>
          </a:p>
        </p:txBody>
      </p:sp>
      <p:sp>
        <p:nvSpPr>
          <p:cNvPr id="22" name="bk object 22"/>
          <p:cNvSpPr/>
          <p:nvPr/>
        </p:nvSpPr>
        <p:spPr>
          <a:xfrm>
            <a:off x="10366247" y="5963411"/>
            <a:ext cx="1826260" cy="231775"/>
          </a:xfrm>
          <a:custGeom>
            <a:avLst/>
            <a:gdLst/>
            <a:ahLst/>
            <a:cxnLst/>
            <a:rect l="l" t="t" r="r" b="b"/>
            <a:pathLst>
              <a:path w="1826259" h="231775">
                <a:moveTo>
                  <a:pt x="0" y="231648"/>
                </a:moveTo>
                <a:lnTo>
                  <a:pt x="1825751" y="231648"/>
                </a:lnTo>
                <a:lnTo>
                  <a:pt x="1825751" y="0"/>
                </a:lnTo>
                <a:lnTo>
                  <a:pt x="0" y="0"/>
                </a:lnTo>
                <a:lnTo>
                  <a:pt x="0" y="231648"/>
                </a:lnTo>
                <a:close/>
              </a:path>
            </a:pathLst>
          </a:custGeom>
          <a:solidFill>
            <a:srgbClr val="C6D2E6"/>
          </a:solidFill>
        </p:spPr>
        <p:txBody>
          <a:bodyPr wrap="square" lIns="0" tIns="0" rIns="0" bIns="0" rtlCol="0"/>
          <a:lstStyle/>
          <a:p>
            <a:endParaRPr/>
          </a:p>
        </p:txBody>
      </p:sp>
      <p:sp>
        <p:nvSpPr>
          <p:cNvPr id="23" name="bk object 23"/>
          <p:cNvSpPr/>
          <p:nvPr/>
        </p:nvSpPr>
        <p:spPr>
          <a:xfrm>
            <a:off x="10366247" y="6601968"/>
            <a:ext cx="1826260" cy="256540"/>
          </a:xfrm>
          <a:custGeom>
            <a:avLst/>
            <a:gdLst/>
            <a:ahLst/>
            <a:cxnLst/>
            <a:rect l="l" t="t" r="r" b="b"/>
            <a:pathLst>
              <a:path w="1826259" h="256540">
                <a:moveTo>
                  <a:pt x="0" y="256029"/>
                </a:moveTo>
                <a:lnTo>
                  <a:pt x="1825751" y="256029"/>
                </a:lnTo>
                <a:lnTo>
                  <a:pt x="1825751" y="0"/>
                </a:lnTo>
                <a:lnTo>
                  <a:pt x="0" y="0"/>
                </a:lnTo>
                <a:lnTo>
                  <a:pt x="0" y="256029"/>
                </a:lnTo>
                <a:close/>
              </a:path>
            </a:pathLst>
          </a:custGeom>
          <a:solidFill>
            <a:srgbClr val="C6D2E6"/>
          </a:solidFill>
        </p:spPr>
        <p:txBody>
          <a:bodyPr wrap="square" lIns="0" tIns="0" rIns="0" bIns="0" rtlCol="0"/>
          <a:lstStyle/>
          <a:p>
            <a:endParaRPr/>
          </a:p>
        </p:txBody>
      </p:sp>
      <p:sp>
        <p:nvSpPr>
          <p:cNvPr id="24" name="bk object 24"/>
          <p:cNvSpPr/>
          <p:nvPr/>
        </p:nvSpPr>
        <p:spPr>
          <a:xfrm>
            <a:off x="9474707" y="5963411"/>
            <a:ext cx="894715" cy="894715"/>
          </a:xfrm>
          <a:custGeom>
            <a:avLst/>
            <a:gdLst/>
            <a:ahLst/>
            <a:cxnLst/>
            <a:rect l="l" t="t" r="r" b="b"/>
            <a:pathLst>
              <a:path w="894715" h="894715">
                <a:moveTo>
                  <a:pt x="894588" y="0"/>
                </a:moveTo>
                <a:lnTo>
                  <a:pt x="0" y="894587"/>
                </a:lnTo>
                <a:lnTo>
                  <a:pt x="894588" y="894587"/>
                </a:lnTo>
                <a:lnTo>
                  <a:pt x="894588" y="0"/>
                </a:lnTo>
                <a:close/>
              </a:path>
            </a:pathLst>
          </a:custGeom>
          <a:solidFill>
            <a:srgbClr val="C6D2E6"/>
          </a:solidFill>
        </p:spPr>
        <p:txBody>
          <a:bodyPr wrap="square" lIns="0" tIns="0" rIns="0" bIns="0" rtlCol="0"/>
          <a:lstStyle/>
          <a:p>
            <a:endParaRPr/>
          </a:p>
        </p:txBody>
      </p:sp>
      <p:sp>
        <p:nvSpPr>
          <p:cNvPr id="25" name="bk object 25"/>
          <p:cNvSpPr/>
          <p:nvPr/>
        </p:nvSpPr>
        <p:spPr>
          <a:xfrm>
            <a:off x="9663683" y="6195059"/>
            <a:ext cx="2528570" cy="407034"/>
          </a:xfrm>
          <a:custGeom>
            <a:avLst/>
            <a:gdLst/>
            <a:ahLst/>
            <a:cxnLst/>
            <a:rect l="l" t="t" r="r" b="b"/>
            <a:pathLst>
              <a:path w="2528570" h="407034">
                <a:moveTo>
                  <a:pt x="0" y="406907"/>
                </a:moveTo>
                <a:lnTo>
                  <a:pt x="2528316" y="406907"/>
                </a:lnTo>
                <a:lnTo>
                  <a:pt x="2528316" y="0"/>
                </a:lnTo>
                <a:lnTo>
                  <a:pt x="0" y="0"/>
                </a:lnTo>
                <a:lnTo>
                  <a:pt x="0" y="406907"/>
                </a:lnTo>
                <a:close/>
              </a:path>
            </a:pathLst>
          </a:custGeom>
          <a:solidFill>
            <a:srgbClr val="FF9700"/>
          </a:solidFill>
        </p:spPr>
        <p:txBody>
          <a:bodyPr wrap="square" lIns="0" tIns="0" rIns="0" bIns="0" rtlCol="0"/>
          <a:lstStyle/>
          <a:p>
            <a:endParaRPr/>
          </a:p>
        </p:txBody>
      </p:sp>
      <p:sp>
        <p:nvSpPr>
          <p:cNvPr id="26" name="bk object 26"/>
          <p:cNvSpPr/>
          <p:nvPr/>
        </p:nvSpPr>
        <p:spPr>
          <a:xfrm>
            <a:off x="9265919" y="6195059"/>
            <a:ext cx="407034" cy="407034"/>
          </a:xfrm>
          <a:custGeom>
            <a:avLst/>
            <a:gdLst/>
            <a:ahLst/>
            <a:cxnLst/>
            <a:rect l="l" t="t" r="r" b="b"/>
            <a:pathLst>
              <a:path w="407034" h="407034">
                <a:moveTo>
                  <a:pt x="406907" y="0"/>
                </a:moveTo>
                <a:lnTo>
                  <a:pt x="0" y="406907"/>
                </a:lnTo>
                <a:lnTo>
                  <a:pt x="406907" y="406907"/>
                </a:lnTo>
                <a:lnTo>
                  <a:pt x="406907" y="0"/>
                </a:lnTo>
                <a:close/>
              </a:path>
            </a:pathLst>
          </a:custGeom>
          <a:solidFill>
            <a:srgbClr val="FF9700"/>
          </a:solidFill>
        </p:spPr>
        <p:txBody>
          <a:bodyPr wrap="square" lIns="0" tIns="0" rIns="0" bIns="0" rtlCol="0"/>
          <a:lstStyle/>
          <a:p>
            <a:endParaRPr/>
          </a:p>
        </p:txBody>
      </p:sp>
      <p:sp>
        <p:nvSpPr>
          <p:cNvPr id="2" name="Holder 2"/>
          <p:cNvSpPr>
            <a:spLocks noGrp="1"/>
          </p:cNvSpPr>
          <p:nvPr>
            <p:ph type="ctrTitle"/>
          </p:nvPr>
        </p:nvSpPr>
        <p:spPr>
          <a:xfrm>
            <a:off x="0" y="0"/>
            <a:ext cx="12192000" cy="390017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0" y="4555363"/>
            <a:ext cx="12192000" cy="6965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defRPr sz="1800" b="0" i="0">
                <a:solidFill>
                  <a:srgbClr val="3E5278"/>
                </a:solidFill>
                <a:latin typeface="Arial"/>
                <a:cs typeface="Arial"/>
              </a:defRPr>
            </a:lvl1pPr>
          </a:lstStyle>
          <a:p>
            <a:pPr marL="25400">
              <a:lnSpc>
                <a:spcPts val="2090"/>
              </a:lnSpc>
            </a:pPr>
            <a:fld id="{81D60167-4931-47E6-BA6A-407CBD079E47}" type="slidenum">
              <a:rPr spc="-5" dirty="0"/>
              <a:t>‹N°›</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97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defRPr sz="1800" b="0" i="0">
                <a:solidFill>
                  <a:srgbClr val="3E5278"/>
                </a:solidFill>
                <a:latin typeface="Arial"/>
                <a:cs typeface="Arial"/>
              </a:defRPr>
            </a:lvl1pPr>
          </a:lstStyle>
          <a:p>
            <a:pPr marL="25400">
              <a:lnSpc>
                <a:spcPts val="2090"/>
              </a:lnSpc>
            </a:pPr>
            <a:fld id="{81D60167-4931-47E6-BA6A-407CBD079E47}" type="slidenum">
              <a:rPr spc="-5" dirty="0"/>
              <a:t>‹N°›</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970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7" name="Holder 7"/>
          <p:cNvSpPr>
            <a:spLocks noGrp="1"/>
          </p:cNvSpPr>
          <p:nvPr>
            <p:ph type="sldNum" sz="quarter" idx="7"/>
          </p:nvPr>
        </p:nvSpPr>
        <p:spPr/>
        <p:txBody>
          <a:bodyPr lIns="0" tIns="0" rIns="0" bIns="0"/>
          <a:lstStyle>
            <a:lvl1pPr>
              <a:defRPr sz="1800" b="0" i="0">
                <a:solidFill>
                  <a:srgbClr val="3E5278"/>
                </a:solidFill>
                <a:latin typeface="Arial"/>
                <a:cs typeface="Arial"/>
              </a:defRPr>
            </a:lvl1pPr>
          </a:lstStyle>
          <a:p>
            <a:pPr marL="25400">
              <a:lnSpc>
                <a:spcPts val="2090"/>
              </a:lnSpc>
            </a:pPr>
            <a:fld id="{81D60167-4931-47E6-BA6A-407CBD079E47}" type="slidenum">
              <a:rPr spc="-5" dirty="0"/>
              <a:t>‹N°›</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97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5" name="Holder 5"/>
          <p:cNvSpPr>
            <a:spLocks noGrp="1"/>
          </p:cNvSpPr>
          <p:nvPr>
            <p:ph type="sldNum" sz="quarter" idx="7"/>
          </p:nvPr>
        </p:nvSpPr>
        <p:spPr/>
        <p:txBody>
          <a:bodyPr lIns="0" tIns="0" rIns="0" bIns="0"/>
          <a:lstStyle>
            <a:lvl1pPr>
              <a:defRPr sz="1800" b="0" i="0">
                <a:solidFill>
                  <a:srgbClr val="3E5278"/>
                </a:solidFill>
                <a:latin typeface="Arial"/>
                <a:cs typeface="Arial"/>
              </a:defRPr>
            </a:lvl1pPr>
          </a:lstStyle>
          <a:p>
            <a:pPr marL="25400">
              <a:lnSpc>
                <a:spcPts val="2090"/>
              </a:lnSpc>
            </a:pPr>
            <a:fld id="{81D60167-4931-47E6-BA6A-407CBD079E47}" type="slidenum">
              <a:rPr spc="-5" dirty="0"/>
              <a:t>‹N°›</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4" name="Holder 4"/>
          <p:cNvSpPr>
            <a:spLocks noGrp="1"/>
          </p:cNvSpPr>
          <p:nvPr>
            <p:ph type="sldNum" sz="quarter" idx="7"/>
          </p:nvPr>
        </p:nvSpPr>
        <p:spPr/>
        <p:txBody>
          <a:bodyPr lIns="0" tIns="0" rIns="0" bIns="0"/>
          <a:lstStyle>
            <a:lvl1pPr>
              <a:defRPr sz="1800" b="0" i="0">
                <a:solidFill>
                  <a:srgbClr val="3E5278"/>
                </a:solidFill>
                <a:latin typeface="Arial"/>
                <a:cs typeface="Arial"/>
              </a:defRPr>
            </a:lvl1pPr>
          </a:lstStyle>
          <a:p>
            <a:pPr marL="25400">
              <a:lnSpc>
                <a:spcPts val="2090"/>
              </a:lnSpc>
            </a:pPr>
            <a:fld id="{81D60167-4931-47E6-BA6A-407CBD079E47}" type="slidenum">
              <a:rPr spc="-5" dirty="0"/>
              <a:t>‹N°›</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262871" y="6597395"/>
            <a:ext cx="525780" cy="175260"/>
          </a:xfrm>
          <a:custGeom>
            <a:avLst/>
            <a:gdLst/>
            <a:ahLst/>
            <a:cxnLst/>
            <a:rect l="l" t="t" r="r" b="b"/>
            <a:pathLst>
              <a:path w="525779" h="175259">
                <a:moveTo>
                  <a:pt x="525779" y="0"/>
                </a:moveTo>
                <a:lnTo>
                  <a:pt x="0" y="0"/>
                </a:lnTo>
                <a:lnTo>
                  <a:pt x="355346" y="175259"/>
                </a:lnTo>
                <a:lnTo>
                  <a:pt x="525779" y="0"/>
                </a:lnTo>
                <a:close/>
              </a:path>
            </a:pathLst>
          </a:custGeom>
          <a:solidFill>
            <a:srgbClr val="D26E00"/>
          </a:solidFill>
        </p:spPr>
        <p:txBody>
          <a:bodyPr wrap="square" lIns="0" tIns="0" rIns="0" bIns="0" rtlCol="0"/>
          <a:lstStyle/>
          <a:p>
            <a:endParaRPr/>
          </a:p>
        </p:txBody>
      </p:sp>
      <p:sp>
        <p:nvSpPr>
          <p:cNvPr id="17" name="bk object 17"/>
          <p:cNvSpPr/>
          <p:nvPr/>
        </p:nvSpPr>
        <p:spPr>
          <a:xfrm>
            <a:off x="10366247" y="5963411"/>
            <a:ext cx="1826260" cy="231775"/>
          </a:xfrm>
          <a:custGeom>
            <a:avLst/>
            <a:gdLst/>
            <a:ahLst/>
            <a:cxnLst/>
            <a:rect l="l" t="t" r="r" b="b"/>
            <a:pathLst>
              <a:path w="1826259" h="231775">
                <a:moveTo>
                  <a:pt x="0" y="231648"/>
                </a:moveTo>
                <a:lnTo>
                  <a:pt x="1825751" y="231648"/>
                </a:lnTo>
                <a:lnTo>
                  <a:pt x="1825751" y="0"/>
                </a:lnTo>
                <a:lnTo>
                  <a:pt x="0" y="0"/>
                </a:lnTo>
                <a:lnTo>
                  <a:pt x="0" y="231648"/>
                </a:lnTo>
                <a:close/>
              </a:path>
            </a:pathLst>
          </a:custGeom>
          <a:solidFill>
            <a:srgbClr val="C6D2E6"/>
          </a:solidFill>
        </p:spPr>
        <p:txBody>
          <a:bodyPr wrap="square" lIns="0" tIns="0" rIns="0" bIns="0" rtlCol="0"/>
          <a:lstStyle/>
          <a:p>
            <a:endParaRPr/>
          </a:p>
        </p:txBody>
      </p:sp>
      <p:sp>
        <p:nvSpPr>
          <p:cNvPr id="18" name="bk object 18"/>
          <p:cNvSpPr/>
          <p:nvPr/>
        </p:nvSpPr>
        <p:spPr>
          <a:xfrm>
            <a:off x="10366247" y="6601968"/>
            <a:ext cx="1826260" cy="256540"/>
          </a:xfrm>
          <a:custGeom>
            <a:avLst/>
            <a:gdLst/>
            <a:ahLst/>
            <a:cxnLst/>
            <a:rect l="l" t="t" r="r" b="b"/>
            <a:pathLst>
              <a:path w="1826259" h="256540">
                <a:moveTo>
                  <a:pt x="0" y="256029"/>
                </a:moveTo>
                <a:lnTo>
                  <a:pt x="1825751" y="256029"/>
                </a:lnTo>
                <a:lnTo>
                  <a:pt x="1825751" y="0"/>
                </a:lnTo>
                <a:lnTo>
                  <a:pt x="0" y="0"/>
                </a:lnTo>
                <a:lnTo>
                  <a:pt x="0" y="256029"/>
                </a:lnTo>
                <a:close/>
              </a:path>
            </a:pathLst>
          </a:custGeom>
          <a:solidFill>
            <a:srgbClr val="C6D2E6"/>
          </a:solidFill>
        </p:spPr>
        <p:txBody>
          <a:bodyPr wrap="square" lIns="0" tIns="0" rIns="0" bIns="0" rtlCol="0"/>
          <a:lstStyle/>
          <a:p>
            <a:endParaRPr/>
          </a:p>
        </p:txBody>
      </p:sp>
      <p:sp>
        <p:nvSpPr>
          <p:cNvPr id="19" name="bk object 19"/>
          <p:cNvSpPr/>
          <p:nvPr/>
        </p:nvSpPr>
        <p:spPr>
          <a:xfrm>
            <a:off x="9474707" y="5963411"/>
            <a:ext cx="894715" cy="894715"/>
          </a:xfrm>
          <a:custGeom>
            <a:avLst/>
            <a:gdLst/>
            <a:ahLst/>
            <a:cxnLst/>
            <a:rect l="l" t="t" r="r" b="b"/>
            <a:pathLst>
              <a:path w="894715" h="894715">
                <a:moveTo>
                  <a:pt x="894588" y="0"/>
                </a:moveTo>
                <a:lnTo>
                  <a:pt x="0" y="894587"/>
                </a:lnTo>
                <a:lnTo>
                  <a:pt x="894588" y="894587"/>
                </a:lnTo>
                <a:lnTo>
                  <a:pt x="894588" y="0"/>
                </a:lnTo>
                <a:close/>
              </a:path>
            </a:pathLst>
          </a:custGeom>
          <a:solidFill>
            <a:srgbClr val="C6D2E6"/>
          </a:solidFill>
        </p:spPr>
        <p:txBody>
          <a:bodyPr wrap="square" lIns="0" tIns="0" rIns="0" bIns="0" rtlCol="0"/>
          <a:lstStyle/>
          <a:p>
            <a:endParaRPr/>
          </a:p>
        </p:txBody>
      </p:sp>
      <p:sp>
        <p:nvSpPr>
          <p:cNvPr id="20" name="bk object 20"/>
          <p:cNvSpPr/>
          <p:nvPr/>
        </p:nvSpPr>
        <p:spPr>
          <a:xfrm>
            <a:off x="9663683" y="6195059"/>
            <a:ext cx="2528570" cy="407034"/>
          </a:xfrm>
          <a:custGeom>
            <a:avLst/>
            <a:gdLst/>
            <a:ahLst/>
            <a:cxnLst/>
            <a:rect l="l" t="t" r="r" b="b"/>
            <a:pathLst>
              <a:path w="2528570" h="407034">
                <a:moveTo>
                  <a:pt x="0" y="406907"/>
                </a:moveTo>
                <a:lnTo>
                  <a:pt x="2528316" y="406907"/>
                </a:lnTo>
                <a:lnTo>
                  <a:pt x="2528316" y="0"/>
                </a:lnTo>
                <a:lnTo>
                  <a:pt x="0" y="0"/>
                </a:lnTo>
                <a:lnTo>
                  <a:pt x="0" y="406907"/>
                </a:lnTo>
                <a:close/>
              </a:path>
            </a:pathLst>
          </a:custGeom>
          <a:solidFill>
            <a:srgbClr val="FF9700"/>
          </a:solidFill>
        </p:spPr>
        <p:txBody>
          <a:bodyPr wrap="square" lIns="0" tIns="0" rIns="0" bIns="0" rtlCol="0"/>
          <a:lstStyle/>
          <a:p>
            <a:endParaRPr/>
          </a:p>
        </p:txBody>
      </p:sp>
      <p:sp>
        <p:nvSpPr>
          <p:cNvPr id="21" name="bk object 21"/>
          <p:cNvSpPr/>
          <p:nvPr/>
        </p:nvSpPr>
        <p:spPr>
          <a:xfrm>
            <a:off x="9265919" y="6195059"/>
            <a:ext cx="407034" cy="407034"/>
          </a:xfrm>
          <a:custGeom>
            <a:avLst/>
            <a:gdLst/>
            <a:ahLst/>
            <a:cxnLst/>
            <a:rect l="l" t="t" r="r" b="b"/>
            <a:pathLst>
              <a:path w="407034" h="407034">
                <a:moveTo>
                  <a:pt x="406907" y="0"/>
                </a:moveTo>
                <a:lnTo>
                  <a:pt x="0" y="406907"/>
                </a:lnTo>
                <a:lnTo>
                  <a:pt x="406907" y="406907"/>
                </a:lnTo>
                <a:lnTo>
                  <a:pt x="406907" y="0"/>
                </a:lnTo>
                <a:close/>
              </a:path>
            </a:pathLst>
          </a:custGeom>
          <a:solidFill>
            <a:srgbClr val="FF9700"/>
          </a:solidFill>
        </p:spPr>
        <p:txBody>
          <a:bodyPr wrap="square" lIns="0" tIns="0" rIns="0" bIns="0" rtlCol="0"/>
          <a:lstStyle/>
          <a:p>
            <a:endParaRPr/>
          </a:p>
        </p:txBody>
      </p:sp>
      <p:sp>
        <p:nvSpPr>
          <p:cNvPr id="22" name="bk object 22"/>
          <p:cNvSpPr/>
          <p:nvPr/>
        </p:nvSpPr>
        <p:spPr>
          <a:xfrm>
            <a:off x="2410967" y="85343"/>
            <a:ext cx="525780" cy="175260"/>
          </a:xfrm>
          <a:custGeom>
            <a:avLst/>
            <a:gdLst/>
            <a:ahLst/>
            <a:cxnLst/>
            <a:rect l="l" t="t" r="r" b="b"/>
            <a:pathLst>
              <a:path w="525780" h="175260">
                <a:moveTo>
                  <a:pt x="170433" y="0"/>
                </a:moveTo>
                <a:lnTo>
                  <a:pt x="0" y="175259"/>
                </a:lnTo>
                <a:lnTo>
                  <a:pt x="525780" y="175259"/>
                </a:lnTo>
                <a:lnTo>
                  <a:pt x="170433" y="0"/>
                </a:lnTo>
                <a:close/>
              </a:path>
            </a:pathLst>
          </a:custGeom>
          <a:solidFill>
            <a:srgbClr val="253147"/>
          </a:solidFill>
        </p:spPr>
        <p:txBody>
          <a:bodyPr wrap="square" lIns="0" tIns="0" rIns="0" bIns="0" rtlCol="0"/>
          <a:lstStyle/>
          <a:p>
            <a:endParaRPr/>
          </a:p>
        </p:txBody>
      </p:sp>
      <p:sp>
        <p:nvSpPr>
          <p:cNvPr id="23" name="bk object 23"/>
          <p:cNvSpPr/>
          <p:nvPr/>
        </p:nvSpPr>
        <p:spPr>
          <a:xfrm>
            <a:off x="3047" y="0"/>
            <a:ext cx="1830705" cy="256540"/>
          </a:xfrm>
          <a:custGeom>
            <a:avLst/>
            <a:gdLst/>
            <a:ahLst/>
            <a:cxnLst/>
            <a:rect l="l" t="t" r="r" b="b"/>
            <a:pathLst>
              <a:path w="1830705" h="256540">
                <a:moveTo>
                  <a:pt x="0" y="256031"/>
                </a:moveTo>
                <a:lnTo>
                  <a:pt x="1830324" y="256031"/>
                </a:lnTo>
                <a:lnTo>
                  <a:pt x="1830324" y="0"/>
                </a:lnTo>
                <a:lnTo>
                  <a:pt x="0" y="0"/>
                </a:lnTo>
                <a:lnTo>
                  <a:pt x="0" y="256031"/>
                </a:lnTo>
                <a:close/>
              </a:path>
            </a:pathLst>
          </a:custGeom>
          <a:solidFill>
            <a:srgbClr val="C6D2E6"/>
          </a:solidFill>
        </p:spPr>
        <p:txBody>
          <a:bodyPr wrap="square" lIns="0" tIns="0" rIns="0" bIns="0" rtlCol="0"/>
          <a:lstStyle/>
          <a:p>
            <a:endParaRPr/>
          </a:p>
        </p:txBody>
      </p:sp>
      <p:sp>
        <p:nvSpPr>
          <p:cNvPr id="24" name="bk object 24"/>
          <p:cNvSpPr/>
          <p:nvPr/>
        </p:nvSpPr>
        <p:spPr>
          <a:xfrm>
            <a:off x="3047" y="662940"/>
            <a:ext cx="1830705" cy="231775"/>
          </a:xfrm>
          <a:custGeom>
            <a:avLst/>
            <a:gdLst/>
            <a:ahLst/>
            <a:cxnLst/>
            <a:rect l="l" t="t" r="r" b="b"/>
            <a:pathLst>
              <a:path w="1830705" h="231775">
                <a:moveTo>
                  <a:pt x="0" y="231648"/>
                </a:moveTo>
                <a:lnTo>
                  <a:pt x="1830324" y="231648"/>
                </a:lnTo>
                <a:lnTo>
                  <a:pt x="1830324" y="0"/>
                </a:lnTo>
                <a:lnTo>
                  <a:pt x="0" y="0"/>
                </a:lnTo>
                <a:lnTo>
                  <a:pt x="0" y="231648"/>
                </a:lnTo>
                <a:close/>
              </a:path>
            </a:pathLst>
          </a:custGeom>
          <a:solidFill>
            <a:srgbClr val="C6D2E6"/>
          </a:solidFill>
        </p:spPr>
        <p:txBody>
          <a:bodyPr wrap="square" lIns="0" tIns="0" rIns="0" bIns="0" rtlCol="0"/>
          <a:lstStyle/>
          <a:p>
            <a:endParaRPr/>
          </a:p>
        </p:txBody>
      </p:sp>
      <p:sp>
        <p:nvSpPr>
          <p:cNvPr id="25" name="bk object 25"/>
          <p:cNvSpPr/>
          <p:nvPr/>
        </p:nvSpPr>
        <p:spPr>
          <a:xfrm>
            <a:off x="1830323" y="0"/>
            <a:ext cx="894715" cy="894715"/>
          </a:xfrm>
          <a:custGeom>
            <a:avLst/>
            <a:gdLst/>
            <a:ahLst/>
            <a:cxnLst/>
            <a:rect l="l" t="t" r="r" b="b"/>
            <a:pathLst>
              <a:path w="894714" h="894715">
                <a:moveTo>
                  <a:pt x="894588" y="0"/>
                </a:moveTo>
                <a:lnTo>
                  <a:pt x="0" y="0"/>
                </a:lnTo>
                <a:lnTo>
                  <a:pt x="0" y="894588"/>
                </a:lnTo>
                <a:lnTo>
                  <a:pt x="894588" y="0"/>
                </a:lnTo>
                <a:close/>
              </a:path>
            </a:pathLst>
          </a:custGeom>
          <a:solidFill>
            <a:srgbClr val="C6D2E6"/>
          </a:solidFill>
        </p:spPr>
        <p:txBody>
          <a:bodyPr wrap="square" lIns="0" tIns="0" rIns="0" bIns="0" rtlCol="0"/>
          <a:lstStyle/>
          <a:p>
            <a:endParaRPr/>
          </a:p>
        </p:txBody>
      </p:sp>
      <p:sp>
        <p:nvSpPr>
          <p:cNvPr id="26" name="bk object 26"/>
          <p:cNvSpPr/>
          <p:nvPr/>
        </p:nvSpPr>
        <p:spPr>
          <a:xfrm>
            <a:off x="0" y="256031"/>
            <a:ext cx="2536190" cy="407034"/>
          </a:xfrm>
          <a:custGeom>
            <a:avLst/>
            <a:gdLst/>
            <a:ahLst/>
            <a:cxnLst/>
            <a:rect l="l" t="t" r="r" b="b"/>
            <a:pathLst>
              <a:path w="2536190" h="407034">
                <a:moveTo>
                  <a:pt x="0" y="406908"/>
                </a:moveTo>
                <a:lnTo>
                  <a:pt x="2535936" y="406908"/>
                </a:lnTo>
                <a:lnTo>
                  <a:pt x="2535936" y="0"/>
                </a:lnTo>
                <a:lnTo>
                  <a:pt x="0" y="0"/>
                </a:lnTo>
                <a:lnTo>
                  <a:pt x="0" y="406908"/>
                </a:lnTo>
                <a:close/>
              </a:path>
            </a:pathLst>
          </a:custGeom>
          <a:solidFill>
            <a:srgbClr val="3E5278"/>
          </a:solidFill>
        </p:spPr>
        <p:txBody>
          <a:bodyPr wrap="square" lIns="0" tIns="0" rIns="0" bIns="0" rtlCol="0"/>
          <a:lstStyle/>
          <a:p>
            <a:endParaRPr/>
          </a:p>
        </p:txBody>
      </p:sp>
      <p:sp>
        <p:nvSpPr>
          <p:cNvPr id="27" name="bk object 27"/>
          <p:cNvSpPr/>
          <p:nvPr/>
        </p:nvSpPr>
        <p:spPr>
          <a:xfrm>
            <a:off x="2526792" y="256031"/>
            <a:ext cx="407034" cy="407034"/>
          </a:xfrm>
          <a:custGeom>
            <a:avLst/>
            <a:gdLst/>
            <a:ahLst/>
            <a:cxnLst/>
            <a:rect l="l" t="t" r="r" b="b"/>
            <a:pathLst>
              <a:path w="407035" h="407034">
                <a:moveTo>
                  <a:pt x="406907" y="0"/>
                </a:moveTo>
                <a:lnTo>
                  <a:pt x="0" y="0"/>
                </a:lnTo>
                <a:lnTo>
                  <a:pt x="0" y="406908"/>
                </a:lnTo>
                <a:lnTo>
                  <a:pt x="406907" y="0"/>
                </a:lnTo>
                <a:close/>
              </a:path>
            </a:pathLst>
          </a:custGeom>
          <a:solidFill>
            <a:srgbClr val="3E5278"/>
          </a:solidFill>
        </p:spPr>
        <p:txBody>
          <a:bodyPr wrap="square" lIns="0" tIns="0" rIns="0" bIns="0" rtlCol="0"/>
          <a:lstStyle/>
          <a:p>
            <a:endParaRPr/>
          </a:p>
        </p:txBody>
      </p:sp>
      <p:sp>
        <p:nvSpPr>
          <p:cNvPr id="2" name="Holder 2"/>
          <p:cNvSpPr>
            <a:spLocks noGrp="1"/>
          </p:cNvSpPr>
          <p:nvPr>
            <p:ph type="title"/>
          </p:nvPr>
        </p:nvSpPr>
        <p:spPr>
          <a:xfrm>
            <a:off x="3381121" y="315849"/>
            <a:ext cx="5429757" cy="513715"/>
          </a:xfrm>
          <a:prstGeom prst="rect">
            <a:avLst/>
          </a:prstGeom>
        </p:spPr>
        <p:txBody>
          <a:bodyPr wrap="square" lIns="0" tIns="0" rIns="0" bIns="0">
            <a:spAutoFit/>
          </a:bodyPr>
          <a:lstStyle>
            <a:lvl1pPr>
              <a:defRPr sz="3200" b="1" i="0">
                <a:solidFill>
                  <a:srgbClr val="FF9700"/>
                </a:solidFill>
                <a:latin typeface="Arial"/>
                <a:cs typeface="Arial"/>
              </a:defRPr>
            </a:lvl1pPr>
          </a:lstStyle>
          <a:p>
            <a:endParaRPr/>
          </a:p>
        </p:txBody>
      </p:sp>
      <p:sp>
        <p:nvSpPr>
          <p:cNvPr id="3" name="Holder 3"/>
          <p:cNvSpPr>
            <a:spLocks noGrp="1"/>
          </p:cNvSpPr>
          <p:nvPr>
            <p:ph type="body" idx="1"/>
          </p:nvPr>
        </p:nvSpPr>
        <p:spPr>
          <a:xfrm>
            <a:off x="507707" y="2518155"/>
            <a:ext cx="11176584" cy="3670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a:xfrm>
            <a:off x="10224769" y="6259488"/>
            <a:ext cx="304165" cy="281304"/>
          </a:xfrm>
          <a:prstGeom prst="rect">
            <a:avLst/>
          </a:prstGeom>
        </p:spPr>
        <p:txBody>
          <a:bodyPr wrap="square" lIns="0" tIns="0" rIns="0" bIns="0">
            <a:spAutoFit/>
          </a:bodyPr>
          <a:lstStyle>
            <a:lvl1pPr>
              <a:defRPr sz="1800" b="0" i="0">
                <a:solidFill>
                  <a:srgbClr val="3E5278"/>
                </a:solidFill>
                <a:latin typeface="Arial"/>
                <a:cs typeface="Arial"/>
              </a:defRPr>
            </a:lvl1pPr>
          </a:lstStyle>
          <a:p>
            <a:pPr marL="25400">
              <a:lnSpc>
                <a:spcPts val="2090"/>
              </a:lnSpc>
            </a:pPr>
            <a:fld id="{81D60167-4931-47E6-BA6A-407CBD079E47}" type="slidenum">
              <a:rPr spc="-5" dirty="0"/>
              <a:t>‹N°›</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59923" y="876300"/>
            <a:ext cx="1731645" cy="577850"/>
          </a:xfrm>
          <a:custGeom>
            <a:avLst/>
            <a:gdLst/>
            <a:ahLst/>
            <a:cxnLst/>
            <a:rect l="l" t="t" r="r" b="b"/>
            <a:pathLst>
              <a:path w="1731645" h="577850">
                <a:moveTo>
                  <a:pt x="561340" y="0"/>
                </a:moveTo>
                <a:lnTo>
                  <a:pt x="0" y="577596"/>
                </a:lnTo>
                <a:lnTo>
                  <a:pt x="1731264" y="577596"/>
                </a:lnTo>
                <a:lnTo>
                  <a:pt x="561340" y="0"/>
                </a:lnTo>
                <a:close/>
              </a:path>
            </a:pathLst>
          </a:custGeom>
          <a:solidFill>
            <a:srgbClr val="253147"/>
          </a:solidFill>
        </p:spPr>
        <p:txBody>
          <a:bodyPr wrap="square" lIns="0" tIns="0" rIns="0" bIns="0" rtlCol="0"/>
          <a:lstStyle/>
          <a:p>
            <a:endParaRPr/>
          </a:p>
        </p:txBody>
      </p:sp>
      <p:sp>
        <p:nvSpPr>
          <p:cNvPr id="3" name="object 3"/>
          <p:cNvSpPr/>
          <p:nvPr/>
        </p:nvSpPr>
        <p:spPr>
          <a:xfrm>
            <a:off x="0" y="0"/>
            <a:ext cx="4700270" cy="1454150"/>
          </a:xfrm>
          <a:custGeom>
            <a:avLst/>
            <a:gdLst/>
            <a:ahLst/>
            <a:cxnLst/>
            <a:rect l="l" t="t" r="r" b="b"/>
            <a:pathLst>
              <a:path w="4700270" h="1454150">
                <a:moveTo>
                  <a:pt x="0" y="1453896"/>
                </a:moveTo>
                <a:lnTo>
                  <a:pt x="4700016" y="1453896"/>
                </a:lnTo>
                <a:lnTo>
                  <a:pt x="4700016" y="0"/>
                </a:lnTo>
                <a:lnTo>
                  <a:pt x="0" y="0"/>
                </a:lnTo>
                <a:lnTo>
                  <a:pt x="0" y="1453896"/>
                </a:lnTo>
                <a:close/>
              </a:path>
            </a:pathLst>
          </a:custGeom>
          <a:solidFill>
            <a:srgbClr val="C6D2E6"/>
          </a:solidFill>
        </p:spPr>
        <p:txBody>
          <a:bodyPr wrap="square" lIns="0" tIns="0" rIns="0" bIns="0" rtlCol="0"/>
          <a:lstStyle/>
          <a:p>
            <a:endParaRPr/>
          </a:p>
        </p:txBody>
      </p:sp>
      <p:sp>
        <p:nvSpPr>
          <p:cNvPr id="4" name="object 4"/>
          <p:cNvSpPr/>
          <p:nvPr/>
        </p:nvSpPr>
        <p:spPr>
          <a:xfrm>
            <a:off x="0" y="5404103"/>
            <a:ext cx="4700270" cy="1454150"/>
          </a:xfrm>
          <a:custGeom>
            <a:avLst/>
            <a:gdLst/>
            <a:ahLst/>
            <a:cxnLst/>
            <a:rect l="l" t="t" r="r" b="b"/>
            <a:pathLst>
              <a:path w="4700270" h="1454150">
                <a:moveTo>
                  <a:pt x="0" y="1453895"/>
                </a:moveTo>
                <a:lnTo>
                  <a:pt x="4700016" y="1453895"/>
                </a:lnTo>
                <a:lnTo>
                  <a:pt x="4700016" y="0"/>
                </a:lnTo>
                <a:lnTo>
                  <a:pt x="0" y="0"/>
                </a:lnTo>
                <a:lnTo>
                  <a:pt x="0" y="1453895"/>
                </a:lnTo>
                <a:close/>
              </a:path>
            </a:pathLst>
          </a:custGeom>
          <a:solidFill>
            <a:srgbClr val="C6D2E6"/>
          </a:solidFill>
        </p:spPr>
        <p:txBody>
          <a:bodyPr wrap="square" lIns="0" tIns="0" rIns="0" bIns="0" rtlCol="0"/>
          <a:lstStyle/>
          <a:p>
            <a:endParaRPr/>
          </a:p>
        </p:txBody>
      </p:sp>
      <p:sp>
        <p:nvSpPr>
          <p:cNvPr id="5" name="object 5"/>
          <p:cNvSpPr/>
          <p:nvPr/>
        </p:nvSpPr>
        <p:spPr>
          <a:xfrm>
            <a:off x="4690871" y="0"/>
            <a:ext cx="6849109" cy="6849109"/>
          </a:xfrm>
          <a:custGeom>
            <a:avLst/>
            <a:gdLst/>
            <a:ahLst/>
            <a:cxnLst/>
            <a:rect l="l" t="t" r="r" b="b"/>
            <a:pathLst>
              <a:path w="6849109" h="6849109">
                <a:moveTo>
                  <a:pt x="6848855" y="0"/>
                </a:moveTo>
                <a:lnTo>
                  <a:pt x="0" y="0"/>
                </a:lnTo>
                <a:lnTo>
                  <a:pt x="0" y="6848855"/>
                </a:lnTo>
                <a:lnTo>
                  <a:pt x="6848855" y="0"/>
                </a:lnTo>
                <a:close/>
              </a:path>
            </a:pathLst>
          </a:custGeom>
          <a:solidFill>
            <a:srgbClr val="C6D2E6"/>
          </a:solidFill>
        </p:spPr>
        <p:txBody>
          <a:bodyPr wrap="square" lIns="0" tIns="0" rIns="0" bIns="0" rtlCol="0"/>
          <a:lstStyle/>
          <a:p>
            <a:endParaRPr/>
          </a:p>
        </p:txBody>
      </p:sp>
      <p:sp>
        <p:nvSpPr>
          <p:cNvPr id="6" name="object 6"/>
          <p:cNvSpPr/>
          <p:nvPr/>
        </p:nvSpPr>
        <p:spPr>
          <a:xfrm>
            <a:off x="0" y="1453896"/>
            <a:ext cx="7851775" cy="3950335"/>
          </a:xfrm>
          <a:custGeom>
            <a:avLst/>
            <a:gdLst/>
            <a:ahLst/>
            <a:cxnLst/>
            <a:rect l="l" t="t" r="r" b="b"/>
            <a:pathLst>
              <a:path w="7851775" h="3950335">
                <a:moveTo>
                  <a:pt x="0" y="3950208"/>
                </a:moveTo>
                <a:lnTo>
                  <a:pt x="7851648" y="3950208"/>
                </a:lnTo>
                <a:lnTo>
                  <a:pt x="7851648" y="0"/>
                </a:lnTo>
                <a:lnTo>
                  <a:pt x="0" y="0"/>
                </a:lnTo>
                <a:lnTo>
                  <a:pt x="0" y="3950208"/>
                </a:lnTo>
                <a:close/>
              </a:path>
            </a:pathLst>
          </a:custGeom>
          <a:solidFill>
            <a:srgbClr val="3E5278"/>
          </a:solidFill>
        </p:spPr>
        <p:txBody>
          <a:bodyPr wrap="square" lIns="0" tIns="0" rIns="0" bIns="0" rtlCol="0"/>
          <a:lstStyle/>
          <a:p>
            <a:endParaRPr/>
          </a:p>
        </p:txBody>
      </p:sp>
      <p:sp>
        <p:nvSpPr>
          <p:cNvPr id="7" name="object 7"/>
          <p:cNvSpPr/>
          <p:nvPr/>
        </p:nvSpPr>
        <p:spPr>
          <a:xfrm>
            <a:off x="7847076" y="1453896"/>
            <a:ext cx="3950335" cy="3950335"/>
          </a:xfrm>
          <a:custGeom>
            <a:avLst/>
            <a:gdLst/>
            <a:ahLst/>
            <a:cxnLst/>
            <a:rect l="l" t="t" r="r" b="b"/>
            <a:pathLst>
              <a:path w="3950334" h="3950335">
                <a:moveTo>
                  <a:pt x="3950207" y="0"/>
                </a:moveTo>
                <a:lnTo>
                  <a:pt x="0" y="0"/>
                </a:lnTo>
                <a:lnTo>
                  <a:pt x="0" y="3950207"/>
                </a:lnTo>
                <a:lnTo>
                  <a:pt x="3950207" y="0"/>
                </a:lnTo>
                <a:close/>
              </a:path>
            </a:pathLst>
          </a:custGeom>
          <a:solidFill>
            <a:srgbClr val="3E5278"/>
          </a:solidFill>
        </p:spPr>
        <p:txBody>
          <a:bodyPr wrap="square" lIns="0" tIns="0" rIns="0" bIns="0" rtlCol="0"/>
          <a:lstStyle/>
          <a:p>
            <a:endParaRPr/>
          </a:p>
        </p:txBody>
      </p:sp>
      <p:sp>
        <p:nvSpPr>
          <p:cNvPr id="8" name="object 8"/>
          <p:cNvSpPr/>
          <p:nvPr/>
        </p:nvSpPr>
        <p:spPr>
          <a:xfrm>
            <a:off x="4902708" y="6106667"/>
            <a:ext cx="525780" cy="175260"/>
          </a:xfrm>
          <a:custGeom>
            <a:avLst/>
            <a:gdLst/>
            <a:ahLst/>
            <a:cxnLst/>
            <a:rect l="l" t="t" r="r" b="b"/>
            <a:pathLst>
              <a:path w="525779" h="175260">
                <a:moveTo>
                  <a:pt x="525779" y="0"/>
                </a:moveTo>
                <a:lnTo>
                  <a:pt x="0" y="0"/>
                </a:lnTo>
                <a:lnTo>
                  <a:pt x="355345" y="175259"/>
                </a:lnTo>
                <a:lnTo>
                  <a:pt x="525779" y="0"/>
                </a:lnTo>
                <a:close/>
              </a:path>
            </a:pathLst>
          </a:custGeom>
          <a:solidFill>
            <a:srgbClr val="D26E00"/>
          </a:solidFill>
        </p:spPr>
        <p:txBody>
          <a:bodyPr wrap="square" lIns="0" tIns="0" rIns="0" bIns="0" rtlCol="0"/>
          <a:lstStyle/>
          <a:p>
            <a:endParaRPr/>
          </a:p>
        </p:txBody>
      </p:sp>
      <p:sp>
        <p:nvSpPr>
          <p:cNvPr id="9" name="object 9"/>
          <p:cNvSpPr/>
          <p:nvPr/>
        </p:nvSpPr>
        <p:spPr>
          <a:xfrm>
            <a:off x="5303520" y="5704332"/>
            <a:ext cx="6888480" cy="407034"/>
          </a:xfrm>
          <a:custGeom>
            <a:avLst/>
            <a:gdLst/>
            <a:ahLst/>
            <a:cxnLst/>
            <a:rect l="l" t="t" r="r" b="b"/>
            <a:pathLst>
              <a:path w="6888480" h="407035">
                <a:moveTo>
                  <a:pt x="0" y="406908"/>
                </a:moveTo>
                <a:lnTo>
                  <a:pt x="6888480" y="406908"/>
                </a:lnTo>
                <a:lnTo>
                  <a:pt x="6888480" y="0"/>
                </a:lnTo>
                <a:lnTo>
                  <a:pt x="0" y="0"/>
                </a:lnTo>
                <a:lnTo>
                  <a:pt x="0" y="406908"/>
                </a:lnTo>
                <a:close/>
              </a:path>
            </a:pathLst>
          </a:custGeom>
          <a:solidFill>
            <a:srgbClr val="FF9700"/>
          </a:solidFill>
        </p:spPr>
        <p:txBody>
          <a:bodyPr wrap="square" lIns="0" tIns="0" rIns="0" bIns="0" rtlCol="0"/>
          <a:lstStyle/>
          <a:p>
            <a:endParaRPr/>
          </a:p>
        </p:txBody>
      </p:sp>
      <p:sp>
        <p:nvSpPr>
          <p:cNvPr id="10" name="object 10"/>
          <p:cNvSpPr/>
          <p:nvPr/>
        </p:nvSpPr>
        <p:spPr>
          <a:xfrm>
            <a:off x="4907279" y="5704332"/>
            <a:ext cx="405765" cy="407034"/>
          </a:xfrm>
          <a:custGeom>
            <a:avLst/>
            <a:gdLst/>
            <a:ahLst/>
            <a:cxnLst/>
            <a:rect l="l" t="t" r="r" b="b"/>
            <a:pathLst>
              <a:path w="405764" h="407035">
                <a:moveTo>
                  <a:pt x="405384" y="0"/>
                </a:moveTo>
                <a:lnTo>
                  <a:pt x="0" y="406908"/>
                </a:lnTo>
                <a:lnTo>
                  <a:pt x="405384" y="406908"/>
                </a:lnTo>
                <a:lnTo>
                  <a:pt x="405384" y="0"/>
                </a:lnTo>
                <a:close/>
              </a:path>
            </a:pathLst>
          </a:custGeom>
          <a:solidFill>
            <a:srgbClr val="FF9700"/>
          </a:solidFill>
        </p:spPr>
        <p:txBody>
          <a:bodyPr wrap="square" lIns="0" tIns="0" rIns="0" bIns="0" rtlCol="0"/>
          <a:lstStyle/>
          <a:p>
            <a:endParaRPr/>
          </a:p>
        </p:txBody>
      </p:sp>
      <p:sp>
        <p:nvSpPr>
          <p:cNvPr id="11" name="object 11"/>
          <p:cNvSpPr txBox="1"/>
          <p:nvPr/>
        </p:nvSpPr>
        <p:spPr>
          <a:xfrm>
            <a:off x="180238" y="2035013"/>
            <a:ext cx="7647481" cy="1366400"/>
          </a:xfrm>
          <a:prstGeom prst="rect">
            <a:avLst/>
          </a:prstGeom>
        </p:spPr>
        <p:txBody>
          <a:bodyPr vert="horz" wrap="square" lIns="0" tIns="12065" rIns="0" bIns="0" rtlCol="0">
            <a:spAutoFit/>
          </a:bodyPr>
          <a:lstStyle/>
          <a:p>
            <a:pPr lvl="0" algn="ctr" eaLnBrk="0" fontAlgn="base" hangingPunct="0">
              <a:spcBef>
                <a:spcPct val="0"/>
              </a:spcBef>
              <a:spcAft>
                <a:spcPct val="0"/>
              </a:spcAft>
            </a:pPr>
            <a:r>
              <a:rPr kumimoji="0" lang="fr-FR" sz="4400" b="0" i="0" u="none" strike="noStrike" cap="none" normalizeH="0" baseline="0" dirty="0" smtClean="0">
                <a:ln>
                  <a:noFill/>
                </a:ln>
                <a:solidFill>
                  <a:schemeClr val="bg1"/>
                </a:solidFill>
                <a:effectLst/>
                <a:latin typeface="Arial Black" panose="020B0A04020102020204" pitchFamily="34" charset="0"/>
                <a:ea typeface="Times New Roman" panose="02020603050405020304" pitchFamily="18" charset="0"/>
                <a:cs typeface="Times New Roman" panose="02020603050405020304" pitchFamily="18" charset="0"/>
              </a:rPr>
              <a:t>Checkpoint Introduction To Database</a:t>
            </a:r>
            <a:endParaRPr kumimoji="0" lang="fr-FR" sz="4400" b="0" i="0" u="none" strike="noStrike" cap="none" normalizeH="0" baseline="0" dirty="0">
              <a:ln>
                <a:noFill/>
              </a:ln>
              <a:solidFill>
                <a:schemeClr val="bg1"/>
              </a:solidFill>
              <a:effectLst/>
            </a:endParaRPr>
          </a:p>
        </p:txBody>
      </p:sp>
      <p:sp>
        <p:nvSpPr>
          <p:cNvPr id="15" name="object 15"/>
          <p:cNvSpPr txBox="1"/>
          <p:nvPr/>
        </p:nvSpPr>
        <p:spPr>
          <a:xfrm>
            <a:off x="8115425" y="5778647"/>
            <a:ext cx="4712970" cy="258404"/>
          </a:xfrm>
          <a:prstGeom prst="rect">
            <a:avLst/>
          </a:prstGeom>
        </p:spPr>
        <p:txBody>
          <a:bodyPr vert="horz" wrap="square" lIns="0" tIns="12065" rIns="0" bIns="0" rtlCol="0">
            <a:spAutoFit/>
          </a:bodyPr>
          <a:lstStyle/>
          <a:p>
            <a:pPr marL="12700">
              <a:lnSpc>
                <a:spcPct val="100000"/>
              </a:lnSpc>
              <a:spcBef>
                <a:spcPts val="95"/>
              </a:spcBef>
            </a:pPr>
            <a:r>
              <a:rPr lang="fr-FR" sz="1600" b="1" spc="-5" dirty="0" err="1" smtClean="0">
                <a:solidFill>
                  <a:srgbClr val="3E5278"/>
                </a:solidFill>
                <a:latin typeface="Arial"/>
                <a:cs typeface="Arial"/>
              </a:rPr>
              <a:t>Hamoudi</a:t>
            </a:r>
            <a:r>
              <a:rPr lang="fr-FR" sz="1600" b="1" spc="-5" dirty="0" smtClean="0">
                <a:solidFill>
                  <a:srgbClr val="3E5278"/>
                </a:solidFill>
                <a:latin typeface="Arial"/>
                <a:cs typeface="Arial"/>
              </a:rPr>
              <a:t> Malek</a:t>
            </a:r>
            <a:endParaRPr sz="1600" dirty="0">
              <a:latin typeface="Arial"/>
              <a:cs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9619" y="169163"/>
            <a:ext cx="1041400" cy="346075"/>
          </a:xfrm>
          <a:custGeom>
            <a:avLst/>
            <a:gdLst/>
            <a:ahLst/>
            <a:cxnLst/>
            <a:rect l="l" t="t" r="r" b="b"/>
            <a:pathLst>
              <a:path w="1041400" h="346075">
                <a:moveTo>
                  <a:pt x="337565" y="0"/>
                </a:moveTo>
                <a:lnTo>
                  <a:pt x="0" y="345947"/>
                </a:lnTo>
                <a:lnTo>
                  <a:pt x="1040891" y="345947"/>
                </a:lnTo>
                <a:lnTo>
                  <a:pt x="337565" y="0"/>
                </a:lnTo>
                <a:close/>
              </a:path>
            </a:pathLst>
          </a:custGeom>
          <a:solidFill>
            <a:srgbClr val="253147"/>
          </a:solidFill>
        </p:spPr>
        <p:txBody>
          <a:bodyPr wrap="square" lIns="0" tIns="0" rIns="0" bIns="0" rtlCol="0"/>
          <a:lstStyle/>
          <a:p>
            <a:endParaRPr/>
          </a:p>
        </p:txBody>
      </p:sp>
      <p:sp>
        <p:nvSpPr>
          <p:cNvPr id="3" name="object 3"/>
          <p:cNvSpPr/>
          <p:nvPr/>
        </p:nvSpPr>
        <p:spPr>
          <a:xfrm>
            <a:off x="0" y="0"/>
            <a:ext cx="7245350" cy="508000"/>
          </a:xfrm>
          <a:custGeom>
            <a:avLst/>
            <a:gdLst/>
            <a:ahLst/>
            <a:cxnLst/>
            <a:rect l="l" t="t" r="r" b="b"/>
            <a:pathLst>
              <a:path w="7245350" h="508000">
                <a:moveTo>
                  <a:pt x="0" y="507491"/>
                </a:moveTo>
                <a:lnTo>
                  <a:pt x="7245096" y="507491"/>
                </a:lnTo>
                <a:lnTo>
                  <a:pt x="7245096" y="0"/>
                </a:lnTo>
                <a:lnTo>
                  <a:pt x="0" y="0"/>
                </a:lnTo>
                <a:lnTo>
                  <a:pt x="0" y="507491"/>
                </a:lnTo>
                <a:close/>
              </a:path>
            </a:pathLst>
          </a:custGeom>
          <a:solidFill>
            <a:srgbClr val="C6D2E6"/>
          </a:solidFill>
        </p:spPr>
        <p:txBody>
          <a:bodyPr wrap="square" lIns="0" tIns="0" rIns="0" bIns="0" rtlCol="0"/>
          <a:lstStyle/>
          <a:p>
            <a:endParaRPr/>
          </a:p>
        </p:txBody>
      </p:sp>
      <p:sp>
        <p:nvSpPr>
          <p:cNvPr id="4" name="object 4"/>
          <p:cNvSpPr/>
          <p:nvPr/>
        </p:nvSpPr>
        <p:spPr>
          <a:xfrm>
            <a:off x="0" y="1537716"/>
            <a:ext cx="7245350" cy="231775"/>
          </a:xfrm>
          <a:custGeom>
            <a:avLst/>
            <a:gdLst/>
            <a:ahLst/>
            <a:cxnLst/>
            <a:rect l="l" t="t" r="r" b="b"/>
            <a:pathLst>
              <a:path w="7245350" h="231775">
                <a:moveTo>
                  <a:pt x="0" y="231648"/>
                </a:moveTo>
                <a:lnTo>
                  <a:pt x="7245096" y="231648"/>
                </a:lnTo>
                <a:lnTo>
                  <a:pt x="7245096" y="0"/>
                </a:lnTo>
                <a:lnTo>
                  <a:pt x="0" y="0"/>
                </a:lnTo>
                <a:lnTo>
                  <a:pt x="0" y="231648"/>
                </a:lnTo>
                <a:close/>
              </a:path>
            </a:pathLst>
          </a:custGeom>
          <a:solidFill>
            <a:srgbClr val="C6D2E6"/>
          </a:solidFill>
        </p:spPr>
        <p:txBody>
          <a:bodyPr wrap="square" lIns="0" tIns="0" rIns="0" bIns="0" rtlCol="0"/>
          <a:lstStyle/>
          <a:p>
            <a:endParaRPr/>
          </a:p>
        </p:txBody>
      </p:sp>
      <p:sp>
        <p:nvSpPr>
          <p:cNvPr id="5" name="object 5"/>
          <p:cNvSpPr/>
          <p:nvPr/>
        </p:nvSpPr>
        <p:spPr>
          <a:xfrm>
            <a:off x="7239000" y="0"/>
            <a:ext cx="1769745" cy="1769745"/>
          </a:xfrm>
          <a:custGeom>
            <a:avLst/>
            <a:gdLst/>
            <a:ahLst/>
            <a:cxnLst/>
            <a:rect l="l" t="t" r="r" b="b"/>
            <a:pathLst>
              <a:path w="1769745" h="1769745">
                <a:moveTo>
                  <a:pt x="1769364" y="0"/>
                </a:moveTo>
                <a:lnTo>
                  <a:pt x="0" y="0"/>
                </a:lnTo>
                <a:lnTo>
                  <a:pt x="0" y="1769364"/>
                </a:lnTo>
                <a:lnTo>
                  <a:pt x="1769364" y="0"/>
                </a:lnTo>
                <a:close/>
              </a:path>
            </a:pathLst>
          </a:custGeom>
          <a:solidFill>
            <a:srgbClr val="C6D2E6"/>
          </a:solidFill>
        </p:spPr>
        <p:txBody>
          <a:bodyPr wrap="square" lIns="0" tIns="0" rIns="0" bIns="0" rtlCol="0"/>
          <a:lstStyle/>
          <a:p>
            <a:endParaRPr/>
          </a:p>
        </p:txBody>
      </p:sp>
      <p:sp>
        <p:nvSpPr>
          <p:cNvPr id="6" name="object 6"/>
          <p:cNvSpPr/>
          <p:nvPr/>
        </p:nvSpPr>
        <p:spPr>
          <a:xfrm>
            <a:off x="0" y="507491"/>
            <a:ext cx="8404860" cy="1030605"/>
          </a:xfrm>
          <a:custGeom>
            <a:avLst/>
            <a:gdLst/>
            <a:ahLst/>
            <a:cxnLst/>
            <a:rect l="l" t="t" r="r" b="b"/>
            <a:pathLst>
              <a:path w="8404860" h="1030605">
                <a:moveTo>
                  <a:pt x="0" y="1030224"/>
                </a:moveTo>
                <a:lnTo>
                  <a:pt x="8404860" y="1030224"/>
                </a:lnTo>
                <a:lnTo>
                  <a:pt x="8404860" y="0"/>
                </a:lnTo>
                <a:lnTo>
                  <a:pt x="0" y="0"/>
                </a:lnTo>
                <a:lnTo>
                  <a:pt x="0" y="1030224"/>
                </a:lnTo>
                <a:close/>
              </a:path>
            </a:pathLst>
          </a:custGeom>
          <a:solidFill>
            <a:srgbClr val="3E5278"/>
          </a:solidFill>
        </p:spPr>
        <p:txBody>
          <a:bodyPr wrap="square" lIns="0" tIns="0" rIns="0" bIns="0" rtlCol="0"/>
          <a:lstStyle/>
          <a:p>
            <a:endParaRPr/>
          </a:p>
        </p:txBody>
      </p:sp>
      <p:sp>
        <p:nvSpPr>
          <p:cNvPr id="7" name="object 7"/>
          <p:cNvSpPr/>
          <p:nvPr/>
        </p:nvSpPr>
        <p:spPr>
          <a:xfrm>
            <a:off x="8400288" y="507491"/>
            <a:ext cx="1030605" cy="1030605"/>
          </a:xfrm>
          <a:custGeom>
            <a:avLst/>
            <a:gdLst/>
            <a:ahLst/>
            <a:cxnLst/>
            <a:rect l="l" t="t" r="r" b="b"/>
            <a:pathLst>
              <a:path w="1030604" h="1030605">
                <a:moveTo>
                  <a:pt x="1030223" y="0"/>
                </a:moveTo>
                <a:lnTo>
                  <a:pt x="0" y="0"/>
                </a:lnTo>
                <a:lnTo>
                  <a:pt x="0" y="1030224"/>
                </a:lnTo>
                <a:lnTo>
                  <a:pt x="1030223" y="0"/>
                </a:lnTo>
                <a:close/>
              </a:path>
            </a:pathLst>
          </a:custGeom>
          <a:solidFill>
            <a:srgbClr val="3E5278"/>
          </a:solidFill>
        </p:spPr>
        <p:txBody>
          <a:bodyPr wrap="square" lIns="0" tIns="0" rIns="0" bIns="0" rtlCol="0"/>
          <a:lstStyle/>
          <a:p>
            <a:endParaRPr/>
          </a:p>
        </p:txBody>
      </p:sp>
      <p:sp>
        <p:nvSpPr>
          <p:cNvPr id="8" name="object 8"/>
          <p:cNvSpPr/>
          <p:nvPr/>
        </p:nvSpPr>
        <p:spPr>
          <a:xfrm>
            <a:off x="9262871" y="6597395"/>
            <a:ext cx="525780" cy="175260"/>
          </a:xfrm>
          <a:custGeom>
            <a:avLst/>
            <a:gdLst/>
            <a:ahLst/>
            <a:cxnLst/>
            <a:rect l="l" t="t" r="r" b="b"/>
            <a:pathLst>
              <a:path w="525779" h="175259">
                <a:moveTo>
                  <a:pt x="525779" y="0"/>
                </a:moveTo>
                <a:lnTo>
                  <a:pt x="0" y="0"/>
                </a:lnTo>
                <a:lnTo>
                  <a:pt x="355346" y="175259"/>
                </a:lnTo>
                <a:lnTo>
                  <a:pt x="525779" y="0"/>
                </a:lnTo>
                <a:close/>
              </a:path>
            </a:pathLst>
          </a:custGeom>
          <a:solidFill>
            <a:srgbClr val="D26E00"/>
          </a:solidFill>
        </p:spPr>
        <p:txBody>
          <a:bodyPr wrap="square" lIns="0" tIns="0" rIns="0" bIns="0" rtlCol="0"/>
          <a:lstStyle/>
          <a:p>
            <a:endParaRPr/>
          </a:p>
        </p:txBody>
      </p:sp>
      <p:sp>
        <p:nvSpPr>
          <p:cNvPr id="9" name="object 9"/>
          <p:cNvSpPr/>
          <p:nvPr/>
        </p:nvSpPr>
        <p:spPr>
          <a:xfrm>
            <a:off x="10366247" y="5963411"/>
            <a:ext cx="1826260" cy="231775"/>
          </a:xfrm>
          <a:custGeom>
            <a:avLst/>
            <a:gdLst/>
            <a:ahLst/>
            <a:cxnLst/>
            <a:rect l="l" t="t" r="r" b="b"/>
            <a:pathLst>
              <a:path w="1826259" h="231775">
                <a:moveTo>
                  <a:pt x="0" y="231648"/>
                </a:moveTo>
                <a:lnTo>
                  <a:pt x="1825751" y="231648"/>
                </a:lnTo>
                <a:lnTo>
                  <a:pt x="1825751" y="0"/>
                </a:lnTo>
                <a:lnTo>
                  <a:pt x="0" y="0"/>
                </a:lnTo>
                <a:lnTo>
                  <a:pt x="0" y="231648"/>
                </a:lnTo>
                <a:close/>
              </a:path>
            </a:pathLst>
          </a:custGeom>
          <a:solidFill>
            <a:srgbClr val="C6D2E6"/>
          </a:solidFill>
        </p:spPr>
        <p:txBody>
          <a:bodyPr wrap="square" lIns="0" tIns="0" rIns="0" bIns="0" rtlCol="0"/>
          <a:lstStyle/>
          <a:p>
            <a:endParaRPr/>
          </a:p>
        </p:txBody>
      </p:sp>
      <p:sp>
        <p:nvSpPr>
          <p:cNvPr id="10" name="object 10"/>
          <p:cNvSpPr/>
          <p:nvPr/>
        </p:nvSpPr>
        <p:spPr>
          <a:xfrm>
            <a:off x="10366247" y="6601968"/>
            <a:ext cx="1826260" cy="256540"/>
          </a:xfrm>
          <a:custGeom>
            <a:avLst/>
            <a:gdLst/>
            <a:ahLst/>
            <a:cxnLst/>
            <a:rect l="l" t="t" r="r" b="b"/>
            <a:pathLst>
              <a:path w="1826259" h="256540">
                <a:moveTo>
                  <a:pt x="0" y="256029"/>
                </a:moveTo>
                <a:lnTo>
                  <a:pt x="1825751" y="256029"/>
                </a:lnTo>
                <a:lnTo>
                  <a:pt x="1825751" y="0"/>
                </a:lnTo>
                <a:lnTo>
                  <a:pt x="0" y="0"/>
                </a:lnTo>
                <a:lnTo>
                  <a:pt x="0" y="256029"/>
                </a:lnTo>
                <a:close/>
              </a:path>
            </a:pathLst>
          </a:custGeom>
          <a:solidFill>
            <a:srgbClr val="C6D2E6"/>
          </a:solidFill>
        </p:spPr>
        <p:txBody>
          <a:bodyPr wrap="square" lIns="0" tIns="0" rIns="0" bIns="0" rtlCol="0"/>
          <a:lstStyle/>
          <a:p>
            <a:endParaRPr/>
          </a:p>
        </p:txBody>
      </p:sp>
      <p:sp>
        <p:nvSpPr>
          <p:cNvPr id="11" name="object 11"/>
          <p:cNvSpPr/>
          <p:nvPr/>
        </p:nvSpPr>
        <p:spPr>
          <a:xfrm>
            <a:off x="9474707" y="5963411"/>
            <a:ext cx="894715" cy="894715"/>
          </a:xfrm>
          <a:custGeom>
            <a:avLst/>
            <a:gdLst/>
            <a:ahLst/>
            <a:cxnLst/>
            <a:rect l="l" t="t" r="r" b="b"/>
            <a:pathLst>
              <a:path w="894715" h="894715">
                <a:moveTo>
                  <a:pt x="894588" y="0"/>
                </a:moveTo>
                <a:lnTo>
                  <a:pt x="0" y="894587"/>
                </a:lnTo>
                <a:lnTo>
                  <a:pt x="894588" y="894587"/>
                </a:lnTo>
                <a:lnTo>
                  <a:pt x="894588" y="0"/>
                </a:lnTo>
                <a:close/>
              </a:path>
            </a:pathLst>
          </a:custGeom>
          <a:solidFill>
            <a:srgbClr val="C6D2E6"/>
          </a:solidFill>
        </p:spPr>
        <p:txBody>
          <a:bodyPr wrap="square" lIns="0" tIns="0" rIns="0" bIns="0" rtlCol="0"/>
          <a:lstStyle/>
          <a:p>
            <a:endParaRPr/>
          </a:p>
        </p:txBody>
      </p:sp>
      <p:sp>
        <p:nvSpPr>
          <p:cNvPr id="12" name="object 12"/>
          <p:cNvSpPr/>
          <p:nvPr/>
        </p:nvSpPr>
        <p:spPr>
          <a:xfrm>
            <a:off x="9663683" y="6195059"/>
            <a:ext cx="2528570" cy="407034"/>
          </a:xfrm>
          <a:custGeom>
            <a:avLst/>
            <a:gdLst/>
            <a:ahLst/>
            <a:cxnLst/>
            <a:rect l="l" t="t" r="r" b="b"/>
            <a:pathLst>
              <a:path w="2528570" h="407034">
                <a:moveTo>
                  <a:pt x="0" y="406907"/>
                </a:moveTo>
                <a:lnTo>
                  <a:pt x="2528316" y="406907"/>
                </a:lnTo>
                <a:lnTo>
                  <a:pt x="2528316" y="0"/>
                </a:lnTo>
                <a:lnTo>
                  <a:pt x="0" y="0"/>
                </a:lnTo>
                <a:lnTo>
                  <a:pt x="0" y="406907"/>
                </a:lnTo>
                <a:close/>
              </a:path>
            </a:pathLst>
          </a:custGeom>
          <a:solidFill>
            <a:srgbClr val="FF9700"/>
          </a:solidFill>
        </p:spPr>
        <p:txBody>
          <a:bodyPr wrap="square" lIns="0" tIns="0" rIns="0" bIns="0" rtlCol="0"/>
          <a:lstStyle/>
          <a:p>
            <a:endParaRPr/>
          </a:p>
        </p:txBody>
      </p:sp>
      <p:sp>
        <p:nvSpPr>
          <p:cNvPr id="13" name="object 13"/>
          <p:cNvSpPr/>
          <p:nvPr/>
        </p:nvSpPr>
        <p:spPr>
          <a:xfrm>
            <a:off x="9265919" y="6195059"/>
            <a:ext cx="407034" cy="407034"/>
          </a:xfrm>
          <a:custGeom>
            <a:avLst/>
            <a:gdLst/>
            <a:ahLst/>
            <a:cxnLst/>
            <a:rect l="l" t="t" r="r" b="b"/>
            <a:pathLst>
              <a:path w="407034" h="407034">
                <a:moveTo>
                  <a:pt x="406907" y="0"/>
                </a:moveTo>
                <a:lnTo>
                  <a:pt x="0" y="406907"/>
                </a:lnTo>
                <a:lnTo>
                  <a:pt x="406907" y="406907"/>
                </a:lnTo>
                <a:lnTo>
                  <a:pt x="406907" y="0"/>
                </a:lnTo>
                <a:close/>
              </a:path>
            </a:pathLst>
          </a:custGeom>
          <a:solidFill>
            <a:srgbClr val="FF9700"/>
          </a:solidFill>
        </p:spPr>
        <p:txBody>
          <a:bodyPr wrap="square" lIns="0" tIns="0" rIns="0" bIns="0" rtlCol="0"/>
          <a:lstStyle/>
          <a:p>
            <a:endParaRPr/>
          </a:p>
        </p:txBody>
      </p:sp>
      <p:sp>
        <p:nvSpPr>
          <p:cNvPr id="14" name="object 14"/>
          <p:cNvSpPr txBox="1">
            <a:spLocks noGrp="1"/>
          </p:cNvSpPr>
          <p:nvPr>
            <p:ph type="title"/>
          </p:nvPr>
        </p:nvSpPr>
        <p:spPr>
          <a:xfrm>
            <a:off x="0" y="799337"/>
            <a:ext cx="8404860" cy="452120"/>
          </a:xfrm>
          <a:prstGeom prst="rect">
            <a:avLst/>
          </a:prstGeom>
        </p:spPr>
        <p:txBody>
          <a:bodyPr vert="horz" wrap="square" lIns="0" tIns="12065" rIns="0" bIns="0" rtlCol="0">
            <a:spAutoFit/>
          </a:bodyPr>
          <a:lstStyle/>
          <a:p>
            <a:pPr marL="1176655">
              <a:lnSpc>
                <a:spcPct val="100000"/>
              </a:lnSpc>
              <a:spcBef>
                <a:spcPts val="95"/>
              </a:spcBef>
            </a:pPr>
            <a:r>
              <a:rPr lang="fr-FR" sz="2800" spc="-5" dirty="0" smtClean="0">
                <a:solidFill>
                  <a:srgbClr val="FFFFFF"/>
                </a:solidFill>
              </a:rPr>
              <a:t>Database Definition</a:t>
            </a:r>
            <a:endParaRPr sz="2800" dirty="0"/>
          </a:p>
        </p:txBody>
      </p:sp>
      <p:sp>
        <p:nvSpPr>
          <p:cNvPr id="16" name="object 16"/>
          <p:cNvSpPr/>
          <p:nvPr/>
        </p:nvSpPr>
        <p:spPr>
          <a:xfrm>
            <a:off x="480072" y="850391"/>
            <a:ext cx="365734" cy="367284"/>
          </a:xfrm>
          <a:prstGeom prst="rect">
            <a:avLst/>
          </a:prstGeom>
          <a:blipFill>
            <a:blip r:embed="rId2" cstate="print"/>
            <a:stretch>
              <a:fillRect/>
            </a:stretch>
          </a:blipFill>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25400">
              <a:lnSpc>
                <a:spcPts val="2090"/>
              </a:lnSpc>
            </a:pPr>
            <a:fld id="{81D60167-4931-47E6-BA6A-407CBD079E47}" type="slidenum">
              <a:rPr spc="-5" dirty="0"/>
              <a:t>2</a:t>
            </a:fld>
            <a:endParaRPr spc="-5" dirty="0"/>
          </a:p>
        </p:txBody>
      </p:sp>
      <p:sp>
        <p:nvSpPr>
          <p:cNvPr id="18" name="Rectangle 17"/>
          <p:cNvSpPr/>
          <p:nvPr/>
        </p:nvSpPr>
        <p:spPr>
          <a:xfrm>
            <a:off x="185706" y="2713893"/>
            <a:ext cx="11244293" cy="659155"/>
          </a:xfrm>
          <a:prstGeom prst="rect">
            <a:avLst/>
          </a:prstGeom>
        </p:spPr>
        <p:txBody>
          <a:bodyPr wrap="square">
            <a:spAutoFit/>
          </a:bodyPr>
          <a:lstStyle/>
          <a:p>
            <a:pPr marL="12700">
              <a:lnSpc>
                <a:spcPct val="100000"/>
              </a:lnSpc>
              <a:spcBef>
                <a:spcPts val="100"/>
              </a:spcBef>
            </a:pPr>
            <a:r>
              <a:rPr lang="fr-FR" dirty="0" smtClean="0">
                <a:solidFill>
                  <a:srgbClr val="FF9700"/>
                </a:solidFill>
                <a:latin typeface="Segoe UI Symbol"/>
                <a:cs typeface="Segoe UI Symbol"/>
              </a:rPr>
              <a:t>▰ </a:t>
            </a:r>
            <a:r>
              <a:rPr lang="fr-FR"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database is a systematic collection of information or data so that it can be easily accessed, managed and updated.</a:t>
            </a:r>
            <a:endParaRPr lang="en-US"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fr-FR" dirty="0" smtClean="0">
                <a:latin typeface="Times New Roman" panose="02020603050405020304" pitchFamily="18" charset="0"/>
                <a:cs typeface="Times New Roman" panose="02020603050405020304" pitchFamily="18" charset="0"/>
              </a:rPr>
              <a:t>.</a:t>
            </a:r>
            <a:r>
              <a:rPr lang="fr-FR" dirty="0" smtClean="0">
                <a:solidFill>
                  <a:srgbClr val="FF9700"/>
                </a:solidFill>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19" name="Rectangle 18"/>
          <p:cNvSpPr/>
          <p:nvPr/>
        </p:nvSpPr>
        <p:spPr>
          <a:xfrm>
            <a:off x="185707" y="3490007"/>
            <a:ext cx="8814401" cy="369332"/>
          </a:xfrm>
          <a:prstGeom prst="rect">
            <a:avLst/>
          </a:prstGeom>
        </p:spPr>
        <p:txBody>
          <a:bodyPr wrap="none">
            <a:spAutoFit/>
          </a:bodyPr>
          <a:lstStyle/>
          <a:p>
            <a:pPr marL="12700">
              <a:lnSpc>
                <a:spcPct val="100000"/>
              </a:lnSpc>
              <a:spcBef>
                <a:spcPts val="2405"/>
              </a:spcBef>
            </a:pPr>
            <a:r>
              <a:rPr lang="fr-FR" dirty="0" smtClean="0">
                <a:solidFill>
                  <a:srgbClr val="FF9700"/>
                </a:solidFill>
                <a:latin typeface="Segoe UI Symbol"/>
                <a:cs typeface="Segoe UI Symbol"/>
              </a:rPr>
              <a:t>▰ </a:t>
            </a:r>
            <a:r>
              <a:rPr lang="en-US" dirty="0" smtClean="0">
                <a:latin typeface="Times New Roman" panose="02020603050405020304" pitchFamily="18" charset="0"/>
                <a:cs typeface="Times New Roman" panose="02020603050405020304" pitchFamily="18" charset="0"/>
              </a:rPr>
              <a:t>We use a DBMS stands for Database Management System in order to  control a database.</a:t>
            </a:r>
            <a:r>
              <a:rPr lang="fr-FR" dirty="0" smtClean="0"/>
              <a:t>.</a:t>
            </a:r>
            <a:endParaRPr lang="fr-FR" dirty="0">
              <a:latin typeface="Arial"/>
              <a:cs typeface="Arial"/>
            </a:endParaRPr>
          </a:p>
        </p:txBody>
      </p:sp>
      <p:sp>
        <p:nvSpPr>
          <p:cNvPr id="20" name="Rectangle 19"/>
          <p:cNvSpPr/>
          <p:nvPr/>
        </p:nvSpPr>
        <p:spPr>
          <a:xfrm>
            <a:off x="218750" y="4259300"/>
            <a:ext cx="11961877" cy="1231106"/>
          </a:xfrm>
          <a:prstGeom prst="rect">
            <a:avLst/>
          </a:prstGeom>
        </p:spPr>
        <p:txBody>
          <a:bodyPr wrap="square">
            <a:spAutoFit/>
          </a:bodyPr>
          <a:lstStyle/>
          <a:p>
            <a:pPr marL="355600" marR="576580" indent="-343535">
              <a:lnSpc>
                <a:spcPct val="100000"/>
              </a:lnSpc>
              <a:spcBef>
                <a:spcPts val="2400"/>
              </a:spcBef>
            </a:pPr>
            <a:r>
              <a:rPr lang="fr-FR" dirty="0">
                <a:solidFill>
                  <a:srgbClr val="FF9700"/>
                </a:solidFill>
                <a:latin typeface="Segoe UI Symbol"/>
                <a:cs typeface="Segoe UI Symbol"/>
              </a:rPr>
              <a:t>▰ </a:t>
            </a:r>
            <a:r>
              <a:rPr lang="en-US" dirty="0">
                <a:latin typeface="Times New Roman" panose="02020603050405020304" pitchFamily="18" charset="0"/>
                <a:cs typeface="Times New Roman" panose="02020603050405020304" pitchFamily="18" charset="0"/>
              </a:rPr>
              <a:t>There are four types of DBMSs : Hierarchical, Network, Relational and Object-Oriented DBMS. On this presentation we are going to focus on Relational Database Management System (RDBMS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355600" marR="576580" indent="-343535">
              <a:lnSpc>
                <a:spcPct val="100000"/>
              </a:lnSpc>
              <a:spcBef>
                <a:spcPts val="2400"/>
              </a:spcBef>
            </a:pP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animEffect transition="in" filter="fade">
                                      <p:cBhvr>
                                        <p:cTn id="14" dur="1000"/>
                                        <p:tgtEl>
                                          <p:spTgt spid="18">
                                            <p:txEl>
                                              <p:pRg st="1" end="1"/>
                                            </p:txEl>
                                          </p:spTgt>
                                        </p:tgtEl>
                                      </p:cBhvr>
                                    </p:animEffect>
                                    <p:anim calcmode="lin" valueType="num">
                                      <p:cBhvr>
                                        <p:cTn id="15" dur="1000" fill="hold"/>
                                        <p:tgtEl>
                                          <p:spTgt spid="1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animEffect transition="in" filter="fade">
                                      <p:cBhvr>
                                        <p:cTn id="21" dur="1000"/>
                                        <p:tgtEl>
                                          <p:spTgt spid="19">
                                            <p:txEl>
                                              <p:pRg st="0" end="0"/>
                                            </p:txEl>
                                          </p:spTgt>
                                        </p:tgtEl>
                                      </p:cBhvr>
                                    </p:animEffect>
                                    <p:anim calcmode="lin" valueType="num">
                                      <p:cBhvr>
                                        <p:cTn id="22"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1000"/>
                                        <p:tgtEl>
                                          <p:spTgt spid="20">
                                            <p:txEl>
                                              <p:pRg st="0" end="0"/>
                                            </p:txEl>
                                          </p:spTgt>
                                        </p:tgtEl>
                                      </p:cBhvr>
                                    </p:animEffect>
                                    <p:anim calcmode="lin" valueType="num">
                                      <p:cBhvr>
                                        <p:cTn id="29"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9" y="169163"/>
            <a:ext cx="1041400" cy="346075"/>
          </a:xfrm>
          <a:custGeom>
            <a:avLst/>
            <a:gdLst/>
            <a:ahLst/>
            <a:cxnLst/>
            <a:rect l="l" t="t" r="r" b="b"/>
            <a:pathLst>
              <a:path w="1041400" h="346075">
                <a:moveTo>
                  <a:pt x="337565" y="0"/>
                </a:moveTo>
                <a:lnTo>
                  <a:pt x="0" y="345947"/>
                </a:lnTo>
                <a:lnTo>
                  <a:pt x="1040891" y="345947"/>
                </a:lnTo>
                <a:lnTo>
                  <a:pt x="337565" y="0"/>
                </a:lnTo>
                <a:close/>
              </a:path>
            </a:pathLst>
          </a:custGeom>
          <a:solidFill>
            <a:srgbClr val="253147"/>
          </a:solidFill>
        </p:spPr>
        <p:txBody>
          <a:bodyPr wrap="square" lIns="0" tIns="0" rIns="0" bIns="0" rtlCol="0"/>
          <a:lstStyle/>
          <a:p>
            <a:endParaRPr/>
          </a:p>
        </p:txBody>
      </p:sp>
      <p:sp>
        <p:nvSpPr>
          <p:cNvPr id="3" name="object 3"/>
          <p:cNvSpPr/>
          <p:nvPr/>
        </p:nvSpPr>
        <p:spPr>
          <a:xfrm>
            <a:off x="0" y="0"/>
            <a:ext cx="7245350" cy="508000"/>
          </a:xfrm>
          <a:custGeom>
            <a:avLst/>
            <a:gdLst/>
            <a:ahLst/>
            <a:cxnLst/>
            <a:rect l="l" t="t" r="r" b="b"/>
            <a:pathLst>
              <a:path w="7245350" h="508000">
                <a:moveTo>
                  <a:pt x="0" y="507491"/>
                </a:moveTo>
                <a:lnTo>
                  <a:pt x="7245096" y="507491"/>
                </a:lnTo>
                <a:lnTo>
                  <a:pt x="7245096" y="0"/>
                </a:lnTo>
                <a:lnTo>
                  <a:pt x="0" y="0"/>
                </a:lnTo>
                <a:lnTo>
                  <a:pt x="0" y="507491"/>
                </a:lnTo>
                <a:close/>
              </a:path>
            </a:pathLst>
          </a:custGeom>
          <a:solidFill>
            <a:srgbClr val="C6D2E6"/>
          </a:solidFill>
        </p:spPr>
        <p:txBody>
          <a:bodyPr wrap="square" lIns="0" tIns="0" rIns="0" bIns="0" rtlCol="0"/>
          <a:lstStyle/>
          <a:p>
            <a:endParaRPr/>
          </a:p>
        </p:txBody>
      </p:sp>
      <p:sp>
        <p:nvSpPr>
          <p:cNvPr id="4" name="object 4"/>
          <p:cNvSpPr/>
          <p:nvPr/>
        </p:nvSpPr>
        <p:spPr>
          <a:xfrm>
            <a:off x="0" y="1537716"/>
            <a:ext cx="7245350" cy="231775"/>
          </a:xfrm>
          <a:custGeom>
            <a:avLst/>
            <a:gdLst/>
            <a:ahLst/>
            <a:cxnLst/>
            <a:rect l="l" t="t" r="r" b="b"/>
            <a:pathLst>
              <a:path w="7245350" h="231775">
                <a:moveTo>
                  <a:pt x="0" y="231648"/>
                </a:moveTo>
                <a:lnTo>
                  <a:pt x="7245096" y="231648"/>
                </a:lnTo>
                <a:lnTo>
                  <a:pt x="7245096" y="0"/>
                </a:lnTo>
                <a:lnTo>
                  <a:pt x="0" y="0"/>
                </a:lnTo>
                <a:lnTo>
                  <a:pt x="0" y="231648"/>
                </a:lnTo>
                <a:close/>
              </a:path>
            </a:pathLst>
          </a:custGeom>
          <a:solidFill>
            <a:srgbClr val="C6D2E6"/>
          </a:solidFill>
        </p:spPr>
        <p:txBody>
          <a:bodyPr wrap="square" lIns="0" tIns="0" rIns="0" bIns="0" rtlCol="0"/>
          <a:lstStyle/>
          <a:p>
            <a:endParaRPr/>
          </a:p>
        </p:txBody>
      </p:sp>
      <p:sp>
        <p:nvSpPr>
          <p:cNvPr id="5" name="object 5"/>
          <p:cNvSpPr/>
          <p:nvPr/>
        </p:nvSpPr>
        <p:spPr>
          <a:xfrm>
            <a:off x="7239000" y="0"/>
            <a:ext cx="1769745" cy="1769745"/>
          </a:xfrm>
          <a:custGeom>
            <a:avLst/>
            <a:gdLst/>
            <a:ahLst/>
            <a:cxnLst/>
            <a:rect l="l" t="t" r="r" b="b"/>
            <a:pathLst>
              <a:path w="1769745" h="1769745">
                <a:moveTo>
                  <a:pt x="1769364" y="0"/>
                </a:moveTo>
                <a:lnTo>
                  <a:pt x="0" y="0"/>
                </a:lnTo>
                <a:lnTo>
                  <a:pt x="0" y="1769364"/>
                </a:lnTo>
                <a:lnTo>
                  <a:pt x="1769364" y="0"/>
                </a:lnTo>
                <a:close/>
              </a:path>
            </a:pathLst>
          </a:custGeom>
          <a:solidFill>
            <a:srgbClr val="C6D2E6"/>
          </a:solidFill>
        </p:spPr>
        <p:txBody>
          <a:bodyPr wrap="square" lIns="0" tIns="0" rIns="0" bIns="0" rtlCol="0"/>
          <a:lstStyle/>
          <a:p>
            <a:endParaRPr/>
          </a:p>
        </p:txBody>
      </p:sp>
      <p:sp>
        <p:nvSpPr>
          <p:cNvPr id="6" name="object 6"/>
          <p:cNvSpPr/>
          <p:nvPr/>
        </p:nvSpPr>
        <p:spPr>
          <a:xfrm>
            <a:off x="0" y="507491"/>
            <a:ext cx="8404860" cy="1030605"/>
          </a:xfrm>
          <a:custGeom>
            <a:avLst/>
            <a:gdLst/>
            <a:ahLst/>
            <a:cxnLst/>
            <a:rect l="l" t="t" r="r" b="b"/>
            <a:pathLst>
              <a:path w="8404860" h="1030605">
                <a:moveTo>
                  <a:pt x="0" y="1030224"/>
                </a:moveTo>
                <a:lnTo>
                  <a:pt x="8404860" y="1030224"/>
                </a:lnTo>
                <a:lnTo>
                  <a:pt x="8404860" y="0"/>
                </a:lnTo>
                <a:lnTo>
                  <a:pt x="0" y="0"/>
                </a:lnTo>
                <a:lnTo>
                  <a:pt x="0" y="1030224"/>
                </a:lnTo>
                <a:close/>
              </a:path>
            </a:pathLst>
          </a:custGeom>
          <a:solidFill>
            <a:srgbClr val="3E5278"/>
          </a:solidFill>
        </p:spPr>
        <p:txBody>
          <a:bodyPr wrap="square" lIns="0" tIns="0" rIns="0" bIns="0" rtlCol="0"/>
          <a:lstStyle/>
          <a:p>
            <a:endParaRPr/>
          </a:p>
        </p:txBody>
      </p:sp>
      <p:sp>
        <p:nvSpPr>
          <p:cNvPr id="7" name="object 7"/>
          <p:cNvSpPr/>
          <p:nvPr/>
        </p:nvSpPr>
        <p:spPr>
          <a:xfrm>
            <a:off x="8400288" y="507491"/>
            <a:ext cx="1030605" cy="1030605"/>
          </a:xfrm>
          <a:custGeom>
            <a:avLst/>
            <a:gdLst/>
            <a:ahLst/>
            <a:cxnLst/>
            <a:rect l="l" t="t" r="r" b="b"/>
            <a:pathLst>
              <a:path w="1030604" h="1030605">
                <a:moveTo>
                  <a:pt x="1030223" y="0"/>
                </a:moveTo>
                <a:lnTo>
                  <a:pt x="0" y="0"/>
                </a:lnTo>
                <a:lnTo>
                  <a:pt x="0" y="1030224"/>
                </a:lnTo>
                <a:lnTo>
                  <a:pt x="1030223" y="0"/>
                </a:lnTo>
                <a:close/>
              </a:path>
            </a:pathLst>
          </a:custGeom>
          <a:solidFill>
            <a:srgbClr val="3E5278"/>
          </a:solidFill>
        </p:spPr>
        <p:txBody>
          <a:bodyPr wrap="square" lIns="0" tIns="0" rIns="0" bIns="0" rtlCol="0"/>
          <a:lstStyle/>
          <a:p>
            <a:endParaRPr/>
          </a:p>
        </p:txBody>
      </p:sp>
      <p:sp>
        <p:nvSpPr>
          <p:cNvPr id="8" name="object 8"/>
          <p:cNvSpPr/>
          <p:nvPr/>
        </p:nvSpPr>
        <p:spPr>
          <a:xfrm>
            <a:off x="9262871" y="6597395"/>
            <a:ext cx="525780" cy="175260"/>
          </a:xfrm>
          <a:custGeom>
            <a:avLst/>
            <a:gdLst/>
            <a:ahLst/>
            <a:cxnLst/>
            <a:rect l="l" t="t" r="r" b="b"/>
            <a:pathLst>
              <a:path w="525779" h="175259">
                <a:moveTo>
                  <a:pt x="525779" y="0"/>
                </a:moveTo>
                <a:lnTo>
                  <a:pt x="0" y="0"/>
                </a:lnTo>
                <a:lnTo>
                  <a:pt x="355346" y="175259"/>
                </a:lnTo>
                <a:lnTo>
                  <a:pt x="525779" y="0"/>
                </a:lnTo>
                <a:close/>
              </a:path>
            </a:pathLst>
          </a:custGeom>
          <a:solidFill>
            <a:srgbClr val="D26E00"/>
          </a:solidFill>
        </p:spPr>
        <p:txBody>
          <a:bodyPr wrap="square" lIns="0" tIns="0" rIns="0" bIns="0" rtlCol="0"/>
          <a:lstStyle/>
          <a:p>
            <a:endParaRPr/>
          </a:p>
        </p:txBody>
      </p:sp>
      <p:sp>
        <p:nvSpPr>
          <p:cNvPr id="9" name="object 9"/>
          <p:cNvSpPr/>
          <p:nvPr/>
        </p:nvSpPr>
        <p:spPr>
          <a:xfrm>
            <a:off x="10366247" y="5963411"/>
            <a:ext cx="1826260" cy="231775"/>
          </a:xfrm>
          <a:custGeom>
            <a:avLst/>
            <a:gdLst/>
            <a:ahLst/>
            <a:cxnLst/>
            <a:rect l="l" t="t" r="r" b="b"/>
            <a:pathLst>
              <a:path w="1826259" h="231775">
                <a:moveTo>
                  <a:pt x="0" y="231648"/>
                </a:moveTo>
                <a:lnTo>
                  <a:pt x="1825751" y="231648"/>
                </a:lnTo>
                <a:lnTo>
                  <a:pt x="1825751" y="0"/>
                </a:lnTo>
                <a:lnTo>
                  <a:pt x="0" y="0"/>
                </a:lnTo>
                <a:lnTo>
                  <a:pt x="0" y="231648"/>
                </a:lnTo>
                <a:close/>
              </a:path>
            </a:pathLst>
          </a:custGeom>
          <a:solidFill>
            <a:srgbClr val="C6D2E6"/>
          </a:solidFill>
        </p:spPr>
        <p:txBody>
          <a:bodyPr wrap="square" lIns="0" tIns="0" rIns="0" bIns="0" rtlCol="0"/>
          <a:lstStyle/>
          <a:p>
            <a:endParaRPr/>
          </a:p>
        </p:txBody>
      </p:sp>
      <p:sp>
        <p:nvSpPr>
          <p:cNvPr id="10" name="object 10"/>
          <p:cNvSpPr/>
          <p:nvPr/>
        </p:nvSpPr>
        <p:spPr>
          <a:xfrm>
            <a:off x="10366247" y="6601968"/>
            <a:ext cx="1826260" cy="256540"/>
          </a:xfrm>
          <a:custGeom>
            <a:avLst/>
            <a:gdLst/>
            <a:ahLst/>
            <a:cxnLst/>
            <a:rect l="l" t="t" r="r" b="b"/>
            <a:pathLst>
              <a:path w="1826259" h="256540">
                <a:moveTo>
                  <a:pt x="0" y="256029"/>
                </a:moveTo>
                <a:lnTo>
                  <a:pt x="1825751" y="256029"/>
                </a:lnTo>
                <a:lnTo>
                  <a:pt x="1825751" y="0"/>
                </a:lnTo>
                <a:lnTo>
                  <a:pt x="0" y="0"/>
                </a:lnTo>
                <a:lnTo>
                  <a:pt x="0" y="256029"/>
                </a:lnTo>
                <a:close/>
              </a:path>
            </a:pathLst>
          </a:custGeom>
          <a:solidFill>
            <a:srgbClr val="C6D2E6"/>
          </a:solidFill>
        </p:spPr>
        <p:txBody>
          <a:bodyPr wrap="square" lIns="0" tIns="0" rIns="0" bIns="0" rtlCol="0"/>
          <a:lstStyle/>
          <a:p>
            <a:endParaRPr/>
          </a:p>
        </p:txBody>
      </p:sp>
      <p:sp>
        <p:nvSpPr>
          <p:cNvPr id="11" name="object 11"/>
          <p:cNvSpPr/>
          <p:nvPr/>
        </p:nvSpPr>
        <p:spPr>
          <a:xfrm>
            <a:off x="9474707" y="5963411"/>
            <a:ext cx="894715" cy="894715"/>
          </a:xfrm>
          <a:custGeom>
            <a:avLst/>
            <a:gdLst/>
            <a:ahLst/>
            <a:cxnLst/>
            <a:rect l="l" t="t" r="r" b="b"/>
            <a:pathLst>
              <a:path w="894715" h="894715">
                <a:moveTo>
                  <a:pt x="894588" y="0"/>
                </a:moveTo>
                <a:lnTo>
                  <a:pt x="0" y="894587"/>
                </a:lnTo>
                <a:lnTo>
                  <a:pt x="894588" y="894587"/>
                </a:lnTo>
                <a:lnTo>
                  <a:pt x="894588" y="0"/>
                </a:lnTo>
                <a:close/>
              </a:path>
            </a:pathLst>
          </a:custGeom>
          <a:solidFill>
            <a:srgbClr val="C6D2E6"/>
          </a:solidFill>
        </p:spPr>
        <p:txBody>
          <a:bodyPr wrap="square" lIns="0" tIns="0" rIns="0" bIns="0" rtlCol="0"/>
          <a:lstStyle/>
          <a:p>
            <a:endParaRPr/>
          </a:p>
        </p:txBody>
      </p:sp>
      <p:sp>
        <p:nvSpPr>
          <p:cNvPr id="12" name="object 12"/>
          <p:cNvSpPr/>
          <p:nvPr/>
        </p:nvSpPr>
        <p:spPr>
          <a:xfrm>
            <a:off x="9663683" y="6195059"/>
            <a:ext cx="2528570" cy="407034"/>
          </a:xfrm>
          <a:custGeom>
            <a:avLst/>
            <a:gdLst/>
            <a:ahLst/>
            <a:cxnLst/>
            <a:rect l="l" t="t" r="r" b="b"/>
            <a:pathLst>
              <a:path w="2528570" h="407034">
                <a:moveTo>
                  <a:pt x="0" y="406907"/>
                </a:moveTo>
                <a:lnTo>
                  <a:pt x="2528316" y="406907"/>
                </a:lnTo>
                <a:lnTo>
                  <a:pt x="2528316" y="0"/>
                </a:lnTo>
                <a:lnTo>
                  <a:pt x="0" y="0"/>
                </a:lnTo>
                <a:lnTo>
                  <a:pt x="0" y="406907"/>
                </a:lnTo>
                <a:close/>
              </a:path>
            </a:pathLst>
          </a:custGeom>
          <a:solidFill>
            <a:srgbClr val="FF9700"/>
          </a:solidFill>
        </p:spPr>
        <p:txBody>
          <a:bodyPr wrap="square" lIns="0" tIns="0" rIns="0" bIns="0" rtlCol="0"/>
          <a:lstStyle/>
          <a:p>
            <a:endParaRPr/>
          </a:p>
        </p:txBody>
      </p:sp>
      <p:sp>
        <p:nvSpPr>
          <p:cNvPr id="13" name="object 13"/>
          <p:cNvSpPr/>
          <p:nvPr/>
        </p:nvSpPr>
        <p:spPr>
          <a:xfrm>
            <a:off x="9265919" y="6195059"/>
            <a:ext cx="407034" cy="407034"/>
          </a:xfrm>
          <a:custGeom>
            <a:avLst/>
            <a:gdLst/>
            <a:ahLst/>
            <a:cxnLst/>
            <a:rect l="l" t="t" r="r" b="b"/>
            <a:pathLst>
              <a:path w="407034" h="407034">
                <a:moveTo>
                  <a:pt x="406907" y="0"/>
                </a:moveTo>
                <a:lnTo>
                  <a:pt x="0" y="406907"/>
                </a:lnTo>
                <a:lnTo>
                  <a:pt x="406907" y="406907"/>
                </a:lnTo>
                <a:lnTo>
                  <a:pt x="406907" y="0"/>
                </a:lnTo>
                <a:close/>
              </a:path>
            </a:pathLst>
          </a:custGeom>
          <a:solidFill>
            <a:srgbClr val="FF9700"/>
          </a:solidFill>
        </p:spPr>
        <p:txBody>
          <a:bodyPr wrap="square" lIns="0" tIns="0" rIns="0" bIns="0" rtlCol="0"/>
          <a:lstStyle/>
          <a:p>
            <a:endParaRPr/>
          </a:p>
        </p:txBody>
      </p:sp>
      <p:sp>
        <p:nvSpPr>
          <p:cNvPr id="14" name="object 14"/>
          <p:cNvSpPr txBox="1">
            <a:spLocks noGrp="1"/>
          </p:cNvSpPr>
          <p:nvPr>
            <p:ph type="title"/>
          </p:nvPr>
        </p:nvSpPr>
        <p:spPr>
          <a:xfrm>
            <a:off x="0" y="799337"/>
            <a:ext cx="8404860" cy="452120"/>
          </a:xfrm>
          <a:prstGeom prst="rect">
            <a:avLst/>
          </a:prstGeom>
        </p:spPr>
        <p:txBody>
          <a:bodyPr vert="horz" wrap="square" lIns="0" tIns="12065" rIns="0" bIns="0" rtlCol="0">
            <a:spAutoFit/>
          </a:bodyPr>
          <a:lstStyle/>
          <a:p>
            <a:pPr marL="1176655">
              <a:lnSpc>
                <a:spcPct val="100000"/>
              </a:lnSpc>
              <a:spcBef>
                <a:spcPts val="95"/>
              </a:spcBef>
            </a:pPr>
            <a:r>
              <a:rPr lang="fr-FR" sz="2800" spc="-5" dirty="0">
                <a:solidFill>
                  <a:srgbClr val="FFFFFF"/>
                </a:solidFill>
              </a:rPr>
              <a:t>Relational </a:t>
            </a:r>
            <a:r>
              <a:rPr lang="fr-FR" sz="2800" spc="-5" dirty="0" smtClean="0">
                <a:solidFill>
                  <a:srgbClr val="FFFFFF"/>
                </a:solidFill>
              </a:rPr>
              <a:t>Database </a:t>
            </a:r>
            <a:r>
              <a:rPr lang="fr-FR" sz="2800" spc="-5" dirty="0">
                <a:solidFill>
                  <a:srgbClr val="FFFFFF"/>
                </a:solidFill>
              </a:rPr>
              <a:t>Management System</a:t>
            </a:r>
            <a:endParaRPr sz="2800" dirty="0"/>
          </a:p>
        </p:txBody>
      </p:sp>
      <p:sp>
        <p:nvSpPr>
          <p:cNvPr id="16" name="object 16"/>
          <p:cNvSpPr/>
          <p:nvPr/>
        </p:nvSpPr>
        <p:spPr>
          <a:xfrm>
            <a:off x="480072" y="850391"/>
            <a:ext cx="365734" cy="367284"/>
          </a:xfrm>
          <a:prstGeom prst="rect">
            <a:avLst/>
          </a:prstGeom>
          <a:blipFill>
            <a:blip r:embed="rId2" cstate="print"/>
            <a:stretch>
              <a:fillRect/>
            </a:stretch>
          </a:blipFill>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25400">
              <a:lnSpc>
                <a:spcPts val="2090"/>
              </a:lnSpc>
            </a:pPr>
            <a:fld id="{81D60167-4931-47E6-BA6A-407CBD079E47}" type="slidenum">
              <a:rPr spc="-5" dirty="0"/>
              <a:t>3</a:t>
            </a:fld>
            <a:endParaRPr spc="-5" dirty="0"/>
          </a:p>
        </p:txBody>
      </p:sp>
      <p:sp>
        <p:nvSpPr>
          <p:cNvPr id="18" name="Rectangle 17"/>
          <p:cNvSpPr/>
          <p:nvPr/>
        </p:nvSpPr>
        <p:spPr>
          <a:xfrm>
            <a:off x="228987" y="2871051"/>
            <a:ext cx="4952614" cy="936154"/>
          </a:xfrm>
          <a:prstGeom prst="rect">
            <a:avLst/>
          </a:prstGeom>
        </p:spPr>
        <p:txBody>
          <a:bodyPr wrap="square">
            <a:spAutoFit/>
          </a:bodyPr>
          <a:lstStyle/>
          <a:p>
            <a:pPr marL="17100" algn="just"/>
            <a:r>
              <a:rPr lang="fr-FR" dirty="0" smtClean="0">
                <a:solidFill>
                  <a:srgbClr val="FF9700"/>
                </a:solidFill>
                <a:latin typeface="Segoe UI Symbol"/>
                <a:cs typeface="Segoe UI Symbol"/>
              </a:rPr>
              <a:t>▰ </a:t>
            </a:r>
            <a:r>
              <a:rPr lang="fr-FR" dirty="0" smtClean="0">
                <a:latin typeface="Times New Roman" panose="02020603050405020304" pitchFamily="18" charset="0"/>
                <a:cs typeface="Times New Roman" panose="02020603050405020304" pitchFamily="18" charset="0"/>
              </a:rPr>
              <a:t> </a:t>
            </a:r>
            <a:r>
              <a:rPr lang="en-US" dirty="0">
                <a:cs typeface="Arial" panose="020B0604020202020204" pitchFamily="34" charset="0"/>
              </a:rPr>
              <a:t>is a software for storing and retrieving users' data by considering appropriate security measures.</a:t>
            </a:r>
          </a:p>
          <a:p>
            <a:pPr marL="12700">
              <a:lnSpc>
                <a:spcPct val="100000"/>
              </a:lnSpc>
              <a:spcBef>
                <a:spcPts val="100"/>
              </a:spcBef>
            </a:pPr>
            <a:endParaRPr lang="fr-FR" dirty="0">
              <a:latin typeface="Times New Roman" panose="02020603050405020304" pitchFamily="18" charset="0"/>
              <a:cs typeface="Times New Roman" panose="02020603050405020304" pitchFamily="18" charset="0"/>
            </a:endParaRPr>
          </a:p>
        </p:txBody>
      </p:sp>
      <p:sp>
        <p:nvSpPr>
          <p:cNvPr id="19" name="Rectangle 18"/>
          <p:cNvSpPr/>
          <p:nvPr/>
        </p:nvSpPr>
        <p:spPr>
          <a:xfrm>
            <a:off x="228987" y="4038600"/>
            <a:ext cx="4962850" cy="1477328"/>
          </a:xfrm>
          <a:prstGeom prst="rect">
            <a:avLst/>
          </a:prstGeom>
        </p:spPr>
        <p:txBody>
          <a:bodyPr wrap="square">
            <a:spAutoFit/>
          </a:bodyPr>
          <a:lstStyle/>
          <a:p>
            <a:pPr marL="17100" algn="just"/>
            <a:r>
              <a:rPr lang="fr-FR" dirty="0" smtClean="0">
                <a:solidFill>
                  <a:srgbClr val="FF9700"/>
                </a:solidFill>
                <a:latin typeface="Segoe UI Symbol"/>
                <a:cs typeface="Segoe UI Symbol"/>
              </a:rPr>
              <a:t>▰ </a:t>
            </a:r>
            <a:r>
              <a:rPr lang="en-US" dirty="0"/>
              <a:t>RDBMS stores and provides access to data points that are related to one another. Relational databases are based on the relational model, an intuitive, straightforward way of representing data in tables.</a:t>
            </a:r>
          </a:p>
        </p:txBody>
      </p:sp>
      <p:pic>
        <p:nvPicPr>
          <p:cNvPr id="15" name="Imag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845" y="1999677"/>
            <a:ext cx="3733800" cy="3733800"/>
          </a:xfrm>
          <a:prstGeom prst="rect">
            <a:avLst/>
          </a:prstGeom>
        </p:spPr>
      </p:pic>
    </p:spTree>
    <p:extLst>
      <p:ext uri="{BB962C8B-B14F-4D97-AF65-F5344CB8AC3E}">
        <p14:creationId xmlns:p14="http://schemas.microsoft.com/office/powerpoint/2010/main" val="22588296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1000"/>
                                        <p:tgtEl>
                                          <p:spTgt spid="18">
                                            <p:txEl>
                                              <p:pRg st="0" end="0"/>
                                            </p:txEl>
                                          </p:spTgt>
                                        </p:tgtEl>
                                      </p:cBhvr>
                                    </p:animEffect>
                                    <p:anim calcmode="lin" valueType="num">
                                      <p:cBhvr>
                                        <p:cTn id="8"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xEl>
                                              <p:pRg st="0" end="0"/>
                                            </p:txEl>
                                          </p:spTgt>
                                        </p:tgtEl>
                                        <p:attrNameLst>
                                          <p:attrName>style.visibility</p:attrName>
                                        </p:attrNameLst>
                                      </p:cBhvr>
                                      <p:to>
                                        <p:strVal val="visible"/>
                                      </p:to>
                                    </p:set>
                                    <p:animEffect transition="in" filter="fade">
                                      <p:cBhvr>
                                        <p:cTn id="14" dur="1000"/>
                                        <p:tgtEl>
                                          <p:spTgt spid="19">
                                            <p:txEl>
                                              <p:pRg st="0" end="0"/>
                                            </p:txEl>
                                          </p:spTgt>
                                        </p:tgtEl>
                                      </p:cBhvr>
                                    </p:animEffect>
                                    <p:anim calcmode="lin" valueType="num">
                                      <p:cBhvr>
                                        <p:cTn id="15"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9" y="169163"/>
            <a:ext cx="1041400" cy="346075"/>
          </a:xfrm>
          <a:custGeom>
            <a:avLst/>
            <a:gdLst/>
            <a:ahLst/>
            <a:cxnLst/>
            <a:rect l="l" t="t" r="r" b="b"/>
            <a:pathLst>
              <a:path w="1041400" h="346075">
                <a:moveTo>
                  <a:pt x="337565" y="0"/>
                </a:moveTo>
                <a:lnTo>
                  <a:pt x="0" y="345947"/>
                </a:lnTo>
                <a:lnTo>
                  <a:pt x="1040891" y="345947"/>
                </a:lnTo>
                <a:lnTo>
                  <a:pt x="337565" y="0"/>
                </a:lnTo>
                <a:close/>
              </a:path>
            </a:pathLst>
          </a:custGeom>
          <a:solidFill>
            <a:srgbClr val="253147"/>
          </a:solidFill>
        </p:spPr>
        <p:txBody>
          <a:bodyPr wrap="square" lIns="0" tIns="0" rIns="0" bIns="0" rtlCol="0"/>
          <a:lstStyle/>
          <a:p>
            <a:endParaRPr/>
          </a:p>
        </p:txBody>
      </p:sp>
      <p:sp>
        <p:nvSpPr>
          <p:cNvPr id="3" name="object 3"/>
          <p:cNvSpPr/>
          <p:nvPr/>
        </p:nvSpPr>
        <p:spPr>
          <a:xfrm>
            <a:off x="0" y="0"/>
            <a:ext cx="7245350" cy="508000"/>
          </a:xfrm>
          <a:custGeom>
            <a:avLst/>
            <a:gdLst/>
            <a:ahLst/>
            <a:cxnLst/>
            <a:rect l="l" t="t" r="r" b="b"/>
            <a:pathLst>
              <a:path w="7245350" h="508000">
                <a:moveTo>
                  <a:pt x="0" y="507491"/>
                </a:moveTo>
                <a:lnTo>
                  <a:pt x="7245096" y="507491"/>
                </a:lnTo>
                <a:lnTo>
                  <a:pt x="7245096" y="0"/>
                </a:lnTo>
                <a:lnTo>
                  <a:pt x="0" y="0"/>
                </a:lnTo>
                <a:lnTo>
                  <a:pt x="0" y="507491"/>
                </a:lnTo>
                <a:close/>
              </a:path>
            </a:pathLst>
          </a:custGeom>
          <a:solidFill>
            <a:srgbClr val="C6D2E6"/>
          </a:solidFill>
        </p:spPr>
        <p:txBody>
          <a:bodyPr wrap="square" lIns="0" tIns="0" rIns="0" bIns="0" rtlCol="0"/>
          <a:lstStyle/>
          <a:p>
            <a:endParaRPr/>
          </a:p>
        </p:txBody>
      </p:sp>
      <p:sp>
        <p:nvSpPr>
          <p:cNvPr id="4" name="object 4"/>
          <p:cNvSpPr/>
          <p:nvPr/>
        </p:nvSpPr>
        <p:spPr>
          <a:xfrm>
            <a:off x="0" y="1537716"/>
            <a:ext cx="7245350" cy="231775"/>
          </a:xfrm>
          <a:custGeom>
            <a:avLst/>
            <a:gdLst/>
            <a:ahLst/>
            <a:cxnLst/>
            <a:rect l="l" t="t" r="r" b="b"/>
            <a:pathLst>
              <a:path w="7245350" h="231775">
                <a:moveTo>
                  <a:pt x="0" y="231648"/>
                </a:moveTo>
                <a:lnTo>
                  <a:pt x="7245096" y="231648"/>
                </a:lnTo>
                <a:lnTo>
                  <a:pt x="7245096" y="0"/>
                </a:lnTo>
                <a:lnTo>
                  <a:pt x="0" y="0"/>
                </a:lnTo>
                <a:lnTo>
                  <a:pt x="0" y="231648"/>
                </a:lnTo>
                <a:close/>
              </a:path>
            </a:pathLst>
          </a:custGeom>
          <a:solidFill>
            <a:srgbClr val="C6D2E6"/>
          </a:solidFill>
        </p:spPr>
        <p:txBody>
          <a:bodyPr wrap="square" lIns="0" tIns="0" rIns="0" bIns="0" rtlCol="0"/>
          <a:lstStyle/>
          <a:p>
            <a:endParaRPr/>
          </a:p>
        </p:txBody>
      </p:sp>
      <p:sp>
        <p:nvSpPr>
          <p:cNvPr id="5" name="object 5"/>
          <p:cNvSpPr/>
          <p:nvPr/>
        </p:nvSpPr>
        <p:spPr>
          <a:xfrm>
            <a:off x="7239000" y="0"/>
            <a:ext cx="1769745" cy="1769745"/>
          </a:xfrm>
          <a:custGeom>
            <a:avLst/>
            <a:gdLst/>
            <a:ahLst/>
            <a:cxnLst/>
            <a:rect l="l" t="t" r="r" b="b"/>
            <a:pathLst>
              <a:path w="1769745" h="1769745">
                <a:moveTo>
                  <a:pt x="1769364" y="0"/>
                </a:moveTo>
                <a:lnTo>
                  <a:pt x="0" y="0"/>
                </a:lnTo>
                <a:lnTo>
                  <a:pt x="0" y="1769364"/>
                </a:lnTo>
                <a:lnTo>
                  <a:pt x="1769364" y="0"/>
                </a:lnTo>
                <a:close/>
              </a:path>
            </a:pathLst>
          </a:custGeom>
          <a:solidFill>
            <a:srgbClr val="C6D2E6"/>
          </a:solidFill>
        </p:spPr>
        <p:txBody>
          <a:bodyPr wrap="square" lIns="0" tIns="0" rIns="0" bIns="0" rtlCol="0"/>
          <a:lstStyle/>
          <a:p>
            <a:endParaRPr/>
          </a:p>
        </p:txBody>
      </p:sp>
      <p:sp>
        <p:nvSpPr>
          <p:cNvPr id="6" name="object 6"/>
          <p:cNvSpPr/>
          <p:nvPr/>
        </p:nvSpPr>
        <p:spPr>
          <a:xfrm>
            <a:off x="0" y="507491"/>
            <a:ext cx="8404860" cy="1030605"/>
          </a:xfrm>
          <a:custGeom>
            <a:avLst/>
            <a:gdLst/>
            <a:ahLst/>
            <a:cxnLst/>
            <a:rect l="l" t="t" r="r" b="b"/>
            <a:pathLst>
              <a:path w="8404860" h="1030605">
                <a:moveTo>
                  <a:pt x="0" y="1030224"/>
                </a:moveTo>
                <a:lnTo>
                  <a:pt x="8404860" y="1030224"/>
                </a:lnTo>
                <a:lnTo>
                  <a:pt x="8404860" y="0"/>
                </a:lnTo>
                <a:lnTo>
                  <a:pt x="0" y="0"/>
                </a:lnTo>
                <a:lnTo>
                  <a:pt x="0" y="1030224"/>
                </a:lnTo>
                <a:close/>
              </a:path>
            </a:pathLst>
          </a:custGeom>
          <a:solidFill>
            <a:srgbClr val="3E5278"/>
          </a:solidFill>
        </p:spPr>
        <p:txBody>
          <a:bodyPr wrap="square" lIns="0" tIns="0" rIns="0" bIns="0" rtlCol="0"/>
          <a:lstStyle/>
          <a:p>
            <a:endParaRPr/>
          </a:p>
        </p:txBody>
      </p:sp>
      <p:sp>
        <p:nvSpPr>
          <p:cNvPr id="7" name="object 7"/>
          <p:cNvSpPr/>
          <p:nvPr/>
        </p:nvSpPr>
        <p:spPr>
          <a:xfrm>
            <a:off x="8400288" y="507491"/>
            <a:ext cx="1030605" cy="1030605"/>
          </a:xfrm>
          <a:custGeom>
            <a:avLst/>
            <a:gdLst/>
            <a:ahLst/>
            <a:cxnLst/>
            <a:rect l="l" t="t" r="r" b="b"/>
            <a:pathLst>
              <a:path w="1030604" h="1030605">
                <a:moveTo>
                  <a:pt x="1030223" y="0"/>
                </a:moveTo>
                <a:lnTo>
                  <a:pt x="0" y="0"/>
                </a:lnTo>
                <a:lnTo>
                  <a:pt x="0" y="1030224"/>
                </a:lnTo>
                <a:lnTo>
                  <a:pt x="1030223" y="0"/>
                </a:lnTo>
                <a:close/>
              </a:path>
            </a:pathLst>
          </a:custGeom>
          <a:solidFill>
            <a:srgbClr val="3E5278"/>
          </a:solidFill>
        </p:spPr>
        <p:txBody>
          <a:bodyPr wrap="square" lIns="0" tIns="0" rIns="0" bIns="0" rtlCol="0"/>
          <a:lstStyle/>
          <a:p>
            <a:endParaRPr/>
          </a:p>
        </p:txBody>
      </p:sp>
      <p:sp>
        <p:nvSpPr>
          <p:cNvPr id="8" name="object 8"/>
          <p:cNvSpPr/>
          <p:nvPr/>
        </p:nvSpPr>
        <p:spPr>
          <a:xfrm>
            <a:off x="9262871" y="6597395"/>
            <a:ext cx="525780" cy="175260"/>
          </a:xfrm>
          <a:custGeom>
            <a:avLst/>
            <a:gdLst/>
            <a:ahLst/>
            <a:cxnLst/>
            <a:rect l="l" t="t" r="r" b="b"/>
            <a:pathLst>
              <a:path w="525779" h="175259">
                <a:moveTo>
                  <a:pt x="525779" y="0"/>
                </a:moveTo>
                <a:lnTo>
                  <a:pt x="0" y="0"/>
                </a:lnTo>
                <a:lnTo>
                  <a:pt x="355346" y="175259"/>
                </a:lnTo>
                <a:lnTo>
                  <a:pt x="525779" y="0"/>
                </a:lnTo>
                <a:close/>
              </a:path>
            </a:pathLst>
          </a:custGeom>
          <a:solidFill>
            <a:srgbClr val="D26E00"/>
          </a:solidFill>
        </p:spPr>
        <p:txBody>
          <a:bodyPr wrap="square" lIns="0" tIns="0" rIns="0" bIns="0" rtlCol="0"/>
          <a:lstStyle/>
          <a:p>
            <a:endParaRPr/>
          </a:p>
        </p:txBody>
      </p:sp>
      <p:sp>
        <p:nvSpPr>
          <p:cNvPr id="9" name="object 9"/>
          <p:cNvSpPr/>
          <p:nvPr/>
        </p:nvSpPr>
        <p:spPr>
          <a:xfrm>
            <a:off x="10366247" y="5963411"/>
            <a:ext cx="1826260" cy="231775"/>
          </a:xfrm>
          <a:custGeom>
            <a:avLst/>
            <a:gdLst/>
            <a:ahLst/>
            <a:cxnLst/>
            <a:rect l="l" t="t" r="r" b="b"/>
            <a:pathLst>
              <a:path w="1826259" h="231775">
                <a:moveTo>
                  <a:pt x="0" y="231648"/>
                </a:moveTo>
                <a:lnTo>
                  <a:pt x="1825751" y="231648"/>
                </a:lnTo>
                <a:lnTo>
                  <a:pt x="1825751" y="0"/>
                </a:lnTo>
                <a:lnTo>
                  <a:pt x="0" y="0"/>
                </a:lnTo>
                <a:lnTo>
                  <a:pt x="0" y="231648"/>
                </a:lnTo>
                <a:close/>
              </a:path>
            </a:pathLst>
          </a:custGeom>
          <a:solidFill>
            <a:srgbClr val="C6D2E6"/>
          </a:solidFill>
        </p:spPr>
        <p:txBody>
          <a:bodyPr wrap="square" lIns="0" tIns="0" rIns="0" bIns="0" rtlCol="0"/>
          <a:lstStyle/>
          <a:p>
            <a:endParaRPr/>
          </a:p>
        </p:txBody>
      </p:sp>
      <p:sp>
        <p:nvSpPr>
          <p:cNvPr id="10" name="object 10"/>
          <p:cNvSpPr/>
          <p:nvPr/>
        </p:nvSpPr>
        <p:spPr>
          <a:xfrm>
            <a:off x="10366247" y="6601968"/>
            <a:ext cx="1826260" cy="256540"/>
          </a:xfrm>
          <a:custGeom>
            <a:avLst/>
            <a:gdLst/>
            <a:ahLst/>
            <a:cxnLst/>
            <a:rect l="l" t="t" r="r" b="b"/>
            <a:pathLst>
              <a:path w="1826259" h="256540">
                <a:moveTo>
                  <a:pt x="0" y="256029"/>
                </a:moveTo>
                <a:lnTo>
                  <a:pt x="1825751" y="256029"/>
                </a:lnTo>
                <a:lnTo>
                  <a:pt x="1825751" y="0"/>
                </a:lnTo>
                <a:lnTo>
                  <a:pt x="0" y="0"/>
                </a:lnTo>
                <a:lnTo>
                  <a:pt x="0" y="256029"/>
                </a:lnTo>
                <a:close/>
              </a:path>
            </a:pathLst>
          </a:custGeom>
          <a:solidFill>
            <a:srgbClr val="C6D2E6"/>
          </a:solidFill>
        </p:spPr>
        <p:txBody>
          <a:bodyPr wrap="square" lIns="0" tIns="0" rIns="0" bIns="0" rtlCol="0"/>
          <a:lstStyle/>
          <a:p>
            <a:endParaRPr/>
          </a:p>
        </p:txBody>
      </p:sp>
      <p:sp>
        <p:nvSpPr>
          <p:cNvPr id="11" name="object 11"/>
          <p:cNvSpPr/>
          <p:nvPr/>
        </p:nvSpPr>
        <p:spPr>
          <a:xfrm>
            <a:off x="9474707" y="5963411"/>
            <a:ext cx="894715" cy="894715"/>
          </a:xfrm>
          <a:custGeom>
            <a:avLst/>
            <a:gdLst/>
            <a:ahLst/>
            <a:cxnLst/>
            <a:rect l="l" t="t" r="r" b="b"/>
            <a:pathLst>
              <a:path w="894715" h="894715">
                <a:moveTo>
                  <a:pt x="894588" y="0"/>
                </a:moveTo>
                <a:lnTo>
                  <a:pt x="0" y="894587"/>
                </a:lnTo>
                <a:lnTo>
                  <a:pt x="894588" y="894587"/>
                </a:lnTo>
                <a:lnTo>
                  <a:pt x="894588" y="0"/>
                </a:lnTo>
                <a:close/>
              </a:path>
            </a:pathLst>
          </a:custGeom>
          <a:solidFill>
            <a:srgbClr val="C6D2E6"/>
          </a:solidFill>
        </p:spPr>
        <p:txBody>
          <a:bodyPr wrap="square" lIns="0" tIns="0" rIns="0" bIns="0" rtlCol="0"/>
          <a:lstStyle/>
          <a:p>
            <a:endParaRPr/>
          </a:p>
        </p:txBody>
      </p:sp>
      <p:sp>
        <p:nvSpPr>
          <p:cNvPr id="12" name="object 12"/>
          <p:cNvSpPr/>
          <p:nvPr/>
        </p:nvSpPr>
        <p:spPr>
          <a:xfrm>
            <a:off x="9663683" y="6195059"/>
            <a:ext cx="2528570" cy="407034"/>
          </a:xfrm>
          <a:custGeom>
            <a:avLst/>
            <a:gdLst/>
            <a:ahLst/>
            <a:cxnLst/>
            <a:rect l="l" t="t" r="r" b="b"/>
            <a:pathLst>
              <a:path w="2528570" h="407034">
                <a:moveTo>
                  <a:pt x="0" y="406907"/>
                </a:moveTo>
                <a:lnTo>
                  <a:pt x="2528316" y="406907"/>
                </a:lnTo>
                <a:lnTo>
                  <a:pt x="2528316" y="0"/>
                </a:lnTo>
                <a:lnTo>
                  <a:pt x="0" y="0"/>
                </a:lnTo>
                <a:lnTo>
                  <a:pt x="0" y="406907"/>
                </a:lnTo>
                <a:close/>
              </a:path>
            </a:pathLst>
          </a:custGeom>
          <a:solidFill>
            <a:srgbClr val="FF9700"/>
          </a:solidFill>
        </p:spPr>
        <p:txBody>
          <a:bodyPr wrap="square" lIns="0" tIns="0" rIns="0" bIns="0" rtlCol="0"/>
          <a:lstStyle/>
          <a:p>
            <a:endParaRPr/>
          </a:p>
        </p:txBody>
      </p:sp>
      <p:sp>
        <p:nvSpPr>
          <p:cNvPr id="13" name="object 13"/>
          <p:cNvSpPr/>
          <p:nvPr/>
        </p:nvSpPr>
        <p:spPr>
          <a:xfrm>
            <a:off x="9265919" y="6195059"/>
            <a:ext cx="407034" cy="407034"/>
          </a:xfrm>
          <a:custGeom>
            <a:avLst/>
            <a:gdLst/>
            <a:ahLst/>
            <a:cxnLst/>
            <a:rect l="l" t="t" r="r" b="b"/>
            <a:pathLst>
              <a:path w="407034" h="407034">
                <a:moveTo>
                  <a:pt x="406907" y="0"/>
                </a:moveTo>
                <a:lnTo>
                  <a:pt x="0" y="406907"/>
                </a:lnTo>
                <a:lnTo>
                  <a:pt x="406907" y="406907"/>
                </a:lnTo>
                <a:lnTo>
                  <a:pt x="406907" y="0"/>
                </a:lnTo>
                <a:close/>
              </a:path>
            </a:pathLst>
          </a:custGeom>
          <a:solidFill>
            <a:srgbClr val="FF9700"/>
          </a:solidFill>
        </p:spPr>
        <p:txBody>
          <a:bodyPr wrap="square" lIns="0" tIns="0" rIns="0" bIns="0" rtlCol="0"/>
          <a:lstStyle/>
          <a:p>
            <a:endParaRPr/>
          </a:p>
        </p:txBody>
      </p:sp>
      <p:sp>
        <p:nvSpPr>
          <p:cNvPr id="14" name="object 14"/>
          <p:cNvSpPr txBox="1">
            <a:spLocks noGrp="1"/>
          </p:cNvSpPr>
          <p:nvPr>
            <p:ph type="title"/>
          </p:nvPr>
        </p:nvSpPr>
        <p:spPr>
          <a:xfrm>
            <a:off x="0" y="799337"/>
            <a:ext cx="8404860" cy="452120"/>
          </a:xfrm>
          <a:prstGeom prst="rect">
            <a:avLst/>
          </a:prstGeom>
        </p:spPr>
        <p:txBody>
          <a:bodyPr vert="horz" wrap="square" lIns="0" tIns="12065" rIns="0" bIns="0" rtlCol="0">
            <a:spAutoFit/>
          </a:bodyPr>
          <a:lstStyle/>
          <a:p>
            <a:pPr marL="1176655">
              <a:lnSpc>
                <a:spcPct val="100000"/>
              </a:lnSpc>
              <a:spcBef>
                <a:spcPts val="95"/>
              </a:spcBef>
            </a:pPr>
            <a:r>
              <a:rPr lang="fr-FR" sz="2800" spc="-5" dirty="0">
                <a:solidFill>
                  <a:srgbClr val="FFFFFF"/>
                </a:solidFill>
              </a:rPr>
              <a:t>SQL(</a:t>
            </a:r>
            <a:r>
              <a:rPr lang="fr-FR" sz="2800" spc="-5" dirty="0" err="1">
                <a:solidFill>
                  <a:srgbClr val="FFFFFF"/>
                </a:solidFill>
              </a:rPr>
              <a:t>Structured</a:t>
            </a:r>
            <a:r>
              <a:rPr lang="fr-FR" sz="2800" spc="-5" dirty="0">
                <a:solidFill>
                  <a:srgbClr val="FFFFFF"/>
                </a:solidFill>
              </a:rPr>
              <a:t> Query Language)</a:t>
            </a:r>
            <a:endParaRPr sz="2800" dirty="0"/>
          </a:p>
        </p:txBody>
      </p:sp>
      <p:sp>
        <p:nvSpPr>
          <p:cNvPr id="16" name="object 16"/>
          <p:cNvSpPr/>
          <p:nvPr/>
        </p:nvSpPr>
        <p:spPr>
          <a:xfrm>
            <a:off x="480072" y="850391"/>
            <a:ext cx="365734" cy="367284"/>
          </a:xfrm>
          <a:prstGeom prst="rect">
            <a:avLst/>
          </a:prstGeom>
          <a:blipFill>
            <a:blip r:embed="rId2" cstate="print"/>
            <a:stretch>
              <a:fillRect/>
            </a:stretch>
          </a:blipFill>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25400">
              <a:lnSpc>
                <a:spcPts val="2090"/>
              </a:lnSpc>
            </a:pPr>
            <a:fld id="{81D60167-4931-47E6-BA6A-407CBD079E47}" type="slidenum">
              <a:rPr spc="-5" dirty="0"/>
              <a:t>4</a:t>
            </a:fld>
            <a:endParaRPr spc="-5" dirty="0"/>
          </a:p>
        </p:txBody>
      </p:sp>
      <p:sp>
        <p:nvSpPr>
          <p:cNvPr id="15" name="Rectangle 14"/>
          <p:cNvSpPr/>
          <p:nvPr/>
        </p:nvSpPr>
        <p:spPr>
          <a:xfrm>
            <a:off x="217260" y="1812833"/>
            <a:ext cx="7594128" cy="4985980"/>
          </a:xfrm>
          <a:prstGeom prst="rect">
            <a:avLst/>
          </a:prstGeom>
        </p:spPr>
        <p:txBody>
          <a:bodyPr wrap="square">
            <a:spAutoFit/>
          </a:bodyPr>
          <a:lstStyle/>
          <a:p>
            <a:pPr algn="just">
              <a:lnSpc>
                <a:spcPct val="150000"/>
              </a:lnSpc>
            </a:pPr>
            <a:r>
              <a:rPr lang="en-US" sz="2000" b="1" dirty="0"/>
              <a:t>It is a standard language for accessing and manipulating databases.</a:t>
            </a:r>
          </a:p>
          <a:p>
            <a:r>
              <a:rPr lang="fr-FR" dirty="0"/>
              <a:t>What Can SQL do?</a:t>
            </a:r>
          </a:p>
          <a:p>
            <a:pPr marL="742950" lvl="1" indent="-285750">
              <a:lnSpc>
                <a:spcPct val="150000"/>
              </a:lnSpc>
              <a:buClr>
                <a:schemeClr val="accent6"/>
              </a:buClr>
              <a:buFont typeface="Courier New" panose="02070309020205020404" pitchFamily="49" charset="0"/>
              <a:buChar char="o"/>
            </a:pPr>
            <a:r>
              <a:rPr lang="en-US" dirty="0">
                <a:cs typeface="Arial" panose="020B0604020202020204" pitchFamily="34" charset="0"/>
              </a:rPr>
              <a:t>Execute queries against a database</a:t>
            </a:r>
          </a:p>
          <a:p>
            <a:pPr marL="742950" lvl="1" indent="-285750">
              <a:lnSpc>
                <a:spcPct val="150000"/>
              </a:lnSpc>
              <a:buClr>
                <a:schemeClr val="accent6"/>
              </a:buClr>
              <a:buFont typeface="Courier New" panose="02070309020205020404" pitchFamily="49" charset="0"/>
              <a:buChar char="o"/>
            </a:pPr>
            <a:r>
              <a:rPr lang="en-US" dirty="0">
                <a:cs typeface="Arial" panose="020B0604020202020204" pitchFamily="34" charset="0"/>
              </a:rPr>
              <a:t>Retrieve data from a database</a:t>
            </a:r>
          </a:p>
          <a:p>
            <a:pPr marL="742950" lvl="1" indent="-285750">
              <a:lnSpc>
                <a:spcPct val="150000"/>
              </a:lnSpc>
              <a:buClr>
                <a:schemeClr val="accent6"/>
              </a:buClr>
              <a:buFont typeface="Courier New" panose="02070309020205020404" pitchFamily="49" charset="0"/>
              <a:buChar char="o"/>
            </a:pPr>
            <a:r>
              <a:rPr lang="en-US" dirty="0">
                <a:cs typeface="Arial" panose="020B0604020202020204" pitchFamily="34" charset="0"/>
              </a:rPr>
              <a:t>Insert records in a database</a:t>
            </a:r>
          </a:p>
          <a:p>
            <a:pPr marL="742950" lvl="1" indent="-285750">
              <a:lnSpc>
                <a:spcPct val="150000"/>
              </a:lnSpc>
              <a:buClr>
                <a:schemeClr val="accent6"/>
              </a:buClr>
              <a:buFont typeface="Courier New" panose="02070309020205020404" pitchFamily="49" charset="0"/>
              <a:buChar char="o"/>
            </a:pPr>
            <a:r>
              <a:rPr lang="en-US" dirty="0">
                <a:cs typeface="Arial" panose="020B0604020202020204" pitchFamily="34" charset="0"/>
              </a:rPr>
              <a:t>Update records in a database</a:t>
            </a:r>
          </a:p>
          <a:p>
            <a:pPr marL="742950" lvl="1" indent="-285750">
              <a:lnSpc>
                <a:spcPct val="150000"/>
              </a:lnSpc>
              <a:buClr>
                <a:schemeClr val="accent6"/>
              </a:buClr>
              <a:buFont typeface="Courier New" panose="02070309020205020404" pitchFamily="49" charset="0"/>
              <a:buChar char="o"/>
            </a:pPr>
            <a:r>
              <a:rPr lang="en-US" dirty="0">
                <a:cs typeface="Arial" panose="020B0604020202020204" pitchFamily="34" charset="0"/>
              </a:rPr>
              <a:t>Delete records from a database</a:t>
            </a:r>
          </a:p>
          <a:p>
            <a:pPr marL="742950" lvl="1" indent="-285750">
              <a:lnSpc>
                <a:spcPct val="150000"/>
              </a:lnSpc>
              <a:buClr>
                <a:schemeClr val="accent6"/>
              </a:buClr>
              <a:buFont typeface="Courier New" panose="02070309020205020404" pitchFamily="49" charset="0"/>
              <a:buChar char="o"/>
            </a:pPr>
            <a:r>
              <a:rPr lang="en-US" dirty="0">
                <a:cs typeface="Arial" panose="020B0604020202020204" pitchFamily="34" charset="0"/>
              </a:rPr>
              <a:t>Create new databases</a:t>
            </a:r>
          </a:p>
          <a:p>
            <a:pPr marL="742950" lvl="1" indent="-285750">
              <a:lnSpc>
                <a:spcPct val="150000"/>
              </a:lnSpc>
              <a:buClr>
                <a:schemeClr val="accent6"/>
              </a:buClr>
              <a:buFont typeface="Courier New" panose="02070309020205020404" pitchFamily="49" charset="0"/>
              <a:buChar char="o"/>
            </a:pPr>
            <a:r>
              <a:rPr lang="en-US" dirty="0">
                <a:cs typeface="Arial" panose="020B0604020202020204" pitchFamily="34" charset="0"/>
              </a:rPr>
              <a:t>create new tables in a database</a:t>
            </a:r>
          </a:p>
          <a:p>
            <a:pPr marL="742950" lvl="1" indent="-285750">
              <a:lnSpc>
                <a:spcPct val="150000"/>
              </a:lnSpc>
              <a:buClr>
                <a:schemeClr val="accent6"/>
              </a:buClr>
              <a:buFont typeface="Courier New" panose="02070309020205020404" pitchFamily="49" charset="0"/>
              <a:buChar char="o"/>
            </a:pPr>
            <a:r>
              <a:rPr lang="en-US" dirty="0">
                <a:cs typeface="Arial" panose="020B0604020202020204" pitchFamily="34" charset="0"/>
              </a:rPr>
              <a:t>create stored procedures in a database</a:t>
            </a:r>
          </a:p>
          <a:p>
            <a:pPr marL="742950" lvl="1" indent="-285750">
              <a:lnSpc>
                <a:spcPct val="150000"/>
              </a:lnSpc>
              <a:buClr>
                <a:schemeClr val="accent6"/>
              </a:buClr>
              <a:buFont typeface="Courier New" panose="02070309020205020404" pitchFamily="49" charset="0"/>
              <a:buChar char="o"/>
            </a:pPr>
            <a:r>
              <a:rPr lang="en-US" dirty="0">
                <a:cs typeface="Arial" panose="020B0604020202020204" pitchFamily="34" charset="0"/>
              </a:rPr>
              <a:t>create views in a database</a:t>
            </a:r>
          </a:p>
          <a:p>
            <a:pPr marL="742950" lvl="1" indent="-285750">
              <a:lnSpc>
                <a:spcPct val="150000"/>
              </a:lnSpc>
              <a:buClr>
                <a:schemeClr val="accent6"/>
              </a:buClr>
              <a:buFont typeface="Courier New" panose="02070309020205020404" pitchFamily="49" charset="0"/>
              <a:buChar char="o"/>
            </a:pPr>
            <a:r>
              <a:rPr lang="en-US" dirty="0">
                <a:cs typeface="Arial" panose="020B0604020202020204" pitchFamily="34" charset="0"/>
              </a:rPr>
              <a:t>set permissions on tables, procedures, and views</a:t>
            </a:r>
          </a:p>
        </p:txBody>
      </p:sp>
      <p:pic>
        <p:nvPicPr>
          <p:cNvPr id="22" name="Imag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675" y="2583890"/>
            <a:ext cx="3305196" cy="3305196"/>
          </a:xfrm>
          <a:prstGeom prst="rect">
            <a:avLst/>
          </a:prstGeom>
        </p:spPr>
      </p:pic>
    </p:spTree>
    <p:extLst>
      <p:ext uri="{BB962C8B-B14F-4D97-AF65-F5344CB8AC3E}">
        <p14:creationId xmlns:p14="http://schemas.microsoft.com/office/powerpoint/2010/main" val="9758663"/>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9" y="169163"/>
            <a:ext cx="1041400" cy="346075"/>
          </a:xfrm>
          <a:custGeom>
            <a:avLst/>
            <a:gdLst/>
            <a:ahLst/>
            <a:cxnLst/>
            <a:rect l="l" t="t" r="r" b="b"/>
            <a:pathLst>
              <a:path w="1041400" h="346075">
                <a:moveTo>
                  <a:pt x="337565" y="0"/>
                </a:moveTo>
                <a:lnTo>
                  <a:pt x="0" y="345947"/>
                </a:lnTo>
                <a:lnTo>
                  <a:pt x="1040891" y="345947"/>
                </a:lnTo>
                <a:lnTo>
                  <a:pt x="337565" y="0"/>
                </a:lnTo>
                <a:close/>
              </a:path>
            </a:pathLst>
          </a:custGeom>
          <a:solidFill>
            <a:srgbClr val="253147"/>
          </a:solidFill>
        </p:spPr>
        <p:txBody>
          <a:bodyPr wrap="square" lIns="0" tIns="0" rIns="0" bIns="0" rtlCol="0"/>
          <a:lstStyle/>
          <a:p>
            <a:endParaRPr/>
          </a:p>
        </p:txBody>
      </p:sp>
      <p:sp>
        <p:nvSpPr>
          <p:cNvPr id="3" name="object 3"/>
          <p:cNvSpPr/>
          <p:nvPr/>
        </p:nvSpPr>
        <p:spPr>
          <a:xfrm>
            <a:off x="0" y="0"/>
            <a:ext cx="7245350" cy="508000"/>
          </a:xfrm>
          <a:custGeom>
            <a:avLst/>
            <a:gdLst/>
            <a:ahLst/>
            <a:cxnLst/>
            <a:rect l="l" t="t" r="r" b="b"/>
            <a:pathLst>
              <a:path w="7245350" h="508000">
                <a:moveTo>
                  <a:pt x="0" y="507491"/>
                </a:moveTo>
                <a:lnTo>
                  <a:pt x="7245096" y="507491"/>
                </a:lnTo>
                <a:lnTo>
                  <a:pt x="7245096" y="0"/>
                </a:lnTo>
                <a:lnTo>
                  <a:pt x="0" y="0"/>
                </a:lnTo>
                <a:lnTo>
                  <a:pt x="0" y="507491"/>
                </a:lnTo>
                <a:close/>
              </a:path>
            </a:pathLst>
          </a:custGeom>
          <a:solidFill>
            <a:srgbClr val="C6D2E6"/>
          </a:solidFill>
        </p:spPr>
        <p:txBody>
          <a:bodyPr wrap="square" lIns="0" tIns="0" rIns="0" bIns="0" rtlCol="0"/>
          <a:lstStyle/>
          <a:p>
            <a:endParaRPr/>
          </a:p>
        </p:txBody>
      </p:sp>
      <p:sp>
        <p:nvSpPr>
          <p:cNvPr id="4" name="object 4"/>
          <p:cNvSpPr/>
          <p:nvPr/>
        </p:nvSpPr>
        <p:spPr>
          <a:xfrm>
            <a:off x="0" y="1537716"/>
            <a:ext cx="7245350" cy="231775"/>
          </a:xfrm>
          <a:custGeom>
            <a:avLst/>
            <a:gdLst/>
            <a:ahLst/>
            <a:cxnLst/>
            <a:rect l="l" t="t" r="r" b="b"/>
            <a:pathLst>
              <a:path w="7245350" h="231775">
                <a:moveTo>
                  <a:pt x="0" y="231648"/>
                </a:moveTo>
                <a:lnTo>
                  <a:pt x="7245096" y="231648"/>
                </a:lnTo>
                <a:lnTo>
                  <a:pt x="7245096" y="0"/>
                </a:lnTo>
                <a:lnTo>
                  <a:pt x="0" y="0"/>
                </a:lnTo>
                <a:lnTo>
                  <a:pt x="0" y="231648"/>
                </a:lnTo>
                <a:close/>
              </a:path>
            </a:pathLst>
          </a:custGeom>
          <a:solidFill>
            <a:srgbClr val="C6D2E6"/>
          </a:solidFill>
        </p:spPr>
        <p:txBody>
          <a:bodyPr wrap="square" lIns="0" tIns="0" rIns="0" bIns="0" rtlCol="0"/>
          <a:lstStyle/>
          <a:p>
            <a:endParaRPr/>
          </a:p>
        </p:txBody>
      </p:sp>
      <p:sp>
        <p:nvSpPr>
          <p:cNvPr id="5" name="object 5"/>
          <p:cNvSpPr/>
          <p:nvPr/>
        </p:nvSpPr>
        <p:spPr>
          <a:xfrm>
            <a:off x="7239000" y="0"/>
            <a:ext cx="1769745" cy="1769745"/>
          </a:xfrm>
          <a:custGeom>
            <a:avLst/>
            <a:gdLst/>
            <a:ahLst/>
            <a:cxnLst/>
            <a:rect l="l" t="t" r="r" b="b"/>
            <a:pathLst>
              <a:path w="1769745" h="1769745">
                <a:moveTo>
                  <a:pt x="1769364" y="0"/>
                </a:moveTo>
                <a:lnTo>
                  <a:pt x="0" y="0"/>
                </a:lnTo>
                <a:lnTo>
                  <a:pt x="0" y="1769364"/>
                </a:lnTo>
                <a:lnTo>
                  <a:pt x="1769364" y="0"/>
                </a:lnTo>
                <a:close/>
              </a:path>
            </a:pathLst>
          </a:custGeom>
          <a:solidFill>
            <a:srgbClr val="C6D2E6"/>
          </a:solidFill>
        </p:spPr>
        <p:txBody>
          <a:bodyPr wrap="square" lIns="0" tIns="0" rIns="0" bIns="0" rtlCol="0"/>
          <a:lstStyle/>
          <a:p>
            <a:endParaRPr/>
          </a:p>
        </p:txBody>
      </p:sp>
      <p:sp>
        <p:nvSpPr>
          <p:cNvPr id="6" name="object 6"/>
          <p:cNvSpPr/>
          <p:nvPr/>
        </p:nvSpPr>
        <p:spPr>
          <a:xfrm>
            <a:off x="-15241" y="507490"/>
            <a:ext cx="8404860" cy="1030605"/>
          </a:xfrm>
          <a:custGeom>
            <a:avLst/>
            <a:gdLst/>
            <a:ahLst/>
            <a:cxnLst/>
            <a:rect l="l" t="t" r="r" b="b"/>
            <a:pathLst>
              <a:path w="8404860" h="1030605">
                <a:moveTo>
                  <a:pt x="0" y="1030224"/>
                </a:moveTo>
                <a:lnTo>
                  <a:pt x="8404860" y="1030224"/>
                </a:lnTo>
                <a:lnTo>
                  <a:pt x="8404860" y="0"/>
                </a:lnTo>
                <a:lnTo>
                  <a:pt x="0" y="0"/>
                </a:lnTo>
                <a:lnTo>
                  <a:pt x="0" y="1030224"/>
                </a:lnTo>
                <a:close/>
              </a:path>
            </a:pathLst>
          </a:custGeom>
          <a:solidFill>
            <a:srgbClr val="3E5278"/>
          </a:solidFill>
        </p:spPr>
        <p:txBody>
          <a:bodyPr wrap="square" lIns="0" tIns="0" rIns="0" bIns="0" rtlCol="0"/>
          <a:lstStyle/>
          <a:p>
            <a:endParaRPr/>
          </a:p>
        </p:txBody>
      </p:sp>
      <p:sp>
        <p:nvSpPr>
          <p:cNvPr id="7" name="object 7"/>
          <p:cNvSpPr/>
          <p:nvPr/>
        </p:nvSpPr>
        <p:spPr>
          <a:xfrm>
            <a:off x="8400288" y="507491"/>
            <a:ext cx="1030605" cy="1030605"/>
          </a:xfrm>
          <a:custGeom>
            <a:avLst/>
            <a:gdLst/>
            <a:ahLst/>
            <a:cxnLst/>
            <a:rect l="l" t="t" r="r" b="b"/>
            <a:pathLst>
              <a:path w="1030604" h="1030605">
                <a:moveTo>
                  <a:pt x="1030223" y="0"/>
                </a:moveTo>
                <a:lnTo>
                  <a:pt x="0" y="0"/>
                </a:lnTo>
                <a:lnTo>
                  <a:pt x="0" y="1030224"/>
                </a:lnTo>
                <a:lnTo>
                  <a:pt x="1030223" y="0"/>
                </a:lnTo>
                <a:close/>
              </a:path>
            </a:pathLst>
          </a:custGeom>
          <a:solidFill>
            <a:srgbClr val="3E5278"/>
          </a:solidFill>
        </p:spPr>
        <p:txBody>
          <a:bodyPr wrap="square" lIns="0" tIns="0" rIns="0" bIns="0" rtlCol="0"/>
          <a:lstStyle/>
          <a:p>
            <a:endParaRPr/>
          </a:p>
        </p:txBody>
      </p:sp>
      <p:sp>
        <p:nvSpPr>
          <p:cNvPr id="8" name="object 8"/>
          <p:cNvSpPr/>
          <p:nvPr/>
        </p:nvSpPr>
        <p:spPr>
          <a:xfrm>
            <a:off x="9262871" y="6597395"/>
            <a:ext cx="525780" cy="175260"/>
          </a:xfrm>
          <a:custGeom>
            <a:avLst/>
            <a:gdLst/>
            <a:ahLst/>
            <a:cxnLst/>
            <a:rect l="l" t="t" r="r" b="b"/>
            <a:pathLst>
              <a:path w="525779" h="175259">
                <a:moveTo>
                  <a:pt x="525779" y="0"/>
                </a:moveTo>
                <a:lnTo>
                  <a:pt x="0" y="0"/>
                </a:lnTo>
                <a:lnTo>
                  <a:pt x="355346" y="175259"/>
                </a:lnTo>
                <a:lnTo>
                  <a:pt x="525779" y="0"/>
                </a:lnTo>
                <a:close/>
              </a:path>
            </a:pathLst>
          </a:custGeom>
          <a:solidFill>
            <a:srgbClr val="D26E00"/>
          </a:solidFill>
        </p:spPr>
        <p:txBody>
          <a:bodyPr wrap="square" lIns="0" tIns="0" rIns="0" bIns="0" rtlCol="0"/>
          <a:lstStyle/>
          <a:p>
            <a:endParaRPr/>
          </a:p>
        </p:txBody>
      </p:sp>
      <p:sp>
        <p:nvSpPr>
          <p:cNvPr id="9" name="object 9"/>
          <p:cNvSpPr/>
          <p:nvPr/>
        </p:nvSpPr>
        <p:spPr>
          <a:xfrm>
            <a:off x="10366247" y="5963411"/>
            <a:ext cx="1826260" cy="231775"/>
          </a:xfrm>
          <a:custGeom>
            <a:avLst/>
            <a:gdLst/>
            <a:ahLst/>
            <a:cxnLst/>
            <a:rect l="l" t="t" r="r" b="b"/>
            <a:pathLst>
              <a:path w="1826259" h="231775">
                <a:moveTo>
                  <a:pt x="0" y="231648"/>
                </a:moveTo>
                <a:lnTo>
                  <a:pt x="1825751" y="231648"/>
                </a:lnTo>
                <a:lnTo>
                  <a:pt x="1825751" y="0"/>
                </a:lnTo>
                <a:lnTo>
                  <a:pt x="0" y="0"/>
                </a:lnTo>
                <a:lnTo>
                  <a:pt x="0" y="231648"/>
                </a:lnTo>
                <a:close/>
              </a:path>
            </a:pathLst>
          </a:custGeom>
          <a:solidFill>
            <a:srgbClr val="C6D2E6"/>
          </a:solidFill>
        </p:spPr>
        <p:txBody>
          <a:bodyPr wrap="square" lIns="0" tIns="0" rIns="0" bIns="0" rtlCol="0"/>
          <a:lstStyle/>
          <a:p>
            <a:endParaRPr/>
          </a:p>
        </p:txBody>
      </p:sp>
      <p:sp>
        <p:nvSpPr>
          <p:cNvPr id="10" name="object 10"/>
          <p:cNvSpPr/>
          <p:nvPr/>
        </p:nvSpPr>
        <p:spPr>
          <a:xfrm>
            <a:off x="10366247" y="6601968"/>
            <a:ext cx="1826260" cy="256540"/>
          </a:xfrm>
          <a:custGeom>
            <a:avLst/>
            <a:gdLst/>
            <a:ahLst/>
            <a:cxnLst/>
            <a:rect l="l" t="t" r="r" b="b"/>
            <a:pathLst>
              <a:path w="1826259" h="256540">
                <a:moveTo>
                  <a:pt x="0" y="256029"/>
                </a:moveTo>
                <a:lnTo>
                  <a:pt x="1825751" y="256029"/>
                </a:lnTo>
                <a:lnTo>
                  <a:pt x="1825751" y="0"/>
                </a:lnTo>
                <a:lnTo>
                  <a:pt x="0" y="0"/>
                </a:lnTo>
                <a:lnTo>
                  <a:pt x="0" y="256029"/>
                </a:lnTo>
                <a:close/>
              </a:path>
            </a:pathLst>
          </a:custGeom>
          <a:solidFill>
            <a:srgbClr val="C6D2E6"/>
          </a:solidFill>
        </p:spPr>
        <p:txBody>
          <a:bodyPr wrap="square" lIns="0" tIns="0" rIns="0" bIns="0" rtlCol="0"/>
          <a:lstStyle/>
          <a:p>
            <a:endParaRPr/>
          </a:p>
        </p:txBody>
      </p:sp>
      <p:sp>
        <p:nvSpPr>
          <p:cNvPr id="11" name="object 11"/>
          <p:cNvSpPr/>
          <p:nvPr/>
        </p:nvSpPr>
        <p:spPr>
          <a:xfrm>
            <a:off x="9474707" y="5963411"/>
            <a:ext cx="894715" cy="894715"/>
          </a:xfrm>
          <a:custGeom>
            <a:avLst/>
            <a:gdLst/>
            <a:ahLst/>
            <a:cxnLst/>
            <a:rect l="l" t="t" r="r" b="b"/>
            <a:pathLst>
              <a:path w="894715" h="894715">
                <a:moveTo>
                  <a:pt x="894588" y="0"/>
                </a:moveTo>
                <a:lnTo>
                  <a:pt x="0" y="894587"/>
                </a:lnTo>
                <a:lnTo>
                  <a:pt x="894588" y="894587"/>
                </a:lnTo>
                <a:lnTo>
                  <a:pt x="894588" y="0"/>
                </a:lnTo>
                <a:close/>
              </a:path>
            </a:pathLst>
          </a:custGeom>
          <a:solidFill>
            <a:srgbClr val="C6D2E6"/>
          </a:solidFill>
        </p:spPr>
        <p:txBody>
          <a:bodyPr wrap="square" lIns="0" tIns="0" rIns="0" bIns="0" rtlCol="0"/>
          <a:lstStyle/>
          <a:p>
            <a:endParaRPr/>
          </a:p>
        </p:txBody>
      </p:sp>
      <p:sp>
        <p:nvSpPr>
          <p:cNvPr id="12" name="object 12"/>
          <p:cNvSpPr/>
          <p:nvPr/>
        </p:nvSpPr>
        <p:spPr>
          <a:xfrm>
            <a:off x="9663683" y="6195059"/>
            <a:ext cx="2528570" cy="407034"/>
          </a:xfrm>
          <a:custGeom>
            <a:avLst/>
            <a:gdLst/>
            <a:ahLst/>
            <a:cxnLst/>
            <a:rect l="l" t="t" r="r" b="b"/>
            <a:pathLst>
              <a:path w="2528570" h="407034">
                <a:moveTo>
                  <a:pt x="0" y="406907"/>
                </a:moveTo>
                <a:lnTo>
                  <a:pt x="2528316" y="406907"/>
                </a:lnTo>
                <a:lnTo>
                  <a:pt x="2528316" y="0"/>
                </a:lnTo>
                <a:lnTo>
                  <a:pt x="0" y="0"/>
                </a:lnTo>
                <a:lnTo>
                  <a:pt x="0" y="406907"/>
                </a:lnTo>
                <a:close/>
              </a:path>
            </a:pathLst>
          </a:custGeom>
          <a:solidFill>
            <a:srgbClr val="FF9700"/>
          </a:solidFill>
        </p:spPr>
        <p:txBody>
          <a:bodyPr wrap="square" lIns="0" tIns="0" rIns="0" bIns="0" rtlCol="0"/>
          <a:lstStyle/>
          <a:p>
            <a:endParaRPr/>
          </a:p>
        </p:txBody>
      </p:sp>
      <p:sp>
        <p:nvSpPr>
          <p:cNvPr id="13" name="object 13"/>
          <p:cNvSpPr/>
          <p:nvPr/>
        </p:nvSpPr>
        <p:spPr>
          <a:xfrm>
            <a:off x="9265919" y="6195059"/>
            <a:ext cx="407034" cy="407034"/>
          </a:xfrm>
          <a:custGeom>
            <a:avLst/>
            <a:gdLst/>
            <a:ahLst/>
            <a:cxnLst/>
            <a:rect l="l" t="t" r="r" b="b"/>
            <a:pathLst>
              <a:path w="407034" h="407034">
                <a:moveTo>
                  <a:pt x="406907" y="0"/>
                </a:moveTo>
                <a:lnTo>
                  <a:pt x="0" y="406907"/>
                </a:lnTo>
                <a:lnTo>
                  <a:pt x="406907" y="406907"/>
                </a:lnTo>
                <a:lnTo>
                  <a:pt x="406907" y="0"/>
                </a:lnTo>
                <a:close/>
              </a:path>
            </a:pathLst>
          </a:custGeom>
          <a:solidFill>
            <a:srgbClr val="FF9700"/>
          </a:solidFill>
        </p:spPr>
        <p:txBody>
          <a:bodyPr wrap="square" lIns="0" tIns="0" rIns="0" bIns="0" rtlCol="0"/>
          <a:lstStyle/>
          <a:p>
            <a:endParaRPr/>
          </a:p>
        </p:txBody>
      </p:sp>
      <p:sp>
        <p:nvSpPr>
          <p:cNvPr id="14" name="object 14"/>
          <p:cNvSpPr txBox="1">
            <a:spLocks noGrp="1"/>
          </p:cNvSpPr>
          <p:nvPr>
            <p:ph type="title"/>
          </p:nvPr>
        </p:nvSpPr>
        <p:spPr>
          <a:xfrm>
            <a:off x="0" y="799337"/>
            <a:ext cx="7467600" cy="452120"/>
          </a:xfrm>
          <a:prstGeom prst="rect">
            <a:avLst/>
          </a:prstGeom>
        </p:spPr>
        <p:txBody>
          <a:bodyPr vert="horz" wrap="square" lIns="0" tIns="12065" rIns="0" bIns="0" rtlCol="0">
            <a:spAutoFit/>
          </a:bodyPr>
          <a:lstStyle/>
          <a:p>
            <a:pPr marL="1176655">
              <a:lnSpc>
                <a:spcPct val="100000"/>
              </a:lnSpc>
              <a:spcBef>
                <a:spcPts val="95"/>
              </a:spcBef>
            </a:pPr>
            <a:r>
              <a:rPr lang="fr-FR" sz="2800" spc="-5" dirty="0">
                <a:solidFill>
                  <a:srgbClr val="FFFFFF"/>
                </a:solidFill>
              </a:rPr>
              <a:t>MySQL</a:t>
            </a:r>
            <a:endParaRPr sz="2800" dirty="0"/>
          </a:p>
        </p:txBody>
      </p:sp>
      <p:sp>
        <p:nvSpPr>
          <p:cNvPr id="16" name="object 16"/>
          <p:cNvSpPr/>
          <p:nvPr/>
        </p:nvSpPr>
        <p:spPr>
          <a:xfrm>
            <a:off x="480072" y="850391"/>
            <a:ext cx="365734" cy="367284"/>
          </a:xfrm>
          <a:prstGeom prst="rect">
            <a:avLst/>
          </a:prstGeom>
          <a:blipFill>
            <a:blip r:embed="rId2" cstate="print"/>
            <a:stretch>
              <a:fillRect/>
            </a:stretch>
          </a:blipFill>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25400">
              <a:lnSpc>
                <a:spcPts val="2090"/>
              </a:lnSpc>
            </a:pPr>
            <a:fld id="{81D60167-4931-47E6-BA6A-407CBD079E47}" type="slidenum">
              <a:rPr spc="-5" dirty="0"/>
              <a:t>5</a:t>
            </a:fld>
            <a:endParaRPr spc="-5" dirty="0"/>
          </a:p>
        </p:txBody>
      </p:sp>
      <p:sp>
        <p:nvSpPr>
          <p:cNvPr id="20" name="Rectangle 19"/>
          <p:cNvSpPr/>
          <p:nvPr/>
        </p:nvSpPr>
        <p:spPr>
          <a:xfrm>
            <a:off x="337874" y="2127515"/>
            <a:ext cx="9868861" cy="4031873"/>
          </a:xfrm>
          <a:prstGeom prst="rect">
            <a:avLst/>
          </a:prstGeom>
        </p:spPr>
        <p:txBody>
          <a:bodyPr wrap="square">
            <a:spAutoFit/>
          </a:bodyPr>
          <a:lstStyle/>
          <a:p>
            <a:r>
              <a:rPr lang="en-US" sz="2000" b="1" dirty="0"/>
              <a:t>MySQL is a database system used on the web , The data in a MySQL database are stored in tables. A table is a collection of related data, and it consists of columns and rows.</a:t>
            </a:r>
          </a:p>
          <a:p>
            <a:pPr marL="342900" indent="-342900">
              <a:lnSpc>
                <a:spcPct val="150000"/>
              </a:lnSpc>
              <a:buClr>
                <a:schemeClr val="accent6"/>
              </a:buClr>
              <a:buFont typeface="Courier New" panose="02070309020205020404" pitchFamily="49" charset="0"/>
              <a:buChar char="o"/>
            </a:pPr>
            <a:r>
              <a:rPr lang="en-US" dirty="0"/>
              <a:t>MySQL is a database system that runs on a server</a:t>
            </a:r>
          </a:p>
          <a:p>
            <a:pPr marL="342900" indent="-342900">
              <a:lnSpc>
                <a:spcPct val="150000"/>
              </a:lnSpc>
              <a:buClr>
                <a:schemeClr val="accent6"/>
              </a:buClr>
              <a:buFont typeface="Courier New" panose="02070309020205020404" pitchFamily="49" charset="0"/>
              <a:buChar char="o"/>
            </a:pPr>
            <a:r>
              <a:rPr lang="en-US" dirty="0"/>
              <a:t>MySQL is ideal for both small and large applications</a:t>
            </a:r>
          </a:p>
          <a:p>
            <a:pPr marL="342900" indent="-342900">
              <a:lnSpc>
                <a:spcPct val="150000"/>
              </a:lnSpc>
              <a:buClr>
                <a:schemeClr val="accent6"/>
              </a:buClr>
              <a:buFont typeface="Courier New" panose="02070309020205020404" pitchFamily="49" charset="0"/>
              <a:buChar char="o"/>
            </a:pPr>
            <a:r>
              <a:rPr lang="en-US" dirty="0"/>
              <a:t>MySQL is very fast, reliable, and easy to use</a:t>
            </a:r>
          </a:p>
          <a:p>
            <a:pPr marL="342900" indent="-342900">
              <a:lnSpc>
                <a:spcPct val="150000"/>
              </a:lnSpc>
              <a:buClr>
                <a:schemeClr val="accent6"/>
              </a:buClr>
              <a:buFont typeface="Courier New" panose="02070309020205020404" pitchFamily="49" charset="0"/>
              <a:buChar char="o"/>
            </a:pPr>
            <a:r>
              <a:rPr lang="en-US" dirty="0"/>
              <a:t>MySQL uses standard SQL</a:t>
            </a:r>
          </a:p>
          <a:p>
            <a:pPr marL="342900" indent="-342900">
              <a:lnSpc>
                <a:spcPct val="150000"/>
              </a:lnSpc>
              <a:buClr>
                <a:schemeClr val="accent6"/>
              </a:buClr>
              <a:buFont typeface="Courier New" panose="02070309020205020404" pitchFamily="49" charset="0"/>
              <a:buChar char="o"/>
            </a:pPr>
            <a:r>
              <a:rPr lang="en-US" dirty="0"/>
              <a:t>MySQL compiles on a number of platforms</a:t>
            </a:r>
          </a:p>
          <a:p>
            <a:pPr marL="342900" indent="-342900">
              <a:lnSpc>
                <a:spcPct val="150000"/>
              </a:lnSpc>
              <a:buClr>
                <a:schemeClr val="accent6"/>
              </a:buClr>
              <a:buFont typeface="Courier New" panose="02070309020205020404" pitchFamily="49" charset="0"/>
              <a:buChar char="o"/>
            </a:pPr>
            <a:r>
              <a:rPr lang="en-US" dirty="0"/>
              <a:t>MySQL is free to download and use</a:t>
            </a:r>
          </a:p>
          <a:p>
            <a:pPr marL="342900" indent="-342900">
              <a:lnSpc>
                <a:spcPct val="150000"/>
              </a:lnSpc>
              <a:buClr>
                <a:schemeClr val="accent6"/>
              </a:buClr>
              <a:buFont typeface="Courier New" panose="02070309020205020404" pitchFamily="49" charset="0"/>
              <a:buChar char="o"/>
            </a:pPr>
            <a:r>
              <a:rPr lang="en-US" dirty="0"/>
              <a:t>MySQL is developed, distributed, and supported by Oracle Corporation</a:t>
            </a:r>
          </a:p>
          <a:p>
            <a:pPr marL="342900" indent="-342900">
              <a:lnSpc>
                <a:spcPct val="150000"/>
              </a:lnSpc>
              <a:buClr>
                <a:schemeClr val="accent6"/>
              </a:buClr>
              <a:buFont typeface="Courier New" panose="02070309020205020404" pitchFamily="49" charset="0"/>
              <a:buChar char="o"/>
            </a:pPr>
            <a:r>
              <a:rPr lang="en-US" dirty="0"/>
              <a:t>MySQL is named after co-founder Monty </a:t>
            </a:r>
            <a:r>
              <a:rPr lang="en-US" dirty="0" smtClean="0"/>
              <a:t>Widenius's </a:t>
            </a:r>
            <a:r>
              <a:rPr lang="en-US" dirty="0"/>
              <a:t>daughter: My</a:t>
            </a:r>
          </a:p>
        </p:txBody>
      </p:sp>
      <p:pic>
        <p:nvPicPr>
          <p:cNvPr id="21" name="Image 20"/>
          <p:cNvPicPr>
            <a:picLocks noChangeAspect="1"/>
          </p:cNvPicPr>
          <p:nvPr/>
        </p:nvPicPr>
        <p:blipFill>
          <a:blip r:embed="rId3"/>
          <a:stretch>
            <a:fillRect/>
          </a:stretch>
        </p:blipFill>
        <p:spPr>
          <a:xfrm>
            <a:off x="7200448" y="2877553"/>
            <a:ext cx="4267855" cy="2209800"/>
          </a:xfrm>
          <a:prstGeom prst="rect">
            <a:avLst/>
          </a:prstGeom>
        </p:spPr>
      </p:pic>
    </p:spTree>
    <p:extLst>
      <p:ext uri="{BB962C8B-B14F-4D97-AF65-F5344CB8AC3E}">
        <p14:creationId xmlns:p14="http://schemas.microsoft.com/office/powerpoint/2010/main" val="281154347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9" y="169163"/>
            <a:ext cx="1041400" cy="346075"/>
          </a:xfrm>
          <a:custGeom>
            <a:avLst/>
            <a:gdLst/>
            <a:ahLst/>
            <a:cxnLst/>
            <a:rect l="l" t="t" r="r" b="b"/>
            <a:pathLst>
              <a:path w="1041400" h="346075">
                <a:moveTo>
                  <a:pt x="337565" y="0"/>
                </a:moveTo>
                <a:lnTo>
                  <a:pt x="0" y="345947"/>
                </a:lnTo>
                <a:lnTo>
                  <a:pt x="1040891" y="345947"/>
                </a:lnTo>
                <a:lnTo>
                  <a:pt x="337565" y="0"/>
                </a:lnTo>
                <a:close/>
              </a:path>
            </a:pathLst>
          </a:custGeom>
          <a:solidFill>
            <a:srgbClr val="253147"/>
          </a:solidFill>
        </p:spPr>
        <p:txBody>
          <a:bodyPr wrap="square" lIns="0" tIns="0" rIns="0" bIns="0" rtlCol="0"/>
          <a:lstStyle/>
          <a:p>
            <a:endParaRPr/>
          </a:p>
        </p:txBody>
      </p:sp>
      <p:sp>
        <p:nvSpPr>
          <p:cNvPr id="3" name="object 3"/>
          <p:cNvSpPr/>
          <p:nvPr/>
        </p:nvSpPr>
        <p:spPr>
          <a:xfrm>
            <a:off x="0" y="0"/>
            <a:ext cx="7245350" cy="508000"/>
          </a:xfrm>
          <a:custGeom>
            <a:avLst/>
            <a:gdLst/>
            <a:ahLst/>
            <a:cxnLst/>
            <a:rect l="l" t="t" r="r" b="b"/>
            <a:pathLst>
              <a:path w="7245350" h="508000">
                <a:moveTo>
                  <a:pt x="0" y="507491"/>
                </a:moveTo>
                <a:lnTo>
                  <a:pt x="7245096" y="507491"/>
                </a:lnTo>
                <a:lnTo>
                  <a:pt x="7245096" y="0"/>
                </a:lnTo>
                <a:lnTo>
                  <a:pt x="0" y="0"/>
                </a:lnTo>
                <a:lnTo>
                  <a:pt x="0" y="507491"/>
                </a:lnTo>
                <a:close/>
              </a:path>
            </a:pathLst>
          </a:custGeom>
          <a:solidFill>
            <a:srgbClr val="C6D2E6"/>
          </a:solidFill>
        </p:spPr>
        <p:txBody>
          <a:bodyPr wrap="square" lIns="0" tIns="0" rIns="0" bIns="0" rtlCol="0"/>
          <a:lstStyle/>
          <a:p>
            <a:endParaRPr/>
          </a:p>
        </p:txBody>
      </p:sp>
      <p:sp>
        <p:nvSpPr>
          <p:cNvPr id="4" name="object 4"/>
          <p:cNvSpPr/>
          <p:nvPr/>
        </p:nvSpPr>
        <p:spPr>
          <a:xfrm>
            <a:off x="0" y="1537716"/>
            <a:ext cx="7245350" cy="231775"/>
          </a:xfrm>
          <a:custGeom>
            <a:avLst/>
            <a:gdLst/>
            <a:ahLst/>
            <a:cxnLst/>
            <a:rect l="l" t="t" r="r" b="b"/>
            <a:pathLst>
              <a:path w="7245350" h="231775">
                <a:moveTo>
                  <a:pt x="0" y="231648"/>
                </a:moveTo>
                <a:lnTo>
                  <a:pt x="7245096" y="231648"/>
                </a:lnTo>
                <a:lnTo>
                  <a:pt x="7245096" y="0"/>
                </a:lnTo>
                <a:lnTo>
                  <a:pt x="0" y="0"/>
                </a:lnTo>
                <a:lnTo>
                  <a:pt x="0" y="231648"/>
                </a:lnTo>
                <a:close/>
              </a:path>
            </a:pathLst>
          </a:custGeom>
          <a:solidFill>
            <a:srgbClr val="C6D2E6"/>
          </a:solidFill>
        </p:spPr>
        <p:txBody>
          <a:bodyPr wrap="square" lIns="0" tIns="0" rIns="0" bIns="0" rtlCol="0"/>
          <a:lstStyle/>
          <a:p>
            <a:endParaRPr/>
          </a:p>
        </p:txBody>
      </p:sp>
      <p:sp>
        <p:nvSpPr>
          <p:cNvPr id="5" name="object 5"/>
          <p:cNvSpPr/>
          <p:nvPr/>
        </p:nvSpPr>
        <p:spPr>
          <a:xfrm>
            <a:off x="7239000" y="0"/>
            <a:ext cx="1769745" cy="1769745"/>
          </a:xfrm>
          <a:custGeom>
            <a:avLst/>
            <a:gdLst/>
            <a:ahLst/>
            <a:cxnLst/>
            <a:rect l="l" t="t" r="r" b="b"/>
            <a:pathLst>
              <a:path w="1769745" h="1769745">
                <a:moveTo>
                  <a:pt x="1769364" y="0"/>
                </a:moveTo>
                <a:lnTo>
                  <a:pt x="0" y="0"/>
                </a:lnTo>
                <a:lnTo>
                  <a:pt x="0" y="1769364"/>
                </a:lnTo>
                <a:lnTo>
                  <a:pt x="1769364" y="0"/>
                </a:lnTo>
                <a:close/>
              </a:path>
            </a:pathLst>
          </a:custGeom>
          <a:solidFill>
            <a:srgbClr val="C6D2E6"/>
          </a:solidFill>
        </p:spPr>
        <p:txBody>
          <a:bodyPr wrap="square" lIns="0" tIns="0" rIns="0" bIns="0" rtlCol="0"/>
          <a:lstStyle/>
          <a:p>
            <a:endParaRPr/>
          </a:p>
        </p:txBody>
      </p:sp>
      <p:sp>
        <p:nvSpPr>
          <p:cNvPr id="6" name="object 6"/>
          <p:cNvSpPr/>
          <p:nvPr/>
        </p:nvSpPr>
        <p:spPr>
          <a:xfrm>
            <a:off x="-15241" y="507490"/>
            <a:ext cx="8404860" cy="1030605"/>
          </a:xfrm>
          <a:custGeom>
            <a:avLst/>
            <a:gdLst/>
            <a:ahLst/>
            <a:cxnLst/>
            <a:rect l="l" t="t" r="r" b="b"/>
            <a:pathLst>
              <a:path w="8404860" h="1030605">
                <a:moveTo>
                  <a:pt x="0" y="1030224"/>
                </a:moveTo>
                <a:lnTo>
                  <a:pt x="8404860" y="1030224"/>
                </a:lnTo>
                <a:lnTo>
                  <a:pt x="8404860" y="0"/>
                </a:lnTo>
                <a:lnTo>
                  <a:pt x="0" y="0"/>
                </a:lnTo>
                <a:lnTo>
                  <a:pt x="0" y="1030224"/>
                </a:lnTo>
                <a:close/>
              </a:path>
            </a:pathLst>
          </a:custGeom>
          <a:solidFill>
            <a:srgbClr val="3E5278"/>
          </a:solidFill>
        </p:spPr>
        <p:txBody>
          <a:bodyPr wrap="square" lIns="0" tIns="0" rIns="0" bIns="0" rtlCol="0"/>
          <a:lstStyle/>
          <a:p>
            <a:endParaRPr/>
          </a:p>
        </p:txBody>
      </p:sp>
      <p:sp>
        <p:nvSpPr>
          <p:cNvPr id="7" name="object 7"/>
          <p:cNvSpPr/>
          <p:nvPr/>
        </p:nvSpPr>
        <p:spPr>
          <a:xfrm>
            <a:off x="8400288" y="507491"/>
            <a:ext cx="1030605" cy="1030605"/>
          </a:xfrm>
          <a:custGeom>
            <a:avLst/>
            <a:gdLst/>
            <a:ahLst/>
            <a:cxnLst/>
            <a:rect l="l" t="t" r="r" b="b"/>
            <a:pathLst>
              <a:path w="1030604" h="1030605">
                <a:moveTo>
                  <a:pt x="1030223" y="0"/>
                </a:moveTo>
                <a:lnTo>
                  <a:pt x="0" y="0"/>
                </a:lnTo>
                <a:lnTo>
                  <a:pt x="0" y="1030224"/>
                </a:lnTo>
                <a:lnTo>
                  <a:pt x="1030223" y="0"/>
                </a:lnTo>
                <a:close/>
              </a:path>
            </a:pathLst>
          </a:custGeom>
          <a:solidFill>
            <a:srgbClr val="3E5278"/>
          </a:solidFill>
        </p:spPr>
        <p:txBody>
          <a:bodyPr wrap="square" lIns="0" tIns="0" rIns="0" bIns="0" rtlCol="0"/>
          <a:lstStyle/>
          <a:p>
            <a:endParaRPr/>
          </a:p>
        </p:txBody>
      </p:sp>
      <p:sp>
        <p:nvSpPr>
          <p:cNvPr id="8" name="object 8"/>
          <p:cNvSpPr/>
          <p:nvPr/>
        </p:nvSpPr>
        <p:spPr>
          <a:xfrm>
            <a:off x="9262871" y="6597395"/>
            <a:ext cx="525780" cy="175260"/>
          </a:xfrm>
          <a:custGeom>
            <a:avLst/>
            <a:gdLst/>
            <a:ahLst/>
            <a:cxnLst/>
            <a:rect l="l" t="t" r="r" b="b"/>
            <a:pathLst>
              <a:path w="525779" h="175259">
                <a:moveTo>
                  <a:pt x="525779" y="0"/>
                </a:moveTo>
                <a:lnTo>
                  <a:pt x="0" y="0"/>
                </a:lnTo>
                <a:lnTo>
                  <a:pt x="355346" y="175259"/>
                </a:lnTo>
                <a:lnTo>
                  <a:pt x="525779" y="0"/>
                </a:lnTo>
                <a:close/>
              </a:path>
            </a:pathLst>
          </a:custGeom>
          <a:solidFill>
            <a:srgbClr val="D26E00"/>
          </a:solidFill>
        </p:spPr>
        <p:txBody>
          <a:bodyPr wrap="square" lIns="0" tIns="0" rIns="0" bIns="0" rtlCol="0"/>
          <a:lstStyle/>
          <a:p>
            <a:endParaRPr/>
          </a:p>
        </p:txBody>
      </p:sp>
      <p:sp>
        <p:nvSpPr>
          <p:cNvPr id="9" name="object 9"/>
          <p:cNvSpPr/>
          <p:nvPr/>
        </p:nvSpPr>
        <p:spPr>
          <a:xfrm>
            <a:off x="10366247" y="5963411"/>
            <a:ext cx="1826260" cy="231775"/>
          </a:xfrm>
          <a:custGeom>
            <a:avLst/>
            <a:gdLst/>
            <a:ahLst/>
            <a:cxnLst/>
            <a:rect l="l" t="t" r="r" b="b"/>
            <a:pathLst>
              <a:path w="1826259" h="231775">
                <a:moveTo>
                  <a:pt x="0" y="231648"/>
                </a:moveTo>
                <a:lnTo>
                  <a:pt x="1825751" y="231648"/>
                </a:lnTo>
                <a:lnTo>
                  <a:pt x="1825751" y="0"/>
                </a:lnTo>
                <a:lnTo>
                  <a:pt x="0" y="0"/>
                </a:lnTo>
                <a:lnTo>
                  <a:pt x="0" y="231648"/>
                </a:lnTo>
                <a:close/>
              </a:path>
            </a:pathLst>
          </a:custGeom>
          <a:solidFill>
            <a:srgbClr val="C6D2E6"/>
          </a:solidFill>
        </p:spPr>
        <p:txBody>
          <a:bodyPr wrap="square" lIns="0" tIns="0" rIns="0" bIns="0" rtlCol="0"/>
          <a:lstStyle/>
          <a:p>
            <a:endParaRPr/>
          </a:p>
        </p:txBody>
      </p:sp>
      <p:sp>
        <p:nvSpPr>
          <p:cNvPr id="10" name="object 10"/>
          <p:cNvSpPr/>
          <p:nvPr/>
        </p:nvSpPr>
        <p:spPr>
          <a:xfrm>
            <a:off x="10366247" y="6601968"/>
            <a:ext cx="1826260" cy="256540"/>
          </a:xfrm>
          <a:custGeom>
            <a:avLst/>
            <a:gdLst/>
            <a:ahLst/>
            <a:cxnLst/>
            <a:rect l="l" t="t" r="r" b="b"/>
            <a:pathLst>
              <a:path w="1826259" h="256540">
                <a:moveTo>
                  <a:pt x="0" y="256029"/>
                </a:moveTo>
                <a:lnTo>
                  <a:pt x="1825751" y="256029"/>
                </a:lnTo>
                <a:lnTo>
                  <a:pt x="1825751" y="0"/>
                </a:lnTo>
                <a:lnTo>
                  <a:pt x="0" y="0"/>
                </a:lnTo>
                <a:lnTo>
                  <a:pt x="0" y="256029"/>
                </a:lnTo>
                <a:close/>
              </a:path>
            </a:pathLst>
          </a:custGeom>
          <a:solidFill>
            <a:srgbClr val="C6D2E6"/>
          </a:solidFill>
        </p:spPr>
        <p:txBody>
          <a:bodyPr wrap="square" lIns="0" tIns="0" rIns="0" bIns="0" rtlCol="0"/>
          <a:lstStyle/>
          <a:p>
            <a:endParaRPr/>
          </a:p>
        </p:txBody>
      </p:sp>
      <p:sp>
        <p:nvSpPr>
          <p:cNvPr id="11" name="object 11"/>
          <p:cNvSpPr/>
          <p:nvPr/>
        </p:nvSpPr>
        <p:spPr>
          <a:xfrm>
            <a:off x="9474707" y="5963411"/>
            <a:ext cx="894715" cy="894715"/>
          </a:xfrm>
          <a:custGeom>
            <a:avLst/>
            <a:gdLst/>
            <a:ahLst/>
            <a:cxnLst/>
            <a:rect l="l" t="t" r="r" b="b"/>
            <a:pathLst>
              <a:path w="894715" h="894715">
                <a:moveTo>
                  <a:pt x="894588" y="0"/>
                </a:moveTo>
                <a:lnTo>
                  <a:pt x="0" y="894587"/>
                </a:lnTo>
                <a:lnTo>
                  <a:pt x="894588" y="894587"/>
                </a:lnTo>
                <a:lnTo>
                  <a:pt x="894588" y="0"/>
                </a:lnTo>
                <a:close/>
              </a:path>
            </a:pathLst>
          </a:custGeom>
          <a:solidFill>
            <a:srgbClr val="C6D2E6"/>
          </a:solidFill>
        </p:spPr>
        <p:txBody>
          <a:bodyPr wrap="square" lIns="0" tIns="0" rIns="0" bIns="0" rtlCol="0"/>
          <a:lstStyle/>
          <a:p>
            <a:endParaRPr/>
          </a:p>
        </p:txBody>
      </p:sp>
      <p:sp>
        <p:nvSpPr>
          <p:cNvPr id="12" name="object 12"/>
          <p:cNvSpPr/>
          <p:nvPr/>
        </p:nvSpPr>
        <p:spPr>
          <a:xfrm>
            <a:off x="9663683" y="6195059"/>
            <a:ext cx="2528570" cy="407034"/>
          </a:xfrm>
          <a:custGeom>
            <a:avLst/>
            <a:gdLst/>
            <a:ahLst/>
            <a:cxnLst/>
            <a:rect l="l" t="t" r="r" b="b"/>
            <a:pathLst>
              <a:path w="2528570" h="407034">
                <a:moveTo>
                  <a:pt x="0" y="406907"/>
                </a:moveTo>
                <a:lnTo>
                  <a:pt x="2528316" y="406907"/>
                </a:lnTo>
                <a:lnTo>
                  <a:pt x="2528316" y="0"/>
                </a:lnTo>
                <a:lnTo>
                  <a:pt x="0" y="0"/>
                </a:lnTo>
                <a:lnTo>
                  <a:pt x="0" y="406907"/>
                </a:lnTo>
                <a:close/>
              </a:path>
            </a:pathLst>
          </a:custGeom>
          <a:solidFill>
            <a:srgbClr val="FF9700"/>
          </a:solidFill>
        </p:spPr>
        <p:txBody>
          <a:bodyPr wrap="square" lIns="0" tIns="0" rIns="0" bIns="0" rtlCol="0"/>
          <a:lstStyle/>
          <a:p>
            <a:endParaRPr/>
          </a:p>
        </p:txBody>
      </p:sp>
      <p:sp>
        <p:nvSpPr>
          <p:cNvPr id="13" name="object 13"/>
          <p:cNvSpPr/>
          <p:nvPr/>
        </p:nvSpPr>
        <p:spPr>
          <a:xfrm>
            <a:off x="9265919" y="6195059"/>
            <a:ext cx="407034" cy="407034"/>
          </a:xfrm>
          <a:custGeom>
            <a:avLst/>
            <a:gdLst/>
            <a:ahLst/>
            <a:cxnLst/>
            <a:rect l="l" t="t" r="r" b="b"/>
            <a:pathLst>
              <a:path w="407034" h="407034">
                <a:moveTo>
                  <a:pt x="406907" y="0"/>
                </a:moveTo>
                <a:lnTo>
                  <a:pt x="0" y="406907"/>
                </a:lnTo>
                <a:lnTo>
                  <a:pt x="406907" y="406907"/>
                </a:lnTo>
                <a:lnTo>
                  <a:pt x="406907" y="0"/>
                </a:lnTo>
                <a:close/>
              </a:path>
            </a:pathLst>
          </a:custGeom>
          <a:solidFill>
            <a:srgbClr val="FF9700"/>
          </a:solidFill>
        </p:spPr>
        <p:txBody>
          <a:bodyPr wrap="square" lIns="0" tIns="0" rIns="0" bIns="0" rtlCol="0"/>
          <a:lstStyle/>
          <a:p>
            <a:endParaRPr/>
          </a:p>
        </p:txBody>
      </p:sp>
      <p:sp>
        <p:nvSpPr>
          <p:cNvPr id="14" name="object 14"/>
          <p:cNvSpPr txBox="1">
            <a:spLocks noGrp="1"/>
          </p:cNvSpPr>
          <p:nvPr>
            <p:ph type="title"/>
          </p:nvPr>
        </p:nvSpPr>
        <p:spPr>
          <a:xfrm>
            <a:off x="0" y="799337"/>
            <a:ext cx="7467600" cy="452120"/>
          </a:xfrm>
          <a:prstGeom prst="rect">
            <a:avLst/>
          </a:prstGeom>
        </p:spPr>
        <p:txBody>
          <a:bodyPr vert="horz" wrap="square" lIns="0" tIns="12065" rIns="0" bIns="0" rtlCol="0">
            <a:spAutoFit/>
          </a:bodyPr>
          <a:lstStyle/>
          <a:p>
            <a:pPr marL="1176655">
              <a:lnSpc>
                <a:spcPct val="100000"/>
              </a:lnSpc>
              <a:spcBef>
                <a:spcPts val="95"/>
              </a:spcBef>
            </a:pPr>
            <a:r>
              <a:rPr lang="fr-FR" sz="2800" spc="-5" dirty="0">
                <a:solidFill>
                  <a:srgbClr val="FFFFFF"/>
                </a:solidFill>
              </a:rPr>
              <a:t>PostgreSQL </a:t>
            </a:r>
            <a:endParaRPr sz="2800" dirty="0"/>
          </a:p>
        </p:txBody>
      </p:sp>
      <p:sp>
        <p:nvSpPr>
          <p:cNvPr id="16" name="object 16"/>
          <p:cNvSpPr/>
          <p:nvPr/>
        </p:nvSpPr>
        <p:spPr>
          <a:xfrm>
            <a:off x="480072" y="850391"/>
            <a:ext cx="365734" cy="367284"/>
          </a:xfrm>
          <a:prstGeom prst="rect">
            <a:avLst/>
          </a:prstGeom>
          <a:blipFill>
            <a:blip r:embed="rId2" cstate="print"/>
            <a:stretch>
              <a:fillRect/>
            </a:stretch>
          </a:blipFill>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25400">
              <a:lnSpc>
                <a:spcPts val="2090"/>
              </a:lnSpc>
            </a:pPr>
            <a:fld id="{81D60167-4931-47E6-BA6A-407CBD079E47}" type="slidenum">
              <a:rPr spc="-5" dirty="0"/>
              <a:t>6</a:t>
            </a:fld>
            <a:endParaRPr spc="-5" dirty="0"/>
          </a:p>
        </p:txBody>
      </p:sp>
      <p:sp>
        <p:nvSpPr>
          <p:cNvPr id="15" name="Rectangle 14"/>
          <p:cNvSpPr/>
          <p:nvPr/>
        </p:nvSpPr>
        <p:spPr>
          <a:xfrm>
            <a:off x="318035" y="2163451"/>
            <a:ext cx="8071583" cy="3831818"/>
          </a:xfrm>
          <a:prstGeom prst="rect">
            <a:avLst/>
          </a:prstGeom>
        </p:spPr>
        <p:txBody>
          <a:bodyPr wrap="square">
            <a:spAutoFit/>
          </a:bodyPr>
          <a:lstStyle/>
          <a:p>
            <a:pPr marL="285750" indent="-285750" algn="just">
              <a:lnSpc>
                <a:spcPct val="150000"/>
              </a:lnSpc>
              <a:buClr>
                <a:schemeClr val="accent6"/>
              </a:buClr>
              <a:buFont typeface="Arial" panose="020B0604020202020204" pitchFamily="34" charset="0"/>
              <a:buChar char="•"/>
            </a:pPr>
            <a:r>
              <a:rPr lang="en-US" b="1" dirty="0">
                <a:solidFill>
                  <a:schemeClr val="accent5"/>
                </a:solidFill>
                <a:cs typeface="Arial" panose="020B0604020202020204" pitchFamily="34" charset="0"/>
              </a:rPr>
              <a:t>PostgreSQL</a:t>
            </a:r>
            <a:r>
              <a:rPr lang="en-US" dirty="0">
                <a:solidFill>
                  <a:schemeClr val="accent5"/>
                </a:solidFill>
                <a:cs typeface="Arial" panose="020B0604020202020204" pitchFamily="34" charset="0"/>
              </a:rPr>
              <a:t> </a:t>
            </a:r>
            <a:r>
              <a:rPr lang="en-US" dirty="0">
                <a:cs typeface="Arial" panose="020B0604020202020204" pitchFamily="34" charset="0"/>
              </a:rPr>
              <a:t>is a powerful, open source object-relational database system that uses and extends the SQL language combined with many features that safely store and scale the most complicated data workloads. </a:t>
            </a:r>
          </a:p>
          <a:p>
            <a:pPr marL="285750" indent="-285750" algn="just">
              <a:lnSpc>
                <a:spcPct val="150000"/>
              </a:lnSpc>
              <a:buClr>
                <a:schemeClr val="accent6"/>
              </a:buClr>
              <a:buFont typeface="Arial" panose="020B0604020202020204" pitchFamily="34" charset="0"/>
              <a:buChar char="•"/>
            </a:pPr>
            <a:r>
              <a:rPr lang="en-US" dirty="0" smtClean="0">
                <a:cs typeface="Arial" panose="020B0604020202020204" pitchFamily="34" charset="0"/>
              </a:rPr>
              <a:t>highly </a:t>
            </a:r>
            <a:r>
              <a:rPr lang="en-US" dirty="0">
                <a:cs typeface="Arial" panose="020B0604020202020204" pitchFamily="34" charset="0"/>
              </a:rPr>
              <a:t>extensible. For example, you can define your own data types, build out custom functions, even write code from different programming languages</a:t>
            </a:r>
            <a:r>
              <a:rPr lang="en-US" u="sng" dirty="0">
                <a:cs typeface="Arial" panose="020B0604020202020204" pitchFamily="34" charset="0"/>
              </a:rPr>
              <a:t> </a:t>
            </a:r>
            <a:r>
              <a:rPr lang="en-US" dirty="0">
                <a:cs typeface="Arial" panose="020B0604020202020204" pitchFamily="34" charset="0"/>
              </a:rPr>
              <a:t>without recompiling your database.</a:t>
            </a:r>
          </a:p>
          <a:p>
            <a:pPr marL="285750" indent="-285750" algn="just">
              <a:lnSpc>
                <a:spcPct val="150000"/>
              </a:lnSpc>
              <a:buClr>
                <a:schemeClr val="accent6"/>
              </a:buClr>
              <a:buFont typeface="Arial" panose="020B0604020202020204" pitchFamily="34" charset="0"/>
              <a:buChar char="•"/>
            </a:pPr>
            <a:r>
              <a:rPr lang="en-US" dirty="0"/>
              <a:t>It is a highly stable database management system.</a:t>
            </a:r>
          </a:p>
          <a:p>
            <a:pPr marL="285750" indent="-285750" algn="just">
              <a:lnSpc>
                <a:spcPct val="150000"/>
              </a:lnSpc>
              <a:buClr>
                <a:schemeClr val="accent6"/>
              </a:buClr>
              <a:buFont typeface="Arial" panose="020B0604020202020204" pitchFamily="34" charset="0"/>
              <a:buChar char="•"/>
            </a:pPr>
            <a:r>
              <a:rPr lang="en-US" dirty="0" smtClean="0"/>
              <a:t>used </a:t>
            </a:r>
            <a:r>
              <a:rPr lang="en-US" dirty="0"/>
              <a:t>as the primary data store or data warehouse for many web, mobile, geospatial, and analytics applications</a:t>
            </a:r>
            <a:endParaRPr lang="fr-FR" dirty="0">
              <a:latin typeface="Arial" panose="020B0604020202020204" pitchFamily="34" charset="0"/>
              <a:cs typeface="Arial" panose="020B0604020202020204" pitchFamily="34" charset="0"/>
            </a:endParaRPr>
          </a:p>
        </p:txBody>
      </p:sp>
      <p:pic>
        <p:nvPicPr>
          <p:cNvPr id="18" name="Image 17"/>
          <p:cNvPicPr>
            <a:picLocks noChangeAspect="1"/>
          </p:cNvPicPr>
          <p:nvPr/>
        </p:nvPicPr>
        <p:blipFill>
          <a:blip r:embed="rId3"/>
          <a:stretch>
            <a:fillRect/>
          </a:stretch>
        </p:blipFill>
        <p:spPr>
          <a:xfrm>
            <a:off x="8686800" y="2244360"/>
            <a:ext cx="2839375" cy="3132698"/>
          </a:xfrm>
          <a:prstGeom prst="rect">
            <a:avLst/>
          </a:prstGeom>
        </p:spPr>
      </p:pic>
    </p:spTree>
    <p:extLst>
      <p:ext uri="{BB962C8B-B14F-4D97-AF65-F5344CB8AC3E}">
        <p14:creationId xmlns:p14="http://schemas.microsoft.com/office/powerpoint/2010/main" val="2825928305"/>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9" y="169163"/>
            <a:ext cx="1041400" cy="346075"/>
          </a:xfrm>
          <a:custGeom>
            <a:avLst/>
            <a:gdLst/>
            <a:ahLst/>
            <a:cxnLst/>
            <a:rect l="l" t="t" r="r" b="b"/>
            <a:pathLst>
              <a:path w="1041400" h="346075">
                <a:moveTo>
                  <a:pt x="337565" y="0"/>
                </a:moveTo>
                <a:lnTo>
                  <a:pt x="0" y="345947"/>
                </a:lnTo>
                <a:lnTo>
                  <a:pt x="1040891" y="345947"/>
                </a:lnTo>
                <a:lnTo>
                  <a:pt x="337565" y="0"/>
                </a:lnTo>
                <a:close/>
              </a:path>
            </a:pathLst>
          </a:custGeom>
          <a:solidFill>
            <a:srgbClr val="253147"/>
          </a:solidFill>
        </p:spPr>
        <p:txBody>
          <a:bodyPr wrap="square" lIns="0" tIns="0" rIns="0" bIns="0" rtlCol="0"/>
          <a:lstStyle/>
          <a:p>
            <a:endParaRPr/>
          </a:p>
        </p:txBody>
      </p:sp>
      <p:sp>
        <p:nvSpPr>
          <p:cNvPr id="3" name="object 3"/>
          <p:cNvSpPr/>
          <p:nvPr/>
        </p:nvSpPr>
        <p:spPr>
          <a:xfrm>
            <a:off x="0" y="0"/>
            <a:ext cx="7245350" cy="508000"/>
          </a:xfrm>
          <a:custGeom>
            <a:avLst/>
            <a:gdLst/>
            <a:ahLst/>
            <a:cxnLst/>
            <a:rect l="l" t="t" r="r" b="b"/>
            <a:pathLst>
              <a:path w="7245350" h="508000">
                <a:moveTo>
                  <a:pt x="0" y="507491"/>
                </a:moveTo>
                <a:lnTo>
                  <a:pt x="7245096" y="507491"/>
                </a:lnTo>
                <a:lnTo>
                  <a:pt x="7245096" y="0"/>
                </a:lnTo>
                <a:lnTo>
                  <a:pt x="0" y="0"/>
                </a:lnTo>
                <a:lnTo>
                  <a:pt x="0" y="507491"/>
                </a:lnTo>
                <a:close/>
              </a:path>
            </a:pathLst>
          </a:custGeom>
          <a:solidFill>
            <a:srgbClr val="C6D2E6"/>
          </a:solidFill>
        </p:spPr>
        <p:txBody>
          <a:bodyPr wrap="square" lIns="0" tIns="0" rIns="0" bIns="0" rtlCol="0"/>
          <a:lstStyle/>
          <a:p>
            <a:endParaRPr/>
          </a:p>
        </p:txBody>
      </p:sp>
      <p:sp>
        <p:nvSpPr>
          <p:cNvPr id="4" name="object 4"/>
          <p:cNvSpPr/>
          <p:nvPr/>
        </p:nvSpPr>
        <p:spPr>
          <a:xfrm>
            <a:off x="0" y="1537716"/>
            <a:ext cx="7245350" cy="231775"/>
          </a:xfrm>
          <a:custGeom>
            <a:avLst/>
            <a:gdLst/>
            <a:ahLst/>
            <a:cxnLst/>
            <a:rect l="l" t="t" r="r" b="b"/>
            <a:pathLst>
              <a:path w="7245350" h="231775">
                <a:moveTo>
                  <a:pt x="0" y="231648"/>
                </a:moveTo>
                <a:lnTo>
                  <a:pt x="7245096" y="231648"/>
                </a:lnTo>
                <a:lnTo>
                  <a:pt x="7245096" y="0"/>
                </a:lnTo>
                <a:lnTo>
                  <a:pt x="0" y="0"/>
                </a:lnTo>
                <a:lnTo>
                  <a:pt x="0" y="231648"/>
                </a:lnTo>
                <a:close/>
              </a:path>
            </a:pathLst>
          </a:custGeom>
          <a:solidFill>
            <a:srgbClr val="C6D2E6"/>
          </a:solidFill>
        </p:spPr>
        <p:txBody>
          <a:bodyPr wrap="square" lIns="0" tIns="0" rIns="0" bIns="0" rtlCol="0"/>
          <a:lstStyle/>
          <a:p>
            <a:endParaRPr/>
          </a:p>
        </p:txBody>
      </p:sp>
      <p:sp>
        <p:nvSpPr>
          <p:cNvPr id="5" name="object 5"/>
          <p:cNvSpPr/>
          <p:nvPr/>
        </p:nvSpPr>
        <p:spPr>
          <a:xfrm>
            <a:off x="7239000" y="0"/>
            <a:ext cx="1769745" cy="1769745"/>
          </a:xfrm>
          <a:custGeom>
            <a:avLst/>
            <a:gdLst/>
            <a:ahLst/>
            <a:cxnLst/>
            <a:rect l="l" t="t" r="r" b="b"/>
            <a:pathLst>
              <a:path w="1769745" h="1769745">
                <a:moveTo>
                  <a:pt x="1769364" y="0"/>
                </a:moveTo>
                <a:lnTo>
                  <a:pt x="0" y="0"/>
                </a:lnTo>
                <a:lnTo>
                  <a:pt x="0" y="1769364"/>
                </a:lnTo>
                <a:lnTo>
                  <a:pt x="1769364" y="0"/>
                </a:lnTo>
                <a:close/>
              </a:path>
            </a:pathLst>
          </a:custGeom>
          <a:solidFill>
            <a:srgbClr val="C6D2E6"/>
          </a:solidFill>
        </p:spPr>
        <p:txBody>
          <a:bodyPr wrap="square" lIns="0" tIns="0" rIns="0" bIns="0" rtlCol="0"/>
          <a:lstStyle/>
          <a:p>
            <a:endParaRPr/>
          </a:p>
        </p:txBody>
      </p:sp>
      <p:sp>
        <p:nvSpPr>
          <p:cNvPr id="6" name="object 6"/>
          <p:cNvSpPr/>
          <p:nvPr/>
        </p:nvSpPr>
        <p:spPr>
          <a:xfrm>
            <a:off x="-15241" y="507490"/>
            <a:ext cx="8404860" cy="1030605"/>
          </a:xfrm>
          <a:custGeom>
            <a:avLst/>
            <a:gdLst/>
            <a:ahLst/>
            <a:cxnLst/>
            <a:rect l="l" t="t" r="r" b="b"/>
            <a:pathLst>
              <a:path w="8404860" h="1030605">
                <a:moveTo>
                  <a:pt x="0" y="1030224"/>
                </a:moveTo>
                <a:lnTo>
                  <a:pt x="8404860" y="1030224"/>
                </a:lnTo>
                <a:lnTo>
                  <a:pt x="8404860" y="0"/>
                </a:lnTo>
                <a:lnTo>
                  <a:pt x="0" y="0"/>
                </a:lnTo>
                <a:lnTo>
                  <a:pt x="0" y="1030224"/>
                </a:lnTo>
                <a:close/>
              </a:path>
            </a:pathLst>
          </a:custGeom>
          <a:solidFill>
            <a:srgbClr val="3E5278"/>
          </a:solidFill>
        </p:spPr>
        <p:txBody>
          <a:bodyPr wrap="square" lIns="0" tIns="0" rIns="0" bIns="0" rtlCol="0"/>
          <a:lstStyle/>
          <a:p>
            <a:endParaRPr/>
          </a:p>
        </p:txBody>
      </p:sp>
      <p:sp>
        <p:nvSpPr>
          <p:cNvPr id="7" name="object 7"/>
          <p:cNvSpPr/>
          <p:nvPr/>
        </p:nvSpPr>
        <p:spPr>
          <a:xfrm>
            <a:off x="8400288" y="507491"/>
            <a:ext cx="1030605" cy="1030605"/>
          </a:xfrm>
          <a:custGeom>
            <a:avLst/>
            <a:gdLst/>
            <a:ahLst/>
            <a:cxnLst/>
            <a:rect l="l" t="t" r="r" b="b"/>
            <a:pathLst>
              <a:path w="1030604" h="1030605">
                <a:moveTo>
                  <a:pt x="1030223" y="0"/>
                </a:moveTo>
                <a:lnTo>
                  <a:pt x="0" y="0"/>
                </a:lnTo>
                <a:lnTo>
                  <a:pt x="0" y="1030224"/>
                </a:lnTo>
                <a:lnTo>
                  <a:pt x="1030223" y="0"/>
                </a:lnTo>
                <a:close/>
              </a:path>
            </a:pathLst>
          </a:custGeom>
          <a:solidFill>
            <a:srgbClr val="3E5278"/>
          </a:solidFill>
        </p:spPr>
        <p:txBody>
          <a:bodyPr wrap="square" lIns="0" tIns="0" rIns="0" bIns="0" rtlCol="0"/>
          <a:lstStyle/>
          <a:p>
            <a:endParaRPr/>
          </a:p>
        </p:txBody>
      </p:sp>
      <p:sp>
        <p:nvSpPr>
          <p:cNvPr id="8" name="object 8"/>
          <p:cNvSpPr/>
          <p:nvPr/>
        </p:nvSpPr>
        <p:spPr>
          <a:xfrm>
            <a:off x="9262871" y="6597395"/>
            <a:ext cx="525780" cy="175260"/>
          </a:xfrm>
          <a:custGeom>
            <a:avLst/>
            <a:gdLst/>
            <a:ahLst/>
            <a:cxnLst/>
            <a:rect l="l" t="t" r="r" b="b"/>
            <a:pathLst>
              <a:path w="525779" h="175259">
                <a:moveTo>
                  <a:pt x="525779" y="0"/>
                </a:moveTo>
                <a:lnTo>
                  <a:pt x="0" y="0"/>
                </a:lnTo>
                <a:lnTo>
                  <a:pt x="355346" y="175259"/>
                </a:lnTo>
                <a:lnTo>
                  <a:pt x="525779" y="0"/>
                </a:lnTo>
                <a:close/>
              </a:path>
            </a:pathLst>
          </a:custGeom>
          <a:solidFill>
            <a:srgbClr val="D26E00"/>
          </a:solidFill>
        </p:spPr>
        <p:txBody>
          <a:bodyPr wrap="square" lIns="0" tIns="0" rIns="0" bIns="0" rtlCol="0"/>
          <a:lstStyle/>
          <a:p>
            <a:endParaRPr/>
          </a:p>
        </p:txBody>
      </p:sp>
      <p:sp>
        <p:nvSpPr>
          <p:cNvPr id="9" name="object 9"/>
          <p:cNvSpPr/>
          <p:nvPr/>
        </p:nvSpPr>
        <p:spPr>
          <a:xfrm>
            <a:off x="10366247" y="5963411"/>
            <a:ext cx="1826260" cy="231775"/>
          </a:xfrm>
          <a:custGeom>
            <a:avLst/>
            <a:gdLst/>
            <a:ahLst/>
            <a:cxnLst/>
            <a:rect l="l" t="t" r="r" b="b"/>
            <a:pathLst>
              <a:path w="1826259" h="231775">
                <a:moveTo>
                  <a:pt x="0" y="231648"/>
                </a:moveTo>
                <a:lnTo>
                  <a:pt x="1825751" y="231648"/>
                </a:lnTo>
                <a:lnTo>
                  <a:pt x="1825751" y="0"/>
                </a:lnTo>
                <a:lnTo>
                  <a:pt x="0" y="0"/>
                </a:lnTo>
                <a:lnTo>
                  <a:pt x="0" y="231648"/>
                </a:lnTo>
                <a:close/>
              </a:path>
            </a:pathLst>
          </a:custGeom>
          <a:solidFill>
            <a:srgbClr val="C6D2E6"/>
          </a:solidFill>
        </p:spPr>
        <p:txBody>
          <a:bodyPr wrap="square" lIns="0" tIns="0" rIns="0" bIns="0" rtlCol="0"/>
          <a:lstStyle/>
          <a:p>
            <a:endParaRPr/>
          </a:p>
        </p:txBody>
      </p:sp>
      <p:sp>
        <p:nvSpPr>
          <p:cNvPr id="10" name="object 10"/>
          <p:cNvSpPr/>
          <p:nvPr/>
        </p:nvSpPr>
        <p:spPr>
          <a:xfrm>
            <a:off x="10366247" y="6601968"/>
            <a:ext cx="1826260" cy="256540"/>
          </a:xfrm>
          <a:custGeom>
            <a:avLst/>
            <a:gdLst/>
            <a:ahLst/>
            <a:cxnLst/>
            <a:rect l="l" t="t" r="r" b="b"/>
            <a:pathLst>
              <a:path w="1826259" h="256540">
                <a:moveTo>
                  <a:pt x="0" y="256029"/>
                </a:moveTo>
                <a:lnTo>
                  <a:pt x="1825751" y="256029"/>
                </a:lnTo>
                <a:lnTo>
                  <a:pt x="1825751" y="0"/>
                </a:lnTo>
                <a:lnTo>
                  <a:pt x="0" y="0"/>
                </a:lnTo>
                <a:lnTo>
                  <a:pt x="0" y="256029"/>
                </a:lnTo>
                <a:close/>
              </a:path>
            </a:pathLst>
          </a:custGeom>
          <a:solidFill>
            <a:srgbClr val="C6D2E6"/>
          </a:solidFill>
        </p:spPr>
        <p:txBody>
          <a:bodyPr wrap="square" lIns="0" tIns="0" rIns="0" bIns="0" rtlCol="0"/>
          <a:lstStyle/>
          <a:p>
            <a:endParaRPr/>
          </a:p>
        </p:txBody>
      </p:sp>
      <p:sp>
        <p:nvSpPr>
          <p:cNvPr id="11" name="object 11"/>
          <p:cNvSpPr/>
          <p:nvPr/>
        </p:nvSpPr>
        <p:spPr>
          <a:xfrm>
            <a:off x="9474707" y="5963411"/>
            <a:ext cx="894715" cy="894715"/>
          </a:xfrm>
          <a:custGeom>
            <a:avLst/>
            <a:gdLst/>
            <a:ahLst/>
            <a:cxnLst/>
            <a:rect l="l" t="t" r="r" b="b"/>
            <a:pathLst>
              <a:path w="894715" h="894715">
                <a:moveTo>
                  <a:pt x="894588" y="0"/>
                </a:moveTo>
                <a:lnTo>
                  <a:pt x="0" y="894587"/>
                </a:lnTo>
                <a:lnTo>
                  <a:pt x="894588" y="894587"/>
                </a:lnTo>
                <a:lnTo>
                  <a:pt x="894588" y="0"/>
                </a:lnTo>
                <a:close/>
              </a:path>
            </a:pathLst>
          </a:custGeom>
          <a:solidFill>
            <a:srgbClr val="C6D2E6"/>
          </a:solidFill>
        </p:spPr>
        <p:txBody>
          <a:bodyPr wrap="square" lIns="0" tIns="0" rIns="0" bIns="0" rtlCol="0"/>
          <a:lstStyle/>
          <a:p>
            <a:endParaRPr/>
          </a:p>
        </p:txBody>
      </p:sp>
      <p:sp>
        <p:nvSpPr>
          <p:cNvPr id="12" name="object 12"/>
          <p:cNvSpPr/>
          <p:nvPr/>
        </p:nvSpPr>
        <p:spPr>
          <a:xfrm>
            <a:off x="9663683" y="6195059"/>
            <a:ext cx="2528570" cy="407034"/>
          </a:xfrm>
          <a:custGeom>
            <a:avLst/>
            <a:gdLst/>
            <a:ahLst/>
            <a:cxnLst/>
            <a:rect l="l" t="t" r="r" b="b"/>
            <a:pathLst>
              <a:path w="2528570" h="407034">
                <a:moveTo>
                  <a:pt x="0" y="406907"/>
                </a:moveTo>
                <a:lnTo>
                  <a:pt x="2528316" y="406907"/>
                </a:lnTo>
                <a:lnTo>
                  <a:pt x="2528316" y="0"/>
                </a:lnTo>
                <a:lnTo>
                  <a:pt x="0" y="0"/>
                </a:lnTo>
                <a:lnTo>
                  <a:pt x="0" y="406907"/>
                </a:lnTo>
                <a:close/>
              </a:path>
            </a:pathLst>
          </a:custGeom>
          <a:solidFill>
            <a:srgbClr val="FF9700"/>
          </a:solidFill>
        </p:spPr>
        <p:txBody>
          <a:bodyPr wrap="square" lIns="0" tIns="0" rIns="0" bIns="0" rtlCol="0"/>
          <a:lstStyle/>
          <a:p>
            <a:endParaRPr/>
          </a:p>
        </p:txBody>
      </p:sp>
      <p:sp>
        <p:nvSpPr>
          <p:cNvPr id="13" name="object 13"/>
          <p:cNvSpPr/>
          <p:nvPr/>
        </p:nvSpPr>
        <p:spPr>
          <a:xfrm>
            <a:off x="9265919" y="6195059"/>
            <a:ext cx="407034" cy="407034"/>
          </a:xfrm>
          <a:custGeom>
            <a:avLst/>
            <a:gdLst/>
            <a:ahLst/>
            <a:cxnLst/>
            <a:rect l="l" t="t" r="r" b="b"/>
            <a:pathLst>
              <a:path w="407034" h="407034">
                <a:moveTo>
                  <a:pt x="406907" y="0"/>
                </a:moveTo>
                <a:lnTo>
                  <a:pt x="0" y="406907"/>
                </a:lnTo>
                <a:lnTo>
                  <a:pt x="406907" y="406907"/>
                </a:lnTo>
                <a:lnTo>
                  <a:pt x="406907" y="0"/>
                </a:lnTo>
                <a:close/>
              </a:path>
            </a:pathLst>
          </a:custGeom>
          <a:solidFill>
            <a:srgbClr val="FF9700"/>
          </a:solidFill>
        </p:spPr>
        <p:txBody>
          <a:bodyPr wrap="square" lIns="0" tIns="0" rIns="0" bIns="0" rtlCol="0"/>
          <a:lstStyle/>
          <a:p>
            <a:endParaRPr/>
          </a:p>
        </p:txBody>
      </p:sp>
      <p:sp>
        <p:nvSpPr>
          <p:cNvPr id="14" name="object 14"/>
          <p:cNvSpPr txBox="1">
            <a:spLocks noGrp="1"/>
          </p:cNvSpPr>
          <p:nvPr>
            <p:ph type="title"/>
          </p:nvPr>
        </p:nvSpPr>
        <p:spPr>
          <a:xfrm>
            <a:off x="0" y="799337"/>
            <a:ext cx="7467600" cy="452120"/>
          </a:xfrm>
          <a:prstGeom prst="rect">
            <a:avLst/>
          </a:prstGeom>
        </p:spPr>
        <p:txBody>
          <a:bodyPr vert="horz" wrap="square" lIns="0" tIns="12065" rIns="0" bIns="0" rtlCol="0">
            <a:spAutoFit/>
          </a:bodyPr>
          <a:lstStyle/>
          <a:p>
            <a:pPr marL="1176655">
              <a:lnSpc>
                <a:spcPct val="100000"/>
              </a:lnSpc>
              <a:spcBef>
                <a:spcPts val="95"/>
              </a:spcBef>
            </a:pPr>
            <a:r>
              <a:rPr lang="fr-FR" sz="2800" spc="-5" dirty="0">
                <a:solidFill>
                  <a:srgbClr val="FFFFFF"/>
                </a:solidFill>
              </a:rPr>
              <a:t>SQL Server</a:t>
            </a:r>
            <a:endParaRPr sz="2800" dirty="0"/>
          </a:p>
        </p:txBody>
      </p:sp>
      <p:sp>
        <p:nvSpPr>
          <p:cNvPr id="16" name="object 16"/>
          <p:cNvSpPr/>
          <p:nvPr/>
        </p:nvSpPr>
        <p:spPr>
          <a:xfrm>
            <a:off x="480072" y="850391"/>
            <a:ext cx="365734" cy="367284"/>
          </a:xfrm>
          <a:prstGeom prst="rect">
            <a:avLst/>
          </a:prstGeom>
          <a:blipFill>
            <a:blip r:embed="rId2" cstate="print"/>
            <a:stretch>
              <a:fillRect/>
            </a:stretch>
          </a:blipFill>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25400">
              <a:lnSpc>
                <a:spcPts val="2090"/>
              </a:lnSpc>
            </a:pPr>
            <a:fld id="{81D60167-4931-47E6-BA6A-407CBD079E47}" type="slidenum">
              <a:rPr spc="-5" dirty="0"/>
              <a:t>7</a:t>
            </a:fld>
            <a:endParaRPr spc="-5" dirty="0"/>
          </a:p>
        </p:txBody>
      </p:sp>
      <p:sp>
        <p:nvSpPr>
          <p:cNvPr id="20" name="Rectangle 19"/>
          <p:cNvSpPr/>
          <p:nvPr/>
        </p:nvSpPr>
        <p:spPr>
          <a:xfrm>
            <a:off x="152400" y="2064680"/>
            <a:ext cx="7661493" cy="4247317"/>
          </a:xfrm>
          <a:prstGeom prst="rect">
            <a:avLst/>
          </a:prstGeom>
        </p:spPr>
        <p:txBody>
          <a:bodyPr wrap="square">
            <a:spAutoFit/>
          </a:bodyPr>
          <a:lstStyle/>
          <a:p>
            <a:pPr marL="342900" indent="-342900" algn="just">
              <a:lnSpc>
                <a:spcPct val="150000"/>
              </a:lnSpc>
              <a:buClr>
                <a:schemeClr val="accent6"/>
              </a:buClr>
              <a:buFont typeface="Arial" panose="020B0604020202020204" pitchFamily="34" charset="0"/>
              <a:buChar char="•"/>
            </a:pPr>
            <a:r>
              <a:rPr lang="en-US" b="1" dirty="0"/>
              <a:t>SQL Server</a:t>
            </a:r>
            <a:r>
              <a:rPr lang="en-US" dirty="0"/>
              <a:t> is a RDMS developed by Microsoft. As a database server it is a software product with the primary function of storing and retrieving data as requested by other software applications.</a:t>
            </a:r>
          </a:p>
          <a:p>
            <a:pPr marL="342900" indent="-342900" algn="just">
              <a:lnSpc>
                <a:spcPct val="150000"/>
              </a:lnSpc>
              <a:buClr>
                <a:schemeClr val="accent6"/>
              </a:buClr>
              <a:buFont typeface="Arial" panose="020B0604020202020204" pitchFamily="34" charset="0"/>
              <a:buChar char="•"/>
            </a:pPr>
            <a:r>
              <a:rPr lang="en-US" dirty="0"/>
              <a:t>Similar to other RDBMS software, SQL Server is built on top of SQL, a standard programming language for interacting with the relational databases. </a:t>
            </a:r>
          </a:p>
          <a:p>
            <a:pPr marL="342900" indent="-342900" algn="just">
              <a:lnSpc>
                <a:spcPct val="150000"/>
              </a:lnSpc>
              <a:buClr>
                <a:schemeClr val="accent6"/>
              </a:buClr>
              <a:buFont typeface="Arial" panose="020B0604020202020204" pitchFamily="34" charset="0"/>
              <a:buChar char="•"/>
            </a:pPr>
            <a:r>
              <a:rPr lang="en-US" dirty="0"/>
              <a:t>SQL server is tied to Transact-SQL, or T-SQL, the Microsoft’s implementation of SQL that adds a set of proprietary programming constructs.</a:t>
            </a:r>
          </a:p>
          <a:p>
            <a:pPr marL="342900" indent="-342900" algn="just">
              <a:lnSpc>
                <a:spcPct val="150000"/>
              </a:lnSpc>
              <a:buClr>
                <a:schemeClr val="accent6"/>
              </a:buClr>
              <a:buFont typeface="Arial" panose="020B0604020202020204" pitchFamily="34" charset="0"/>
              <a:buChar char="•"/>
            </a:pPr>
            <a:r>
              <a:rPr lang="en-US" dirty="0"/>
              <a:t>SQL Server is ensuring the security of your database.</a:t>
            </a:r>
          </a:p>
          <a:p>
            <a:pPr marL="342900" indent="-342900" algn="just">
              <a:lnSpc>
                <a:spcPct val="150000"/>
              </a:lnSpc>
              <a:buClr>
                <a:schemeClr val="accent6"/>
              </a:buClr>
              <a:buFont typeface="Arial" panose="020B0604020202020204" pitchFamily="34" charset="0"/>
              <a:buChar char="•"/>
            </a:pPr>
            <a:r>
              <a:rPr lang="en-US" dirty="0"/>
              <a:t>SQL Server installation and configuration of Microsoft SQL Server are easier</a:t>
            </a:r>
          </a:p>
        </p:txBody>
      </p:sp>
      <p:pic>
        <p:nvPicPr>
          <p:cNvPr id="21" name="Image 2">
            <a:extLst>
              <a:ext uri="{FF2B5EF4-FFF2-40B4-BE49-F238E27FC236}">
                <a16:creationId xmlns:a16="http://schemas.microsoft.com/office/drawing/2014/main" xmlns="" id="{9027EC38-7E8A-4C36-B813-8ABE11645D6F}"/>
              </a:ext>
            </a:extLst>
          </p:cNvPr>
          <p:cNvPicPr>
            <a:picLocks noChangeAspect="1"/>
          </p:cNvPicPr>
          <p:nvPr/>
        </p:nvPicPr>
        <p:blipFill>
          <a:blip r:embed="rId3"/>
          <a:stretch>
            <a:fillRect/>
          </a:stretch>
        </p:blipFill>
        <p:spPr>
          <a:xfrm>
            <a:off x="7825266" y="2277235"/>
            <a:ext cx="4111873" cy="2234714"/>
          </a:xfrm>
          <a:prstGeom prst="rect">
            <a:avLst/>
          </a:prstGeom>
        </p:spPr>
      </p:pic>
    </p:spTree>
    <p:extLst>
      <p:ext uri="{BB962C8B-B14F-4D97-AF65-F5344CB8AC3E}">
        <p14:creationId xmlns:p14="http://schemas.microsoft.com/office/powerpoint/2010/main" val="81690595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9" y="169163"/>
            <a:ext cx="1041400" cy="346075"/>
          </a:xfrm>
          <a:custGeom>
            <a:avLst/>
            <a:gdLst/>
            <a:ahLst/>
            <a:cxnLst/>
            <a:rect l="l" t="t" r="r" b="b"/>
            <a:pathLst>
              <a:path w="1041400" h="346075">
                <a:moveTo>
                  <a:pt x="337565" y="0"/>
                </a:moveTo>
                <a:lnTo>
                  <a:pt x="0" y="345947"/>
                </a:lnTo>
                <a:lnTo>
                  <a:pt x="1040891" y="345947"/>
                </a:lnTo>
                <a:lnTo>
                  <a:pt x="337565" y="0"/>
                </a:lnTo>
                <a:close/>
              </a:path>
            </a:pathLst>
          </a:custGeom>
          <a:solidFill>
            <a:srgbClr val="253147"/>
          </a:solidFill>
        </p:spPr>
        <p:txBody>
          <a:bodyPr wrap="square" lIns="0" tIns="0" rIns="0" bIns="0" rtlCol="0"/>
          <a:lstStyle/>
          <a:p>
            <a:endParaRPr/>
          </a:p>
        </p:txBody>
      </p:sp>
      <p:sp>
        <p:nvSpPr>
          <p:cNvPr id="3" name="object 3"/>
          <p:cNvSpPr/>
          <p:nvPr/>
        </p:nvSpPr>
        <p:spPr>
          <a:xfrm>
            <a:off x="0" y="0"/>
            <a:ext cx="7245350" cy="508000"/>
          </a:xfrm>
          <a:custGeom>
            <a:avLst/>
            <a:gdLst/>
            <a:ahLst/>
            <a:cxnLst/>
            <a:rect l="l" t="t" r="r" b="b"/>
            <a:pathLst>
              <a:path w="7245350" h="508000">
                <a:moveTo>
                  <a:pt x="0" y="507491"/>
                </a:moveTo>
                <a:lnTo>
                  <a:pt x="7245096" y="507491"/>
                </a:lnTo>
                <a:lnTo>
                  <a:pt x="7245096" y="0"/>
                </a:lnTo>
                <a:lnTo>
                  <a:pt x="0" y="0"/>
                </a:lnTo>
                <a:lnTo>
                  <a:pt x="0" y="507491"/>
                </a:lnTo>
                <a:close/>
              </a:path>
            </a:pathLst>
          </a:custGeom>
          <a:solidFill>
            <a:srgbClr val="C6D2E6"/>
          </a:solidFill>
        </p:spPr>
        <p:txBody>
          <a:bodyPr wrap="square" lIns="0" tIns="0" rIns="0" bIns="0" rtlCol="0"/>
          <a:lstStyle/>
          <a:p>
            <a:endParaRPr/>
          </a:p>
        </p:txBody>
      </p:sp>
      <p:sp>
        <p:nvSpPr>
          <p:cNvPr id="4" name="object 4"/>
          <p:cNvSpPr/>
          <p:nvPr/>
        </p:nvSpPr>
        <p:spPr>
          <a:xfrm>
            <a:off x="0" y="1537716"/>
            <a:ext cx="7245350" cy="231775"/>
          </a:xfrm>
          <a:custGeom>
            <a:avLst/>
            <a:gdLst/>
            <a:ahLst/>
            <a:cxnLst/>
            <a:rect l="l" t="t" r="r" b="b"/>
            <a:pathLst>
              <a:path w="7245350" h="231775">
                <a:moveTo>
                  <a:pt x="0" y="231648"/>
                </a:moveTo>
                <a:lnTo>
                  <a:pt x="7245096" y="231648"/>
                </a:lnTo>
                <a:lnTo>
                  <a:pt x="7245096" y="0"/>
                </a:lnTo>
                <a:lnTo>
                  <a:pt x="0" y="0"/>
                </a:lnTo>
                <a:lnTo>
                  <a:pt x="0" y="231648"/>
                </a:lnTo>
                <a:close/>
              </a:path>
            </a:pathLst>
          </a:custGeom>
          <a:solidFill>
            <a:srgbClr val="C6D2E6"/>
          </a:solidFill>
        </p:spPr>
        <p:txBody>
          <a:bodyPr wrap="square" lIns="0" tIns="0" rIns="0" bIns="0" rtlCol="0"/>
          <a:lstStyle/>
          <a:p>
            <a:endParaRPr/>
          </a:p>
        </p:txBody>
      </p:sp>
      <p:sp>
        <p:nvSpPr>
          <p:cNvPr id="5" name="object 5"/>
          <p:cNvSpPr/>
          <p:nvPr/>
        </p:nvSpPr>
        <p:spPr>
          <a:xfrm>
            <a:off x="7239000" y="0"/>
            <a:ext cx="1769745" cy="1769745"/>
          </a:xfrm>
          <a:custGeom>
            <a:avLst/>
            <a:gdLst/>
            <a:ahLst/>
            <a:cxnLst/>
            <a:rect l="l" t="t" r="r" b="b"/>
            <a:pathLst>
              <a:path w="1769745" h="1769745">
                <a:moveTo>
                  <a:pt x="1769364" y="0"/>
                </a:moveTo>
                <a:lnTo>
                  <a:pt x="0" y="0"/>
                </a:lnTo>
                <a:lnTo>
                  <a:pt x="0" y="1769364"/>
                </a:lnTo>
                <a:lnTo>
                  <a:pt x="1769364" y="0"/>
                </a:lnTo>
                <a:close/>
              </a:path>
            </a:pathLst>
          </a:custGeom>
          <a:solidFill>
            <a:srgbClr val="C6D2E6"/>
          </a:solidFill>
        </p:spPr>
        <p:txBody>
          <a:bodyPr wrap="square" lIns="0" tIns="0" rIns="0" bIns="0" rtlCol="0"/>
          <a:lstStyle/>
          <a:p>
            <a:endParaRPr/>
          </a:p>
        </p:txBody>
      </p:sp>
      <p:sp>
        <p:nvSpPr>
          <p:cNvPr id="6" name="object 6"/>
          <p:cNvSpPr/>
          <p:nvPr/>
        </p:nvSpPr>
        <p:spPr>
          <a:xfrm>
            <a:off x="-15241" y="507490"/>
            <a:ext cx="8404860" cy="1030605"/>
          </a:xfrm>
          <a:custGeom>
            <a:avLst/>
            <a:gdLst/>
            <a:ahLst/>
            <a:cxnLst/>
            <a:rect l="l" t="t" r="r" b="b"/>
            <a:pathLst>
              <a:path w="8404860" h="1030605">
                <a:moveTo>
                  <a:pt x="0" y="1030224"/>
                </a:moveTo>
                <a:lnTo>
                  <a:pt x="8404860" y="1030224"/>
                </a:lnTo>
                <a:lnTo>
                  <a:pt x="8404860" y="0"/>
                </a:lnTo>
                <a:lnTo>
                  <a:pt x="0" y="0"/>
                </a:lnTo>
                <a:lnTo>
                  <a:pt x="0" y="1030224"/>
                </a:lnTo>
                <a:close/>
              </a:path>
            </a:pathLst>
          </a:custGeom>
          <a:solidFill>
            <a:srgbClr val="3E5278"/>
          </a:solidFill>
        </p:spPr>
        <p:txBody>
          <a:bodyPr wrap="square" lIns="0" tIns="0" rIns="0" bIns="0" rtlCol="0"/>
          <a:lstStyle/>
          <a:p>
            <a:endParaRPr/>
          </a:p>
        </p:txBody>
      </p:sp>
      <p:sp>
        <p:nvSpPr>
          <p:cNvPr id="7" name="object 7"/>
          <p:cNvSpPr/>
          <p:nvPr/>
        </p:nvSpPr>
        <p:spPr>
          <a:xfrm>
            <a:off x="8380966" y="507490"/>
            <a:ext cx="1030605" cy="1030605"/>
          </a:xfrm>
          <a:custGeom>
            <a:avLst/>
            <a:gdLst/>
            <a:ahLst/>
            <a:cxnLst/>
            <a:rect l="l" t="t" r="r" b="b"/>
            <a:pathLst>
              <a:path w="1030604" h="1030605">
                <a:moveTo>
                  <a:pt x="1030223" y="0"/>
                </a:moveTo>
                <a:lnTo>
                  <a:pt x="0" y="0"/>
                </a:lnTo>
                <a:lnTo>
                  <a:pt x="0" y="1030224"/>
                </a:lnTo>
                <a:lnTo>
                  <a:pt x="1030223" y="0"/>
                </a:lnTo>
                <a:close/>
              </a:path>
            </a:pathLst>
          </a:custGeom>
          <a:solidFill>
            <a:srgbClr val="3E5278"/>
          </a:solidFill>
        </p:spPr>
        <p:txBody>
          <a:bodyPr wrap="square" lIns="0" tIns="0" rIns="0" bIns="0" rtlCol="0"/>
          <a:lstStyle/>
          <a:p>
            <a:endParaRPr/>
          </a:p>
        </p:txBody>
      </p:sp>
      <p:sp>
        <p:nvSpPr>
          <p:cNvPr id="8" name="object 8"/>
          <p:cNvSpPr/>
          <p:nvPr/>
        </p:nvSpPr>
        <p:spPr>
          <a:xfrm>
            <a:off x="9262871" y="6597395"/>
            <a:ext cx="525780" cy="175260"/>
          </a:xfrm>
          <a:custGeom>
            <a:avLst/>
            <a:gdLst/>
            <a:ahLst/>
            <a:cxnLst/>
            <a:rect l="l" t="t" r="r" b="b"/>
            <a:pathLst>
              <a:path w="525779" h="175259">
                <a:moveTo>
                  <a:pt x="525779" y="0"/>
                </a:moveTo>
                <a:lnTo>
                  <a:pt x="0" y="0"/>
                </a:lnTo>
                <a:lnTo>
                  <a:pt x="355346" y="175259"/>
                </a:lnTo>
                <a:lnTo>
                  <a:pt x="525779" y="0"/>
                </a:lnTo>
                <a:close/>
              </a:path>
            </a:pathLst>
          </a:custGeom>
          <a:solidFill>
            <a:srgbClr val="D26E00"/>
          </a:solidFill>
        </p:spPr>
        <p:txBody>
          <a:bodyPr wrap="square" lIns="0" tIns="0" rIns="0" bIns="0" rtlCol="0"/>
          <a:lstStyle/>
          <a:p>
            <a:endParaRPr/>
          </a:p>
        </p:txBody>
      </p:sp>
      <p:sp>
        <p:nvSpPr>
          <p:cNvPr id="9" name="object 9"/>
          <p:cNvSpPr/>
          <p:nvPr/>
        </p:nvSpPr>
        <p:spPr>
          <a:xfrm>
            <a:off x="10366247" y="5963411"/>
            <a:ext cx="1826260" cy="231775"/>
          </a:xfrm>
          <a:custGeom>
            <a:avLst/>
            <a:gdLst/>
            <a:ahLst/>
            <a:cxnLst/>
            <a:rect l="l" t="t" r="r" b="b"/>
            <a:pathLst>
              <a:path w="1826259" h="231775">
                <a:moveTo>
                  <a:pt x="0" y="231648"/>
                </a:moveTo>
                <a:lnTo>
                  <a:pt x="1825751" y="231648"/>
                </a:lnTo>
                <a:lnTo>
                  <a:pt x="1825751" y="0"/>
                </a:lnTo>
                <a:lnTo>
                  <a:pt x="0" y="0"/>
                </a:lnTo>
                <a:lnTo>
                  <a:pt x="0" y="231648"/>
                </a:lnTo>
                <a:close/>
              </a:path>
            </a:pathLst>
          </a:custGeom>
          <a:solidFill>
            <a:srgbClr val="C6D2E6"/>
          </a:solidFill>
        </p:spPr>
        <p:txBody>
          <a:bodyPr wrap="square" lIns="0" tIns="0" rIns="0" bIns="0" rtlCol="0"/>
          <a:lstStyle/>
          <a:p>
            <a:endParaRPr/>
          </a:p>
        </p:txBody>
      </p:sp>
      <p:sp>
        <p:nvSpPr>
          <p:cNvPr id="10" name="object 10"/>
          <p:cNvSpPr/>
          <p:nvPr/>
        </p:nvSpPr>
        <p:spPr>
          <a:xfrm>
            <a:off x="10366247" y="6601968"/>
            <a:ext cx="1826260" cy="256540"/>
          </a:xfrm>
          <a:custGeom>
            <a:avLst/>
            <a:gdLst/>
            <a:ahLst/>
            <a:cxnLst/>
            <a:rect l="l" t="t" r="r" b="b"/>
            <a:pathLst>
              <a:path w="1826259" h="256540">
                <a:moveTo>
                  <a:pt x="0" y="256029"/>
                </a:moveTo>
                <a:lnTo>
                  <a:pt x="1825751" y="256029"/>
                </a:lnTo>
                <a:lnTo>
                  <a:pt x="1825751" y="0"/>
                </a:lnTo>
                <a:lnTo>
                  <a:pt x="0" y="0"/>
                </a:lnTo>
                <a:lnTo>
                  <a:pt x="0" y="256029"/>
                </a:lnTo>
                <a:close/>
              </a:path>
            </a:pathLst>
          </a:custGeom>
          <a:solidFill>
            <a:srgbClr val="C6D2E6"/>
          </a:solidFill>
        </p:spPr>
        <p:txBody>
          <a:bodyPr wrap="square" lIns="0" tIns="0" rIns="0" bIns="0" rtlCol="0"/>
          <a:lstStyle/>
          <a:p>
            <a:endParaRPr/>
          </a:p>
        </p:txBody>
      </p:sp>
      <p:sp>
        <p:nvSpPr>
          <p:cNvPr id="11" name="object 11"/>
          <p:cNvSpPr/>
          <p:nvPr/>
        </p:nvSpPr>
        <p:spPr>
          <a:xfrm>
            <a:off x="9474707" y="5963411"/>
            <a:ext cx="894715" cy="894715"/>
          </a:xfrm>
          <a:custGeom>
            <a:avLst/>
            <a:gdLst/>
            <a:ahLst/>
            <a:cxnLst/>
            <a:rect l="l" t="t" r="r" b="b"/>
            <a:pathLst>
              <a:path w="894715" h="894715">
                <a:moveTo>
                  <a:pt x="894588" y="0"/>
                </a:moveTo>
                <a:lnTo>
                  <a:pt x="0" y="894587"/>
                </a:lnTo>
                <a:lnTo>
                  <a:pt x="894588" y="894587"/>
                </a:lnTo>
                <a:lnTo>
                  <a:pt x="894588" y="0"/>
                </a:lnTo>
                <a:close/>
              </a:path>
            </a:pathLst>
          </a:custGeom>
          <a:solidFill>
            <a:srgbClr val="C6D2E6"/>
          </a:solidFill>
        </p:spPr>
        <p:txBody>
          <a:bodyPr wrap="square" lIns="0" tIns="0" rIns="0" bIns="0" rtlCol="0"/>
          <a:lstStyle/>
          <a:p>
            <a:endParaRPr/>
          </a:p>
        </p:txBody>
      </p:sp>
      <p:sp>
        <p:nvSpPr>
          <p:cNvPr id="12" name="object 12"/>
          <p:cNvSpPr/>
          <p:nvPr/>
        </p:nvSpPr>
        <p:spPr>
          <a:xfrm>
            <a:off x="9663683" y="6195059"/>
            <a:ext cx="2528570" cy="407034"/>
          </a:xfrm>
          <a:custGeom>
            <a:avLst/>
            <a:gdLst/>
            <a:ahLst/>
            <a:cxnLst/>
            <a:rect l="l" t="t" r="r" b="b"/>
            <a:pathLst>
              <a:path w="2528570" h="407034">
                <a:moveTo>
                  <a:pt x="0" y="406907"/>
                </a:moveTo>
                <a:lnTo>
                  <a:pt x="2528316" y="406907"/>
                </a:lnTo>
                <a:lnTo>
                  <a:pt x="2528316" y="0"/>
                </a:lnTo>
                <a:lnTo>
                  <a:pt x="0" y="0"/>
                </a:lnTo>
                <a:lnTo>
                  <a:pt x="0" y="406907"/>
                </a:lnTo>
                <a:close/>
              </a:path>
            </a:pathLst>
          </a:custGeom>
          <a:solidFill>
            <a:srgbClr val="FF9700"/>
          </a:solidFill>
        </p:spPr>
        <p:txBody>
          <a:bodyPr wrap="square" lIns="0" tIns="0" rIns="0" bIns="0" rtlCol="0"/>
          <a:lstStyle/>
          <a:p>
            <a:endParaRPr/>
          </a:p>
        </p:txBody>
      </p:sp>
      <p:sp>
        <p:nvSpPr>
          <p:cNvPr id="13" name="object 13"/>
          <p:cNvSpPr/>
          <p:nvPr/>
        </p:nvSpPr>
        <p:spPr>
          <a:xfrm>
            <a:off x="9265919" y="6195059"/>
            <a:ext cx="407034" cy="407034"/>
          </a:xfrm>
          <a:custGeom>
            <a:avLst/>
            <a:gdLst/>
            <a:ahLst/>
            <a:cxnLst/>
            <a:rect l="l" t="t" r="r" b="b"/>
            <a:pathLst>
              <a:path w="407034" h="407034">
                <a:moveTo>
                  <a:pt x="406907" y="0"/>
                </a:moveTo>
                <a:lnTo>
                  <a:pt x="0" y="406907"/>
                </a:lnTo>
                <a:lnTo>
                  <a:pt x="406907" y="406907"/>
                </a:lnTo>
                <a:lnTo>
                  <a:pt x="406907" y="0"/>
                </a:lnTo>
                <a:close/>
              </a:path>
            </a:pathLst>
          </a:custGeom>
          <a:solidFill>
            <a:srgbClr val="FF9700"/>
          </a:solidFill>
        </p:spPr>
        <p:txBody>
          <a:bodyPr wrap="square" lIns="0" tIns="0" rIns="0" bIns="0" rtlCol="0"/>
          <a:lstStyle/>
          <a:p>
            <a:endParaRPr/>
          </a:p>
        </p:txBody>
      </p:sp>
      <p:sp>
        <p:nvSpPr>
          <p:cNvPr id="14" name="object 14"/>
          <p:cNvSpPr txBox="1">
            <a:spLocks noGrp="1"/>
          </p:cNvSpPr>
          <p:nvPr>
            <p:ph type="title"/>
          </p:nvPr>
        </p:nvSpPr>
        <p:spPr>
          <a:xfrm>
            <a:off x="0" y="799337"/>
            <a:ext cx="8610600" cy="443070"/>
          </a:xfrm>
          <a:prstGeom prst="rect">
            <a:avLst/>
          </a:prstGeom>
        </p:spPr>
        <p:txBody>
          <a:bodyPr vert="horz" wrap="square" lIns="0" tIns="12065" rIns="0" bIns="0" rtlCol="0">
            <a:spAutoFit/>
          </a:bodyPr>
          <a:lstStyle/>
          <a:p>
            <a:pPr marL="1176655">
              <a:lnSpc>
                <a:spcPct val="100000"/>
              </a:lnSpc>
              <a:spcBef>
                <a:spcPts val="95"/>
              </a:spcBef>
            </a:pPr>
            <a:r>
              <a:rPr lang="en-US" sz="2800" spc="-5" dirty="0">
                <a:solidFill>
                  <a:srgbClr val="FFFFFF"/>
                </a:solidFill>
              </a:rPr>
              <a:t>comparison between the three RDBMS</a:t>
            </a:r>
            <a:endParaRPr sz="2800" dirty="0"/>
          </a:p>
        </p:txBody>
      </p:sp>
      <p:sp>
        <p:nvSpPr>
          <p:cNvPr id="16" name="object 16"/>
          <p:cNvSpPr/>
          <p:nvPr/>
        </p:nvSpPr>
        <p:spPr>
          <a:xfrm>
            <a:off x="480072" y="850391"/>
            <a:ext cx="365734" cy="367284"/>
          </a:xfrm>
          <a:prstGeom prst="rect">
            <a:avLst/>
          </a:prstGeom>
          <a:blipFill>
            <a:blip r:embed="rId2" cstate="print"/>
            <a:stretch>
              <a:fillRect/>
            </a:stretch>
          </a:blipFill>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25400">
              <a:lnSpc>
                <a:spcPts val="2090"/>
              </a:lnSpc>
            </a:pPr>
            <a:fld id="{81D60167-4931-47E6-BA6A-407CBD079E47}" type="slidenum">
              <a:rPr spc="-5" dirty="0"/>
              <a:t>8</a:t>
            </a:fld>
            <a:endParaRPr spc="-5" dirty="0"/>
          </a:p>
        </p:txBody>
      </p:sp>
      <p:graphicFrame>
        <p:nvGraphicFramePr>
          <p:cNvPr id="19" name="Espace réservé du contenu 4"/>
          <p:cNvGraphicFramePr>
            <a:graphicFrameLocks/>
          </p:cNvGraphicFramePr>
          <p:nvPr>
            <p:extLst>
              <p:ext uri="{D42A27DB-BD31-4B8C-83A1-F6EECF244321}">
                <p14:modId xmlns:p14="http://schemas.microsoft.com/office/powerpoint/2010/main" val="3371104755"/>
              </p:ext>
            </p:extLst>
          </p:nvPr>
        </p:nvGraphicFramePr>
        <p:xfrm>
          <a:off x="152400" y="1905000"/>
          <a:ext cx="11811001" cy="3801996"/>
        </p:xfrm>
        <a:graphic>
          <a:graphicData uri="http://schemas.openxmlformats.org/drawingml/2006/table">
            <a:tbl>
              <a:tblPr firstRow="1" bandRow="1">
                <a:tableStyleId>{21E4AEA4-8DFA-4A89-87EB-49C32662AFE0}</a:tableStyleId>
              </a:tblPr>
              <a:tblGrid>
                <a:gridCol w="2952750">
                  <a:extLst>
                    <a:ext uri="{9D8B030D-6E8A-4147-A177-3AD203B41FA5}">
                      <a16:colId xmlns:a16="http://schemas.microsoft.com/office/drawing/2014/main" xmlns="" val="20000"/>
                    </a:ext>
                  </a:extLst>
                </a:gridCol>
                <a:gridCol w="2751534">
                  <a:extLst>
                    <a:ext uri="{9D8B030D-6E8A-4147-A177-3AD203B41FA5}">
                      <a16:colId xmlns:a16="http://schemas.microsoft.com/office/drawing/2014/main" xmlns="" val="20001"/>
                    </a:ext>
                  </a:extLst>
                </a:gridCol>
                <a:gridCol w="3153967">
                  <a:extLst>
                    <a:ext uri="{9D8B030D-6E8A-4147-A177-3AD203B41FA5}">
                      <a16:colId xmlns:a16="http://schemas.microsoft.com/office/drawing/2014/main" xmlns="" val="20002"/>
                    </a:ext>
                  </a:extLst>
                </a:gridCol>
                <a:gridCol w="2952750">
                  <a:extLst>
                    <a:ext uri="{9D8B030D-6E8A-4147-A177-3AD203B41FA5}">
                      <a16:colId xmlns:a16="http://schemas.microsoft.com/office/drawing/2014/main" xmlns="" val="20003"/>
                    </a:ext>
                  </a:extLst>
                </a:gridCol>
              </a:tblGrid>
              <a:tr h="477213">
                <a:tc>
                  <a:txBody>
                    <a:bodyPr/>
                    <a:lstStyle/>
                    <a:p>
                      <a:pPr algn="ctr"/>
                      <a:r>
                        <a:rPr lang="fr-FR" sz="1800" dirty="0" smtClean="0"/>
                        <a:t>Name</a:t>
                      </a:r>
                      <a:endParaRPr lang="fr-FR" sz="1800" dirty="0">
                        <a:solidFill>
                          <a:schemeClr val="bg1"/>
                        </a:solidFill>
                        <a:latin typeface="+mn-lt"/>
                      </a:endParaRPr>
                    </a:p>
                  </a:txBody>
                  <a:tcPr/>
                </a:tc>
                <a:tc>
                  <a:txBody>
                    <a:bodyPr/>
                    <a:lstStyle/>
                    <a:p>
                      <a:pPr algn="ctr"/>
                      <a:r>
                        <a:rPr lang="fr-FR" sz="1800" kern="1200" dirty="0" smtClean="0">
                          <a:effectLst/>
                        </a:rPr>
                        <a:t>SQL Server</a:t>
                      </a:r>
                      <a:endParaRPr lang="fr-FR" sz="1800" dirty="0">
                        <a:solidFill>
                          <a:schemeClr val="bg1"/>
                        </a:solidFill>
                        <a:latin typeface="+mn-lt"/>
                      </a:endParaRPr>
                    </a:p>
                  </a:txBody>
                  <a:tcPr/>
                </a:tc>
                <a:tc>
                  <a:txBody>
                    <a:bodyPr/>
                    <a:lstStyle/>
                    <a:p>
                      <a:pPr algn="ctr" fontAlgn="t"/>
                      <a:r>
                        <a:rPr lang="fr-FR" dirty="0" smtClean="0">
                          <a:effectLst/>
                        </a:rPr>
                        <a:t>MySQL</a:t>
                      </a:r>
                      <a:endParaRPr lang="fr-FR" b="1" dirty="0">
                        <a:solidFill>
                          <a:schemeClr val="bg1"/>
                        </a:solidFill>
                        <a:effectLst/>
                        <a:latin typeface="+mn-lt"/>
                      </a:endParaRPr>
                    </a:p>
                  </a:txBody>
                  <a:tcPr/>
                </a:tc>
                <a:tc>
                  <a:txBody>
                    <a:bodyPr/>
                    <a:lstStyle/>
                    <a:p>
                      <a:pPr algn="ctr"/>
                      <a:r>
                        <a:rPr lang="fr-FR" sz="1800" kern="1200" dirty="0" smtClean="0">
                          <a:effectLst/>
                        </a:rPr>
                        <a:t>PostgreSQL</a:t>
                      </a:r>
                      <a:endParaRPr lang="fr-FR" sz="1800" dirty="0">
                        <a:solidFill>
                          <a:schemeClr val="bg1"/>
                        </a:solidFill>
                        <a:latin typeface="+mn-lt"/>
                      </a:endParaRPr>
                    </a:p>
                  </a:txBody>
                  <a:tcPr/>
                </a:tc>
                <a:extLst>
                  <a:ext uri="{0D108BD9-81ED-4DB2-BD59-A6C34878D82A}">
                    <a16:rowId xmlns:a16="http://schemas.microsoft.com/office/drawing/2014/main" xmlns="" val="10000"/>
                  </a:ext>
                </a:extLst>
              </a:tr>
              <a:tr h="670058">
                <a:tc>
                  <a:txBody>
                    <a:bodyPr/>
                    <a:lstStyle/>
                    <a:p>
                      <a:pPr algn="ctr"/>
                      <a:r>
                        <a:rPr lang="fr-FR" sz="1800" kern="1200" dirty="0" smtClean="0">
                          <a:effectLst/>
                        </a:rPr>
                        <a:t>Description</a:t>
                      </a:r>
                      <a:endParaRPr lang="fr-FR" sz="1800" b="1" dirty="0">
                        <a:solidFill>
                          <a:schemeClr val="bg1"/>
                        </a:solidFill>
                        <a:latin typeface="+mn-lt"/>
                      </a:endParaRPr>
                    </a:p>
                  </a:txBody>
                  <a:tcPr/>
                </a:tc>
                <a:tc>
                  <a:txBody>
                    <a:bodyPr/>
                    <a:lstStyle/>
                    <a:p>
                      <a:pPr fontAlgn="t"/>
                      <a:r>
                        <a:rPr lang="fr-FR" sz="1600" dirty="0" smtClean="0">
                          <a:effectLst/>
                        </a:rPr>
                        <a:t>Microsoft </a:t>
                      </a:r>
                      <a:r>
                        <a:rPr lang="fr-FR" sz="1600" dirty="0">
                          <a:effectLst/>
                        </a:rPr>
                        <a:t>relational DBMS</a:t>
                      </a:r>
                      <a:endParaRPr lang="fr-FR" sz="1600" dirty="0">
                        <a:solidFill>
                          <a:schemeClr val="bg1"/>
                        </a:solidFill>
                        <a:effectLst/>
                        <a:latin typeface="+mn-lt"/>
                      </a:endParaRPr>
                    </a:p>
                  </a:txBody>
                  <a:tcPr/>
                </a:tc>
                <a:tc>
                  <a:txBody>
                    <a:bodyPr/>
                    <a:lstStyle/>
                    <a:p>
                      <a:pPr fontAlgn="t"/>
                      <a:r>
                        <a:rPr lang="en-US" sz="1600" dirty="0" smtClean="0">
                          <a:solidFill>
                            <a:schemeClr val="tx1"/>
                          </a:solidFill>
                          <a:effectLst/>
                          <a:latin typeface="+mn-lt"/>
                        </a:rPr>
                        <a:t>Widely used open source RDBMS</a:t>
                      </a:r>
                      <a:endParaRPr lang="en-US" sz="1600" dirty="0">
                        <a:solidFill>
                          <a:schemeClr val="tx1"/>
                        </a:solidFill>
                        <a:effectLst/>
                        <a:latin typeface="+mn-lt"/>
                      </a:endParaRPr>
                    </a:p>
                  </a:txBody>
                  <a:tcPr/>
                </a:tc>
                <a:tc>
                  <a:txBody>
                    <a:bodyPr/>
                    <a:lstStyle/>
                    <a:p>
                      <a:pPr fontAlgn="t"/>
                      <a:r>
                        <a:rPr lang="en-US" sz="1600" dirty="0" smtClean="0">
                          <a:effectLst/>
                        </a:rPr>
                        <a:t>Widely used open source RDBMS</a:t>
                      </a:r>
                      <a:endParaRPr lang="en-US" sz="1600" dirty="0">
                        <a:effectLst/>
                      </a:endParaRPr>
                    </a:p>
                  </a:txBody>
                  <a:tcPr/>
                </a:tc>
                <a:extLst>
                  <a:ext uri="{0D108BD9-81ED-4DB2-BD59-A6C34878D82A}">
                    <a16:rowId xmlns:a16="http://schemas.microsoft.com/office/drawing/2014/main" xmlns="" val="10001"/>
                  </a:ext>
                </a:extLst>
              </a:tr>
              <a:tr h="542858">
                <a:tc>
                  <a:txBody>
                    <a:bodyPr/>
                    <a:lstStyle/>
                    <a:p>
                      <a:pPr algn="ctr"/>
                      <a:r>
                        <a:rPr lang="fr-FR" sz="1800" kern="1200" dirty="0" smtClean="0">
                          <a:effectLst/>
                        </a:rPr>
                        <a:t>Primary database model</a:t>
                      </a:r>
                      <a:endParaRPr lang="fr-FR" sz="1800" b="1" dirty="0">
                        <a:solidFill>
                          <a:schemeClr val="bg1"/>
                        </a:solidFill>
                        <a:latin typeface="+mn-lt"/>
                      </a:endParaRPr>
                    </a:p>
                  </a:txBody>
                  <a:tcPr/>
                </a:tc>
                <a:tc>
                  <a:txBody>
                    <a:bodyPr/>
                    <a:lstStyle/>
                    <a:p>
                      <a:pPr algn="ctr"/>
                      <a:r>
                        <a:rPr lang="fr-FR" sz="1800" b="0" u="none" dirty="0" smtClean="0">
                          <a:solidFill>
                            <a:schemeClr val="tx1"/>
                          </a:solidFill>
                          <a:latin typeface="+mn-lt"/>
                        </a:rPr>
                        <a:t>Relational DBMS</a:t>
                      </a:r>
                      <a:endParaRPr lang="fr-FR" sz="1800" b="0" u="none" dirty="0">
                        <a:solidFill>
                          <a:schemeClr val="tx1"/>
                        </a:solidFill>
                        <a:latin typeface="+mn-lt"/>
                      </a:endParaRPr>
                    </a:p>
                  </a:txBody>
                  <a:tcPr/>
                </a:tc>
                <a:tc>
                  <a:txBody>
                    <a:bodyPr/>
                    <a:lstStyle/>
                    <a:p>
                      <a:pPr algn="ctr"/>
                      <a:r>
                        <a:rPr lang="fr-FR" sz="1800" u="none" strike="noStrike" kern="1200" dirty="0" smtClean="0">
                          <a:effectLst/>
                        </a:rPr>
                        <a:t>Relational DBMS</a:t>
                      </a:r>
                    </a:p>
                  </a:txBody>
                  <a:tcPr/>
                </a:tc>
                <a:tc>
                  <a:txBody>
                    <a:bodyPr/>
                    <a:lstStyle/>
                    <a:p>
                      <a:pPr algn="ctr"/>
                      <a:r>
                        <a:rPr lang="fr-FR" u="none" strike="noStrike" dirty="0" smtClean="0">
                          <a:effectLst/>
                        </a:rPr>
                        <a:t>Relational DBMS</a:t>
                      </a:r>
                    </a:p>
                  </a:txBody>
                  <a:tcPr/>
                </a:tc>
                <a:extLst>
                  <a:ext uri="{0D108BD9-81ED-4DB2-BD59-A6C34878D82A}">
                    <a16:rowId xmlns:a16="http://schemas.microsoft.com/office/drawing/2014/main" xmlns="" val="10002"/>
                  </a:ext>
                </a:extLst>
              </a:tr>
              <a:tr h="835123">
                <a:tc>
                  <a:txBody>
                    <a:bodyPr/>
                    <a:lstStyle/>
                    <a:p>
                      <a:pPr algn="ctr"/>
                      <a:r>
                        <a:rPr lang="fr-FR" sz="1800" kern="1200" dirty="0" smtClean="0">
                          <a:effectLst/>
                        </a:rPr>
                        <a:t>Secondary database models</a:t>
                      </a:r>
                      <a:endParaRPr lang="fr-FR" sz="1800" b="1" dirty="0">
                        <a:solidFill>
                          <a:schemeClr val="bg1"/>
                        </a:solidFill>
                        <a:latin typeface="+mn-lt"/>
                      </a:endParaRPr>
                    </a:p>
                  </a:txBody>
                  <a:tcPr/>
                </a:tc>
                <a:tc>
                  <a:txBody>
                    <a:bodyPr/>
                    <a:lstStyle/>
                    <a:p>
                      <a:pPr algn="ctr"/>
                      <a:r>
                        <a:rPr lang="fr-FR" sz="1800" b="0" dirty="0" smtClean="0">
                          <a:solidFill>
                            <a:schemeClr val="tx1"/>
                          </a:solidFill>
                          <a:latin typeface="+mn-lt"/>
                        </a:rPr>
                        <a:t>Document store Graph DBMS</a:t>
                      </a:r>
                      <a:endParaRPr lang="fr-FR" sz="1800" b="0" dirty="0">
                        <a:solidFill>
                          <a:schemeClr val="tx1"/>
                        </a:solidFill>
                        <a:latin typeface="+mn-lt"/>
                      </a:endParaRPr>
                    </a:p>
                  </a:txBody>
                  <a:tcPr/>
                </a:tc>
                <a:tc>
                  <a:txBody>
                    <a:bodyPr/>
                    <a:lstStyle/>
                    <a:p>
                      <a:pPr algn="ctr"/>
                      <a:r>
                        <a:rPr lang="fr-FR" sz="1800" u="none" strike="noStrike" kern="1200" dirty="0" smtClean="0">
                          <a:effectLst/>
                        </a:rPr>
                        <a:t>Document store</a:t>
                      </a:r>
                      <a:endParaRPr lang="fr-FR" sz="1800" dirty="0">
                        <a:solidFill>
                          <a:schemeClr val="bg1"/>
                        </a:solidFill>
                        <a:latin typeface="+mn-lt"/>
                      </a:endParaRPr>
                    </a:p>
                  </a:txBody>
                  <a:tcPr/>
                </a:tc>
                <a:tc>
                  <a:txBody>
                    <a:bodyPr/>
                    <a:lstStyle/>
                    <a:p>
                      <a:pPr algn="ctr"/>
                      <a:r>
                        <a:rPr lang="fr-FR" sz="1800" u="none" strike="noStrike" kern="1200" dirty="0" smtClean="0">
                          <a:effectLst/>
                        </a:rPr>
                        <a:t>Document store</a:t>
                      </a:r>
                      <a:endParaRPr lang="fr-FR" sz="1800" dirty="0">
                        <a:solidFill>
                          <a:schemeClr val="bg1"/>
                        </a:solidFill>
                        <a:latin typeface="+mn-lt"/>
                      </a:endParaRPr>
                    </a:p>
                  </a:txBody>
                  <a:tcPr/>
                </a:tc>
                <a:extLst>
                  <a:ext uri="{0D108BD9-81ED-4DB2-BD59-A6C34878D82A}">
                    <a16:rowId xmlns:a16="http://schemas.microsoft.com/office/drawing/2014/main" xmlns="" val="10003"/>
                  </a:ext>
                </a:extLst>
              </a:tr>
              <a:tr h="755587">
                <a:tc>
                  <a:txBody>
                    <a:bodyPr/>
                    <a:lstStyle/>
                    <a:p>
                      <a:pPr algn="ctr"/>
                      <a:r>
                        <a:rPr lang="fr-FR" sz="2000" kern="1200" dirty="0" smtClean="0">
                          <a:effectLst/>
                        </a:rPr>
                        <a:t>Developer</a:t>
                      </a:r>
                      <a:endParaRPr lang="fr-FR" sz="2400" b="1" dirty="0">
                        <a:solidFill>
                          <a:schemeClr val="bg1"/>
                        </a:solidFill>
                        <a:latin typeface="+mn-lt"/>
                      </a:endParaRPr>
                    </a:p>
                  </a:txBody>
                  <a:tcPr/>
                </a:tc>
                <a:tc>
                  <a:txBody>
                    <a:bodyPr/>
                    <a:lstStyle/>
                    <a:p>
                      <a:pPr algn="ctr"/>
                      <a:r>
                        <a:rPr lang="fr-FR" sz="1800" kern="1200" dirty="0" smtClean="0">
                          <a:effectLst/>
                        </a:rPr>
                        <a:t>Microsoft</a:t>
                      </a:r>
                      <a:endParaRPr lang="fr-FR" sz="1800" dirty="0">
                        <a:solidFill>
                          <a:schemeClr val="bg1"/>
                        </a:solidFill>
                        <a:latin typeface="+mn-lt"/>
                      </a:endParaRPr>
                    </a:p>
                  </a:txBody>
                  <a:tcPr/>
                </a:tc>
                <a:tc>
                  <a:txBody>
                    <a:bodyPr/>
                    <a:lstStyle/>
                    <a:p>
                      <a:pPr algn="ctr"/>
                      <a:r>
                        <a:rPr lang="fr-FR" sz="1800" dirty="0" smtClean="0"/>
                        <a:t>oracle</a:t>
                      </a:r>
                      <a:endParaRPr lang="fr-FR" sz="1800" dirty="0">
                        <a:solidFill>
                          <a:schemeClr val="bg1"/>
                        </a:solidFill>
                        <a:latin typeface="+mn-lt"/>
                      </a:endParaRPr>
                    </a:p>
                  </a:txBody>
                  <a:tcPr/>
                </a:tc>
                <a:tc>
                  <a:txBody>
                    <a:bodyPr/>
                    <a:lstStyle/>
                    <a:p>
                      <a:pPr algn="ctr"/>
                      <a:r>
                        <a:rPr lang="fr-FR" sz="1600" kern="1200" dirty="0" smtClean="0">
                          <a:effectLst/>
                        </a:rPr>
                        <a:t>PostgreSQL Global Development Group</a:t>
                      </a:r>
                      <a:endParaRPr lang="fr-FR" sz="1600" dirty="0">
                        <a:solidFill>
                          <a:schemeClr val="bg1"/>
                        </a:solidFill>
                        <a:latin typeface="+mn-lt"/>
                      </a:endParaRPr>
                    </a:p>
                  </a:txBody>
                  <a:tcPr/>
                </a:tc>
                <a:extLst>
                  <a:ext uri="{0D108BD9-81ED-4DB2-BD59-A6C34878D82A}">
                    <a16:rowId xmlns:a16="http://schemas.microsoft.com/office/drawing/2014/main" xmlns="" val="10004"/>
                  </a:ext>
                </a:extLst>
              </a:tr>
              <a:tr h="521157">
                <a:tc>
                  <a:txBody>
                    <a:bodyPr/>
                    <a:lstStyle/>
                    <a:p>
                      <a:pPr algn="ctr"/>
                      <a:r>
                        <a:rPr lang="fr-FR" sz="1800" kern="1200" dirty="0" smtClean="0">
                          <a:effectLst/>
                        </a:rPr>
                        <a:t>Data schema</a:t>
                      </a:r>
                      <a:endParaRPr lang="fr-FR" sz="1800" b="1" dirty="0">
                        <a:solidFill>
                          <a:schemeClr val="bg1"/>
                        </a:solidFill>
                        <a:latin typeface="+mn-lt"/>
                      </a:endParaRPr>
                    </a:p>
                  </a:txBody>
                  <a:tcPr/>
                </a:tc>
                <a:tc>
                  <a:txBody>
                    <a:bodyPr/>
                    <a:lstStyle/>
                    <a:p>
                      <a:pPr algn="ctr"/>
                      <a:r>
                        <a:rPr lang="fr-FR" sz="1800" dirty="0" smtClean="0"/>
                        <a:t>yes</a:t>
                      </a:r>
                      <a:endParaRPr lang="fr-FR" sz="1800" dirty="0">
                        <a:solidFill>
                          <a:schemeClr val="bg1"/>
                        </a:solidFill>
                        <a:latin typeface="+mn-lt"/>
                      </a:endParaRPr>
                    </a:p>
                  </a:txBody>
                  <a:tcPr/>
                </a:tc>
                <a:tc>
                  <a:txBody>
                    <a:bodyPr/>
                    <a:lstStyle/>
                    <a:p>
                      <a:pPr algn="ctr"/>
                      <a:r>
                        <a:rPr lang="fr-FR" sz="1800" dirty="0" smtClean="0"/>
                        <a:t>yes</a:t>
                      </a:r>
                      <a:endParaRPr lang="fr-FR" sz="1800" dirty="0">
                        <a:solidFill>
                          <a:schemeClr val="bg1"/>
                        </a:solidFill>
                        <a:latin typeface="+mn-lt"/>
                      </a:endParaRPr>
                    </a:p>
                  </a:txBody>
                  <a:tcPr/>
                </a:tc>
                <a:tc>
                  <a:txBody>
                    <a:bodyPr/>
                    <a:lstStyle/>
                    <a:p>
                      <a:pPr algn="ctr"/>
                      <a:r>
                        <a:rPr lang="fr-FR" sz="1800" dirty="0" smtClean="0"/>
                        <a:t>yes</a:t>
                      </a:r>
                      <a:endParaRPr lang="fr-FR" sz="1800" dirty="0">
                        <a:solidFill>
                          <a:schemeClr val="bg1"/>
                        </a:solidFill>
                        <a:latin typeface="+mn-lt"/>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335276781"/>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2698</TotalTime>
  <Words>425</Words>
  <Application>Microsoft Office PowerPoint</Application>
  <PresentationFormat>Grand écran</PresentationFormat>
  <Paragraphs>77</Paragraphs>
  <Slides>8</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Arial Black</vt:lpstr>
      <vt:lpstr>Calibri</vt:lpstr>
      <vt:lpstr>Courier New</vt:lpstr>
      <vt:lpstr>Segoe UI Symbol</vt:lpstr>
      <vt:lpstr>Times New Roman</vt:lpstr>
      <vt:lpstr>Office Theme</vt:lpstr>
      <vt:lpstr>Présentation PowerPoint</vt:lpstr>
      <vt:lpstr>Database Definition</vt:lpstr>
      <vt:lpstr>Relational Database Management System</vt:lpstr>
      <vt:lpstr>SQL(Structured Query Language)</vt:lpstr>
      <vt:lpstr>MySQL</vt:lpstr>
      <vt:lpstr>PostgreSQL </vt:lpstr>
      <vt:lpstr>SQL Server</vt:lpstr>
      <vt:lpstr>comparison between the three RDBMS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Fin d’Etudes</dc:title>
  <dc:creator>Hatem</dc:creator>
  <cp:lastModifiedBy>Windows User</cp:lastModifiedBy>
  <cp:revision>108</cp:revision>
  <dcterms:created xsi:type="dcterms:W3CDTF">2019-06-13T16:01:09Z</dcterms:created>
  <dcterms:modified xsi:type="dcterms:W3CDTF">2021-11-19T16:12:43Z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2017-06-08T00:00:00Z</vt:filetime>
  </property>
  <property fmtid="{D5CDD505-2E9C-101B-9397-08002B2CF9AE}" pid="3" name="Creator">
    <vt:lpwstr>Microsoft® PowerPoint® 2013</vt:lpwstr>
  </property>
  <property fmtid="{D5CDD505-2E9C-101B-9397-08002B2CF9AE}" pid="4" name="LastSaved">
    <vt:filetime>2019-06-13T00:00:00Z</vt:filetime>
  </property>
</Properties>
</file>