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handoutMasterIdLst>
    <p:handoutMasterId r:id="rId42"/>
  </p:handoutMasterIdLst>
  <p:sldIdLst>
    <p:sldId id="269" r:id="rId2"/>
    <p:sldId id="292" r:id="rId3"/>
    <p:sldId id="279" r:id="rId4"/>
    <p:sldId id="275" r:id="rId5"/>
    <p:sldId id="257" r:id="rId6"/>
    <p:sldId id="272" r:id="rId7"/>
    <p:sldId id="258" r:id="rId8"/>
    <p:sldId id="274" r:id="rId9"/>
    <p:sldId id="259" r:id="rId10"/>
    <p:sldId id="260" r:id="rId11"/>
    <p:sldId id="261" r:id="rId12"/>
    <p:sldId id="273" r:id="rId13"/>
    <p:sldId id="262" r:id="rId14"/>
    <p:sldId id="263" r:id="rId15"/>
    <p:sldId id="265" r:id="rId16"/>
    <p:sldId id="264" r:id="rId17"/>
    <p:sldId id="266" r:id="rId18"/>
    <p:sldId id="278" r:id="rId19"/>
    <p:sldId id="267" r:id="rId20"/>
    <p:sldId id="289" r:id="rId21"/>
    <p:sldId id="268" r:id="rId22"/>
    <p:sldId id="271" r:id="rId23"/>
    <p:sldId id="277" r:id="rId24"/>
    <p:sldId id="290" r:id="rId25"/>
    <p:sldId id="276" r:id="rId26"/>
    <p:sldId id="281" r:id="rId27"/>
    <p:sldId id="282" r:id="rId28"/>
    <p:sldId id="283" r:id="rId29"/>
    <p:sldId id="284" r:id="rId30"/>
    <p:sldId id="285" r:id="rId31"/>
    <p:sldId id="286" r:id="rId32"/>
    <p:sldId id="287" r:id="rId33"/>
    <p:sldId id="288" r:id="rId34"/>
    <p:sldId id="295" r:id="rId35"/>
    <p:sldId id="293" r:id="rId36"/>
    <p:sldId id="256" r:id="rId37"/>
    <p:sldId id="296" r:id="rId38"/>
    <p:sldId id="297" r:id="rId39"/>
    <p:sldId id="298" r:id="rId40"/>
  </p:sldIdLst>
  <p:sldSz cx="12192000" cy="6858000"/>
  <p:notesSz cx="9144000" cy="6858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禹涵 朱" initials="禹涵" lastIdx="1" clrIdx="0">
    <p:extLst>
      <p:ext uri="{19B8F6BF-5375-455C-9EA6-DF929625EA0E}">
        <p15:presenceInfo xmlns:p15="http://schemas.microsoft.com/office/powerpoint/2012/main" userId="5466307a65c71c0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E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1" autoAdjust="0"/>
    <p:restoredTop sz="94660"/>
  </p:normalViewPr>
  <p:slideViewPr>
    <p:cSldViewPr>
      <p:cViewPr varScale="1">
        <p:scale>
          <a:sx n="85" d="100"/>
          <a:sy n="85" d="100"/>
        </p:scale>
        <p:origin x="82" y="72"/>
      </p:cViewPr>
      <p:guideLst/>
    </p:cSldViewPr>
  </p:slideViewPr>
  <p:notesTextViewPr>
    <p:cViewPr>
      <p:scale>
        <a:sx n="1" d="1"/>
        <a:sy n="1" d="1"/>
      </p:scale>
      <p:origin x="0" y="0"/>
    </p:cViewPr>
  </p:notesText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notesMaster" Target="notesMasters/notes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12-04T16:29:33.979" idx="1">
    <p:pos x="10" y="10"/>
    <p:text/>
    <p:extLst>
      <p:ext uri="{C676402C-5697-4E1C-873F-D02D1690AC5C}">
        <p15:threadingInfo xmlns:p15="http://schemas.microsoft.com/office/powerpoint/2012/main" timeZoneBias="-48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15935D4C-967F-4F54-8131-447CE97523B8}" type="datetimeFigureOut">
              <a:rPr lang="zh-TW" altLang="en-US" smtClean="0"/>
              <a:t>2021/9/7</a:t>
            </a:fld>
            <a:endParaRPr lang="zh-TW" altLang="en-US"/>
          </a:p>
        </p:txBody>
      </p:sp>
      <p:sp>
        <p:nvSpPr>
          <p:cNvPr id="4" name="頁尾版面配置區 3"/>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7E5B61DF-7DA0-4064-9528-640DB420501D}" type="slidenum">
              <a:rPr lang="zh-TW" altLang="en-US" smtClean="0"/>
              <a:t>‹#›</a:t>
            </a:fld>
            <a:endParaRPr lang="zh-TW" altLang="en-US"/>
          </a:p>
        </p:txBody>
      </p:sp>
    </p:spTree>
    <p:extLst>
      <p:ext uri="{BB962C8B-B14F-4D97-AF65-F5344CB8AC3E}">
        <p14:creationId xmlns:p14="http://schemas.microsoft.com/office/powerpoint/2010/main" val="13068889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69223FD2-6003-4FB8-8991-07696FB3256C}" type="datetimeFigureOut">
              <a:rPr lang="zh-TW" altLang="en-US" smtClean="0"/>
              <a:t>2021/9/7</a:t>
            </a:fld>
            <a:endParaRPr lang="zh-TW" altLang="en-US"/>
          </a:p>
        </p:txBody>
      </p:sp>
      <p:sp>
        <p:nvSpPr>
          <p:cNvPr id="4" name="投影片圖像版面配置區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8BBEC308-5F53-44DE-847A-68D23707270B}" type="slidenum">
              <a:rPr lang="zh-TW" altLang="en-US" smtClean="0"/>
              <a:t>‹#›</a:t>
            </a:fld>
            <a:endParaRPr lang="zh-TW" altLang="en-US"/>
          </a:p>
        </p:txBody>
      </p:sp>
    </p:spTree>
    <p:extLst>
      <p:ext uri="{BB962C8B-B14F-4D97-AF65-F5344CB8AC3E}">
        <p14:creationId xmlns:p14="http://schemas.microsoft.com/office/powerpoint/2010/main" val="26734430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8BBEC308-5F53-44DE-847A-68D23707270B}" type="slidenum">
              <a:rPr lang="zh-TW" altLang="en-US" smtClean="0"/>
              <a:t>3</a:t>
            </a:fld>
            <a:endParaRPr lang="zh-TW" altLang="en-US"/>
          </a:p>
        </p:txBody>
      </p:sp>
    </p:spTree>
    <p:extLst>
      <p:ext uri="{BB962C8B-B14F-4D97-AF65-F5344CB8AC3E}">
        <p14:creationId xmlns:p14="http://schemas.microsoft.com/office/powerpoint/2010/main" val="15129389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8BBEC308-5F53-44DE-847A-68D23707270B}" type="slidenum">
              <a:rPr lang="zh-TW" altLang="en-US" smtClean="0"/>
              <a:t>4</a:t>
            </a:fld>
            <a:endParaRPr lang="zh-TW" altLang="en-US"/>
          </a:p>
        </p:txBody>
      </p:sp>
    </p:spTree>
    <p:extLst>
      <p:ext uri="{BB962C8B-B14F-4D97-AF65-F5344CB8AC3E}">
        <p14:creationId xmlns:p14="http://schemas.microsoft.com/office/powerpoint/2010/main" val="18997007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7A40195F-C1BA-41B9-8E6C-4AB4335DA87A}" type="slidenum">
              <a:rPr lang="zh-TW" altLang="en-US" smtClean="0"/>
              <a:t>17</a:t>
            </a:fld>
            <a:endParaRPr lang="zh-TW" altLang="en-US"/>
          </a:p>
        </p:txBody>
      </p:sp>
    </p:spTree>
    <p:extLst>
      <p:ext uri="{BB962C8B-B14F-4D97-AF65-F5344CB8AC3E}">
        <p14:creationId xmlns:p14="http://schemas.microsoft.com/office/powerpoint/2010/main" val="2920837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7A40195F-C1BA-41B9-8E6C-4AB4335DA87A}" type="slidenum">
              <a:rPr lang="zh-TW" altLang="en-US" smtClean="0"/>
              <a:t>18</a:t>
            </a:fld>
            <a:endParaRPr lang="zh-TW" altLang="en-US"/>
          </a:p>
        </p:txBody>
      </p:sp>
    </p:spTree>
    <p:extLst>
      <p:ext uri="{BB962C8B-B14F-4D97-AF65-F5344CB8AC3E}">
        <p14:creationId xmlns:p14="http://schemas.microsoft.com/office/powerpoint/2010/main" val="34468586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7A40195F-C1BA-41B9-8E6C-4AB4335DA87A}" type="slidenum">
              <a:rPr lang="zh-TW" altLang="en-US" smtClean="0"/>
              <a:t>19</a:t>
            </a:fld>
            <a:endParaRPr lang="zh-TW" altLang="en-US"/>
          </a:p>
        </p:txBody>
      </p:sp>
    </p:spTree>
    <p:extLst>
      <p:ext uri="{BB962C8B-B14F-4D97-AF65-F5344CB8AC3E}">
        <p14:creationId xmlns:p14="http://schemas.microsoft.com/office/powerpoint/2010/main" val="20316472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7A40195F-C1BA-41B9-8E6C-4AB4335DA87A}" type="slidenum">
              <a:rPr lang="zh-TW" altLang="en-US" smtClean="0"/>
              <a:t>21</a:t>
            </a:fld>
            <a:endParaRPr lang="zh-TW" altLang="en-US"/>
          </a:p>
        </p:txBody>
      </p:sp>
    </p:spTree>
    <p:extLst>
      <p:ext uri="{BB962C8B-B14F-4D97-AF65-F5344CB8AC3E}">
        <p14:creationId xmlns:p14="http://schemas.microsoft.com/office/powerpoint/2010/main" val="32731611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按一下以編輯母片副標題樣式</a:t>
            </a:r>
          </a:p>
        </p:txBody>
      </p:sp>
      <p:sp>
        <p:nvSpPr>
          <p:cNvPr id="4" name="日期版面配置區 3"/>
          <p:cNvSpPr>
            <a:spLocks noGrp="1"/>
          </p:cNvSpPr>
          <p:nvPr>
            <p:ph type="dt" sz="half" idx="10"/>
          </p:nvPr>
        </p:nvSpPr>
        <p:spPr/>
        <p:txBody>
          <a:bodyPr/>
          <a:lstStyle/>
          <a:p>
            <a:fld id="{AB905008-B213-4C83-B6FF-091013E8B8C1}" type="datetimeFigureOut">
              <a:rPr lang="zh-TW" altLang="en-US" smtClean="0"/>
              <a:t>2021/9/7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11941568-69BC-4F05-B012-5D38DD4EA475}" type="slidenum">
              <a:rPr lang="zh-TW" altLang="en-US" smtClean="0"/>
              <a:t>‹#›</a:t>
            </a:fld>
            <a:endParaRPr lang="zh-TW" altLang="en-US"/>
          </a:p>
        </p:txBody>
      </p:sp>
    </p:spTree>
    <p:extLst>
      <p:ext uri="{BB962C8B-B14F-4D97-AF65-F5344CB8AC3E}">
        <p14:creationId xmlns:p14="http://schemas.microsoft.com/office/powerpoint/2010/main" val="24150969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AB905008-B213-4C83-B6FF-091013E8B8C1}" type="datetimeFigureOut">
              <a:rPr lang="zh-TW" altLang="en-US" smtClean="0"/>
              <a:t>2021/9/7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11941568-69BC-4F05-B012-5D38DD4EA475}" type="slidenum">
              <a:rPr lang="zh-TW" altLang="en-US" smtClean="0"/>
              <a:t>‹#›</a:t>
            </a:fld>
            <a:endParaRPr lang="zh-TW" altLang="en-US"/>
          </a:p>
        </p:txBody>
      </p:sp>
    </p:spTree>
    <p:extLst>
      <p:ext uri="{BB962C8B-B14F-4D97-AF65-F5344CB8AC3E}">
        <p14:creationId xmlns:p14="http://schemas.microsoft.com/office/powerpoint/2010/main" val="21257171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AB905008-B213-4C83-B6FF-091013E8B8C1}" type="datetimeFigureOut">
              <a:rPr lang="zh-TW" altLang="en-US" smtClean="0"/>
              <a:t>2021/9/7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11941568-69BC-4F05-B012-5D38DD4EA475}" type="slidenum">
              <a:rPr lang="zh-TW" altLang="en-US" smtClean="0"/>
              <a:t>‹#›</a:t>
            </a:fld>
            <a:endParaRPr lang="zh-TW" altLang="en-US"/>
          </a:p>
        </p:txBody>
      </p:sp>
    </p:spTree>
    <p:extLst>
      <p:ext uri="{BB962C8B-B14F-4D97-AF65-F5344CB8AC3E}">
        <p14:creationId xmlns:p14="http://schemas.microsoft.com/office/powerpoint/2010/main" val="4392718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AB905008-B213-4C83-B6FF-091013E8B8C1}" type="datetimeFigureOut">
              <a:rPr lang="zh-TW" altLang="en-US" smtClean="0"/>
              <a:t>2021/9/7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11941568-69BC-4F05-B012-5D38DD4EA475}" type="slidenum">
              <a:rPr lang="zh-TW" altLang="en-US" smtClean="0"/>
              <a:t>‹#›</a:t>
            </a:fld>
            <a:endParaRPr lang="zh-TW" altLang="en-US"/>
          </a:p>
        </p:txBody>
      </p:sp>
    </p:spTree>
    <p:extLst>
      <p:ext uri="{BB962C8B-B14F-4D97-AF65-F5344CB8AC3E}">
        <p14:creationId xmlns:p14="http://schemas.microsoft.com/office/powerpoint/2010/main" val="12548815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日期版面配置區 3"/>
          <p:cNvSpPr>
            <a:spLocks noGrp="1"/>
          </p:cNvSpPr>
          <p:nvPr>
            <p:ph type="dt" sz="half" idx="10"/>
          </p:nvPr>
        </p:nvSpPr>
        <p:spPr/>
        <p:txBody>
          <a:bodyPr/>
          <a:lstStyle/>
          <a:p>
            <a:fld id="{AB905008-B213-4C83-B6FF-091013E8B8C1}" type="datetimeFigureOut">
              <a:rPr lang="zh-TW" altLang="en-US" smtClean="0"/>
              <a:t>2021/9/7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11941568-69BC-4F05-B012-5D38DD4EA475}" type="slidenum">
              <a:rPr lang="zh-TW" altLang="en-US" smtClean="0"/>
              <a:t>‹#›</a:t>
            </a:fld>
            <a:endParaRPr lang="zh-TW" altLang="en-US"/>
          </a:p>
        </p:txBody>
      </p:sp>
    </p:spTree>
    <p:extLst>
      <p:ext uri="{BB962C8B-B14F-4D97-AF65-F5344CB8AC3E}">
        <p14:creationId xmlns:p14="http://schemas.microsoft.com/office/powerpoint/2010/main" val="9345356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838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6172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AB905008-B213-4C83-B6FF-091013E8B8C1}" type="datetimeFigureOut">
              <a:rPr lang="zh-TW" altLang="en-US" smtClean="0"/>
              <a:t>2021/9/7</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11941568-69BC-4F05-B012-5D38DD4EA475}" type="slidenum">
              <a:rPr lang="zh-TW" altLang="en-US" smtClean="0"/>
              <a:t>‹#›</a:t>
            </a:fld>
            <a:endParaRPr lang="zh-TW" altLang="en-US"/>
          </a:p>
        </p:txBody>
      </p:sp>
    </p:spTree>
    <p:extLst>
      <p:ext uri="{BB962C8B-B14F-4D97-AF65-F5344CB8AC3E}">
        <p14:creationId xmlns:p14="http://schemas.microsoft.com/office/powerpoint/2010/main" val="37517855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AB905008-B213-4C83-B6FF-091013E8B8C1}" type="datetimeFigureOut">
              <a:rPr lang="zh-TW" altLang="en-US" smtClean="0"/>
              <a:t>2021/9/7</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11941568-69BC-4F05-B012-5D38DD4EA475}" type="slidenum">
              <a:rPr lang="zh-TW" altLang="en-US" smtClean="0"/>
              <a:t>‹#›</a:t>
            </a:fld>
            <a:endParaRPr lang="zh-TW" altLang="en-US"/>
          </a:p>
        </p:txBody>
      </p:sp>
    </p:spTree>
    <p:extLst>
      <p:ext uri="{BB962C8B-B14F-4D97-AF65-F5344CB8AC3E}">
        <p14:creationId xmlns:p14="http://schemas.microsoft.com/office/powerpoint/2010/main" val="18269448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AB905008-B213-4C83-B6FF-091013E8B8C1}" type="datetimeFigureOut">
              <a:rPr lang="zh-TW" altLang="en-US" smtClean="0"/>
              <a:t>2021/9/7</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11941568-69BC-4F05-B012-5D38DD4EA475}" type="slidenum">
              <a:rPr lang="zh-TW" altLang="en-US" smtClean="0"/>
              <a:t>‹#›</a:t>
            </a:fld>
            <a:endParaRPr lang="zh-TW" altLang="en-US"/>
          </a:p>
        </p:txBody>
      </p:sp>
    </p:spTree>
    <p:extLst>
      <p:ext uri="{BB962C8B-B14F-4D97-AF65-F5344CB8AC3E}">
        <p14:creationId xmlns:p14="http://schemas.microsoft.com/office/powerpoint/2010/main" val="23709198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AB905008-B213-4C83-B6FF-091013E8B8C1}" type="datetimeFigureOut">
              <a:rPr lang="zh-TW" altLang="en-US" smtClean="0"/>
              <a:t>2021/9/7</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11941568-69BC-4F05-B012-5D38DD4EA475}" type="slidenum">
              <a:rPr lang="zh-TW" altLang="en-US" smtClean="0"/>
              <a:t>‹#›</a:t>
            </a:fld>
            <a:endParaRPr lang="zh-TW" altLang="en-US"/>
          </a:p>
        </p:txBody>
      </p:sp>
    </p:spTree>
    <p:extLst>
      <p:ext uri="{BB962C8B-B14F-4D97-AF65-F5344CB8AC3E}">
        <p14:creationId xmlns:p14="http://schemas.microsoft.com/office/powerpoint/2010/main" val="25007516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p:cNvSpPr>
            <a:spLocks noGrp="1"/>
          </p:cNvSpPr>
          <p:nvPr>
            <p:ph type="dt" sz="half" idx="10"/>
          </p:nvPr>
        </p:nvSpPr>
        <p:spPr/>
        <p:txBody>
          <a:bodyPr/>
          <a:lstStyle/>
          <a:p>
            <a:fld id="{AB905008-B213-4C83-B6FF-091013E8B8C1}" type="datetimeFigureOut">
              <a:rPr lang="zh-TW" altLang="en-US" smtClean="0"/>
              <a:t>2021/9/7</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11941568-69BC-4F05-B012-5D38DD4EA475}" type="slidenum">
              <a:rPr lang="zh-TW" altLang="en-US" smtClean="0"/>
              <a:t>‹#›</a:t>
            </a:fld>
            <a:endParaRPr lang="zh-TW" altLang="en-US"/>
          </a:p>
        </p:txBody>
      </p:sp>
    </p:spTree>
    <p:extLst>
      <p:ext uri="{BB962C8B-B14F-4D97-AF65-F5344CB8AC3E}">
        <p14:creationId xmlns:p14="http://schemas.microsoft.com/office/powerpoint/2010/main" val="40642704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p:cNvSpPr>
            <a:spLocks noGrp="1"/>
          </p:cNvSpPr>
          <p:nvPr>
            <p:ph type="dt" sz="half" idx="10"/>
          </p:nvPr>
        </p:nvSpPr>
        <p:spPr/>
        <p:txBody>
          <a:bodyPr/>
          <a:lstStyle/>
          <a:p>
            <a:fld id="{AB905008-B213-4C83-B6FF-091013E8B8C1}" type="datetimeFigureOut">
              <a:rPr lang="zh-TW" altLang="en-US" smtClean="0"/>
              <a:t>2021/9/7</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11941568-69BC-4F05-B012-5D38DD4EA475}" type="slidenum">
              <a:rPr lang="zh-TW" altLang="en-US" smtClean="0"/>
              <a:t>‹#›</a:t>
            </a:fld>
            <a:endParaRPr lang="zh-TW" altLang="en-US"/>
          </a:p>
        </p:txBody>
      </p:sp>
    </p:spTree>
    <p:extLst>
      <p:ext uri="{BB962C8B-B14F-4D97-AF65-F5344CB8AC3E}">
        <p14:creationId xmlns:p14="http://schemas.microsoft.com/office/powerpoint/2010/main" val="16756857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905008-B213-4C83-B6FF-091013E8B8C1}" type="datetimeFigureOut">
              <a:rPr lang="zh-TW" altLang="en-US" smtClean="0"/>
              <a:t>2021/9/7</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941568-69BC-4F05-B012-5D38DD4EA475}" type="slidenum">
              <a:rPr lang="zh-TW" altLang="en-US" smtClean="0"/>
              <a:t>‹#›</a:t>
            </a:fld>
            <a:endParaRPr lang="zh-TW" altLang="en-US"/>
          </a:p>
        </p:txBody>
      </p:sp>
    </p:spTree>
    <p:extLst>
      <p:ext uri="{BB962C8B-B14F-4D97-AF65-F5344CB8AC3E}">
        <p14:creationId xmlns:p14="http://schemas.microsoft.com/office/powerpoint/2010/main" val="22238412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160.png"/><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s://dba.stackexchange.com/questions/68319/mysql-index-creation-failing-on-table-is-full" TargetMode="Externa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hyperlink" Target="http://140.116.215.226/phpmyadmin/db_structure.php?server=1&amp;db=edward_Cuffdiff&amp;token=0db6416c971819ac74cffead54f58d62" TargetMode="Externa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hyperlink" Target="ftp://ftp.ncbi.nih.gov/refseq/H_sapiens/Homo_sapiens.gene_info.gz" TargetMode="External"/><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ftp://ftp.ncbi.nlm.nih.gov/refseq/H_sapiens/mRNA_Prot/*.gbff"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http://140.116.214.133/phpmyadmin/sql.php?server=1&amp;db=edward_Cufflinks&amp;table=TCGA-ACC_isoforms_FPKM_Cuffdiff&amp;pos=0&amp;token=0559bd21015bbe02c391c1512520763e"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http://140.116.214.133/phpmyadmin/sql.php?server=1&amp;db=edward_Cufflinks&amp;table=TCGA-ACC_isoforms_FPKM_Cuffdiff&amp;pos=0&amp;token=0559bd21015bbe02c391c1512520763e"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http://140.116.214.133/phpmyadmin/sql.php?server=1&amp;db=edward_Cufflinks&amp;table=TCGA-ACC_isoforms_FPKM_Cuffdiff&amp;pos=0&amp;token=0559bd21015bbe02c391c1512520763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hyperlink" Target="ftp://igenome:G3nom3s4u@ussd-ftp.illumina.com/Homo_sapiens/UCSC/hg38/Homo_sapiens_UCSC_hg38.tar.gz" TargetMode="External"/><Relationship Id="rId3" Type="http://schemas.openxmlformats.org/officeDocument/2006/relationships/hyperlink" Target="https://gdc.cancer.gov/access-data/gdc-data-transfer-tool" TargetMode="External"/><Relationship Id="rId7" Type="http://schemas.openxmlformats.org/officeDocument/2006/relationships/hyperlink" Target="https://support.illumina.com/sequencing/sequencing_software/igenome.html"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hyperlink" Target="http://cole-trapnell-lab.github.io/cufflinks/releases/v2.2.1/" TargetMode="External"/><Relationship Id="rId5" Type="http://schemas.openxmlformats.org/officeDocument/2006/relationships/hyperlink" Target="http://cole-trapnell-lab.github.io/cufflinks/manual/" TargetMode="External"/><Relationship Id="rId4" Type="http://schemas.openxmlformats.org/officeDocument/2006/relationships/hyperlink" Target="https://gdc.cancer.gov/system/files/authenticated%20user/0/gdc-client_v1.3.0_Ubuntu14.04_x64.zip"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hyperlink" Target="https://portal.gdc.cancer.gov/" TargetMode="Externa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b="1" dirty="0"/>
              <a:t>DEIso</a:t>
            </a:r>
            <a:r>
              <a:rPr lang="zh-TW" altLang="en-US" b="1" dirty="0"/>
              <a:t>新增癌症</a:t>
            </a:r>
          </a:p>
        </p:txBody>
      </p:sp>
      <p:sp>
        <p:nvSpPr>
          <p:cNvPr id="3" name="副標題 2"/>
          <p:cNvSpPr>
            <a:spLocks noGrp="1"/>
          </p:cNvSpPr>
          <p:nvPr>
            <p:ph type="subTitle" idx="1"/>
          </p:nvPr>
        </p:nvSpPr>
        <p:spPr/>
        <p:txBody>
          <a:bodyPr/>
          <a:lstStyle/>
          <a:p>
            <a:endParaRPr lang="en-US" altLang="zh-TW" dirty="0"/>
          </a:p>
          <a:p>
            <a:r>
              <a:rPr lang="zh-TW" altLang="en-US" dirty="0"/>
              <a:t>以結腸癌</a:t>
            </a:r>
            <a:r>
              <a:rPr lang="en-US" altLang="zh-TW" dirty="0"/>
              <a:t>(Colon, TCGA-COAD)</a:t>
            </a:r>
            <a:r>
              <a:rPr lang="zh-TW" altLang="en-US" dirty="0"/>
              <a:t>為例</a:t>
            </a:r>
            <a:endParaRPr lang="en-US" altLang="zh-TW" dirty="0"/>
          </a:p>
          <a:p>
            <a:r>
              <a:rPr lang="en-US" altLang="zh-TW" dirty="0"/>
              <a:t>2021/07 </a:t>
            </a:r>
            <a:r>
              <a:rPr lang="zh-TW" altLang="en-US" dirty="0"/>
              <a:t>勝謙修改版</a:t>
            </a:r>
            <a:endParaRPr lang="en-US" altLang="zh-TW" dirty="0"/>
          </a:p>
        </p:txBody>
      </p:sp>
    </p:spTree>
    <p:extLst>
      <p:ext uri="{BB962C8B-B14F-4D97-AF65-F5344CB8AC3E}">
        <p14:creationId xmlns:p14="http://schemas.microsoft.com/office/powerpoint/2010/main" val="11463947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文字方塊 108"/>
          <p:cNvSpPr txBox="1"/>
          <p:nvPr/>
        </p:nvSpPr>
        <p:spPr>
          <a:xfrm>
            <a:off x="443372" y="800708"/>
            <a:ext cx="11305256" cy="2585323"/>
          </a:xfrm>
          <a:prstGeom prst="rect">
            <a:avLst/>
          </a:prstGeom>
          <a:noFill/>
        </p:spPr>
        <p:txBody>
          <a:bodyPr wrap="square" rtlCol="0">
            <a:spAutoFit/>
          </a:bodyPr>
          <a:lstStyle/>
          <a:p>
            <a:r>
              <a:rPr lang="en-US" altLang="zh-TW" b="1" dirty="0">
                <a:solidFill>
                  <a:schemeClr val="accent5">
                    <a:lumMod val="50000"/>
                  </a:schemeClr>
                </a:solidFill>
                <a:ea typeface="標楷體" panose="03000509000000000000" pitchFamily="65" charset="-120"/>
              </a:rPr>
              <a:t>2-④ </a:t>
            </a:r>
            <a:r>
              <a:rPr lang="en-US" altLang="zh-TW" b="1" dirty="0">
                <a:ea typeface="標楷體" panose="03000509000000000000" pitchFamily="65" charset="-120"/>
              </a:rPr>
              <a:t>:</a:t>
            </a:r>
            <a:endParaRPr lang="en-US" altLang="zh-TW" dirty="0">
              <a:ea typeface="標楷體" panose="03000509000000000000" pitchFamily="65" charset="-120"/>
            </a:endParaRPr>
          </a:p>
          <a:p>
            <a:r>
              <a:rPr lang="en-US" altLang="zh-TW" dirty="0">
                <a:ea typeface="標楷體" panose="03000509000000000000" pitchFamily="65" charset="-120"/>
              </a:rPr>
              <a:t>python ~/pipeline/prepare_data/prepare_Clinical/prepare_Clinical.py \</a:t>
            </a:r>
          </a:p>
          <a:p>
            <a:r>
              <a:rPr lang="en-US" altLang="zh-TW" dirty="0">
                <a:ea typeface="標楷體" panose="03000509000000000000" pitchFamily="65" charset="-120"/>
              </a:rPr>
              <a:t>     </a:t>
            </a:r>
            <a:r>
              <a:rPr lang="zh-TW" altLang="en-US" dirty="0">
                <a:ea typeface="標楷體" panose="03000509000000000000" pitchFamily="65" charset="-120"/>
              </a:rPr>
              <a:t>         </a:t>
            </a:r>
            <a:r>
              <a:rPr lang="en-US" altLang="zh-TW" dirty="0">
                <a:ea typeface="標楷體" panose="03000509000000000000" pitchFamily="65" charset="-120"/>
              </a:rPr>
              <a:t>~/TCGA_data/TCGA-COAD/Clinical/clinical.project-TCGA-COAD.2018-01-07T07_56_21.968198.json \</a:t>
            </a:r>
            <a:r>
              <a:rPr lang="zh-TW" altLang="en-US" dirty="0">
                <a:ea typeface="標楷體" panose="03000509000000000000" pitchFamily="65" charset="-120"/>
              </a:rPr>
              <a:t> </a:t>
            </a:r>
            <a:r>
              <a:rPr lang="en-US" altLang="zh-TW" dirty="0">
                <a:ea typeface="標楷體" panose="03000509000000000000" pitchFamily="65" charset="-120"/>
              </a:rPr>
              <a:t>									(</a:t>
            </a:r>
            <a:r>
              <a:rPr lang="en-US" altLang="zh-TW" b="1" dirty="0">
                <a:solidFill>
                  <a:schemeClr val="accent5">
                    <a:lumMod val="50000"/>
                  </a:schemeClr>
                </a:solidFill>
                <a:ea typeface="+mj-ea"/>
              </a:rPr>
              <a:t>2-③</a:t>
            </a:r>
            <a:r>
              <a:rPr lang="zh-TW" altLang="en-US" dirty="0">
                <a:latin typeface="標楷體" panose="03000509000000000000" pitchFamily="65" charset="-120"/>
                <a:ea typeface="標楷體" panose="03000509000000000000" pitchFamily="65" charset="-120"/>
              </a:rPr>
              <a:t>下載之</a:t>
            </a:r>
            <a:r>
              <a:rPr lang="zh-TW" altLang="en-US" dirty="0">
                <a:ea typeface="標楷體" panose="03000509000000000000" pitchFamily="65" charset="-120"/>
              </a:rPr>
              <a:t>臨床資料</a:t>
            </a:r>
            <a:r>
              <a:rPr lang="en-US" altLang="zh-TW" dirty="0">
                <a:ea typeface="標楷體" panose="03000509000000000000" pitchFamily="65" charset="-120"/>
              </a:rPr>
              <a:t>)</a:t>
            </a:r>
          </a:p>
          <a:p>
            <a:r>
              <a:rPr lang="en-US" altLang="zh-TW" dirty="0">
                <a:ea typeface="標楷體" panose="03000509000000000000" pitchFamily="65" charset="-120"/>
              </a:rPr>
              <a:t>     </a:t>
            </a:r>
            <a:r>
              <a:rPr lang="zh-TW" altLang="en-US" dirty="0">
                <a:ea typeface="標楷體" panose="03000509000000000000" pitchFamily="65" charset="-120"/>
              </a:rPr>
              <a:t>         </a:t>
            </a:r>
            <a:r>
              <a:rPr lang="en-US" altLang="zh-TW" dirty="0">
                <a:solidFill>
                  <a:schemeClr val="accent6">
                    <a:lumMod val="75000"/>
                  </a:schemeClr>
                </a:solidFill>
                <a:ea typeface="標楷體" panose="03000509000000000000" pitchFamily="65" charset="-120"/>
              </a:rPr>
              <a:t>TCGA-COAD</a:t>
            </a:r>
            <a:r>
              <a:rPr lang="zh-TW" altLang="en-US" dirty="0">
                <a:solidFill>
                  <a:schemeClr val="accent6">
                    <a:lumMod val="75000"/>
                  </a:schemeClr>
                </a:solidFill>
                <a:ea typeface="標楷體" panose="03000509000000000000" pitchFamily="65" charset="-120"/>
              </a:rPr>
              <a:t> </a:t>
            </a:r>
            <a:r>
              <a:rPr lang="en-US" altLang="zh-TW" dirty="0">
                <a:solidFill>
                  <a:schemeClr val="accent6">
                    <a:lumMod val="75000"/>
                  </a:schemeClr>
                </a:solidFill>
                <a:ea typeface="標楷體" panose="03000509000000000000" pitchFamily="65" charset="-120"/>
              </a:rPr>
              <a:t>\</a:t>
            </a:r>
            <a:r>
              <a:rPr lang="en-US" altLang="zh-TW" dirty="0">
                <a:ea typeface="標楷體" panose="03000509000000000000" pitchFamily="65" charset="-120"/>
              </a:rPr>
              <a:t>						(project</a:t>
            </a:r>
            <a:r>
              <a:rPr lang="zh-TW" altLang="en-US" dirty="0">
                <a:ea typeface="標楷體" panose="03000509000000000000" pitchFamily="65" charset="-120"/>
              </a:rPr>
              <a:t>名稱</a:t>
            </a:r>
            <a:r>
              <a:rPr lang="en-US" altLang="zh-TW" dirty="0">
                <a:ea typeface="標楷體" panose="03000509000000000000" pitchFamily="65" charset="-120"/>
              </a:rPr>
              <a:t>)</a:t>
            </a:r>
          </a:p>
          <a:p>
            <a:r>
              <a:rPr lang="zh-TW" altLang="en-US" dirty="0">
                <a:ea typeface="標楷體" panose="03000509000000000000" pitchFamily="65" charset="-120"/>
              </a:rPr>
              <a:t>              </a:t>
            </a:r>
            <a:r>
              <a:rPr lang="en-US" altLang="zh-TW" dirty="0">
                <a:ea typeface="標楷體" panose="03000509000000000000" pitchFamily="65" charset="-120"/>
              </a:rPr>
              <a:t>~/TCGA_data/TCGA-COAD/Clinical/</a:t>
            </a:r>
            <a:r>
              <a:rPr lang="en-US" altLang="zh-TW" dirty="0">
                <a:solidFill>
                  <a:schemeClr val="accent4"/>
                </a:solidFill>
                <a:ea typeface="標楷體" panose="03000509000000000000" pitchFamily="65" charset="-120"/>
              </a:rPr>
              <a:t>Clinical_arrange.csv</a:t>
            </a:r>
            <a:r>
              <a:rPr lang="en-US" altLang="zh-TW" dirty="0">
                <a:ea typeface="標楷體" panose="03000509000000000000" pitchFamily="65" charset="-120"/>
              </a:rPr>
              <a:t>		(</a:t>
            </a:r>
            <a:r>
              <a:rPr lang="zh-TW" altLang="en-US" dirty="0">
                <a:ea typeface="標楷體" panose="03000509000000000000" pitchFamily="65" charset="-120"/>
              </a:rPr>
              <a:t>輸出路徑</a:t>
            </a:r>
            <a:r>
              <a:rPr lang="en-US" altLang="zh-TW" dirty="0">
                <a:ea typeface="標楷體" panose="03000509000000000000" pitchFamily="65" charset="-120"/>
              </a:rPr>
              <a:t>)</a:t>
            </a:r>
          </a:p>
          <a:p>
            <a:endParaRPr lang="en-US" altLang="zh-TW" dirty="0">
              <a:ea typeface="標楷體" panose="03000509000000000000" pitchFamily="65" charset="-120"/>
            </a:endParaRPr>
          </a:p>
          <a:p>
            <a:r>
              <a:rPr lang="zh-TW" altLang="en-US" dirty="0">
                <a:ea typeface="標楷體" panose="03000509000000000000" pitchFamily="65" charset="-120"/>
              </a:rPr>
              <a:t>輸入</a:t>
            </a:r>
            <a:r>
              <a:rPr lang="en-US" altLang="zh-TW" dirty="0">
                <a:ea typeface="標楷體" panose="03000509000000000000" pitchFamily="65" charset="-120"/>
              </a:rPr>
              <a:t>:</a:t>
            </a:r>
            <a:r>
              <a:rPr lang="zh-TW" altLang="en-US" dirty="0">
                <a:ea typeface="標楷體" panose="03000509000000000000" pitchFamily="65" charset="-120"/>
              </a:rPr>
              <a:t> </a:t>
            </a:r>
            <a:r>
              <a:rPr lang="en-US" altLang="zh-TW" dirty="0">
                <a:ea typeface="標楷體" panose="03000509000000000000" pitchFamily="65" charset="-120"/>
              </a:rPr>
              <a:t>clinical.project-TCGA-COAD.2018-01-07T07_56_21.968198.json</a:t>
            </a:r>
          </a:p>
          <a:p>
            <a:r>
              <a:rPr lang="zh-TW" altLang="en-US" dirty="0">
                <a:ea typeface="標楷體" panose="03000509000000000000" pitchFamily="65" charset="-120"/>
              </a:rPr>
              <a:t>輸出</a:t>
            </a:r>
            <a:r>
              <a:rPr lang="en-US" altLang="zh-TW" dirty="0">
                <a:ea typeface="標楷體" panose="03000509000000000000" pitchFamily="65" charset="-120"/>
              </a:rPr>
              <a:t>:</a:t>
            </a:r>
            <a:r>
              <a:rPr lang="zh-TW" altLang="en-US" dirty="0">
                <a:ea typeface="標楷體" panose="03000509000000000000" pitchFamily="65" charset="-120"/>
              </a:rPr>
              <a:t> </a:t>
            </a:r>
            <a:r>
              <a:rPr lang="en-US" altLang="zh-TW" dirty="0">
                <a:solidFill>
                  <a:schemeClr val="accent6">
                    <a:lumMod val="75000"/>
                  </a:schemeClr>
                </a:solidFill>
                <a:ea typeface="標楷體" panose="03000509000000000000" pitchFamily="65" charset="-120"/>
              </a:rPr>
              <a:t>TCGA-COAD</a:t>
            </a:r>
            <a:r>
              <a:rPr lang="en-US" altLang="zh-TW" dirty="0">
                <a:ea typeface="標楷體" panose="03000509000000000000" pitchFamily="65" charset="-120"/>
              </a:rPr>
              <a:t>_clinical(mysql) </a:t>
            </a:r>
            <a:r>
              <a:rPr lang="zh-TW" altLang="en-US" dirty="0">
                <a:ea typeface="標楷體" panose="03000509000000000000" pitchFamily="65" charset="-120"/>
              </a:rPr>
              <a:t>、</a:t>
            </a:r>
            <a:r>
              <a:rPr lang="en-US" altLang="zh-TW" dirty="0">
                <a:solidFill>
                  <a:schemeClr val="accent4"/>
                </a:solidFill>
                <a:ea typeface="標楷體" panose="03000509000000000000" pitchFamily="65" charset="-120"/>
              </a:rPr>
              <a:t>Clinical_arrange.csv</a:t>
            </a:r>
            <a:r>
              <a:rPr lang="en-US" altLang="zh-TW" dirty="0">
                <a:ea typeface="標楷體" panose="03000509000000000000" pitchFamily="65" charset="-120"/>
              </a:rPr>
              <a:t>(csv)</a:t>
            </a:r>
          </a:p>
        </p:txBody>
      </p:sp>
      <p:sp>
        <p:nvSpPr>
          <p:cNvPr id="38" name="文字方塊 37"/>
          <p:cNvSpPr txBox="1"/>
          <p:nvPr/>
        </p:nvSpPr>
        <p:spPr>
          <a:xfrm>
            <a:off x="120869" y="73230"/>
            <a:ext cx="6959213" cy="400110"/>
          </a:xfrm>
          <a:prstGeom prst="rect">
            <a:avLst/>
          </a:prstGeom>
          <a:noFill/>
        </p:spPr>
        <p:txBody>
          <a:bodyPr wrap="none" rtlCol="0">
            <a:spAutoFit/>
          </a:bodyPr>
          <a:lstStyle/>
          <a:p>
            <a:r>
              <a:rPr lang="en-US" altLang="zh-TW" sz="2000" b="1" dirty="0">
                <a:ea typeface="標楷體" panose="03000509000000000000" pitchFamily="65" charset="-120"/>
              </a:rPr>
              <a:t>2. </a:t>
            </a:r>
            <a:r>
              <a:rPr lang="zh-TW" altLang="en-US" sz="2000" b="1" dirty="0">
                <a:ea typeface="標楷體" panose="03000509000000000000" pitchFamily="65" charset="-120"/>
              </a:rPr>
              <a:t>資料前處理</a:t>
            </a:r>
            <a:r>
              <a:rPr lang="en-US" altLang="zh-TW" sz="2000" b="1" dirty="0">
                <a:ea typeface="標楷體" panose="03000509000000000000" pitchFamily="65" charset="-120"/>
              </a:rPr>
              <a:t>(Clinical Data</a:t>
            </a:r>
            <a:r>
              <a:rPr lang="zh-TW" altLang="en-US" sz="2000" b="1" dirty="0">
                <a:ea typeface="標楷體" panose="03000509000000000000" pitchFamily="65" charset="-120"/>
              </a:rPr>
              <a:t>處理</a:t>
            </a:r>
            <a:r>
              <a:rPr lang="en-US" altLang="zh-TW" sz="2000" b="1" dirty="0">
                <a:ea typeface="標楷體" panose="03000509000000000000" pitchFamily="65" charset="-120"/>
              </a:rPr>
              <a:t>:</a:t>
            </a:r>
            <a:r>
              <a:rPr lang="zh-TW" altLang="en-US" sz="2000" b="1" dirty="0">
                <a:ea typeface="標楷體" panose="03000509000000000000" pitchFamily="65" charset="-120"/>
              </a:rPr>
              <a:t> 將臨床資料匯入</a:t>
            </a:r>
            <a:r>
              <a:rPr lang="en-US" altLang="zh-TW" sz="2000" b="1" dirty="0">
                <a:ea typeface="標楷體" panose="03000509000000000000" pitchFamily="65" charset="-120"/>
              </a:rPr>
              <a:t>mysql)</a:t>
            </a:r>
            <a:r>
              <a:rPr lang="en-US" altLang="zh-TW" sz="2000" b="1" dirty="0">
                <a:solidFill>
                  <a:schemeClr val="accent5">
                    <a:lumMod val="50000"/>
                  </a:schemeClr>
                </a:solidFill>
                <a:ea typeface="標楷體" panose="03000509000000000000" pitchFamily="65" charset="-120"/>
              </a:rPr>
              <a:t> ①~④</a:t>
            </a:r>
            <a:endParaRPr lang="en-US" altLang="zh-TW" sz="2000" b="1" dirty="0">
              <a:ea typeface="標楷體" panose="03000509000000000000" pitchFamily="65" charset="-120"/>
            </a:endParaRPr>
          </a:p>
        </p:txBody>
      </p:sp>
      <p:pic>
        <p:nvPicPr>
          <p:cNvPr id="2" name="圖片 1"/>
          <p:cNvPicPr>
            <a:picLocks noChangeAspect="1"/>
          </p:cNvPicPr>
          <p:nvPr/>
        </p:nvPicPr>
        <p:blipFill>
          <a:blip r:embed="rId2"/>
          <a:stretch>
            <a:fillRect/>
          </a:stretch>
        </p:blipFill>
        <p:spPr>
          <a:xfrm>
            <a:off x="443372" y="3789040"/>
            <a:ext cx="10382294" cy="2772308"/>
          </a:xfrm>
          <a:prstGeom prst="rect">
            <a:avLst/>
          </a:prstGeom>
        </p:spPr>
      </p:pic>
      <p:sp>
        <p:nvSpPr>
          <p:cNvPr id="3" name="矩形 2"/>
          <p:cNvSpPr/>
          <p:nvPr/>
        </p:nvSpPr>
        <p:spPr>
          <a:xfrm>
            <a:off x="407368" y="3717032"/>
            <a:ext cx="10454302" cy="291632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文字方塊 5"/>
          <p:cNvSpPr txBox="1"/>
          <p:nvPr/>
        </p:nvSpPr>
        <p:spPr>
          <a:xfrm>
            <a:off x="4686343" y="3440033"/>
            <a:ext cx="1896352" cy="276999"/>
          </a:xfrm>
          <a:prstGeom prst="rect">
            <a:avLst/>
          </a:prstGeom>
          <a:solidFill>
            <a:schemeClr val="bg1">
              <a:lumMod val="85000"/>
            </a:schemeClr>
          </a:solidFill>
          <a:ln w="9525">
            <a:solidFill>
              <a:schemeClr val="tx1">
                <a:lumMod val="95000"/>
                <a:lumOff val="5000"/>
              </a:schemeClr>
            </a:solidFill>
          </a:ln>
        </p:spPr>
        <p:txBody>
          <a:bodyPr wrap="none" rtlCol="0">
            <a:spAutoFit/>
          </a:bodyPr>
          <a:lstStyle/>
          <a:p>
            <a:pPr algn="ctr"/>
            <a:r>
              <a:rPr lang="en-US" altLang="zh-TW" sz="1200" dirty="0">
                <a:solidFill>
                  <a:schemeClr val="accent6">
                    <a:lumMod val="75000"/>
                  </a:schemeClr>
                </a:solidFill>
                <a:ea typeface="標楷體" panose="03000509000000000000" pitchFamily="65" charset="-120"/>
              </a:rPr>
              <a:t>TCGA-COAD</a:t>
            </a:r>
            <a:r>
              <a:rPr lang="en-US" altLang="zh-TW" sz="1200" dirty="0">
                <a:ea typeface="標楷體" panose="03000509000000000000" pitchFamily="65" charset="-120"/>
              </a:rPr>
              <a:t>_clinical(mysql)</a:t>
            </a:r>
            <a:endParaRPr lang="zh-TW" altLang="en-US" sz="12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5795584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文字方塊 23"/>
          <p:cNvSpPr txBox="1"/>
          <p:nvPr/>
        </p:nvSpPr>
        <p:spPr>
          <a:xfrm>
            <a:off x="120869" y="73230"/>
            <a:ext cx="4573560" cy="400110"/>
          </a:xfrm>
          <a:prstGeom prst="rect">
            <a:avLst/>
          </a:prstGeom>
          <a:noFill/>
        </p:spPr>
        <p:txBody>
          <a:bodyPr wrap="none" rtlCol="0">
            <a:spAutoFit/>
          </a:bodyPr>
          <a:lstStyle/>
          <a:p>
            <a:r>
              <a:rPr lang="en-US" altLang="zh-TW" sz="2000" b="1" dirty="0">
                <a:ea typeface="標楷體" panose="03000509000000000000" pitchFamily="65" charset="-120"/>
              </a:rPr>
              <a:t>3. </a:t>
            </a:r>
            <a:r>
              <a:rPr lang="zh-TW" altLang="en-US" sz="2000" b="1" dirty="0">
                <a:ea typeface="標楷體" panose="03000509000000000000" pitchFamily="65" charset="-120"/>
              </a:rPr>
              <a:t>資料前處理</a:t>
            </a:r>
            <a:r>
              <a:rPr lang="en-US" altLang="zh-TW" sz="2000" b="1" dirty="0">
                <a:ea typeface="標楷體" panose="03000509000000000000" pitchFamily="65" charset="-120"/>
              </a:rPr>
              <a:t>(Sample Sheet</a:t>
            </a:r>
            <a:r>
              <a:rPr lang="zh-TW" altLang="en-US" sz="2000" b="1" dirty="0">
                <a:ea typeface="標楷體" panose="03000509000000000000" pitchFamily="65" charset="-120"/>
              </a:rPr>
              <a:t>下載</a:t>
            </a:r>
            <a:r>
              <a:rPr lang="en-US" altLang="zh-TW" sz="2000" b="1" dirty="0">
                <a:ea typeface="標楷體" panose="03000509000000000000" pitchFamily="65" charset="-120"/>
              </a:rPr>
              <a:t>)</a:t>
            </a:r>
            <a:r>
              <a:rPr lang="en-US" altLang="zh-TW" sz="2000" b="1" dirty="0">
                <a:solidFill>
                  <a:schemeClr val="accent5">
                    <a:lumMod val="50000"/>
                  </a:schemeClr>
                </a:solidFill>
                <a:ea typeface="標楷體" panose="03000509000000000000" pitchFamily="65" charset="-120"/>
              </a:rPr>
              <a:t> ①~⑦</a:t>
            </a:r>
            <a:endParaRPr lang="en-US" altLang="zh-TW" sz="2000" b="1" dirty="0">
              <a:ea typeface="標楷體" panose="03000509000000000000" pitchFamily="65" charset="-120"/>
            </a:endParaRPr>
          </a:p>
        </p:txBody>
      </p:sp>
      <p:pic>
        <p:nvPicPr>
          <p:cNvPr id="19" name="圖片 18"/>
          <p:cNvPicPr>
            <a:picLocks noChangeAspect="1"/>
          </p:cNvPicPr>
          <p:nvPr/>
        </p:nvPicPr>
        <p:blipFill>
          <a:blip r:embed="rId2"/>
          <a:stretch>
            <a:fillRect/>
          </a:stretch>
        </p:blipFill>
        <p:spPr>
          <a:xfrm>
            <a:off x="323092" y="957242"/>
            <a:ext cx="5181659" cy="2709151"/>
          </a:xfrm>
          <a:prstGeom prst="rect">
            <a:avLst/>
          </a:prstGeom>
        </p:spPr>
      </p:pic>
      <p:pic>
        <p:nvPicPr>
          <p:cNvPr id="20" name="圖片 19"/>
          <p:cNvPicPr>
            <a:picLocks noChangeAspect="1"/>
          </p:cNvPicPr>
          <p:nvPr/>
        </p:nvPicPr>
        <p:blipFill>
          <a:blip r:embed="rId3"/>
          <a:stretch>
            <a:fillRect/>
          </a:stretch>
        </p:blipFill>
        <p:spPr>
          <a:xfrm>
            <a:off x="5920714" y="957242"/>
            <a:ext cx="5950122" cy="2709151"/>
          </a:xfrm>
          <a:prstGeom prst="rect">
            <a:avLst/>
          </a:prstGeom>
        </p:spPr>
      </p:pic>
      <p:sp>
        <p:nvSpPr>
          <p:cNvPr id="21" name="矩形 20"/>
          <p:cNvSpPr/>
          <p:nvPr/>
        </p:nvSpPr>
        <p:spPr>
          <a:xfrm>
            <a:off x="323092" y="587910"/>
            <a:ext cx="1627753" cy="369332"/>
          </a:xfrm>
          <a:prstGeom prst="rect">
            <a:avLst/>
          </a:prstGeom>
        </p:spPr>
        <p:txBody>
          <a:bodyPr wrap="none">
            <a:spAutoFit/>
          </a:bodyPr>
          <a:lstStyle/>
          <a:p>
            <a:r>
              <a:rPr lang="en-US" altLang="zh-TW" b="1" dirty="0">
                <a:solidFill>
                  <a:schemeClr val="accent5">
                    <a:lumMod val="50000"/>
                  </a:schemeClr>
                </a:solidFill>
                <a:ea typeface="標楷體" panose="03000509000000000000" pitchFamily="65" charset="-120"/>
              </a:rPr>
              <a:t>3-①</a:t>
            </a:r>
            <a:r>
              <a:rPr lang="en-US" altLang="zh-TW" b="1" dirty="0">
                <a:ea typeface="標楷體" panose="03000509000000000000" pitchFamily="65" charset="-120"/>
              </a:rPr>
              <a:t>:</a:t>
            </a:r>
            <a:r>
              <a:rPr lang="zh-TW" altLang="en-US" b="1" dirty="0">
                <a:ea typeface="標楷體" panose="03000509000000000000" pitchFamily="65" charset="-120"/>
              </a:rPr>
              <a:t> 點</a:t>
            </a:r>
            <a:r>
              <a:rPr lang="en-US" altLang="zh-TW" b="1" dirty="0">
                <a:ea typeface="標楷體" panose="03000509000000000000" pitchFamily="65" charset="-120"/>
              </a:rPr>
              <a:t>project</a:t>
            </a:r>
            <a:endParaRPr lang="zh-TW" altLang="en-US" b="1" dirty="0">
              <a:ea typeface="標楷體" panose="03000509000000000000" pitchFamily="65" charset="-120"/>
            </a:endParaRPr>
          </a:p>
        </p:txBody>
      </p:sp>
      <p:sp>
        <p:nvSpPr>
          <p:cNvPr id="22" name="矩形 21"/>
          <p:cNvSpPr/>
          <p:nvPr/>
        </p:nvSpPr>
        <p:spPr>
          <a:xfrm>
            <a:off x="5800277" y="587910"/>
            <a:ext cx="2358338" cy="369332"/>
          </a:xfrm>
          <a:prstGeom prst="rect">
            <a:avLst/>
          </a:prstGeom>
        </p:spPr>
        <p:txBody>
          <a:bodyPr wrap="none">
            <a:spAutoFit/>
          </a:bodyPr>
          <a:lstStyle/>
          <a:p>
            <a:r>
              <a:rPr lang="en-US" altLang="zh-TW" b="1" dirty="0">
                <a:solidFill>
                  <a:schemeClr val="accent5">
                    <a:lumMod val="50000"/>
                  </a:schemeClr>
                </a:solidFill>
                <a:ea typeface="標楷體" panose="03000509000000000000" pitchFamily="65" charset="-120"/>
              </a:rPr>
              <a:t>3-②</a:t>
            </a:r>
            <a:r>
              <a:rPr lang="en-US" altLang="zh-TW" b="1" dirty="0">
                <a:ea typeface="標楷體" panose="03000509000000000000" pitchFamily="65" charset="-120"/>
              </a:rPr>
              <a:t>:</a:t>
            </a:r>
            <a:r>
              <a:rPr lang="zh-TW" altLang="en-US" b="1" dirty="0">
                <a:ea typeface="標楷體" panose="03000509000000000000" pitchFamily="65" charset="-120"/>
              </a:rPr>
              <a:t> 選擇部位</a:t>
            </a:r>
            <a:r>
              <a:rPr lang="en-US" altLang="zh-TW" b="1" dirty="0">
                <a:ea typeface="標楷體" panose="03000509000000000000" pitchFamily="65" charset="-120"/>
              </a:rPr>
              <a:t>,</a:t>
            </a:r>
            <a:r>
              <a:rPr lang="zh-TW" altLang="en-US" b="1" dirty="0">
                <a:ea typeface="標楷體" panose="03000509000000000000" pitchFamily="65" charset="-120"/>
              </a:rPr>
              <a:t>點</a:t>
            </a:r>
            <a:r>
              <a:rPr lang="en-US" altLang="zh-TW" b="1" dirty="0">
                <a:ea typeface="標楷體" panose="03000509000000000000" pitchFamily="65" charset="-120"/>
              </a:rPr>
              <a:t>Files</a:t>
            </a:r>
            <a:endParaRPr lang="zh-TW" altLang="en-US" b="1" dirty="0">
              <a:ea typeface="標楷體" panose="03000509000000000000" pitchFamily="65" charset="-120"/>
            </a:endParaRPr>
          </a:p>
        </p:txBody>
      </p:sp>
      <p:sp>
        <p:nvSpPr>
          <p:cNvPr id="25" name="矩形 24"/>
          <p:cNvSpPr/>
          <p:nvPr/>
        </p:nvSpPr>
        <p:spPr>
          <a:xfrm>
            <a:off x="389793" y="2311817"/>
            <a:ext cx="923192" cy="24618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ea typeface="標楷體" panose="03000509000000000000" pitchFamily="65" charset="-120"/>
            </a:endParaRPr>
          </a:p>
        </p:txBody>
      </p:sp>
      <p:sp>
        <p:nvSpPr>
          <p:cNvPr id="26" name="矩形 25"/>
          <p:cNvSpPr/>
          <p:nvPr/>
        </p:nvSpPr>
        <p:spPr>
          <a:xfrm>
            <a:off x="6011008" y="2461285"/>
            <a:ext cx="923192" cy="12309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ea typeface="標楷體" panose="03000509000000000000" pitchFamily="65" charset="-120"/>
            </a:endParaRPr>
          </a:p>
        </p:txBody>
      </p:sp>
      <p:sp>
        <p:nvSpPr>
          <p:cNvPr id="27" name="矩形 26"/>
          <p:cNvSpPr/>
          <p:nvPr/>
        </p:nvSpPr>
        <p:spPr>
          <a:xfrm>
            <a:off x="11553092" y="3317072"/>
            <a:ext cx="254977" cy="12951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ea typeface="標楷體" panose="03000509000000000000" pitchFamily="65" charset="-120"/>
            </a:endParaRPr>
          </a:p>
        </p:txBody>
      </p:sp>
      <p:pic>
        <p:nvPicPr>
          <p:cNvPr id="37" name="圖片 36"/>
          <p:cNvPicPr>
            <a:picLocks noChangeAspect="1"/>
          </p:cNvPicPr>
          <p:nvPr/>
        </p:nvPicPr>
        <p:blipFill>
          <a:blip r:embed="rId4"/>
          <a:stretch>
            <a:fillRect/>
          </a:stretch>
        </p:blipFill>
        <p:spPr>
          <a:xfrm>
            <a:off x="322564" y="4191858"/>
            <a:ext cx="4680577" cy="2577638"/>
          </a:xfrm>
          <a:prstGeom prst="rect">
            <a:avLst/>
          </a:prstGeom>
        </p:spPr>
      </p:pic>
      <p:pic>
        <p:nvPicPr>
          <p:cNvPr id="38" name="圖片 37"/>
          <p:cNvPicPr>
            <a:picLocks noChangeAspect="1"/>
          </p:cNvPicPr>
          <p:nvPr/>
        </p:nvPicPr>
        <p:blipFill>
          <a:blip r:embed="rId5"/>
          <a:stretch>
            <a:fillRect/>
          </a:stretch>
        </p:blipFill>
        <p:spPr>
          <a:xfrm>
            <a:off x="6016817" y="4191857"/>
            <a:ext cx="4689526" cy="2577638"/>
          </a:xfrm>
          <a:prstGeom prst="rect">
            <a:avLst/>
          </a:prstGeom>
        </p:spPr>
      </p:pic>
      <p:sp>
        <p:nvSpPr>
          <p:cNvPr id="39" name="矩形 38"/>
          <p:cNvSpPr/>
          <p:nvPr/>
        </p:nvSpPr>
        <p:spPr>
          <a:xfrm>
            <a:off x="252106" y="3780963"/>
            <a:ext cx="2105063" cy="369332"/>
          </a:xfrm>
          <a:prstGeom prst="rect">
            <a:avLst/>
          </a:prstGeom>
        </p:spPr>
        <p:txBody>
          <a:bodyPr wrap="none">
            <a:spAutoFit/>
          </a:bodyPr>
          <a:lstStyle/>
          <a:p>
            <a:r>
              <a:rPr lang="en-US" altLang="zh-TW" b="1" dirty="0">
                <a:solidFill>
                  <a:schemeClr val="accent5">
                    <a:lumMod val="50000"/>
                  </a:schemeClr>
                </a:solidFill>
                <a:ea typeface="標楷體" panose="03000509000000000000" pitchFamily="65" charset="-120"/>
              </a:rPr>
              <a:t>3-③</a:t>
            </a:r>
            <a:r>
              <a:rPr lang="en-US" altLang="zh-TW" b="1" dirty="0">
                <a:ea typeface="標楷體" panose="03000509000000000000" pitchFamily="65" charset="-120"/>
              </a:rPr>
              <a:t>: </a:t>
            </a:r>
            <a:r>
              <a:rPr lang="zh-TW" altLang="en-US" b="1" dirty="0">
                <a:ea typeface="標楷體" panose="03000509000000000000" pitchFamily="65" charset="-120"/>
              </a:rPr>
              <a:t>選擇檔案類型</a:t>
            </a:r>
          </a:p>
        </p:txBody>
      </p:sp>
      <p:sp>
        <p:nvSpPr>
          <p:cNvPr id="40" name="矩形 39"/>
          <p:cNvSpPr/>
          <p:nvPr/>
        </p:nvSpPr>
        <p:spPr>
          <a:xfrm>
            <a:off x="388634" y="5039966"/>
            <a:ext cx="1044116" cy="15323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ea typeface="標楷體" panose="03000509000000000000" pitchFamily="65" charset="-120"/>
            </a:endParaRPr>
          </a:p>
        </p:txBody>
      </p:sp>
      <p:sp>
        <p:nvSpPr>
          <p:cNvPr id="41" name="矩形 40"/>
          <p:cNvSpPr/>
          <p:nvPr/>
        </p:nvSpPr>
        <p:spPr>
          <a:xfrm>
            <a:off x="388634" y="5570991"/>
            <a:ext cx="1044117" cy="14332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ea typeface="標楷體" panose="03000509000000000000" pitchFamily="65" charset="-120"/>
            </a:endParaRPr>
          </a:p>
        </p:txBody>
      </p:sp>
      <p:sp>
        <p:nvSpPr>
          <p:cNvPr id="42" name="矩形 41"/>
          <p:cNvSpPr/>
          <p:nvPr/>
        </p:nvSpPr>
        <p:spPr>
          <a:xfrm>
            <a:off x="5920714" y="3780963"/>
            <a:ext cx="2105063" cy="369332"/>
          </a:xfrm>
          <a:prstGeom prst="rect">
            <a:avLst/>
          </a:prstGeom>
        </p:spPr>
        <p:txBody>
          <a:bodyPr wrap="none">
            <a:spAutoFit/>
          </a:bodyPr>
          <a:lstStyle/>
          <a:p>
            <a:r>
              <a:rPr lang="en-US" altLang="zh-TW" b="1" dirty="0">
                <a:solidFill>
                  <a:schemeClr val="accent5">
                    <a:lumMod val="50000"/>
                  </a:schemeClr>
                </a:solidFill>
                <a:ea typeface="標楷體" panose="03000509000000000000" pitchFamily="65" charset="-120"/>
              </a:rPr>
              <a:t>3-④</a:t>
            </a:r>
            <a:r>
              <a:rPr lang="en-US" altLang="zh-TW" b="1" dirty="0">
                <a:ea typeface="標楷體" panose="03000509000000000000" pitchFamily="65" charset="-120"/>
              </a:rPr>
              <a:t>:</a:t>
            </a:r>
            <a:r>
              <a:rPr lang="zh-TW" altLang="en-US" b="1" dirty="0">
                <a:ea typeface="標楷體" panose="03000509000000000000" pitchFamily="65" charset="-120"/>
              </a:rPr>
              <a:t> 選擇狀態類型</a:t>
            </a:r>
            <a:endParaRPr lang="zh-TW" altLang="en-US" dirty="0">
              <a:ea typeface="標楷體" panose="03000509000000000000" pitchFamily="65" charset="-120"/>
            </a:endParaRPr>
          </a:p>
        </p:txBody>
      </p:sp>
      <p:sp>
        <p:nvSpPr>
          <p:cNvPr id="43" name="矩形 42"/>
          <p:cNvSpPr/>
          <p:nvPr/>
        </p:nvSpPr>
        <p:spPr>
          <a:xfrm>
            <a:off x="6059997" y="4797152"/>
            <a:ext cx="1080120" cy="14401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ea typeface="標楷體" panose="03000509000000000000" pitchFamily="65" charset="-120"/>
            </a:endParaRPr>
          </a:p>
        </p:txBody>
      </p:sp>
      <p:sp>
        <p:nvSpPr>
          <p:cNvPr id="44" name="矩形 43"/>
          <p:cNvSpPr/>
          <p:nvPr/>
        </p:nvSpPr>
        <p:spPr>
          <a:xfrm>
            <a:off x="388634" y="5269156"/>
            <a:ext cx="1044117" cy="15601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ea typeface="標楷體" panose="03000509000000000000" pitchFamily="65" charset="-120"/>
            </a:endParaRPr>
          </a:p>
        </p:txBody>
      </p:sp>
      <p:sp>
        <p:nvSpPr>
          <p:cNvPr id="45" name="矩形 44"/>
          <p:cNvSpPr/>
          <p:nvPr/>
        </p:nvSpPr>
        <p:spPr>
          <a:xfrm>
            <a:off x="6059997" y="5049180"/>
            <a:ext cx="1080120" cy="14401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ea typeface="標楷體" panose="03000509000000000000" pitchFamily="65" charset="-120"/>
            </a:endParaRPr>
          </a:p>
        </p:txBody>
      </p:sp>
      <p:sp>
        <p:nvSpPr>
          <p:cNvPr id="46" name="矩形 45"/>
          <p:cNvSpPr/>
          <p:nvPr/>
        </p:nvSpPr>
        <p:spPr>
          <a:xfrm>
            <a:off x="407368" y="4473116"/>
            <a:ext cx="197596" cy="16390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ea typeface="標楷體" panose="03000509000000000000" pitchFamily="65" charset="-120"/>
            </a:endParaRPr>
          </a:p>
        </p:txBody>
      </p:sp>
      <p:sp>
        <p:nvSpPr>
          <p:cNvPr id="47" name="矩形 46"/>
          <p:cNvSpPr/>
          <p:nvPr/>
        </p:nvSpPr>
        <p:spPr>
          <a:xfrm>
            <a:off x="6312024" y="4473116"/>
            <a:ext cx="197596" cy="16390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ea typeface="標楷體" panose="03000509000000000000" pitchFamily="65" charset="-120"/>
            </a:endParaRPr>
          </a:p>
        </p:txBody>
      </p:sp>
    </p:spTree>
    <p:extLst>
      <p:ext uri="{BB962C8B-B14F-4D97-AF65-F5344CB8AC3E}">
        <p14:creationId xmlns:p14="http://schemas.microsoft.com/office/powerpoint/2010/main" val="21210384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圖片 36"/>
          <p:cNvPicPr>
            <a:picLocks noChangeAspect="1"/>
          </p:cNvPicPr>
          <p:nvPr/>
        </p:nvPicPr>
        <p:blipFill>
          <a:blip r:embed="rId2"/>
          <a:stretch>
            <a:fillRect/>
          </a:stretch>
        </p:blipFill>
        <p:spPr>
          <a:xfrm>
            <a:off x="394765" y="1348956"/>
            <a:ext cx="4689526" cy="2577638"/>
          </a:xfrm>
          <a:prstGeom prst="rect">
            <a:avLst/>
          </a:prstGeom>
        </p:spPr>
      </p:pic>
      <p:sp>
        <p:nvSpPr>
          <p:cNvPr id="24" name="文字方塊 23"/>
          <p:cNvSpPr txBox="1"/>
          <p:nvPr/>
        </p:nvSpPr>
        <p:spPr>
          <a:xfrm>
            <a:off x="120869" y="73230"/>
            <a:ext cx="4604017" cy="400110"/>
          </a:xfrm>
          <a:prstGeom prst="rect">
            <a:avLst/>
          </a:prstGeom>
          <a:noFill/>
        </p:spPr>
        <p:txBody>
          <a:bodyPr wrap="none" rtlCol="0">
            <a:spAutoFit/>
          </a:bodyPr>
          <a:lstStyle/>
          <a:p>
            <a:r>
              <a:rPr lang="en-US" altLang="zh-TW" sz="2000" b="1" dirty="0">
                <a:ea typeface="標楷體" panose="03000509000000000000" pitchFamily="65" charset="-120"/>
              </a:rPr>
              <a:t>3. </a:t>
            </a:r>
            <a:r>
              <a:rPr lang="zh-TW" altLang="en-US" sz="2000" b="1" dirty="0">
                <a:ea typeface="標楷體" panose="03000509000000000000" pitchFamily="65" charset="-120"/>
              </a:rPr>
              <a:t>資料前處理</a:t>
            </a:r>
            <a:r>
              <a:rPr lang="en-US" altLang="zh-TW" sz="2000" b="1" dirty="0">
                <a:ea typeface="標楷體" panose="03000509000000000000" pitchFamily="65" charset="-120"/>
              </a:rPr>
              <a:t>(Sample Sheet</a:t>
            </a:r>
            <a:r>
              <a:rPr lang="zh-TW" altLang="en-US" sz="2000" b="1" dirty="0">
                <a:ea typeface="標楷體" panose="03000509000000000000" pitchFamily="65" charset="-120"/>
              </a:rPr>
              <a:t>下載</a:t>
            </a:r>
            <a:r>
              <a:rPr lang="en-US" altLang="zh-TW" sz="2000" b="1" dirty="0">
                <a:ea typeface="標楷體" panose="03000509000000000000" pitchFamily="65" charset="-120"/>
              </a:rPr>
              <a:t>)</a:t>
            </a:r>
            <a:r>
              <a:rPr lang="en-US" altLang="zh-TW" sz="2000" b="1" dirty="0">
                <a:solidFill>
                  <a:schemeClr val="accent5">
                    <a:lumMod val="50000"/>
                  </a:schemeClr>
                </a:solidFill>
                <a:ea typeface="標楷體" panose="03000509000000000000" pitchFamily="65" charset="-120"/>
              </a:rPr>
              <a:t> ①~⑦</a:t>
            </a:r>
            <a:endParaRPr lang="en-US" altLang="zh-TW" sz="2000" b="1" dirty="0">
              <a:ea typeface="標楷體" panose="03000509000000000000" pitchFamily="65" charset="-120"/>
            </a:endParaRPr>
          </a:p>
        </p:txBody>
      </p:sp>
      <p:sp>
        <p:nvSpPr>
          <p:cNvPr id="23" name="矩形 22"/>
          <p:cNvSpPr/>
          <p:nvPr/>
        </p:nvSpPr>
        <p:spPr>
          <a:xfrm>
            <a:off x="252106" y="836712"/>
            <a:ext cx="4503156" cy="369332"/>
          </a:xfrm>
          <a:prstGeom prst="rect">
            <a:avLst/>
          </a:prstGeom>
        </p:spPr>
        <p:txBody>
          <a:bodyPr wrap="none">
            <a:spAutoFit/>
          </a:bodyPr>
          <a:lstStyle/>
          <a:p>
            <a:r>
              <a:rPr lang="en-US" altLang="zh-TW" b="1" dirty="0">
                <a:solidFill>
                  <a:schemeClr val="accent5">
                    <a:lumMod val="50000"/>
                  </a:schemeClr>
                </a:solidFill>
                <a:ea typeface="標楷體" panose="03000509000000000000" pitchFamily="65" charset="-120"/>
              </a:rPr>
              <a:t>3-⑤</a:t>
            </a:r>
            <a:r>
              <a:rPr lang="en-US" altLang="zh-TW" b="1" dirty="0">
                <a:ea typeface="標楷體" panose="03000509000000000000" pitchFamily="65" charset="-120"/>
              </a:rPr>
              <a:t>:</a:t>
            </a:r>
            <a:r>
              <a:rPr lang="zh-TW" altLang="en-US" b="1" dirty="0">
                <a:ea typeface="標楷體" panose="03000509000000000000" pitchFamily="65" charset="-120"/>
              </a:rPr>
              <a:t> 選擇檔案類型</a:t>
            </a:r>
            <a:r>
              <a:rPr lang="en-US" altLang="zh-TW" b="1" dirty="0">
                <a:ea typeface="標楷體" panose="03000509000000000000" pitchFamily="65" charset="-120"/>
              </a:rPr>
              <a:t>,</a:t>
            </a:r>
            <a:r>
              <a:rPr lang="zh-TW" altLang="en-US" b="1" dirty="0">
                <a:ea typeface="標楷體" panose="03000509000000000000" pitchFamily="65" charset="-120"/>
              </a:rPr>
              <a:t>點                     </a:t>
            </a:r>
            <a:r>
              <a:rPr lang="en-US" altLang="zh-TW" b="1" dirty="0">
                <a:ea typeface="標楷體" panose="03000509000000000000" pitchFamily="65" charset="-120"/>
              </a:rPr>
              <a:t>,</a:t>
            </a:r>
            <a:r>
              <a:rPr lang="zh-TW" altLang="en-US" b="1" dirty="0">
                <a:ea typeface="標楷體" panose="03000509000000000000" pitchFamily="65" charset="-120"/>
              </a:rPr>
              <a:t>再點       </a:t>
            </a:r>
            <a:endParaRPr lang="en-US" altLang="zh-TW" b="1" dirty="0">
              <a:ea typeface="標楷體" panose="03000509000000000000" pitchFamily="65" charset="-120"/>
            </a:endParaRPr>
          </a:p>
        </p:txBody>
      </p:sp>
      <p:pic>
        <p:nvPicPr>
          <p:cNvPr id="10" name="圖片 9"/>
          <p:cNvPicPr>
            <a:picLocks noChangeAspect="1"/>
          </p:cNvPicPr>
          <p:nvPr/>
        </p:nvPicPr>
        <p:blipFill>
          <a:blip r:embed="rId3"/>
          <a:stretch>
            <a:fillRect/>
          </a:stretch>
        </p:blipFill>
        <p:spPr>
          <a:xfrm>
            <a:off x="2682723" y="933694"/>
            <a:ext cx="936381" cy="204211"/>
          </a:xfrm>
          <a:prstGeom prst="rect">
            <a:avLst/>
          </a:prstGeom>
        </p:spPr>
      </p:pic>
      <p:sp>
        <p:nvSpPr>
          <p:cNvPr id="30" name="矩形 29"/>
          <p:cNvSpPr/>
          <p:nvPr/>
        </p:nvSpPr>
        <p:spPr>
          <a:xfrm>
            <a:off x="1559496" y="2060848"/>
            <a:ext cx="468052" cy="10801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ea typeface="標楷體" panose="03000509000000000000" pitchFamily="65" charset="-120"/>
            </a:endParaRPr>
          </a:p>
        </p:txBody>
      </p:sp>
      <p:pic>
        <p:nvPicPr>
          <p:cNvPr id="31" name="圖片 30"/>
          <p:cNvPicPr>
            <a:picLocks noChangeAspect="1"/>
          </p:cNvPicPr>
          <p:nvPr/>
        </p:nvPicPr>
        <p:blipFill>
          <a:blip r:embed="rId4"/>
          <a:stretch>
            <a:fillRect/>
          </a:stretch>
        </p:blipFill>
        <p:spPr>
          <a:xfrm>
            <a:off x="4202063" y="906234"/>
            <a:ext cx="885825" cy="276225"/>
          </a:xfrm>
          <a:prstGeom prst="rect">
            <a:avLst/>
          </a:prstGeom>
        </p:spPr>
      </p:pic>
      <p:sp>
        <p:nvSpPr>
          <p:cNvPr id="32" name="矩形 31"/>
          <p:cNvSpPr/>
          <p:nvPr/>
        </p:nvSpPr>
        <p:spPr>
          <a:xfrm>
            <a:off x="4475820" y="1448780"/>
            <a:ext cx="288032" cy="14401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ea typeface="標楷體" panose="03000509000000000000" pitchFamily="65" charset="-120"/>
            </a:endParaRPr>
          </a:p>
        </p:txBody>
      </p:sp>
      <p:pic>
        <p:nvPicPr>
          <p:cNvPr id="34" name="圖片 33"/>
          <p:cNvPicPr>
            <a:picLocks noChangeAspect="1"/>
          </p:cNvPicPr>
          <p:nvPr/>
        </p:nvPicPr>
        <p:blipFill>
          <a:blip r:embed="rId5"/>
          <a:stretch>
            <a:fillRect/>
          </a:stretch>
        </p:blipFill>
        <p:spPr>
          <a:xfrm>
            <a:off x="6011008" y="1348956"/>
            <a:ext cx="6060840" cy="2332071"/>
          </a:xfrm>
          <a:prstGeom prst="rect">
            <a:avLst/>
          </a:prstGeom>
        </p:spPr>
      </p:pic>
      <p:sp>
        <p:nvSpPr>
          <p:cNvPr id="35" name="矩形 34"/>
          <p:cNvSpPr/>
          <p:nvPr/>
        </p:nvSpPr>
        <p:spPr>
          <a:xfrm>
            <a:off x="5920714" y="851134"/>
            <a:ext cx="3457998" cy="369332"/>
          </a:xfrm>
          <a:prstGeom prst="rect">
            <a:avLst/>
          </a:prstGeom>
        </p:spPr>
        <p:txBody>
          <a:bodyPr wrap="none">
            <a:spAutoFit/>
          </a:bodyPr>
          <a:lstStyle/>
          <a:p>
            <a:r>
              <a:rPr lang="en-US" altLang="zh-TW" b="1" dirty="0">
                <a:solidFill>
                  <a:schemeClr val="accent5">
                    <a:lumMod val="50000"/>
                  </a:schemeClr>
                </a:solidFill>
                <a:ea typeface="標楷體" panose="03000509000000000000" pitchFamily="65" charset="-120"/>
              </a:rPr>
              <a:t>3-</a:t>
            </a:r>
            <a:r>
              <a:rPr lang="en-US" altLang="zh-TW" b="1" dirty="0">
                <a:solidFill>
                  <a:schemeClr val="accent5">
                    <a:lumMod val="50000"/>
                  </a:schemeClr>
                </a:solidFill>
                <a:ea typeface="標楷體" panose="03000509000000000000" pitchFamily="65" charset="-120"/>
                <a:cs typeface="Calibri" panose="020F0502020204030204" pitchFamily="34" charset="0"/>
              </a:rPr>
              <a:t>⑥</a:t>
            </a:r>
            <a:r>
              <a:rPr lang="en-US" altLang="zh-TW" b="1" dirty="0">
                <a:ea typeface="標楷體" panose="03000509000000000000" pitchFamily="65" charset="-120"/>
              </a:rPr>
              <a:t>:</a:t>
            </a:r>
            <a:r>
              <a:rPr lang="zh-TW" altLang="en-US" b="1" dirty="0">
                <a:ea typeface="標楷體" panose="03000509000000000000" pitchFamily="65" charset="-120"/>
              </a:rPr>
              <a:t> 下載檔案描述</a:t>
            </a:r>
            <a:r>
              <a:rPr lang="en-US" altLang="zh-TW" b="1" dirty="0">
                <a:ea typeface="標楷體" panose="03000509000000000000" pitchFamily="65" charset="-120"/>
              </a:rPr>
              <a:t>Sample Sheet</a:t>
            </a:r>
            <a:endParaRPr lang="zh-TW" altLang="en-US" dirty="0">
              <a:ea typeface="標楷體" panose="03000509000000000000" pitchFamily="65" charset="-120"/>
            </a:endParaRPr>
          </a:p>
        </p:txBody>
      </p:sp>
      <p:sp>
        <p:nvSpPr>
          <p:cNvPr id="36" name="矩形 35"/>
          <p:cNvSpPr/>
          <p:nvPr/>
        </p:nvSpPr>
        <p:spPr>
          <a:xfrm>
            <a:off x="9912424" y="2727476"/>
            <a:ext cx="486508" cy="16146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ea typeface="標楷體" panose="03000509000000000000" pitchFamily="65" charset="-120"/>
            </a:endParaRPr>
          </a:p>
        </p:txBody>
      </p:sp>
    </p:spTree>
    <p:extLst>
      <p:ext uri="{BB962C8B-B14F-4D97-AF65-F5344CB8AC3E}">
        <p14:creationId xmlns:p14="http://schemas.microsoft.com/office/powerpoint/2010/main" val="730732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矩形 51"/>
          <p:cNvSpPr/>
          <p:nvPr/>
        </p:nvSpPr>
        <p:spPr>
          <a:xfrm>
            <a:off x="515380" y="609255"/>
            <a:ext cx="11017224" cy="6186309"/>
          </a:xfrm>
          <a:prstGeom prst="rect">
            <a:avLst/>
          </a:prstGeom>
        </p:spPr>
        <p:txBody>
          <a:bodyPr wrap="square">
            <a:spAutoFit/>
          </a:bodyPr>
          <a:lstStyle/>
          <a:p>
            <a:r>
              <a:rPr lang="en-US" altLang="zh-TW" b="1" dirty="0">
                <a:solidFill>
                  <a:schemeClr val="accent5">
                    <a:lumMod val="50000"/>
                  </a:schemeClr>
                </a:solidFill>
                <a:ea typeface="標楷體" panose="03000509000000000000" pitchFamily="65" charset="-120"/>
              </a:rPr>
              <a:t>3-⑦</a:t>
            </a:r>
            <a:r>
              <a:rPr lang="en-US" altLang="zh-TW" b="1" dirty="0">
                <a:ea typeface="標楷體" panose="03000509000000000000" pitchFamily="65" charset="-120"/>
              </a:rPr>
              <a:t>:</a:t>
            </a:r>
            <a:endParaRPr lang="en-US" altLang="zh-TW" dirty="0">
              <a:ea typeface="標楷體" panose="03000509000000000000" pitchFamily="65" charset="-120"/>
            </a:endParaRPr>
          </a:p>
          <a:p>
            <a:r>
              <a:rPr lang="en-US" altLang="zh-TW" dirty="0">
                <a:ea typeface="標楷體" panose="03000509000000000000" pitchFamily="65" charset="-120"/>
              </a:rPr>
              <a:t>$ python ~/pipeline/prepare_data/prepare_file_description/prepare_file_description.py \</a:t>
            </a:r>
          </a:p>
          <a:p>
            <a:r>
              <a:rPr lang="en-US" altLang="zh-TW" dirty="0">
                <a:ea typeface="標楷體" panose="03000509000000000000" pitchFamily="65" charset="-120"/>
              </a:rPr>
              <a:t> </a:t>
            </a:r>
            <a:r>
              <a:rPr lang="zh-TW" altLang="en-US" dirty="0">
                <a:ea typeface="標楷體" panose="03000509000000000000" pitchFamily="65" charset="-120"/>
              </a:rPr>
              <a:t>                </a:t>
            </a:r>
            <a:r>
              <a:rPr lang="en-US" altLang="zh-TW" dirty="0">
                <a:ea typeface="標楷體" panose="03000509000000000000" pitchFamily="65" charset="-120"/>
              </a:rPr>
              <a:t>~/TCGA_data/TCGA-COAD/File_description/gdc_sample_sheet.tsv \  	(</a:t>
            </a:r>
            <a:r>
              <a:rPr lang="en-US" altLang="zh-TW" b="1" dirty="0">
                <a:solidFill>
                  <a:schemeClr val="accent5">
                    <a:lumMod val="50000"/>
                  </a:schemeClr>
                </a:solidFill>
                <a:ea typeface="標楷體" panose="03000509000000000000" pitchFamily="65" charset="-120"/>
              </a:rPr>
              <a:t>3-</a:t>
            </a:r>
            <a:r>
              <a:rPr lang="en-US" altLang="zh-TW" b="1" dirty="0">
                <a:solidFill>
                  <a:schemeClr val="accent5">
                    <a:lumMod val="50000"/>
                  </a:schemeClr>
                </a:solidFill>
                <a:ea typeface="標楷體" panose="03000509000000000000" pitchFamily="65" charset="-120"/>
                <a:cs typeface="Calibri" panose="020F0502020204030204" pitchFamily="34" charset="0"/>
              </a:rPr>
              <a:t>⑥</a:t>
            </a:r>
            <a:r>
              <a:rPr lang="zh-TW" altLang="en-US" dirty="0">
                <a:ea typeface="標楷體" panose="03000509000000000000" pitchFamily="65" charset="-120"/>
              </a:rPr>
              <a:t>之</a:t>
            </a:r>
            <a:r>
              <a:rPr lang="en-US" altLang="zh-TW" dirty="0">
                <a:ea typeface="標楷體" panose="03000509000000000000" pitchFamily="65" charset="-120"/>
              </a:rPr>
              <a:t>Sample Sheet)</a:t>
            </a:r>
          </a:p>
          <a:p>
            <a:r>
              <a:rPr lang="zh-TW" altLang="en-US" dirty="0">
                <a:ea typeface="標楷體" panose="03000509000000000000" pitchFamily="65" charset="-120"/>
              </a:rPr>
              <a:t>  </a:t>
            </a:r>
            <a:r>
              <a:rPr lang="en-US" altLang="zh-TW" dirty="0">
                <a:ea typeface="標楷體" panose="03000509000000000000" pitchFamily="65" charset="-120"/>
              </a:rPr>
              <a:t> </a:t>
            </a:r>
            <a:r>
              <a:rPr lang="zh-TW" altLang="en-US" dirty="0">
                <a:ea typeface="標楷體" panose="03000509000000000000" pitchFamily="65" charset="-120"/>
              </a:rPr>
              <a:t>              </a:t>
            </a:r>
            <a:r>
              <a:rPr lang="en-US" altLang="zh-TW" dirty="0">
                <a:ea typeface="標楷體" panose="03000509000000000000" pitchFamily="65" charset="-120"/>
              </a:rPr>
              <a:t>TCGA-COAD_clinical</a:t>
            </a:r>
            <a:r>
              <a:rPr lang="zh-TW" altLang="en-US" dirty="0">
                <a:ea typeface="標楷體" panose="03000509000000000000" pitchFamily="65" charset="-120"/>
              </a:rPr>
              <a:t> </a:t>
            </a:r>
            <a:r>
              <a:rPr lang="en-US" altLang="zh-TW" dirty="0">
                <a:ea typeface="標楷體" panose="03000509000000000000" pitchFamily="65" charset="-120"/>
              </a:rPr>
              <a:t>\			               		(</a:t>
            </a:r>
            <a:r>
              <a:rPr lang="en-US" altLang="zh-TW" b="1" dirty="0">
                <a:solidFill>
                  <a:schemeClr val="accent5">
                    <a:lumMod val="50000"/>
                  </a:schemeClr>
                </a:solidFill>
                <a:ea typeface="標楷體" panose="03000509000000000000" pitchFamily="65" charset="-120"/>
              </a:rPr>
              <a:t>2-④</a:t>
            </a:r>
            <a:r>
              <a:rPr lang="zh-TW" altLang="en-US" dirty="0">
                <a:ea typeface="標楷體" panose="03000509000000000000" pitchFamily="65" charset="-120"/>
              </a:rPr>
              <a:t>之</a:t>
            </a:r>
            <a:r>
              <a:rPr lang="en-US" altLang="zh-TW" dirty="0">
                <a:ea typeface="標楷體" panose="03000509000000000000" pitchFamily="65" charset="-120"/>
              </a:rPr>
              <a:t>mysql Clinical</a:t>
            </a:r>
            <a:r>
              <a:rPr lang="zh-TW" altLang="en-US" dirty="0">
                <a:ea typeface="標楷體" panose="03000509000000000000" pitchFamily="65" charset="-120"/>
              </a:rPr>
              <a:t>表格名稱</a:t>
            </a:r>
            <a:r>
              <a:rPr lang="en-US" altLang="zh-TW" dirty="0">
                <a:ea typeface="標楷體" panose="03000509000000000000" pitchFamily="65" charset="-120"/>
              </a:rPr>
              <a:t>)</a:t>
            </a:r>
          </a:p>
          <a:p>
            <a:r>
              <a:rPr lang="zh-TW" altLang="en-US" dirty="0">
                <a:ea typeface="標楷體" panose="03000509000000000000" pitchFamily="65" charset="-120"/>
              </a:rPr>
              <a:t>                 </a:t>
            </a:r>
            <a:r>
              <a:rPr lang="en-US" altLang="zh-TW" dirty="0">
                <a:ea typeface="標楷體" panose="03000509000000000000" pitchFamily="65" charset="-120"/>
              </a:rPr>
              <a:t>~/TCGA_data/TCGA-COAD/File_description/</a:t>
            </a:r>
            <a:r>
              <a:rPr lang="en-US" altLang="zh-TW" dirty="0">
                <a:solidFill>
                  <a:schemeClr val="accent6">
                    <a:lumMod val="75000"/>
                  </a:schemeClr>
                </a:solidFill>
                <a:ea typeface="標楷體" panose="03000509000000000000" pitchFamily="65" charset="-120"/>
              </a:rPr>
              <a:t>file_description.csv</a:t>
            </a:r>
            <a:r>
              <a:rPr lang="en-US" altLang="zh-TW" dirty="0">
                <a:ea typeface="標楷體" panose="03000509000000000000" pitchFamily="65" charset="-120"/>
              </a:rPr>
              <a:t>   	(</a:t>
            </a:r>
            <a:r>
              <a:rPr lang="zh-TW" altLang="en-US" dirty="0">
                <a:ea typeface="標楷體" panose="03000509000000000000" pitchFamily="65" charset="-120"/>
              </a:rPr>
              <a:t>輸出名稱</a:t>
            </a:r>
            <a:r>
              <a:rPr lang="en-US" altLang="zh-TW" dirty="0">
                <a:ea typeface="標楷體" panose="03000509000000000000" pitchFamily="65" charset="-120"/>
              </a:rPr>
              <a:t>)</a:t>
            </a:r>
          </a:p>
          <a:p>
            <a:endParaRPr lang="en-US" altLang="zh-TW" dirty="0">
              <a:ea typeface="標楷體" panose="03000509000000000000" pitchFamily="65" charset="-120"/>
            </a:endParaRPr>
          </a:p>
          <a:p>
            <a:r>
              <a:rPr lang="zh-TW" altLang="en-US" dirty="0">
                <a:ea typeface="標楷體" panose="03000509000000000000" pitchFamily="65" charset="-120"/>
              </a:rPr>
              <a:t>輸入</a:t>
            </a:r>
            <a:r>
              <a:rPr lang="en-US" altLang="zh-TW" dirty="0">
                <a:ea typeface="標楷體" panose="03000509000000000000" pitchFamily="65" charset="-120"/>
              </a:rPr>
              <a:t>:</a:t>
            </a:r>
            <a:r>
              <a:rPr lang="zh-TW" altLang="en-US" dirty="0">
                <a:ea typeface="標楷體" panose="03000509000000000000" pitchFamily="65" charset="-120"/>
              </a:rPr>
              <a:t> </a:t>
            </a:r>
            <a:r>
              <a:rPr lang="en-US" altLang="zh-TW" dirty="0">
                <a:ea typeface="標楷體" panose="03000509000000000000" pitchFamily="65" charset="-120"/>
              </a:rPr>
              <a:t>gdc_sample_sheet.tsv, TCGA-COAD_clinical (mysql)</a:t>
            </a:r>
          </a:p>
          <a:p>
            <a:r>
              <a:rPr lang="zh-TW" altLang="en-US" dirty="0">
                <a:ea typeface="標楷體" panose="03000509000000000000" pitchFamily="65" charset="-120"/>
              </a:rPr>
              <a:t>輸出</a:t>
            </a:r>
            <a:r>
              <a:rPr lang="en-US" altLang="zh-TW" dirty="0">
                <a:ea typeface="標楷體" panose="03000509000000000000" pitchFamily="65" charset="-120"/>
              </a:rPr>
              <a:t>:</a:t>
            </a:r>
            <a:r>
              <a:rPr lang="zh-TW" altLang="en-US" dirty="0">
                <a:ea typeface="標楷體" panose="03000509000000000000" pitchFamily="65" charset="-120"/>
              </a:rPr>
              <a:t> </a:t>
            </a:r>
            <a:r>
              <a:rPr lang="en-US" altLang="zh-TW" dirty="0">
                <a:solidFill>
                  <a:schemeClr val="accent6">
                    <a:lumMod val="75000"/>
                  </a:schemeClr>
                </a:solidFill>
                <a:ea typeface="標楷體" panose="03000509000000000000" pitchFamily="65" charset="-120"/>
              </a:rPr>
              <a:t>file_description.csv </a:t>
            </a:r>
            <a:r>
              <a:rPr lang="en-US" altLang="zh-TW" dirty="0">
                <a:ea typeface="標楷體" panose="03000509000000000000" pitchFamily="65" charset="-120"/>
              </a:rPr>
              <a:t>(csv), </a:t>
            </a:r>
            <a:r>
              <a:rPr lang="en-US" altLang="zh-TW" dirty="0"/>
              <a:t>TCGA-COAD_file_description (mysql)</a:t>
            </a:r>
            <a:endParaRPr lang="en-US" altLang="zh-TW" dirty="0">
              <a:ea typeface="標楷體" panose="03000509000000000000" pitchFamily="65" charset="-120"/>
            </a:endParaRPr>
          </a:p>
          <a:p>
            <a:endParaRPr lang="en-US" altLang="zh-TW" dirty="0">
              <a:ea typeface="標楷體" panose="03000509000000000000" pitchFamily="65" charset="-120"/>
            </a:endParaRPr>
          </a:p>
          <a:p>
            <a:endParaRPr lang="en-US" altLang="zh-TW" dirty="0">
              <a:ea typeface="標楷體" panose="03000509000000000000" pitchFamily="65" charset="-120"/>
            </a:endParaRPr>
          </a:p>
          <a:p>
            <a:endParaRPr lang="en-US" altLang="zh-TW" dirty="0">
              <a:ea typeface="標楷體" panose="03000509000000000000" pitchFamily="65" charset="-120"/>
            </a:endParaRPr>
          </a:p>
          <a:p>
            <a:endParaRPr lang="en-US" altLang="zh-TW" dirty="0">
              <a:ea typeface="標楷體" panose="03000509000000000000" pitchFamily="65" charset="-120"/>
            </a:endParaRPr>
          </a:p>
          <a:p>
            <a:endParaRPr lang="en-US" altLang="zh-TW" dirty="0">
              <a:ea typeface="標楷體" panose="03000509000000000000" pitchFamily="65" charset="-120"/>
            </a:endParaRPr>
          </a:p>
          <a:p>
            <a:endParaRPr lang="en-US" altLang="zh-TW" dirty="0">
              <a:ea typeface="標楷體" panose="03000509000000000000" pitchFamily="65" charset="-120"/>
            </a:endParaRPr>
          </a:p>
          <a:p>
            <a:endParaRPr lang="en-US" altLang="zh-TW" dirty="0">
              <a:ea typeface="標楷體" panose="03000509000000000000" pitchFamily="65" charset="-120"/>
            </a:endParaRPr>
          </a:p>
          <a:p>
            <a:endParaRPr lang="en-US" altLang="zh-TW" dirty="0">
              <a:ea typeface="標楷體" panose="03000509000000000000" pitchFamily="65" charset="-120"/>
            </a:endParaRPr>
          </a:p>
          <a:p>
            <a:endParaRPr lang="en-US" altLang="zh-TW" dirty="0">
              <a:ea typeface="標楷體" panose="03000509000000000000" pitchFamily="65" charset="-120"/>
            </a:endParaRPr>
          </a:p>
          <a:p>
            <a:endParaRPr lang="en-US" altLang="zh-TW" dirty="0">
              <a:ea typeface="標楷體" panose="03000509000000000000" pitchFamily="65" charset="-120"/>
            </a:endParaRPr>
          </a:p>
          <a:p>
            <a:r>
              <a:rPr lang="en-US" altLang="zh-TW" dirty="0">
                <a:solidFill>
                  <a:srgbClr val="FF0000"/>
                </a:solidFill>
                <a:ea typeface="標楷體" panose="03000509000000000000" pitchFamily="65" charset="-120"/>
              </a:rPr>
              <a:t>*</a:t>
            </a:r>
            <a:r>
              <a:rPr lang="zh-TW" altLang="en-US" dirty="0">
                <a:solidFill>
                  <a:srgbClr val="FF0000"/>
                </a:solidFill>
                <a:ea typeface="標楷體" panose="03000509000000000000" pitchFamily="65" charset="-120"/>
              </a:rPr>
              <a:t>將</a:t>
            </a:r>
            <a:r>
              <a:rPr lang="en-US" altLang="zh-TW" dirty="0">
                <a:solidFill>
                  <a:srgbClr val="FF0000"/>
                </a:solidFill>
                <a:ea typeface="標楷體" panose="03000509000000000000" pitchFamily="65" charset="-120"/>
              </a:rPr>
              <a:t>BAM</a:t>
            </a:r>
            <a:r>
              <a:rPr lang="zh-TW" altLang="en-US" dirty="0">
                <a:solidFill>
                  <a:srgbClr val="FF0000"/>
                </a:solidFill>
                <a:ea typeface="標楷體" panose="03000509000000000000" pitchFamily="65" charset="-120"/>
              </a:rPr>
              <a:t>檔依</a:t>
            </a:r>
            <a:r>
              <a:rPr lang="en-US" altLang="zh-TW" dirty="0">
                <a:solidFill>
                  <a:schemeClr val="accent6">
                    <a:lumMod val="75000"/>
                  </a:schemeClr>
                </a:solidFill>
                <a:ea typeface="標楷體" panose="03000509000000000000" pitchFamily="65" charset="-120"/>
              </a:rPr>
              <a:t>file_description.csv</a:t>
            </a:r>
            <a:r>
              <a:rPr lang="zh-TW" altLang="en-US" dirty="0">
                <a:solidFill>
                  <a:srgbClr val="FF0000"/>
                </a:solidFill>
                <a:ea typeface="標楷體" panose="03000509000000000000" pitchFamily="65" charset="-120"/>
              </a:rPr>
              <a:t>中最下方的路徑紀錄將檔案分為</a:t>
            </a:r>
            <a:r>
              <a:rPr lang="en-US" altLang="zh-TW" dirty="0">
                <a:solidFill>
                  <a:srgbClr val="FF0000"/>
                </a:solidFill>
                <a:ea typeface="標楷體" panose="03000509000000000000" pitchFamily="65" charset="-120"/>
              </a:rPr>
              <a:t>Solid_Tissue_Normal,</a:t>
            </a:r>
            <a:r>
              <a:rPr lang="zh-TW" altLang="en-US" dirty="0">
                <a:solidFill>
                  <a:srgbClr val="FF0000"/>
                </a:solidFill>
                <a:ea typeface="標楷體" panose="03000509000000000000" pitchFamily="65" charset="-120"/>
              </a:rPr>
              <a:t> </a:t>
            </a:r>
            <a:r>
              <a:rPr lang="en-US" altLang="zh-TW" dirty="0">
                <a:solidFill>
                  <a:srgbClr val="FF0000"/>
                </a:solidFill>
                <a:ea typeface="標楷體" panose="03000509000000000000" pitchFamily="65" charset="-120"/>
              </a:rPr>
              <a:t>Primary_Tumor/stage_1,</a:t>
            </a:r>
            <a:r>
              <a:rPr lang="zh-TW" altLang="en-US" dirty="0">
                <a:solidFill>
                  <a:srgbClr val="FF0000"/>
                </a:solidFill>
                <a:ea typeface="標楷體" panose="03000509000000000000" pitchFamily="65" charset="-120"/>
              </a:rPr>
              <a:t> </a:t>
            </a:r>
            <a:endParaRPr lang="en-US" altLang="zh-TW" dirty="0">
              <a:solidFill>
                <a:srgbClr val="FF0000"/>
              </a:solidFill>
              <a:ea typeface="標楷體" panose="03000509000000000000" pitchFamily="65" charset="-120"/>
            </a:endParaRPr>
          </a:p>
          <a:p>
            <a:r>
              <a:rPr lang="en-US" altLang="zh-TW" dirty="0">
                <a:solidFill>
                  <a:srgbClr val="FF0000"/>
                </a:solidFill>
                <a:ea typeface="標楷體" panose="03000509000000000000" pitchFamily="65" charset="-120"/>
              </a:rPr>
              <a:t>Primary_Tumor/stage_2,</a:t>
            </a:r>
            <a:r>
              <a:rPr lang="zh-TW" altLang="en-US" dirty="0">
                <a:solidFill>
                  <a:srgbClr val="FF0000"/>
                </a:solidFill>
                <a:ea typeface="標楷體" panose="03000509000000000000" pitchFamily="65" charset="-120"/>
              </a:rPr>
              <a:t> </a:t>
            </a:r>
            <a:r>
              <a:rPr lang="en-US" altLang="zh-TW" dirty="0">
                <a:solidFill>
                  <a:srgbClr val="FF0000"/>
                </a:solidFill>
                <a:ea typeface="標楷體" panose="03000509000000000000" pitchFamily="65" charset="-120"/>
              </a:rPr>
              <a:t>Primary_Tumor/stage_3,</a:t>
            </a:r>
            <a:r>
              <a:rPr lang="zh-TW" altLang="en-US" dirty="0">
                <a:solidFill>
                  <a:srgbClr val="FF0000"/>
                </a:solidFill>
                <a:ea typeface="標楷體" panose="03000509000000000000" pitchFamily="65" charset="-120"/>
              </a:rPr>
              <a:t> </a:t>
            </a:r>
            <a:r>
              <a:rPr lang="en-US" altLang="zh-TW" dirty="0">
                <a:solidFill>
                  <a:srgbClr val="FF0000"/>
                </a:solidFill>
                <a:ea typeface="標楷體" panose="03000509000000000000" pitchFamily="65" charset="-120"/>
              </a:rPr>
              <a:t>Primary_Tumor/stage_4</a:t>
            </a:r>
            <a:r>
              <a:rPr lang="zh-TW" altLang="en-US" dirty="0">
                <a:solidFill>
                  <a:srgbClr val="FF0000"/>
                </a:solidFill>
                <a:ea typeface="標楷體" panose="03000509000000000000" pitchFamily="65" charset="-120"/>
              </a:rPr>
              <a:t>五個資料夾存放，後續處理以此五個資料夾為單位</a:t>
            </a:r>
            <a:endParaRPr lang="en-US" altLang="zh-TW" dirty="0">
              <a:solidFill>
                <a:srgbClr val="FF0000"/>
              </a:solidFill>
              <a:ea typeface="標楷體" panose="03000509000000000000" pitchFamily="65" charset="-120"/>
            </a:endParaRPr>
          </a:p>
          <a:p>
            <a:r>
              <a:rPr lang="en-US" altLang="zh-TW" dirty="0">
                <a:solidFill>
                  <a:srgbClr val="FF0000"/>
                </a:solidFill>
                <a:ea typeface="標楷體" panose="03000509000000000000" pitchFamily="65" charset="-120"/>
              </a:rPr>
              <a:t>(e.g. $</a:t>
            </a:r>
            <a:r>
              <a:rPr lang="zh-TW" altLang="en-US" dirty="0">
                <a:solidFill>
                  <a:srgbClr val="FF0000"/>
                </a:solidFill>
                <a:ea typeface="標楷體" panose="03000509000000000000" pitchFamily="65" charset="-120"/>
              </a:rPr>
              <a:t> </a:t>
            </a:r>
            <a:r>
              <a:rPr lang="en-US" altLang="zh-TW" dirty="0">
                <a:solidFill>
                  <a:srgbClr val="FF0000"/>
                </a:solidFill>
                <a:ea typeface="標楷體" panose="03000509000000000000" pitchFamily="65" charset="-120"/>
              </a:rPr>
              <a:t>mv normal1</a:t>
            </a:r>
            <a:r>
              <a:rPr lang="zh-TW" altLang="en-US" dirty="0">
                <a:solidFill>
                  <a:srgbClr val="FF0000"/>
                </a:solidFill>
                <a:ea typeface="標楷體" panose="03000509000000000000" pitchFamily="65" charset="-120"/>
              </a:rPr>
              <a:t>資料夾</a:t>
            </a:r>
            <a:r>
              <a:rPr lang="en-US" altLang="zh-TW" dirty="0">
                <a:solidFill>
                  <a:srgbClr val="FF0000"/>
                </a:solidFill>
                <a:ea typeface="標楷體" panose="03000509000000000000" pitchFamily="65" charset="-120"/>
              </a:rPr>
              <a:t> normal2</a:t>
            </a:r>
            <a:r>
              <a:rPr lang="zh-TW" altLang="en-US" dirty="0">
                <a:solidFill>
                  <a:srgbClr val="FF0000"/>
                </a:solidFill>
                <a:ea typeface="標楷體" panose="03000509000000000000" pitchFamily="65" charset="-120"/>
              </a:rPr>
              <a:t>資料夾</a:t>
            </a:r>
            <a:r>
              <a:rPr lang="en-US" altLang="zh-TW" dirty="0">
                <a:solidFill>
                  <a:srgbClr val="FF0000"/>
                </a:solidFill>
                <a:ea typeface="標楷體" panose="03000509000000000000" pitchFamily="65" charset="-120"/>
              </a:rPr>
              <a:t>normal3</a:t>
            </a:r>
            <a:r>
              <a:rPr lang="zh-TW" altLang="en-US" dirty="0">
                <a:solidFill>
                  <a:srgbClr val="FF0000"/>
                </a:solidFill>
                <a:ea typeface="標楷體" panose="03000509000000000000" pitchFamily="65" charset="-120"/>
              </a:rPr>
              <a:t>資料夾</a:t>
            </a:r>
            <a:r>
              <a:rPr lang="en-US" altLang="zh-TW" dirty="0">
                <a:solidFill>
                  <a:srgbClr val="FF0000"/>
                </a:solidFill>
                <a:ea typeface="標楷體" panose="03000509000000000000" pitchFamily="65" charset="-120"/>
              </a:rPr>
              <a:t>Solid_Tissue_Normal)</a:t>
            </a:r>
            <a:endParaRPr lang="zh-TW" altLang="en-US" dirty="0">
              <a:solidFill>
                <a:srgbClr val="FF0000"/>
              </a:solidFill>
              <a:ea typeface="標楷體" panose="03000509000000000000" pitchFamily="65" charset="-120"/>
            </a:endParaRPr>
          </a:p>
        </p:txBody>
      </p:sp>
      <p:sp>
        <p:nvSpPr>
          <p:cNvPr id="42" name="文字方塊 41"/>
          <p:cNvSpPr txBox="1"/>
          <p:nvPr/>
        </p:nvSpPr>
        <p:spPr>
          <a:xfrm>
            <a:off x="120869" y="73230"/>
            <a:ext cx="6876178" cy="400110"/>
          </a:xfrm>
          <a:prstGeom prst="rect">
            <a:avLst/>
          </a:prstGeom>
          <a:noFill/>
        </p:spPr>
        <p:txBody>
          <a:bodyPr wrap="none" rtlCol="0">
            <a:spAutoFit/>
          </a:bodyPr>
          <a:lstStyle/>
          <a:p>
            <a:r>
              <a:rPr lang="en-US" altLang="zh-TW" sz="2000" b="1" dirty="0">
                <a:ea typeface="標楷體" panose="03000509000000000000" pitchFamily="65" charset="-120"/>
              </a:rPr>
              <a:t>3. </a:t>
            </a:r>
            <a:r>
              <a:rPr lang="zh-TW" altLang="en-US" sz="2000" b="1" dirty="0">
                <a:ea typeface="標楷體" panose="03000509000000000000" pitchFamily="65" charset="-120"/>
              </a:rPr>
              <a:t>資料前處理</a:t>
            </a:r>
            <a:r>
              <a:rPr lang="en-US" altLang="zh-TW" sz="2000" b="1" dirty="0">
                <a:ea typeface="標楷體" panose="03000509000000000000" pitchFamily="65" charset="-120"/>
              </a:rPr>
              <a:t>(Sample Sheet</a:t>
            </a:r>
            <a:r>
              <a:rPr lang="zh-TW" altLang="en-US" sz="2000" b="1" dirty="0">
                <a:ea typeface="標楷體" panose="03000509000000000000" pitchFamily="65" charset="-120"/>
              </a:rPr>
              <a:t>處理</a:t>
            </a:r>
            <a:r>
              <a:rPr lang="en-US" altLang="zh-TW" sz="2000" b="1" dirty="0">
                <a:ea typeface="標楷體" panose="03000509000000000000" pitchFamily="65" charset="-120"/>
              </a:rPr>
              <a:t>:</a:t>
            </a:r>
            <a:r>
              <a:rPr lang="zh-TW" altLang="en-US" sz="2000" b="1" dirty="0">
                <a:ea typeface="標楷體" panose="03000509000000000000" pitchFamily="65" charset="-120"/>
              </a:rPr>
              <a:t> </a:t>
            </a:r>
            <a:r>
              <a:rPr lang="zh-TW" altLang="en-US" sz="2000" b="1" dirty="0">
                <a:solidFill>
                  <a:srgbClr val="FF0000"/>
                </a:solidFill>
                <a:ea typeface="標楷體" panose="03000509000000000000" pitchFamily="65" charset="-120"/>
              </a:rPr>
              <a:t>將</a:t>
            </a:r>
            <a:r>
              <a:rPr lang="en-US" altLang="zh-TW" sz="2000" b="1" dirty="0">
                <a:solidFill>
                  <a:srgbClr val="FF0000"/>
                </a:solidFill>
                <a:ea typeface="標楷體" panose="03000509000000000000" pitchFamily="65" charset="-120"/>
              </a:rPr>
              <a:t>BAM</a:t>
            </a:r>
            <a:r>
              <a:rPr lang="zh-TW" altLang="en-US" sz="2000" b="1" dirty="0">
                <a:solidFill>
                  <a:srgbClr val="FF0000"/>
                </a:solidFill>
                <a:ea typeface="標楷體" panose="03000509000000000000" pitchFamily="65" charset="-120"/>
              </a:rPr>
              <a:t>檔以癌症期別分類</a:t>
            </a:r>
            <a:r>
              <a:rPr lang="en-US" altLang="zh-TW" sz="2000" b="1" dirty="0">
                <a:ea typeface="標楷體" panose="03000509000000000000" pitchFamily="65" charset="-120"/>
              </a:rPr>
              <a:t>)</a:t>
            </a:r>
          </a:p>
        </p:txBody>
      </p:sp>
      <p:pic>
        <p:nvPicPr>
          <p:cNvPr id="2" name="圖片 1"/>
          <p:cNvPicPr>
            <a:picLocks noChangeAspect="1"/>
          </p:cNvPicPr>
          <p:nvPr/>
        </p:nvPicPr>
        <p:blipFill>
          <a:blip r:embed="rId2"/>
          <a:stretch>
            <a:fillRect/>
          </a:stretch>
        </p:blipFill>
        <p:spPr>
          <a:xfrm>
            <a:off x="515380" y="3366764"/>
            <a:ext cx="10736250" cy="2016224"/>
          </a:xfrm>
          <a:prstGeom prst="rect">
            <a:avLst/>
          </a:prstGeom>
        </p:spPr>
      </p:pic>
      <p:sp>
        <p:nvSpPr>
          <p:cNvPr id="5" name="文字方塊 4"/>
          <p:cNvSpPr txBox="1"/>
          <p:nvPr/>
        </p:nvSpPr>
        <p:spPr>
          <a:xfrm>
            <a:off x="5014241" y="3017757"/>
            <a:ext cx="1708609" cy="276999"/>
          </a:xfrm>
          <a:prstGeom prst="rect">
            <a:avLst/>
          </a:prstGeom>
          <a:solidFill>
            <a:schemeClr val="bg1">
              <a:lumMod val="85000"/>
            </a:schemeClr>
          </a:solidFill>
          <a:ln w="9525">
            <a:solidFill>
              <a:schemeClr val="tx1">
                <a:lumMod val="95000"/>
                <a:lumOff val="5000"/>
              </a:schemeClr>
            </a:solidFill>
          </a:ln>
        </p:spPr>
        <p:txBody>
          <a:bodyPr wrap="none" rtlCol="0">
            <a:spAutoFit/>
          </a:bodyPr>
          <a:lstStyle/>
          <a:p>
            <a:r>
              <a:rPr lang="en-US" altLang="zh-TW" sz="1200" dirty="0">
                <a:solidFill>
                  <a:schemeClr val="accent6">
                    <a:lumMod val="75000"/>
                  </a:schemeClr>
                </a:solidFill>
                <a:ea typeface="標楷體" panose="03000509000000000000" pitchFamily="65" charset="-120"/>
              </a:rPr>
              <a:t>file_description.csv </a:t>
            </a:r>
            <a:r>
              <a:rPr lang="en-US" altLang="zh-TW" sz="1200" dirty="0">
                <a:ea typeface="標楷體" panose="03000509000000000000" pitchFamily="65" charset="-120"/>
              </a:rPr>
              <a:t>(csv)</a:t>
            </a:r>
          </a:p>
        </p:txBody>
      </p:sp>
      <p:sp>
        <p:nvSpPr>
          <p:cNvPr id="6" name="矩形 5"/>
          <p:cNvSpPr/>
          <p:nvPr/>
        </p:nvSpPr>
        <p:spPr>
          <a:xfrm>
            <a:off x="443372" y="3294756"/>
            <a:ext cx="10850346" cy="211446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2643410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字方塊 26"/>
          <p:cNvSpPr txBox="1"/>
          <p:nvPr/>
        </p:nvSpPr>
        <p:spPr>
          <a:xfrm>
            <a:off x="803412" y="656692"/>
            <a:ext cx="9541060" cy="1877437"/>
          </a:xfrm>
          <a:prstGeom prst="rect">
            <a:avLst/>
          </a:prstGeom>
          <a:noFill/>
          <a:ln w="28575">
            <a:solidFill>
              <a:schemeClr val="tx1"/>
            </a:solidFill>
          </a:ln>
        </p:spPr>
        <p:txBody>
          <a:bodyPr wrap="square" rtlCol="0">
            <a:spAutoFit/>
          </a:bodyPr>
          <a:lstStyle/>
          <a:p>
            <a:r>
              <a:rPr lang="en-US" altLang="zh-TW" sz="1400" dirty="0">
                <a:ea typeface="標楷體" panose="03000509000000000000" pitchFamily="65" charset="-120"/>
              </a:rPr>
              <a:t>$</a:t>
            </a:r>
            <a:r>
              <a:rPr lang="zh-TW" altLang="en-US" sz="1400" dirty="0">
                <a:ea typeface="標楷體" panose="03000509000000000000" pitchFamily="65" charset="-120"/>
              </a:rPr>
              <a:t> </a:t>
            </a:r>
            <a:r>
              <a:rPr lang="en-US" altLang="zh-TW" sz="1400" dirty="0">
                <a:ea typeface="標楷體" panose="03000509000000000000" pitchFamily="65" charset="-120"/>
              </a:rPr>
              <a:t>bash ~/pipeline/Cufflinks/Cufflinks_multi.sh \</a:t>
            </a:r>
          </a:p>
          <a:p>
            <a:r>
              <a:rPr lang="zh-TW" altLang="en-US" sz="1400" dirty="0">
                <a:ea typeface="標楷體" panose="03000509000000000000" pitchFamily="65" charset="-120"/>
              </a:rPr>
              <a:t>             </a:t>
            </a:r>
            <a:r>
              <a:rPr lang="en-US" altLang="zh-TW" sz="1400" dirty="0">
                <a:ea typeface="標楷體" panose="03000509000000000000" pitchFamily="65" charset="-120"/>
              </a:rPr>
              <a:t>~/TCGA_data/TCGA-</a:t>
            </a:r>
            <a:r>
              <a:rPr lang="zh-TW" altLang="en-US" sz="1400" dirty="0">
                <a:ea typeface="標楷體" panose="03000509000000000000" pitchFamily="65" charset="-120"/>
              </a:rPr>
              <a:t> </a:t>
            </a:r>
            <a:r>
              <a:rPr lang="en-US" altLang="zh-TW" sz="1400" dirty="0">
                <a:ea typeface="標楷體" panose="03000509000000000000" pitchFamily="65" charset="-120"/>
              </a:rPr>
              <a:t>COAD/</a:t>
            </a:r>
            <a:r>
              <a:rPr lang="en-US" altLang="zh-TW" sz="1400" dirty="0">
                <a:solidFill>
                  <a:srgbClr val="FF0000"/>
                </a:solidFill>
                <a:ea typeface="標楷體" panose="03000509000000000000" pitchFamily="65" charset="-120"/>
              </a:rPr>
              <a:t>Solid_Tissue_Normal</a:t>
            </a:r>
            <a:r>
              <a:rPr lang="en-US" altLang="zh-TW" sz="1400" dirty="0">
                <a:ea typeface="標楷體" panose="03000509000000000000" pitchFamily="65" charset="-120"/>
              </a:rPr>
              <a:t>/ \</a:t>
            </a:r>
          </a:p>
          <a:p>
            <a:r>
              <a:rPr lang="zh-TW" altLang="en-US" sz="1400" dirty="0">
                <a:ea typeface="標楷體" panose="03000509000000000000" pitchFamily="65" charset="-120"/>
              </a:rPr>
              <a:t> </a:t>
            </a:r>
            <a:r>
              <a:rPr lang="en-US" altLang="zh-TW" sz="1400" dirty="0">
                <a:ea typeface="標楷體" panose="03000509000000000000" pitchFamily="65" charset="-120"/>
              </a:rPr>
              <a:t>				(</a:t>
            </a:r>
            <a:r>
              <a:rPr lang="zh-TW" altLang="en-US" sz="1400" dirty="0">
                <a:ea typeface="標楷體" panose="03000509000000000000" pitchFamily="65" charset="-120"/>
              </a:rPr>
              <a:t>資料夾內所有檔案執行</a:t>
            </a:r>
            <a:r>
              <a:rPr lang="en-US" altLang="zh-TW" sz="1400" dirty="0">
                <a:ea typeface="標楷體" panose="03000509000000000000" pitchFamily="65" charset="-120"/>
              </a:rPr>
              <a:t>Cufflinks, Cuffquant, </a:t>
            </a:r>
            <a:r>
              <a:rPr lang="zh-TW" altLang="en-US" sz="1400" dirty="0">
                <a:ea typeface="標楷體" panose="03000509000000000000" pitchFamily="65" charset="-120"/>
              </a:rPr>
              <a:t>geneFPKM_sum.py三個步驟</a:t>
            </a:r>
            <a:r>
              <a:rPr lang="en-US" altLang="zh-TW" sz="1400" dirty="0">
                <a:ea typeface="標楷體" panose="03000509000000000000" pitchFamily="65" charset="-120"/>
              </a:rPr>
              <a:t>)</a:t>
            </a:r>
          </a:p>
          <a:p>
            <a:r>
              <a:rPr lang="zh-TW" altLang="en-US" sz="1400" dirty="0">
                <a:ea typeface="標楷體" panose="03000509000000000000" pitchFamily="65" charset="-120"/>
              </a:rPr>
              <a:t>             </a:t>
            </a:r>
            <a:r>
              <a:rPr lang="en-US" altLang="zh-TW" sz="1400" dirty="0">
                <a:ea typeface="標楷體" panose="03000509000000000000" pitchFamily="65" charset="-120"/>
              </a:rPr>
              <a:t>TCGA-</a:t>
            </a:r>
            <a:r>
              <a:rPr lang="zh-TW" altLang="en-US" sz="1400" dirty="0">
                <a:ea typeface="標楷體" panose="03000509000000000000" pitchFamily="65" charset="-120"/>
              </a:rPr>
              <a:t> </a:t>
            </a:r>
            <a:r>
              <a:rPr lang="en-US" altLang="zh-TW" sz="1400" dirty="0">
                <a:ea typeface="標楷體" panose="03000509000000000000" pitchFamily="65" charset="-120"/>
              </a:rPr>
              <a:t>COAD \			(TCGA project</a:t>
            </a:r>
            <a:r>
              <a:rPr lang="zh-TW" altLang="en-US" sz="1400" dirty="0">
                <a:ea typeface="標楷體" panose="03000509000000000000" pitchFamily="65" charset="-120"/>
              </a:rPr>
              <a:t>名稱</a:t>
            </a:r>
            <a:r>
              <a:rPr lang="en-US" altLang="zh-TW" sz="1400" dirty="0">
                <a:ea typeface="標楷體" panose="03000509000000000000" pitchFamily="65" charset="-120"/>
              </a:rPr>
              <a:t>)</a:t>
            </a:r>
          </a:p>
          <a:p>
            <a:r>
              <a:rPr lang="zh-TW" altLang="en-US" sz="1400" dirty="0">
                <a:ea typeface="標楷體" panose="03000509000000000000" pitchFamily="65" charset="-120"/>
              </a:rPr>
              <a:t>             </a:t>
            </a:r>
            <a:r>
              <a:rPr lang="en-US" altLang="zh-TW" sz="1400" dirty="0">
                <a:solidFill>
                  <a:srgbClr val="FF0000"/>
                </a:solidFill>
                <a:ea typeface="標楷體" panose="03000509000000000000" pitchFamily="65" charset="-120"/>
              </a:rPr>
              <a:t>Solid_Tissue_Normal</a:t>
            </a:r>
            <a:r>
              <a:rPr lang="en-US" altLang="zh-TW" sz="1400" dirty="0">
                <a:ea typeface="標楷體" panose="03000509000000000000" pitchFamily="65" charset="-120"/>
              </a:rPr>
              <a:t>		(</a:t>
            </a:r>
            <a:r>
              <a:rPr lang="en-US" altLang="zh-TW" sz="1400" b="1" dirty="0">
                <a:solidFill>
                  <a:schemeClr val="accent5">
                    <a:lumMod val="50000"/>
                  </a:schemeClr>
                </a:solidFill>
                <a:ea typeface="標楷體" panose="03000509000000000000" pitchFamily="65" charset="-120"/>
              </a:rPr>
              <a:t>3-⑦ </a:t>
            </a:r>
            <a:r>
              <a:rPr lang="zh-TW" altLang="en-US" sz="1400" dirty="0">
                <a:ea typeface="標楷體" panose="03000509000000000000" pitchFamily="65" charset="-120"/>
              </a:rPr>
              <a:t>分類後的資料夾</a:t>
            </a:r>
            <a:r>
              <a:rPr lang="en-US" altLang="zh-TW" sz="1400" dirty="0">
                <a:ea typeface="標楷體" panose="03000509000000000000" pitchFamily="65" charset="-120"/>
              </a:rPr>
              <a:t>)</a:t>
            </a:r>
          </a:p>
          <a:p>
            <a:r>
              <a:rPr lang="zh-TW" altLang="en-US" sz="1400" dirty="0">
                <a:ea typeface="標楷體" panose="03000509000000000000" pitchFamily="65" charset="-120"/>
              </a:rPr>
              <a:t>輸出 </a:t>
            </a:r>
            <a:r>
              <a:rPr lang="en-US" altLang="zh-TW" sz="1400" dirty="0">
                <a:ea typeface="標楷體" panose="03000509000000000000" pitchFamily="65" charset="-120"/>
              </a:rPr>
              <a:t>: </a:t>
            </a:r>
            <a:r>
              <a:rPr lang="zh-TW" altLang="en-US" sz="1400" dirty="0">
                <a:ea typeface="標楷體" panose="03000509000000000000" pitchFamily="65" charset="-120"/>
              </a:rPr>
              <a:t> </a:t>
            </a:r>
            <a:endParaRPr lang="en-US" altLang="zh-TW" sz="1400" dirty="0">
              <a:ea typeface="標楷體" panose="03000509000000000000" pitchFamily="65" charset="-120"/>
            </a:endParaRPr>
          </a:p>
          <a:p>
            <a:r>
              <a:rPr lang="en-US" altLang="zh-TW" sz="1400" dirty="0">
                <a:ea typeface="標楷體" panose="03000509000000000000" pitchFamily="65" charset="-120"/>
              </a:rPr>
              <a:t>genes.fpkm_tracking, isoforms.fpkm_tracking, </a:t>
            </a:r>
            <a:r>
              <a:rPr lang="zh-TW" altLang="en-US" sz="1400" dirty="0">
                <a:ea typeface="標楷體" panose="03000509000000000000" pitchFamily="65" charset="-120"/>
              </a:rPr>
              <a:t>genes_sum.fpkm_tracking至 </a:t>
            </a:r>
            <a:r>
              <a:rPr lang="en-US" altLang="zh-TW" sz="1400" dirty="0">
                <a:ea typeface="標楷體" panose="03000509000000000000" pitchFamily="65" charset="-120"/>
              </a:rPr>
              <a:t>~/EXP_output/TCGA-COAD/</a:t>
            </a:r>
            <a:r>
              <a:rPr lang="en-US" altLang="zh-TW" sz="1400" dirty="0">
                <a:solidFill>
                  <a:srgbClr val="FF0000"/>
                </a:solidFill>
                <a:ea typeface="標楷體" panose="03000509000000000000" pitchFamily="65" charset="-120"/>
              </a:rPr>
              <a:t>Solid_Tissue_Normal</a:t>
            </a:r>
            <a:r>
              <a:rPr lang="en-US" altLang="zh-TW" sz="1400" dirty="0">
                <a:ea typeface="標楷體" panose="03000509000000000000" pitchFamily="65" charset="-120"/>
              </a:rPr>
              <a:t>/</a:t>
            </a:r>
          </a:p>
          <a:p>
            <a:r>
              <a:rPr lang="en-US" altLang="zh-TW" sz="1400" dirty="0">
                <a:ea typeface="標楷體" panose="03000509000000000000" pitchFamily="65" charset="-120"/>
              </a:rPr>
              <a:t>abundances.cxb</a:t>
            </a:r>
            <a:r>
              <a:rPr lang="zh-TW" altLang="en-US" sz="1400" dirty="0">
                <a:ea typeface="標楷體" panose="03000509000000000000" pitchFamily="65" charset="-120"/>
              </a:rPr>
              <a:t> 至 </a:t>
            </a:r>
            <a:r>
              <a:rPr lang="en-US" altLang="zh-TW" sz="1400" dirty="0">
                <a:ea typeface="標楷體" panose="03000509000000000000" pitchFamily="65" charset="-120"/>
              </a:rPr>
              <a:t>~/CUFFQUANT_output/TCGA-COAD/</a:t>
            </a:r>
            <a:r>
              <a:rPr lang="en-US" altLang="zh-TW" sz="1400" dirty="0">
                <a:solidFill>
                  <a:srgbClr val="FF0000"/>
                </a:solidFill>
                <a:ea typeface="標楷體" panose="03000509000000000000" pitchFamily="65" charset="-120"/>
              </a:rPr>
              <a:t>Solid_Tissue_Normal</a:t>
            </a:r>
            <a:r>
              <a:rPr lang="en-US" altLang="zh-TW" sz="1400" dirty="0">
                <a:ea typeface="標楷體" panose="03000509000000000000" pitchFamily="65" charset="-120"/>
              </a:rPr>
              <a:t>/</a:t>
            </a:r>
            <a:endParaRPr lang="zh-TW" altLang="en-US" sz="1400" dirty="0">
              <a:ea typeface="標楷體" panose="03000509000000000000" pitchFamily="65" charset="-120"/>
            </a:endParaRPr>
          </a:p>
        </p:txBody>
      </p:sp>
      <p:sp>
        <p:nvSpPr>
          <p:cNvPr id="92" name="矩形 91"/>
          <p:cNvSpPr/>
          <p:nvPr/>
        </p:nvSpPr>
        <p:spPr>
          <a:xfrm>
            <a:off x="143303" y="32997"/>
            <a:ext cx="8478731" cy="400110"/>
          </a:xfrm>
          <a:prstGeom prst="rect">
            <a:avLst/>
          </a:prstGeom>
        </p:spPr>
        <p:txBody>
          <a:bodyPr wrap="none">
            <a:spAutoFit/>
          </a:bodyPr>
          <a:lstStyle/>
          <a:p>
            <a:r>
              <a:rPr lang="en-US" altLang="zh-TW" sz="2000" b="1" dirty="0">
                <a:ea typeface="標楷體" panose="03000509000000000000" pitchFamily="65" charset="-120"/>
              </a:rPr>
              <a:t>4.</a:t>
            </a:r>
            <a:r>
              <a:rPr lang="zh-TW" altLang="en-US" sz="2000" b="1" dirty="0">
                <a:ea typeface="標楷體" panose="03000509000000000000" pitchFamily="65" charset="-120"/>
              </a:rPr>
              <a:t> </a:t>
            </a:r>
            <a:r>
              <a:rPr lang="en-US" altLang="zh-TW" sz="2000" b="1" dirty="0">
                <a:ea typeface="標楷體" panose="03000509000000000000" pitchFamily="65" charset="-120"/>
              </a:rPr>
              <a:t>Cufflinks, Cuffquant (</a:t>
            </a:r>
            <a:r>
              <a:rPr lang="en-US" altLang="zh-TW" sz="2000" b="1" dirty="0">
                <a:solidFill>
                  <a:schemeClr val="accent5">
                    <a:lumMod val="50000"/>
                  </a:schemeClr>
                </a:solidFill>
                <a:ea typeface="標楷體" panose="03000509000000000000" pitchFamily="65" charset="-120"/>
              </a:rPr>
              <a:t>3-⑦ </a:t>
            </a:r>
            <a:r>
              <a:rPr lang="zh-TW" altLang="en-US" sz="2000" b="1" dirty="0">
                <a:ea typeface="標楷體" panose="03000509000000000000" pitchFamily="65" charset="-120"/>
              </a:rPr>
              <a:t>分類後的五個資料夾執行</a:t>
            </a:r>
            <a:r>
              <a:rPr lang="en-US" altLang="zh-TW" sz="2000" b="1" dirty="0">
                <a:ea typeface="標楷體" panose="03000509000000000000" pitchFamily="65" charset="-120"/>
              </a:rPr>
              <a:t>Cuffdiff</a:t>
            </a:r>
            <a:r>
              <a:rPr lang="zh-TW" altLang="en-US" sz="2000" b="1" dirty="0">
                <a:ea typeface="標楷體" panose="03000509000000000000" pitchFamily="65" charset="-120"/>
              </a:rPr>
              <a:t>和</a:t>
            </a:r>
            <a:r>
              <a:rPr lang="en-US" altLang="zh-TW" sz="2000" b="1" dirty="0">
                <a:ea typeface="標楷體" panose="03000509000000000000" pitchFamily="65" charset="-120"/>
              </a:rPr>
              <a:t>Cuffquant)</a:t>
            </a:r>
          </a:p>
        </p:txBody>
      </p:sp>
      <p:sp>
        <p:nvSpPr>
          <p:cNvPr id="93" name="文字方塊 92"/>
          <p:cNvSpPr txBox="1"/>
          <p:nvPr/>
        </p:nvSpPr>
        <p:spPr>
          <a:xfrm>
            <a:off x="799792" y="2600908"/>
            <a:ext cx="9544680" cy="1815882"/>
          </a:xfrm>
          <a:prstGeom prst="rect">
            <a:avLst/>
          </a:prstGeom>
          <a:noFill/>
          <a:ln w="28575">
            <a:solidFill>
              <a:schemeClr val="tx1"/>
            </a:solidFill>
          </a:ln>
        </p:spPr>
        <p:txBody>
          <a:bodyPr wrap="square" rtlCol="0">
            <a:spAutoFit/>
          </a:bodyPr>
          <a:lstStyle/>
          <a:p>
            <a:r>
              <a:rPr lang="en-US" altLang="zh-TW" sz="1400" dirty="0">
                <a:ea typeface="標楷體" panose="03000509000000000000" pitchFamily="65" charset="-120"/>
              </a:rPr>
              <a:t>$</a:t>
            </a:r>
            <a:r>
              <a:rPr lang="zh-TW" altLang="en-US" sz="1400" dirty="0">
                <a:ea typeface="標楷體" panose="03000509000000000000" pitchFamily="65" charset="-120"/>
              </a:rPr>
              <a:t> </a:t>
            </a:r>
            <a:r>
              <a:rPr lang="en-US" altLang="zh-TW" sz="1400" dirty="0">
                <a:ea typeface="標楷體" panose="03000509000000000000" pitchFamily="65" charset="-120"/>
              </a:rPr>
              <a:t>bash ~/pipeline/Cufflinks/Cufflinks_multi.sh \</a:t>
            </a:r>
          </a:p>
          <a:p>
            <a:r>
              <a:rPr lang="zh-TW" altLang="en-US" sz="1400" dirty="0">
                <a:ea typeface="標楷體" panose="03000509000000000000" pitchFamily="65" charset="-120"/>
              </a:rPr>
              <a:t>             </a:t>
            </a:r>
            <a:r>
              <a:rPr lang="en-US" altLang="zh-TW" sz="1400" dirty="0">
                <a:ea typeface="標楷體" panose="03000509000000000000" pitchFamily="65" charset="-120"/>
              </a:rPr>
              <a:t>~/TCGA_data/TCGA-</a:t>
            </a:r>
            <a:r>
              <a:rPr lang="zh-TW" altLang="en-US" sz="1400" dirty="0">
                <a:ea typeface="標楷體" panose="03000509000000000000" pitchFamily="65" charset="-120"/>
              </a:rPr>
              <a:t> </a:t>
            </a:r>
            <a:r>
              <a:rPr lang="en-US" altLang="zh-TW" sz="1400" dirty="0">
                <a:ea typeface="標楷體" panose="03000509000000000000" pitchFamily="65" charset="-120"/>
              </a:rPr>
              <a:t>COAD/</a:t>
            </a:r>
            <a:r>
              <a:rPr lang="en-US" altLang="zh-TW" sz="1400" dirty="0">
                <a:solidFill>
                  <a:srgbClr val="FF0000"/>
                </a:solidFill>
                <a:ea typeface="標楷體" panose="03000509000000000000" pitchFamily="65" charset="-120"/>
              </a:rPr>
              <a:t>Primary_Tumor</a:t>
            </a:r>
            <a:r>
              <a:rPr lang="en-US" altLang="zh-TW" sz="1400" dirty="0">
                <a:ea typeface="標楷體" panose="03000509000000000000" pitchFamily="65" charset="-120"/>
              </a:rPr>
              <a:t>/</a:t>
            </a:r>
            <a:r>
              <a:rPr lang="en-US" altLang="zh-TW" sz="1400" dirty="0">
                <a:solidFill>
                  <a:srgbClr val="FF0000"/>
                </a:solidFill>
                <a:ea typeface="標楷體" panose="03000509000000000000" pitchFamily="65" charset="-120"/>
              </a:rPr>
              <a:t>stage_1</a:t>
            </a:r>
            <a:r>
              <a:rPr lang="en-US" altLang="zh-TW" sz="1400" dirty="0">
                <a:ea typeface="標楷體" panose="03000509000000000000" pitchFamily="65" charset="-120"/>
              </a:rPr>
              <a:t>/ \</a:t>
            </a:r>
          </a:p>
          <a:p>
            <a:r>
              <a:rPr lang="zh-TW" altLang="en-US" sz="1400" dirty="0">
                <a:ea typeface="標楷體" panose="03000509000000000000" pitchFamily="65" charset="-120"/>
              </a:rPr>
              <a:t> </a:t>
            </a:r>
            <a:r>
              <a:rPr lang="en-US" altLang="zh-TW" sz="1400" dirty="0">
                <a:ea typeface="標楷體" panose="03000509000000000000" pitchFamily="65" charset="-120"/>
              </a:rPr>
              <a:t>				(</a:t>
            </a:r>
            <a:r>
              <a:rPr lang="zh-TW" altLang="en-US" sz="1400" dirty="0">
                <a:ea typeface="標楷體" panose="03000509000000000000" pitchFamily="65" charset="-120"/>
              </a:rPr>
              <a:t>資料夾內所有檔案執行</a:t>
            </a:r>
            <a:r>
              <a:rPr lang="en-US" altLang="zh-TW" sz="1400" dirty="0">
                <a:ea typeface="標楷體" panose="03000509000000000000" pitchFamily="65" charset="-120"/>
              </a:rPr>
              <a:t>Cufflinks, Cuffquant, </a:t>
            </a:r>
            <a:r>
              <a:rPr lang="zh-TW" altLang="en-US" sz="1400" dirty="0">
                <a:ea typeface="標楷體" panose="03000509000000000000" pitchFamily="65" charset="-120"/>
              </a:rPr>
              <a:t>geneFPKM_sum.py三個步驟</a:t>
            </a:r>
            <a:r>
              <a:rPr lang="en-US" altLang="zh-TW" sz="1400" dirty="0">
                <a:ea typeface="標楷體" panose="03000509000000000000" pitchFamily="65" charset="-120"/>
              </a:rPr>
              <a:t>)</a:t>
            </a:r>
          </a:p>
          <a:p>
            <a:r>
              <a:rPr lang="zh-TW" altLang="en-US" sz="1400" dirty="0">
                <a:ea typeface="標楷體" panose="03000509000000000000" pitchFamily="65" charset="-120"/>
              </a:rPr>
              <a:t>             </a:t>
            </a:r>
            <a:r>
              <a:rPr lang="en-US" altLang="zh-TW" sz="1400" dirty="0">
                <a:ea typeface="標楷體" panose="03000509000000000000" pitchFamily="65" charset="-120"/>
              </a:rPr>
              <a:t>TCGA-</a:t>
            </a:r>
            <a:r>
              <a:rPr lang="zh-TW" altLang="en-US" sz="1400" dirty="0">
                <a:ea typeface="標楷體" panose="03000509000000000000" pitchFamily="65" charset="-120"/>
              </a:rPr>
              <a:t> </a:t>
            </a:r>
            <a:r>
              <a:rPr lang="en-US" altLang="zh-TW" sz="1400" dirty="0">
                <a:ea typeface="標楷體" panose="03000509000000000000" pitchFamily="65" charset="-120"/>
              </a:rPr>
              <a:t>COAD \			(TCGA project</a:t>
            </a:r>
            <a:r>
              <a:rPr lang="zh-TW" altLang="en-US" sz="1400" dirty="0">
                <a:ea typeface="標楷體" panose="03000509000000000000" pitchFamily="65" charset="-120"/>
              </a:rPr>
              <a:t>名稱</a:t>
            </a:r>
            <a:r>
              <a:rPr lang="en-US" altLang="zh-TW" sz="1400" dirty="0">
                <a:ea typeface="標楷體" panose="03000509000000000000" pitchFamily="65" charset="-120"/>
              </a:rPr>
              <a:t>)</a:t>
            </a:r>
          </a:p>
          <a:p>
            <a:r>
              <a:rPr lang="zh-TW" altLang="en-US" sz="1400" dirty="0">
                <a:ea typeface="標楷體" panose="03000509000000000000" pitchFamily="65" charset="-120"/>
              </a:rPr>
              <a:t>            </a:t>
            </a:r>
            <a:r>
              <a:rPr lang="en-US" altLang="zh-TW" sz="1400" dirty="0">
                <a:solidFill>
                  <a:srgbClr val="FF0000"/>
                </a:solidFill>
                <a:ea typeface="標楷體" panose="03000509000000000000" pitchFamily="65" charset="-120"/>
              </a:rPr>
              <a:t>Primary_Tumor</a:t>
            </a:r>
            <a:r>
              <a:rPr lang="en-US" altLang="zh-TW" sz="1400" dirty="0">
                <a:ea typeface="標楷體" panose="03000509000000000000" pitchFamily="65" charset="-120"/>
              </a:rPr>
              <a:t>/</a:t>
            </a:r>
            <a:r>
              <a:rPr lang="en-US" altLang="zh-TW" sz="1400" dirty="0">
                <a:solidFill>
                  <a:srgbClr val="FF0000"/>
                </a:solidFill>
                <a:ea typeface="標楷體" panose="03000509000000000000" pitchFamily="65" charset="-120"/>
              </a:rPr>
              <a:t>stage_1</a:t>
            </a:r>
            <a:r>
              <a:rPr lang="en-US" altLang="zh-TW" sz="1400" dirty="0">
                <a:ea typeface="標楷體" panose="03000509000000000000" pitchFamily="65" charset="-120"/>
              </a:rPr>
              <a:t>		(</a:t>
            </a:r>
            <a:r>
              <a:rPr lang="en-US" altLang="zh-TW" sz="1400" b="1" dirty="0">
                <a:solidFill>
                  <a:schemeClr val="accent5">
                    <a:lumMod val="50000"/>
                  </a:schemeClr>
                </a:solidFill>
                <a:ea typeface="標楷體" panose="03000509000000000000" pitchFamily="65" charset="-120"/>
              </a:rPr>
              <a:t>3-⑦ </a:t>
            </a:r>
            <a:r>
              <a:rPr lang="zh-TW" altLang="en-US" sz="1400" dirty="0">
                <a:ea typeface="標楷體" panose="03000509000000000000" pitchFamily="65" charset="-120"/>
              </a:rPr>
              <a:t>分類後的資料夾</a:t>
            </a:r>
            <a:r>
              <a:rPr lang="en-US" altLang="zh-TW" sz="1400" dirty="0">
                <a:ea typeface="標楷體" panose="03000509000000000000" pitchFamily="65" charset="-120"/>
              </a:rPr>
              <a:t>)</a:t>
            </a:r>
          </a:p>
          <a:p>
            <a:r>
              <a:rPr lang="zh-TW" altLang="en-US" sz="1400" dirty="0">
                <a:ea typeface="標楷體" panose="03000509000000000000" pitchFamily="65" charset="-120"/>
              </a:rPr>
              <a:t>輸出 </a:t>
            </a:r>
            <a:r>
              <a:rPr lang="en-US" altLang="zh-TW" sz="1400" dirty="0">
                <a:ea typeface="標楷體" panose="03000509000000000000" pitchFamily="65" charset="-120"/>
              </a:rPr>
              <a:t>: </a:t>
            </a:r>
            <a:r>
              <a:rPr lang="zh-TW" altLang="en-US" sz="1400" dirty="0">
                <a:ea typeface="標楷體" panose="03000509000000000000" pitchFamily="65" charset="-120"/>
              </a:rPr>
              <a:t> </a:t>
            </a:r>
            <a:endParaRPr lang="en-US" altLang="zh-TW" sz="1400" dirty="0">
              <a:ea typeface="標楷體" panose="03000509000000000000" pitchFamily="65" charset="-120"/>
            </a:endParaRPr>
          </a:p>
          <a:p>
            <a:r>
              <a:rPr lang="en-US" altLang="zh-TW" sz="1400" dirty="0">
                <a:ea typeface="標楷體" panose="03000509000000000000" pitchFamily="65" charset="-120"/>
              </a:rPr>
              <a:t>genes.fpkm_tracking, isoforms.fpkm_tracking, </a:t>
            </a:r>
            <a:r>
              <a:rPr lang="zh-TW" altLang="en-US" sz="1400" dirty="0">
                <a:ea typeface="標楷體" panose="03000509000000000000" pitchFamily="65" charset="-120"/>
              </a:rPr>
              <a:t>genes_sum.fpkm_tracking至 </a:t>
            </a:r>
            <a:r>
              <a:rPr lang="en-US" altLang="zh-TW" sz="1400" dirty="0">
                <a:ea typeface="標楷體" panose="03000509000000000000" pitchFamily="65" charset="-120"/>
              </a:rPr>
              <a:t>~/EXP_output/TCGA-COAD/</a:t>
            </a:r>
            <a:r>
              <a:rPr lang="en-US" altLang="zh-TW" sz="1400" dirty="0">
                <a:solidFill>
                  <a:srgbClr val="FF0000"/>
                </a:solidFill>
                <a:ea typeface="標楷體" panose="03000509000000000000" pitchFamily="65" charset="-120"/>
              </a:rPr>
              <a:t>Primary_Tumor</a:t>
            </a:r>
            <a:r>
              <a:rPr lang="en-US" altLang="zh-TW" sz="1400" dirty="0">
                <a:ea typeface="標楷體" panose="03000509000000000000" pitchFamily="65" charset="-120"/>
              </a:rPr>
              <a:t>/</a:t>
            </a:r>
            <a:r>
              <a:rPr lang="en-US" altLang="zh-TW" sz="1400" dirty="0">
                <a:solidFill>
                  <a:srgbClr val="FF0000"/>
                </a:solidFill>
                <a:ea typeface="標楷體" panose="03000509000000000000" pitchFamily="65" charset="-120"/>
              </a:rPr>
              <a:t>stage_1</a:t>
            </a:r>
            <a:r>
              <a:rPr lang="en-US" altLang="zh-TW" sz="1400" dirty="0">
                <a:ea typeface="標楷體" panose="03000509000000000000" pitchFamily="65" charset="-120"/>
              </a:rPr>
              <a:t>/</a:t>
            </a:r>
          </a:p>
          <a:p>
            <a:r>
              <a:rPr lang="en-US" altLang="zh-TW" sz="1400" dirty="0">
                <a:ea typeface="標楷體" panose="03000509000000000000" pitchFamily="65" charset="-120"/>
              </a:rPr>
              <a:t>abundances.cxb</a:t>
            </a:r>
            <a:r>
              <a:rPr lang="zh-TW" altLang="en-US" sz="1400" dirty="0">
                <a:ea typeface="標楷體" panose="03000509000000000000" pitchFamily="65" charset="-120"/>
              </a:rPr>
              <a:t> 至 </a:t>
            </a:r>
            <a:r>
              <a:rPr lang="en-US" altLang="zh-TW" sz="1400" dirty="0">
                <a:ea typeface="標楷體" panose="03000509000000000000" pitchFamily="65" charset="-120"/>
              </a:rPr>
              <a:t>~/CUFFQUANT_output/TCGA-COAD/</a:t>
            </a:r>
            <a:r>
              <a:rPr lang="en-US" altLang="zh-TW" sz="1400" dirty="0">
                <a:solidFill>
                  <a:srgbClr val="FF0000"/>
                </a:solidFill>
                <a:ea typeface="標楷體" panose="03000509000000000000" pitchFamily="65" charset="-120"/>
              </a:rPr>
              <a:t>Primary_Tumor</a:t>
            </a:r>
            <a:r>
              <a:rPr lang="en-US" altLang="zh-TW" sz="1400" dirty="0">
                <a:ea typeface="標楷體" panose="03000509000000000000" pitchFamily="65" charset="-120"/>
              </a:rPr>
              <a:t>/</a:t>
            </a:r>
            <a:r>
              <a:rPr lang="en-US" altLang="zh-TW" sz="1400" dirty="0">
                <a:solidFill>
                  <a:srgbClr val="FF0000"/>
                </a:solidFill>
                <a:ea typeface="標楷體" panose="03000509000000000000" pitchFamily="65" charset="-120"/>
              </a:rPr>
              <a:t>stage_1</a:t>
            </a:r>
            <a:r>
              <a:rPr lang="en-US" altLang="zh-TW" sz="1400" dirty="0">
                <a:ea typeface="標楷體" panose="03000509000000000000" pitchFamily="65" charset="-120"/>
              </a:rPr>
              <a:t>/</a:t>
            </a:r>
            <a:endParaRPr lang="zh-TW" altLang="en-US" sz="1400" dirty="0">
              <a:ea typeface="標楷體" panose="03000509000000000000" pitchFamily="65" charset="-120"/>
            </a:endParaRPr>
          </a:p>
        </p:txBody>
      </p:sp>
      <p:sp>
        <p:nvSpPr>
          <p:cNvPr id="94" name="文字方塊 93"/>
          <p:cNvSpPr txBox="1"/>
          <p:nvPr/>
        </p:nvSpPr>
        <p:spPr>
          <a:xfrm>
            <a:off x="799792" y="4869160"/>
            <a:ext cx="9544680" cy="1815882"/>
          </a:xfrm>
          <a:prstGeom prst="rect">
            <a:avLst/>
          </a:prstGeom>
          <a:noFill/>
          <a:ln w="28575">
            <a:solidFill>
              <a:schemeClr val="tx1"/>
            </a:solidFill>
          </a:ln>
        </p:spPr>
        <p:txBody>
          <a:bodyPr wrap="square" rtlCol="0">
            <a:spAutoFit/>
          </a:bodyPr>
          <a:lstStyle/>
          <a:p>
            <a:r>
              <a:rPr lang="en-US" altLang="zh-TW" sz="1400" dirty="0">
                <a:ea typeface="標楷體" panose="03000509000000000000" pitchFamily="65" charset="-120"/>
              </a:rPr>
              <a:t>$</a:t>
            </a:r>
            <a:r>
              <a:rPr lang="zh-TW" altLang="en-US" sz="1400" dirty="0">
                <a:ea typeface="標楷體" panose="03000509000000000000" pitchFamily="65" charset="-120"/>
              </a:rPr>
              <a:t> </a:t>
            </a:r>
            <a:r>
              <a:rPr lang="en-US" altLang="zh-TW" sz="1400" dirty="0">
                <a:ea typeface="標楷體" panose="03000509000000000000" pitchFamily="65" charset="-120"/>
              </a:rPr>
              <a:t>bash ~/pipeline/Cufflinks/Cufflinks_multi.sh \</a:t>
            </a:r>
          </a:p>
          <a:p>
            <a:r>
              <a:rPr lang="zh-TW" altLang="en-US" sz="1400" dirty="0">
                <a:ea typeface="標楷體" panose="03000509000000000000" pitchFamily="65" charset="-120"/>
              </a:rPr>
              <a:t>             </a:t>
            </a:r>
            <a:r>
              <a:rPr lang="en-US" altLang="zh-TW" sz="1400" dirty="0">
                <a:ea typeface="標楷體" panose="03000509000000000000" pitchFamily="65" charset="-120"/>
              </a:rPr>
              <a:t>~/TCGA_data/TCGA-</a:t>
            </a:r>
            <a:r>
              <a:rPr lang="zh-TW" altLang="en-US" sz="1400" dirty="0">
                <a:ea typeface="標楷體" panose="03000509000000000000" pitchFamily="65" charset="-120"/>
              </a:rPr>
              <a:t> </a:t>
            </a:r>
            <a:r>
              <a:rPr lang="en-US" altLang="zh-TW" sz="1400" dirty="0">
                <a:ea typeface="標楷體" panose="03000509000000000000" pitchFamily="65" charset="-120"/>
              </a:rPr>
              <a:t>COAD/</a:t>
            </a:r>
            <a:r>
              <a:rPr lang="en-US" altLang="zh-TW" sz="1400" dirty="0">
                <a:solidFill>
                  <a:srgbClr val="FF0000"/>
                </a:solidFill>
                <a:ea typeface="標楷體" panose="03000509000000000000" pitchFamily="65" charset="-120"/>
              </a:rPr>
              <a:t>Primary_Tumor</a:t>
            </a:r>
            <a:r>
              <a:rPr lang="en-US" altLang="zh-TW" sz="1400" dirty="0">
                <a:ea typeface="標楷體" panose="03000509000000000000" pitchFamily="65" charset="-120"/>
              </a:rPr>
              <a:t>/</a:t>
            </a:r>
            <a:r>
              <a:rPr lang="en-US" altLang="zh-TW" sz="1400" dirty="0">
                <a:solidFill>
                  <a:srgbClr val="FF0000"/>
                </a:solidFill>
                <a:ea typeface="標楷體" panose="03000509000000000000" pitchFamily="65" charset="-120"/>
              </a:rPr>
              <a:t>stage_4</a:t>
            </a:r>
            <a:r>
              <a:rPr lang="en-US" altLang="zh-TW" sz="1400" dirty="0">
                <a:ea typeface="標楷體" panose="03000509000000000000" pitchFamily="65" charset="-120"/>
              </a:rPr>
              <a:t>/ \</a:t>
            </a:r>
          </a:p>
          <a:p>
            <a:r>
              <a:rPr lang="zh-TW" altLang="en-US" sz="1400" dirty="0">
                <a:ea typeface="標楷體" panose="03000509000000000000" pitchFamily="65" charset="-120"/>
              </a:rPr>
              <a:t> </a:t>
            </a:r>
            <a:r>
              <a:rPr lang="en-US" altLang="zh-TW" sz="1400" dirty="0">
                <a:ea typeface="標楷體" panose="03000509000000000000" pitchFamily="65" charset="-120"/>
              </a:rPr>
              <a:t>				(</a:t>
            </a:r>
            <a:r>
              <a:rPr lang="zh-TW" altLang="en-US" sz="1400" dirty="0">
                <a:ea typeface="標楷體" panose="03000509000000000000" pitchFamily="65" charset="-120"/>
              </a:rPr>
              <a:t>資料夾內所有檔案執行</a:t>
            </a:r>
            <a:r>
              <a:rPr lang="en-US" altLang="zh-TW" sz="1400" dirty="0">
                <a:ea typeface="標楷體" panose="03000509000000000000" pitchFamily="65" charset="-120"/>
              </a:rPr>
              <a:t>Cufflinks, Cuffquant, </a:t>
            </a:r>
            <a:r>
              <a:rPr lang="zh-TW" altLang="en-US" sz="1400" dirty="0">
                <a:ea typeface="標楷體" panose="03000509000000000000" pitchFamily="65" charset="-120"/>
              </a:rPr>
              <a:t>geneFPKM_sum.py三個步驟</a:t>
            </a:r>
            <a:r>
              <a:rPr lang="en-US" altLang="zh-TW" sz="1400" dirty="0">
                <a:ea typeface="標楷體" panose="03000509000000000000" pitchFamily="65" charset="-120"/>
              </a:rPr>
              <a:t>)</a:t>
            </a:r>
          </a:p>
          <a:p>
            <a:r>
              <a:rPr lang="zh-TW" altLang="en-US" sz="1400" dirty="0">
                <a:ea typeface="標楷體" panose="03000509000000000000" pitchFamily="65" charset="-120"/>
              </a:rPr>
              <a:t>             </a:t>
            </a:r>
            <a:r>
              <a:rPr lang="en-US" altLang="zh-TW" sz="1400" dirty="0">
                <a:ea typeface="標楷體" panose="03000509000000000000" pitchFamily="65" charset="-120"/>
              </a:rPr>
              <a:t>TCGA-</a:t>
            </a:r>
            <a:r>
              <a:rPr lang="zh-TW" altLang="en-US" sz="1400" dirty="0">
                <a:ea typeface="標楷體" panose="03000509000000000000" pitchFamily="65" charset="-120"/>
              </a:rPr>
              <a:t> </a:t>
            </a:r>
            <a:r>
              <a:rPr lang="en-US" altLang="zh-TW" sz="1400" dirty="0">
                <a:ea typeface="標楷體" panose="03000509000000000000" pitchFamily="65" charset="-120"/>
              </a:rPr>
              <a:t>COAD \			(TCGA project</a:t>
            </a:r>
            <a:r>
              <a:rPr lang="zh-TW" altLang="en-US" sz="1400" dirty="0">
                <a:ea typeface="標楷體" panose="03000509000000000000" pitchFamily="65" charset="-120"/>
              </a:rPr>
              <a:t>名稱</a:t>
            </a:r>
            <a:r>
              <a:rPr lang="en-US" altLang="zh-TW" sz="1400" dirty="0">
                <a:ea typeface="標楷體" panose="03000509000000000000" pitchFamily="65" charset="-120"/>
              </a:rPr>
              <a:t>)</a:t>
            </a:r>
          </a:p>
          <a:p>
            <a:r>
              <a:rPr lang="zh-TW" altLang="en-US" sz="1400" dirty="0">
                <a:ea typeface="標楷體" panose="03000509000000000000" pitchFamily="65" charset="-120"/>
              </a:rPr>
              <a:t>             </a:t>
            </a:r>
            <a:r>
              <a:rPr lang="en-US" altLang="zh-TW" sz="1400" dirty="0">
                <a:solidFill>
                  <a:srgbClr val="FF0000"/>
                </a:solidFill>
                <a:ea typeface="標楷體" panose="03000509000000000000" pitchFamily="65" charset="-120"/>
              </a:rPr>
              <a:t>Primary_Tumor</a:t>
            </a:r>
            <a:r>
              <a:rPr lang="en-US" altLang="zh-TW" sz="1400" dirty="0">
                <a:ea typeface="標楷體" panose="03000509000000000000" pitchFamily="65" charset="-120"/>
              </a:rPr>
              <a:t>/</a:t>
            </a:r>
            <a:r>
              <a:rPr lang="en-US" altLang="zh-TW" sz="1400" dirty="0">
                <a:solidFill>
                  <a:srgbClr val="FF0000"/>
                </a:solidFill>
                <a:ea typeface="標楷體" panose="03000509000000000000" pitchFamily="65" charset="-120"/>
              </a:rPr>
              <a:t>stage_4</a:t>
            </a:r>
            <a:r>
              <a:rPr lang="en-US" altLang="zh-TW" sz="1400" dirty="0">
                <a:ea typeface="標楷體" panose="03000509000000000000" pitchFamily="65" charset="-120"/>
              </a:rPr>
              <a:t>		(</a:t>
            </a:r>
            <a:r>
              <a:rPr lang="en-US" altLang="zh-TW" sz="1400" b="1" dirty="0">
                <a:solidFill>
                  <a:schemeClr val="accent5">
                    <a:lumMod val="50000"/>
                  </a:schemeClr>
                </a:solidFill>
                <a:ea typeface="標楷體" panose="03000509000000000000" pitchFamily="65" charset="-120"/>
              </a:rPr>
              <a:t>3-⑦ </a:t>
            </a:r>
            <a:r>
              <a:rPr lang="zh-TW" altLang="en-US" sz="1400" dirty="0">
                <a:ea typeface="標楷體" panose="03000509000000000000" pitchFamily="65" charset="-120"/>
              </a:rPr>
              <a:t>分類後的資料夾</a:t>
            </a:r>
            <a:r>
              <a:rPr lang="en-US" altLang="zh-TW" sz="1400" dirty="0">
                <a:ea typeface="標楷體" panose="03000509000000000000" pitchFamily="65" charset="-120"/>
              </a:rPr>
              <a:t>)</a:t>
            </a:r>
          </a:p>
          <a:p>
            <a:r>
              <a:rPr lang="zh-TW" altLang="en-US" sz="1400" dirty="0">
                <a:ea typeface="標楷體" panose="03000509000000000000" pitchFamily="65" charset="-120"/>
              </a:rPr>
              <a:t>輸出 </a:t>
            </a:r>
            <a:r>
              <a:rPr lang="en-US" altLang="zh-TW" sz="1400" dirty="0">
                <a:ea typeface="標楷體" panose="03000509000000000000" pitchFamily="65" charset="-120"/>
              </a:rPr>
              <a:t>: </a:t>
            </a:r>
            <a:r>
              <a:rPr lang="zh-TW" altLang="en-US" sz="1400" dirty="0">
                <a:ea typeface="標楷體" panose="03000509000000000000" pitchFamily="65" charset="-120"/>
              </a:rPr>
              <a:t> </a:t>
            </a:r>
            <a:endParaRPr lang="en-US" altLang="zh-TW" sz="1400" dirty="0">
              <a:ea typeface="標楷體" panose="03000509000000000000" pitchFamily="65" charset="-120"/>
            </a:endParaRPr>
          </a:p>
          <a:p>
            <a:r>
              <a:rPr lang="en-US" altLang="zh-TW" sz="1400" dirty="0">
                <a:ea typeface="標楷體" panose="03000509000000000000" pitchFamily="65" charset="-120"/>
              </a:rPr>
              <a:t>genes.fpkm_tracking, isoforms.fpkm_tracking, </a:t>
            </a:r>
            <a:r>
              <a:rPr lang="zh-TW" altLang="en-US" sz="1400" dirty="0">
                <a:ea typeface="標楷體" panose="03000509000000000000" pitchFamily="65" charset="-120"/>
              </a:rPr>
              <a:t>genes_sum.fpkm_tracking至 </a:t>
            </a:r>
            <a:r>
              <a:rPr lang="en-US" altLang="zh-TW" sz="1400" dirty="0">
                <a:ea typeface="標楷體" panose="03000509000000000000" pitchFamily="65" charset="-120"/>
              </a:rPr>
              <a:t>~/EXP_output/TCGA-COAD/</a:t>
            </a:r>
            <a:r>
              <a:rPr lang="en-US" altLang="zh-TW" sz="1400" dirty="0">
                <a:solidFill>
                  <a:srgbClr val="FF0000"/>
                </a:solidFill>
                <a:ea typeface="標楷體" panose="03000509000000000000" pitchFamily="65" charset="-120"/>
              </a:rPr>
              <a:t>Primary_Tumor</a:t>
            </a:r>
            <a:r>
              <a:rPr lang="en-US" altLang="zh-TW" sz="1400" dirty="0">
                <a:ea typeface="標楷體" panose="03000509000000000000" pitchFamily="65" charset="-120"/>
              </a:rPr>
              <a:t>/</a:t>
            </a:r>
            <a:r>
              <a:rPr lang="en-US" altLang="zh-TW" sz="1400" dirty="0">
                <a:solidFill>
                  <a:srgbClr val="FF0000"/>
                </a:solidFill>
                <a:ea typeface="標楷體" panose="03000509000000000000" pitchFamily="65" charset="-120"/>
              </a:rPr>
              <a:t>stage_4</a:t>
            </a:r>
            <a:r>
              <a:rPr lang="en-US" altLang="zh-TW" sz="1400" dirty="0">
                <a:ea typeface="標楷體" panose="03000509000000000000" pitchFamily="65" charset="-120"/>
              </a:rPr>
              <a:t>/</a:t>
            </a:r>
          </a:p>
          <a:p>
            <a:r>
              <a:rPr lang="en-US" altLang="zh-TW" sz="1400" dirty="0">
                <a:ea typeface="標楷體" panose="03000509000000000000" pitchFamily="65" charset="-120"/>
              </a:rPr>
              <a:t>abundances.cxb</a:t>
            </a:r>
            <a:r>
              <a:rPr lang="zh-TW" altLang="en-US" sz="1400" dirty="0">
                <a:ea typeface="標楷體" panose="03000509000000000000" pitchFamily="65" charset="-120"/>
              </a:rPr>
              <a:t> 至 </a:t>
            </a:r>
            <a:r>
              <a:rPr lang="en-US" altLang="zh-TW" sz="1400" dirty="0">
                <a:ea typeface="標楷體" panose="03000509000000000000" pitchFamily="65" charset="-120"/>
              </a:rPr>
              <a:t>~/CUFFQUANT_output/TCGA-COAD/</a:t>
            </a:r>
            <a:r>
              <a:rPr lang="en-US" altLang="zh-TW" sz="1400" dirty="0">
                <a:solidFill>
                  <a:srgbClr val="FF0000"/>
                </a:solidFill>
                <a:ea typeface="標楷體" panose="03000509000000000000" pitchFamily="65" charset="-120"/>
              </a:rPr>
              <a:t>Primary_Tumor</a:t>
            </a:r>
            <a:r>
              <a:rPr lang="en-US" altLang="zh-TW" sz="1400" dirty="0">
                <a:ea typeface="標楷體" panose="03000509000000000000" pitchFamily="65" charset="-120"/>
              </a:rPr>
              <a:t>/</a:t>
            </a:r>
            <a:r>
              <a:rPr lang="en-US" altLang="zh-TW" sz="1400" dirty="0">
                <a:solidFill>
                  <a:srgbClr val="FF0000"/>
                </a:solidFill>
                <a:ea typeface="標楷體" panose="03000509000000000000" pitchFamily="65" charset="-120"/>
              </a:rPr>
              <a:t>stage_4</a:t>
            </a:r>
            <a:r>
              <a:rPr lang="en-US" altLang="zh-TW" sz="1400" dirty="0">
                <a:ea typeface="標楷體" panose="03000509000000000000" pitchFamily="65" charset="-120"/>
              </a:rPr>
              <a:t>/</a:t>
            </a:r>
            <a:endParaRPr lang="zh-TW" altLang="en-US" sz="1400" dirty="0">
              <a:ea typeface="標楷體" panose="03000509000000000000" pitchFamily="65" charset="-120"/>
            </a:endParaRPr>
          </a:p>
        </p:txBody>
      </p:sp>
      <p:sp>
        <p:nvSpPr>
          <p:cNvPr id="2" name="矩形 1"/>
          <p:cNvSpPr/>
          <p:nvPr/>
        </p:nvSpPr>
        <p:spPr>
          <a:xfrm>
            <a:off x="5356720" y="4455709"/>
            <a:ext cx="247184" cy="369332"/>
          </a:xfrm>
          <a:prstGeom prst="rect">
            <a:avLst/>
          </a:prstGeom>
        </p:spPr>
        <p:txBody>
          <a:bodyPr wrap="none">
            <a:spAutoFit/>
          </a:bodyPr>
          <a:lstStyle/>
          <a:p>
            <a:r>
              <a:rPr lang="en-US" altLang="zh-TW" dirty="0">
                <a:solidFill>
                  <a:srgbClr val="000000"/>
                </a:solidFill>
                <a:latin typeface="Times New Roman" panose="02020603050405020304" pitchFamily="18" charset="0"/>
                <a:ea typeface="標楷體" panose="03000509000000000000" pitchFamily="65" charset="-120"/>
              </a:rPr>
              <a:t>⁝</a:t>
            </a:r>
            <a:endParaRPr lang="zh-TW" altLang="en-US" dirty="0"/>
          </a:p>
        </p:txBody>
      </p:sp>
      <p:sp>
        <p:nvSpPr>
          <p:cNvPr id="3" name="文字方塊 2"/>
          <p:cNvSpPr txBox="1"/>
          <p:nvPr/>
        </p:nvSpPr>
        <p:spPr>
          <a:xfrm>
            <a:off x="947428" y="4378764"/>
            <a:ext cx="9577064" cy="523220"/>
          </a:xfrm>
          <a:prstGeom prst="rect">
            <a:avLst/>
          </a:prstGeom>
          <a:noFill/>
        </p:spPr>
        <p:txBody>
          <a:bodyPr wrap="square" rtlCol="0">
            <a:spAutoFit/>
          </a:bodyPr>
          <a:lstStyle/>
          <a:p>
            <a:r>
              <a:rPr lang="en-US" altLang="zh-TW" sz="1400" b="1" dirty="0">
                <a:solidFill>
                  <a:srgbClr val="0070C0"/>
                </a:solidFill>
              </a:rPr>
              <a:t>nohup bash ~/pipeline/Cufflinks/Cufflinks_multi.sh /mnt/usb/TCGA_data/TCGA-LIHC/Primary_Tumor/stage_1/ TCGA_LIHC Primary_Tumor/stage_1 &amp;</a:t>
            </a:r>
            <a:r>
              <a:rPr lang="zh-TW" altLang="en-US" sz="1400" b="1" dirty="0">
                <a:solidFill>
                  <a:srgbClr val="0070C0"/>
                </a:solidFill>
              </a:rPr>
              <a:t>   </a:t>
            </a:r>
            <a:r>
              <a:rPr lang="en-US" altLang="zh-TW" sz="1400" b="1" dirty="0">
                <a:solidFill>
                  <a:srgbClr val="0070C0"/>
                </a:solidFill>
              </a:rPr>
              <a:t>:</a:t>
            </a:r>
            <a:r>
              <a:rPr lang="zh-TW" altLang="en-US" sz="1400" b="1" dirty="0">
                <a:solidFill>
                  <a:srgbClr val="0070C0"/>
                </a:solidFill>
              </a:rPr>
              <a:t> 資料在行動硬碟的處理指令</a:t>
            </a:r>
          </a:p>
        </p:txBody>
      </p:sp>
    </p:spTree>
    <p:extLst>
      <p:ext uri="{BB962C8B-B14F-4D97-AF65-F5344CB8AC3E}">
        <p14:creationId xmlns:p14="http://schemas.microsoft.com/office/powerpoint/2010/main" val="16271596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矩形 141"/>
          <p:cNvSpPr/>
          <p:nvPr/>
        </p:nvSpPr>
        <p:spPr>
          <a:xfrm>
            <a:off x="227348" y="774576"/>
            <a:ext cx="11773308" cy="2831544"/>
          </a:xfrm>
          <a:prstGeom prst="rect">
            <a:avLst/>
          </a:prstGeom>
          <a:ln w="28575">
            <a:solidFill>
              <a:schemeClr val="tx1"/>
            </a:solidFill>
          </a:ln>
        </p:spPr>
        <p:txBody>
          <a:bodyPr wrap="square">
            <a:spAutoFit/>
          </a:bodyPr>
          <a:lstStyle/>
          <a:p>
            <a:r>
              <a:rPr lang="en-US" altLang="zh-TW" sz="1600" dirty="0">
                <a:ea typeface="標楷體" panose="03000509000000000000" pitchFamily="65" charset="-120"/>
              </a:rPr>
              <a:t>$</a:t>
            </a:r>
            <a:r>
              <a:rPr lang="zh-TW" altLang="en-US" sz="1600" dirty="0">
                <a:ea typeface="標楷體" panose="03000509000000000000" pitchFamily="65" charset="-120"/>
              </a:rPr>
              <a:t> python </a:t>
            </a:r>
            <a:r>
              <a:rPr lang="en-US" altLang="zh-TW" sz="1600" dirty="0">
                <a:ea typeface="標楷體" panose="03000509000000000000" pitchFamily="65" charset="-120"/>
              </a:rPr>
              <a:t>~/pipeline/prepare_data/FPKM_gather/</a:t>
            </a:r>
            <a:r>
              <a:rPr lang="zh-TW" altLang="en-US" sz="1600" dirty="0">
                <a:ea typeface="標楷體" panose="03000509000000000000" pitchFamily="65" charset="-120"/>
              </a:rPr>
              <a:t>cufflinks_FPKM</a:t>
            </a:r>
            <a:r>
              <a:rPr lang="en-US" altLang="zh-TW" sz="1600" dirty="0">
                <a:ea typeface="標楷體" panose="03000509000000000000" pitchFamily="65" charset="-120"/>
              </a:rPr>
              <a:t>_gather</a:t>
            </a:r>
            <a:r>
              <a:rPr lang="zh-TW" altLang="en-US" sz="1600" dirty="0">
                <a:ea typeface="標楷體" panose="03000509000000000000" pitchFamily="65" charset="-120"/>
              </a:rPr>
              <a:t>.py \</a:t>
            </a:r>
            <a:endParaRPr lang="en-US" altLang="zh-TW" sz="1600" dirty="0">
              <a:ea typeface="標楷體" panose="03000509000000000000" pitchFamily="65" charset="-120"/>
            </a:endParaRPr>
          </a:p>
          <a:p>
            <a:r>
              <a:rPr lang="en-US" altLang="zh-TW" sz="1600" dirty="0">
                <a:ea typeface="標楷體" panose="03000509000000000000" pitchFamily="65" charset="-120"/>
              </a:rPr>
              <a:t>                 </a:t>
            </a:r>
            <a:r>
              <a:rPr lang="zh-TW" altLang="en-US" sz="1600" dirty="0">
                <a:ea typeface="標楷體" panose="03000509000000000000" pitchFamily="65" charset="-120"/>
              </a:rPr>
              <a:t>~/EXP_output/TCGA-COAD/Solid_Tissue_Normal/ \	</a:t>
            </a:r>
            <a:r>
              <a:rPr lang="en-US" altLang="zh-TW" sz="1600" dirty="0">
                <a:ea typeface="標楷體" panose="03000509000000000000" pitchFamily="65" charset="-120"/>
              </a:rPr>
              <a:t>       		</a:t>
            </a:r>
            <a:r>
              <a:rPr lang="zh-TW" altLang="en-US" sz="1600" dirty="0">
                <a:ea typeface="標楷體" panose="03000509000000000000" pitchFamily="65" charset="-120"/>
              </a:rPr>
              <a:t>(normal表現量資料夾)</a:t>
            </a:r>
            <a:endParaRPr lang="en-US" altLang="zh-TW" sz="1600" dirty="0">
              <a:ea typeface="標楷體" panose="03000509000000000000" pitchFamily="65" charset="-120"/>
            </a:endParaRPr>
          </a:p>
          <a:p>
            <a:r>
              <a:rPr lang="en-US" altLang="zh-TW" sz="1600" dirty="0">
                <a:ea typeface="標楷體" panose="03000509000000000000" pitchFamily="65" charset="-120"/>
              </a:rPr>
              <a:t>                 </a:t>
            </a:r>
            <a:r>
              <a:rPr lang="zh-TW" altLang="en-US" sz="1600" dirty="0">
                <a:ea typeface="標楷體" panose="03000509000000000000" pitchFamily="65" charset="-120"/>
              </a:rPr>
              <a:t>~/EXP_output/TCGA-COAD/</a:t>
            </a:r>
            <a:r>
              <a:rPr lang="en-US" altLang="zh-TW" sz="1600" dirty="0">
                <a:ea typeface="標楷體" panose="03000509000000000000" pitchFamily="65" charset="-120"/>
              </a:rPr>
              <a:t>Primary_Tumor</a:t>
            </a:r>
            <a:r>
              <a:rPr lang="zh-TW" altLang="en-US" sz="1600" dirty="0">
                <a:ea typeface="標楷體" panose="03000509000000000000" pitchFamily="65" charset="-120"/>
              </a:rPr>
              <a:t>/</a:t>
            </a:r>
            <a:r>
              <a:rPr lang="en-US" altLang="zh-TW" sz="1600" dirty="0">
                <a:ea typeface="標楷體" panose="03000509000000000000" pitchFamily="65" charset="-120"/>
              </a:rPr>
              <a:t>stage_1/ \    </a:t>
            </a:r>
            <a:r>
              <a:rPr lang="zh-TW" altLang="en-US" sz="1600" dirty="0">
                <a:ea typeface="標楷體" panose="03000509000000000000" pitchFamily="65" charset="-120"/>
              </a:rPr>
              <a:t> </a:t>
            </a:r>
            <a:r>
              <a:rPr lang="en-US" altLang="zh-TW" sz="1600" dirty="0">
                <a:ea typeface="標楷體" panose="03000509000000000000" pitchFamily="65" charset="-120"/>
              </a:rPr>
              <a:t>		</a:t>
            </a:r>
            <a:r>
              <a:rPr lang="zh-TW" altLang="en-US" sz="1600" dirty="0">
                <a:ea typeface="標楷體" panose="03000509000000000000" pitchFamily="65" charset="-120"/>
              </a:rPr>
              <a:t>(stage_1表現量資料夾)</a:t>
            </a:r>
            <a:endParaRPr lang="en-US" altLang="zh-TW" sz="1600" dirty="0">
              <a:ea typeface="標楷體" panose="03000509000000000000" pitchFamily="65" charset="-120"/>
            </a:endParaRPr>
          </a:p>
          <a:p>
            <a:r>
              <a:rPr lang="zh-TW" altLang="en-US" sz="1600" dirty="0">
                <a:ea typeface="標楷體" panose="03000509000000000000" pitchFamily="65" charset="-120"/>
              </a:rPr>
              <a:t>                 ~/EXP_output/TCGA-COAD/</a:t>
            </a:r>
            <a:r>
              <a:rPr lang="en-US" altLang="zh-TW" sz="1600" dirty="0">
                <a:ea typeface="標楷體" panose="03000509000000000000" pitchFamily="65" charset="-120"/>
              </a:rPr>
              <a:t>Primary_Tumor</a:t>
            </a:r>
            <a:r>
              <a:rPr lang="zh-TW" altLang="en-US" sz="1600" dirty="0">
                <a:ea typeface="標楷體" panose="03000509000000000000" pitchFamily="65" charset="-120"/>
              </a:rPr>
              <a:t>/</a:t>
            </a:r>
            <a:r>
              <a:rPr lang="en-US" altLang="zh-TW" sz="1600" dirty="0">
                <a:ea typeface="標楷體" panose="03000509000000000000" pitchFamily="65" charset="-120"/>
              </a:rPr>
              <a:t>stage_2/ </a:t>
            </a:r>
            <a:r>
              <a:rPr lang="zh-TW" altLang="en-US" sz="1600" dirty="0">
                <a:ea typeface="標楷體" panose="03000509000000000000" pitchFamily="65" charset="-120"/>
              </a:rPr>
              <a:t>\      </a:t>
            </a:r>
            <a:r>
              <a:rPr lang="en-US" altLang="zh-TW" sz="1600" dirty="0">
                <a:ea typeface="標楷體" panose="03000509000000000000" pitchFamily="65" charset="-120"/>
              </a:rPr>
              <a:t>		</a:t>
            </a:r>
            <a:r>
              <a:rPr lang="zh-TW" altLang="en-US" sz="1600" dirty="0">
                <a:ea typeface="標楷體" panose="03000509000000000000" pitchFamily="65" charset="-120"/>
              </a:rPr>
              <a:t>(stage_2表現量資料夾)</a:t>
            </a:r>
            <a:endParaRPr lang="en-US" altLang="zh-TW" sz="1600" dirty="0">
              <a:ea typeface="標楷體" panose="03000509000000000000" pitchFamily="65" charset="-120"/>
            </a:endParaRPr>
          </a:p>
          <a:p>
            <a:r>
              <a:rPr lang="zh-TW" altLang="en-US" sz="1600" dirty="0">
                <a:ea typeface="標楷體" panose="03000509000000000000" pitchFamily="65" charset="-120"/>
              </a:rPr>
              <a:t> </a:t>
            </a:r>
            <a:r>
              <a:rPr lang="en-US" altLang="zh-TW" sz="1600" dirty="0">
                <a:ea typeface="標楷體" panose="03000509000000000000" pitchFamily="65" charset="-120"/>
              </a:rPr>
              <a:t>                </a:t>
            </a:r>
            <a:r>
              <a:rPr lang="zh-TW" altLang="en-US" sz="1600" dirty="0">
                <a:ea typeface="標楷體" panose="03000509000000000000" pitchFamily="65" charset="-120"/>
              </a:rPr>
              <a:t>~/EXP_output/TCGA-COAD/</a:t>
            </a:r>
            <a:r>
              <a:rPr lang="en-US" altLang="zh-TW" sz="1600" dirty="0">
                <a:ea typeface="標楷體" panose="03000509000000000000" pitchFamily="65" charset="-120"/>
              </a:rPr>
              <a:t>Primary_Tumor</a:t>
            </a:r>
            <a:r>
              <a:rPr lang="zh-TW" altLang="en-US" sz="1600" dirty="0">
                <a:ea typeface="標楷體" panose="03000509000000000000" pitchFamily="65" charset="-120"/>
              </a:rPr>
              <a:t>/</a:t>
            </a:r>
            <a:r>
              <a:rPr lang="en-US" altLang="zh-TW" sz="1600" dirty="0">
                <a:ea typeface="標楷體" panose="03000509000000000000" pitchFamily="65" charset="-120"/>
              </a:rPr>
              <a:t>stage_3/ </a:t>
            </a:r>
            <a:r>
              <a:rPr lang="zh-TW" altLang="en-US" sz="1600" dirty="0">
                <a:ea typeface="標楷體" panose="03000509000000000000" pitchFamily="65" charset="-120"/>
              </a:rPr>
              <a:t>\      </a:t>
            </a:r>
            <a:r>
              <a:rPr lang="en-US" altLang="zh-TW" sz="1600" dirty="0">
                <a:ea typeface="標楷體" panose="03000509000000000000" pitchFamily="65" charset="-120"/>
              </a:rPr>
              <a:t>		</a:t>
            </a:r>
            <a:r>
              <a:rPr lang="zh-TW" altLang="en-US" sz="1600" dirty="0">
                <a:ea typeface="標楷體" panose="03000509000000000000" pitchFamily="65" charset="-120"/>
              </a:rPr>
              <a:t>(stage_</a:t>
            </a:r>
            <a:r>
              <a:rPr lang="en-US" altLang="zh-TW" sz="1600" dirty="0">
                <a:ea typeface="標楷體" panose="03000509000000000000" pitchFamily="65" charset="-120"/>
              </a:rPr>
              <a:t>3</a:t>
            </a:r>
            <a:r>
              <a:rPr lang="zh-TW" altLang="en-US" sz="1600" dirty="0">
                <a:ea typeface="標楷體" panose="03000509000000000000" pitchFamily="65" charset="-120"/>
              </a:rPr>
              <a:t>表現量資料夾)</a:t>
            </a:r>
            <a:endParaRPr lang="en-US" altLang="zh-TW" sz="1600" dirty="0">
              <a:ea typeface="標楷體" panose="03000509000000000000" pitchFamily="65" charset="-120"/>
            </a:endParaRPr>
          </a:p>
          <a:p>
            <a:r>
              <a:rPr lang="en-US" altLang="zh-TW" sz="1600" dirty="0">
                <a:ea typeface="標楷體" panose="03000509000000000000" pitchFamily="65" charset="-120"/>
              </a:rPr>
              <a:t>                </a:t>
            </a:r>
            <a:r>
              <a:rPr lang="zh-TW" altLang="en-US" sz="1600" dirty="0">
                <a:ea typeface="標楷體" panose="03000509000000000000" pitchFamily="65" charset="-120"/>
              </a:rPr>
              <a:t> ~/EXP_output/TCGA-COAD/</a:t>
            </a:r>
            <a:r>
              <a:rPr lang="en-US" altLang="zh-TW" sz="1600" dirty="0">
                <a:ea typeface="標楷體" panose="03000509000000000000" pitchFamily="65" charset="-120"/>
              </a:rPr>
              <a:t>Primary_Tumor</a:t>
            </a:r>
            <a:r>
              <a:rPr lang="zh-TW" altLang="en-US" sz="1600" dirty="0">
                <a:ea typeface="標楷體" panose="03000509000000000000" pitchFamily="65" charset="-120"/>
              </a:rPr>
              <a:t>/</a:t>
            </a:r>
            <a:r>
              <a:rPr lang="en-US" altLang="zh-TW" sz="1600" dirty="0">
                <a:ea typeface="標楷體" panose="03000509000000000000" pitchFamily="65" charset="-120"/>
              </a:rPr>
              <a:t>stage_4/ </a:t>
            </a:r>
            <a:r>
              <a:rPr lang="zh-TW" altLang="en-US" sz="1600" dirty="0">
                <a:ea typeface="標楷體" panose="03000509000000000000" pitchFamily="65" charset="-120"/>
              </a:rPr>
              <a:t>\     </a:t>
            </a:r>
            <a:r>
              <a:rPr lang="en-US" altLang="zh-TW" sz="1600" dirty="0">
                <a:ea typeface="標楷體" panose="03000509000000000000" pitchFamily="65" charset="-120"/>
              </a:rPr>
              <a:t>		</a:t>
            </a:r>
            <a:r>
              <a:rPr lang="zh-TW" altLang="en-US" sz="1600" dirty="0">
                <a:ea typeface="標楷體" panose="03000509000000000000" pitchFamily="65" charset="-120"/>
              </a:rPr>
              <a:t>(stage_</a:t>
            </a:r>
            <a:r>
              <a:rPr lang="en-US" altLang="zh-TW" sz="1600" dirty="0">
                <a:ea typeface="標楷體" panose="03000509000000000000" pitchFamily="65" charset="-120"/>
              </a:rPr>
              <a:t>4</a:t>
            </a:r>
            <a:r>
              <a:rPr lang="zh-TW" altLang="en-US" sz="1600" dirty="0">
                <a:ea typeface="標楷體" panose="03000509000000000000" pitchFamily="65" charset="-120"/>
              </a:rPr>
              <a:t>表現量資料夾)</a:t>
            </a:r>
            <a:endParaRPr lang="en-US" altLang="zh-TW" sz="1600" dirty="0">
              <a:ea typeface="標楷體" panose="03000509000000000000" pitchFamily="65" charset="-120"/>
            </a:endParaRPr>
          </a:p>
          <a:p>
            <a:r>
              <a:rPr lang="zh-TW" altLang="en-US" sz="1600" dirty="0">
                <a:solidFill>
                  <a:schemeClr val="accent6">
                    <a:lumMod val="75000"/>
                  </a:schemeClr>
                </a:solidFill>
                <a:ea typeface="標楷體" panose="03000509000000000000" pitchFamily="65" charset="-120"/>
              </a:rPr>
              <a:t>                 </a:t>
            </a:r>
            <a:r>
              <a:rPr lang="en-US" altLang="zh-TW" sz="1600" dirty="0">
                <a:solidFill>
                  <a:schemeClr val="accent6">
                    <a:lumMod val="75000"/>
                  </a:schemeClr>
                </a:solidFill>
                <a:ea typeface="標楷體" panose="03000509000000000000" pitchFamily="65" charset="-120"/>
              </a:rPr>
              <a:t>gene</a:t>
            </a:r>
            <a:r>
              <a:rPr lang="zh-TW" altLang="en-US" sz="1600" dirty="0">
                <a:solidFill>
                  <a:schemeClr val="accent6">
                    <a:lumMod val="75000"/>
                  </a:schemeClr>
                </a:solidFill>
                <a:ea typeface="標楷體" panose="03000509000000000000" pitchFamily="65" charset="-120"/>
              </a:rPr>
              <a:t>s</a:t>
            </a:r>
            <a:r>
              <a:rPr lang="en-US" altLang="zh-TW" sz="1600" dirty="0">
                <a:ea typeface="標楷體" panose="03000509000000000000" pitchFamily="65" charset="-120"/>
              </a:rPr>
              <a:t>_sum</a:t>
            </a:r>
            <a:r>
              <a:rPr lang="zh-TW" altLang="en-US" sz="1600" dirty="0">
                <a:ea typeface="標楷體" panose="03000509000000000000" pitchFamily="65" charset="-120"/>
              </a:rPr>
              <a:t>.fpkm_tracking \</a:t>
            </a:r>
            <a:r>
              <a:rPr lang="en-US" altLang="zh-TW" sz="1600" dirty="0">
                <a:ea typeface="標楷體" panose="03000509000000000000" pitchFamily="65" charset="-120"/>
              </a:rPr>
              <a:t>       	(4.Cufflinks</a:t>
            </a:r>
            <a:r>
              <a:rPr lang="zh-TW" altLang="en-US" sz="1600" dirty="0">
                <a:ea typeface="標楷體" panose="03000509000000000000" pitchFamily="65" charset="-120"/>
              </a:rPr>
              <a:t>輸出</a:t>
            </a:r>
            <a:r>
              <a:rPr lang="en-US" altLang="zh-TW" sz="1600" dirty="0">
                <a:ea typeface="標楷體" panose="03000509000000000000" pitchFamily="65" charset="-120"/>
              </a:rPr>
              <a:t>:</a:t>
            </a:r>
            <a:r>
              <a:rPr lang="zh-TW" altLang="en-US" sz="1600" dirty="0">
                <a:ea typeface="標楷體" panose="03000509000000000000" pitchFamily="65" charset="-120"/>
              </a:rPr>
              <a:t> </a:t>
            </a:r>
            <a:r>
              <a:rPr lang="en-US" altLang="zh-TW" sz="1600" dirty="0">
                <a:solidFill>
                  <a:schemeClr val="accent6">
                    <a:lumMod val="75000"/>
                  </a:schemeClr>
                </a:solidFill>
                <a:ea typeface="標楷體" panose="03000509000000000000" pitchFamily="65" charset="-120"/>
              </a:rPr>
              <a:t>gene</a:t>
            </a:r>
            <a:r>
              <a:rPr lang="zh-TW" altLang="en-US" sz="1600" dirty="0">
                <a:solidFill>
                  <a:schemeClr val="accent6">
                    <a:lumMod val="75000"/>
                  </a:schemeClr>
                </a:solidFill>
                <a:ea typeface="標楷體" panose="03000509000000000000" pitchFamily="65" charset="-120"/>
              </a:rPr>
              <a:t>s</a:t>
            </a:r>
            <a:r>
              <a:rPr lang="en-US" altLang="zh-TW" sz="1600" dirty="0">
                <a:ea typeface="標楷體" panose="03000509000000000000" pitchFamily="65" charset="-120"/>
              </a:rPr>
              <a:t>_sum</a:t>
            </a:r>
            <a:r>
              <a:rPr lang="zh-TW" altLang="en-US" sz="1600" dirty="0">
                <a:ea typeface="標楷體" panose="03000509000000000000" pitchFamily="65" charset="-120"/>
              </a:rPr>
              <a:t>.fpkm_tracking或</a:t>
            </a:r>
            <a:r>
              <a:rPr lang="zh-TW" altLang="en-US" sz="1600" dirty="0">
                <a:solidFill>
                  <a:schemeClr val="accent6">
                    <a:lumMod val="75000"/>
                  </a:schemeClr>
                </a:solidFill>
                <a:ea typeface="標楷體" panose="03000509000000000000" pitchFamily="65" charset="-120"/>
              </a:rPr>
              <a:t>isoforms</a:t>
            </a:r>
            <a:r>
              <a:rPr lang="zh-TW" altLang="en-US" sz="1600" dirty="0">
                <a:ea typeface="標楷體" panose="03000509000000000000" pitchFamily="65" charset="-120"/>
              </a:rPr>
              <a:t>.fpkm_tracking </a:t>
            </a:r>
            <a:r>
              <a:rPr lang="en-US" altLang="zh-TW" sz="1600" dirty="0">
                <a:ea typeface="標楷體" panose="03000509000000000000" pitchFamily="65" charset="-120"/>
              </a:rPr>
              <a:t>)</a:t>
            </a:r>
            <a:endParaRPr lang="zh-TW" altLang="en-US" sz="1600" dirty="0">
              <a:ea typeface="標楷體" panose="03000509000000000000" pitchFamily="65" charset="-120"/>
            </a:endParaRPr>
          </a:p>
          <a:p>
            <a:r>
              <a:rPr lang="zh-TW" altLang="en-US" sz="1600" dirty="0">
                <a:ea typeface="標楷體" panose="03000509000000000000" pitchFamily="65" charset="-120"/>
              </a:rPr>
              <a:t>                 </a:t>
            </a:r>
            <a:r>
              <a:rPr lang="zh-TW" altLang="en-US" sz="1600" dirty="0">
                <a:solidFill>
                  <a:schemeClr val="accent1">
                    <a:lumMod val="75000"/>
                  </a:schemeClr>
                </a:solidFill>
                <a:ea typeface="標楷體" panose="03000509000000000000" pitchFamily="65" charset="-120"/>
              </a:rPr>
              <a:t>TCGA-COAD</a:t>
            </a:r>
            <a:r>
              <a:rPr lang="en-US" altLang="zh-TW" sz="1600" dirty="0">
                <a:ea typeface="標楷體" panose="03000509000000000000" pitchFamily="65" charset="-120"/>
              </a:rPr>
              <a:t>				     		(project</a:t>
            </a:r>
            <a:r>
              <a:rPr lang="zh-TW" altLang="en-US" sz="1600" dirty="0">
                <a:ea typeface="標楷體" panose="03000509000000000000" pitchFamily="65" charset="-120"/>
              </a:rPr>
              <a:t>名稱</a:t>
            </a:r>
            <a:r>
              <a:rPr lang="en-US" altLang="zh-TW" sz="1600" dirty="0">
                <a:ea typeface="標楷體" panose="03000509000000000000" pitchFamily="65" charset="-120"/>
              </a:rPr>
              <a:t>)</a:t>
            </a:r>
          </a:p>
          <a:p>
            <a:endParaRPr lang="en-US" altLang="zh-TW" sz="1600" dirty="0">
              <a:ea typeface="標楷體" panose="03000509000000000000" pitchFamily="65" charset="-120"/>
            </a:endParaRPr>
          </a:p>
          <a:p>
            <a:r>
              <a:rPr lang="zh-TW" altLang="en-US" sz="1600" dirty="0">
                <a:ea typeface="標楷體" panose="03000509000000000000" pitchFamily="65" charset="-120"/>
              </a:rPr>
              <a:t>輸入</a:t>
            </a:r>
            <a:r>
              <a:rPr lang="en-US" altLang="zh-TW" sz="1600" dirty="0">
                <a:ea typeface="標楷體" panose="03000509000000000000" pitchFamily="65" charset="-120"/>
              </a:rPr>
              <a:t>:</a:t>
            </a:r>
            <a:r>
              <a:rPr lang="zh-TW" altLang="en-US" sz="1600" dirty="0">
                <a:ea typeface="標楷體" panose="03000509000000000000" pitchFamily="65" charset="-120"/>
              </a:rPr>
              <a:t> Solid_Tissue_Normal</a:t>
            </a:r>
            <a:r>
              <a:rPr lang="en-US" altLang="zh-TW" sz="1600" dirty="0">
                <a:ea typeface="標楷體" panose="03000509000000000000" pitchFamily="65" charset="-120"/>
              </a:rPr>
              <a:t>, stage_1, stage_2, stage_3, stage_4</a:t>
            </a:r>
            <a:r>
              <a:rPr lang="zh-TW" altLang="en-US" sz="1600" dirty="0">
                <a:ea typeface="標楷體" panose="03000509000000000000" pitchFamily="65" charset="-120"/>
              </a:rPr>
              <a:t>資料夾中所有</a:t>
            </a:r>
            <a:r>
              <a:rPr lang="en-US" altLang="zh-TW" sz="1600" dirty="0">
                <a:solidFill>
                  <a:schemeClr val="accent6">
                    <a:lumMod val="75000"/>
                  </a:schemeClr>
                </a:solidFill>
                <a:ea typeface="標楷體" panose="03000509000000000000" pitchFamily="65" charset="-120"/>
              </a:rPr>
              <a:t>gene</a:t>
            </a:r>
            <a:r>
              <a:rPr lang="zh-TW" altLang="en-US" sz="1600" dirty="0">
                <a:solidFill>
                  <a:schemeClr val="accent6">
                    <a:lumMod val="75000"/>
                  </a:schemeClr>
                </a:solidFill>
                <a:ea typeface="標楷體" panose="03000509000000000000" pitchFamily="65" charset="-120"/>
              </a:rPr>
              <a:t>s</a:t>
            </a:r>
            <a:r>
              <a:rPr lang="en-US" altLang="zh-TW" sz="1600" dirty="0">
                <a:ea typeface="標楷體" panose="03000509000000000000" pitchFamily="65" charset="-120"/>
              </a:rPr>
              <a:t>_sum</a:t>
            </a:r>
            <a:r>
              <a:rPr lang="zh-TW" altLang="en-US" sz="1600" dirty="0">
                <a:ea typeface="標楷體" panose="03000509000000000000" pitchFamily="65" charset="-120"/>
              </a:rPr>
              <a:t>.fpkm_tracking 或 </a:t>
            </a:r>
            <a:r>
              <a:rPr lang="zh-TW" altLang="en-US" sz="1600" dirty="0">
                <a:solidFill>
                  <a:schemeClr val="accent6">
                    <a:lumMod val="75000"/>
                  </a:schemeClr>
                </a:solidFill>
                <a:ea typeface="標楷體" panose="03000509000000000000" pitchFamily="65" charset="-120"/>
              </a:rPr>
              <a:t>isoforms</a:t>
            </a:r>
            <a:r>
              <a:rPr lang="zh-TW" altLang="en-US" sz="1600" dirty="0">
                <a:ea typeface="標楷體" panose="03000509000000000000" pitchFamily="65" charset="-120"/>
              </a:rPr>
              <a:t>.fpkm_tracking </a:t>
            </a:r>
            <a:endParaRPr lang="en-US" altLang="zh-TW" sz="1600" dirty="0">
              <a:ea typeface="標楷體" panose="03000509000000000000" pitchFamily="65" charset="-120"/>
            </a:endParaRPr>
          </a:p>
          <a:p>
            <a:r>
              <a:rPr lang="zh-TW" altLang="en-US" sz="1600" dirty="0">
                <a:ea typeface="標楷體" panose="03000509000000000000" pitchFamily="65" charset="-120"/>
              </a:rPr>
              <a:t>輸出</a:t>
            </a:r>
            <a:r>
              <a:rPr lang="en-US" altLang="zh-TW" sz="1600" dirty="0">
                <a:ea typeface="標楷體" panose="03000509000000000000" pitchFamily="65" charset="-120"/>
              </a:rPr>
              <a:t>:</a:t>
            </a:r>
            <a:r>
              <a:rPr lang="zh-TW" altLang="en-US" sz="1600" dirty="0">
                <a:ea typeface="標楷體" panose="03000509000000000000" pitchFamily="65" charset="-120"/>
              </a:rPr>
              <a:t> </a:t>
            </a:r>
            <a:r>
              <a:rPr lang="en-US" altLang="zh-TW" sz="1600" dirty="0">
                <a:solidFill>
                  <a:schemeClr val="accent1">
                    <a:lumMod val="75000"/>
                  </a:schemeClr>
                </a:solidFill>
                <a:ea typeface="標楷體" panose="03000509000000000000" pitchFamily="65" charset="-120"/>
              </a:rPr>
              <a:t>TCGA-COAD</a:t>
            </a:r>
            <a:r>
              <a:rPr lang="en-US" altLang="zh-TW" sz="1600" dirty="0">
                <a:ea typeface="標楷體" panose="03000509000000000000" pitchFamily="65" charset="-120"/>
              </a:rPr>
              <a:t>_</a:t>
            </a:r>
            <a:r>
              <a:rPr lang="en-US" altLang="zh-TW" sz="1600" dirty="0">
                <a:solidFill>
                  <a:schemeClr val="accent6">
                    <a:lumMod val="75000"/>
                  </a:schemeClr>
                </a:solidFill>
                <a:ea typeface="標楷體" panose="03000509000000000000" pitchFamily="65" charset="-120"/>
              </a:rPr>
              <a:t>genes</a:t>
            </a:r>
            <a:r>
              <a:rPr lang="en-US" altLang="zh-TW" sz="1600" dirty="0">
                <a:ea typeface="標楷體" panose="03000509000000000000" pitchFamily="65" charset="-120"/>
              </a:rPr>
              <a:t>_FPKM_Cufflinks (mysql, text) </a:t>
            </a:r>
            <a:r>
              <a:rPr lang="zh-TW" altLang="en-US" sz="1600" dirty="0">
                <a:ea typeface="標楷體" panose="03000509000000000000" pitchFamily="65" charset="-120"/>
              </a:rPr>
              <a:t>或 </a:t>
            </a:r>
            <a:r>
              <a:rPr lang="en-US" altLang="zh-TW" sz="1600" dirty="0">
                <a:solidFill>
                  <a:srgbClr val="2E75B6"/>
                </a:solidFill>
                <a:ea typeface="標楷體" panose="03000509000000000000" pitchFamily="65" charset="-120"/>
              </a:rPr>
              <a:t>TCGA-COAD</a:t>
            </a:r>
            <a:r>
              <a:rPr lang="en-US" altLang="zh-TW" sz="1600" dirty="0">
                <a:ea typeface="標楷體" panose="03000509000000000000" pitchFamily="65" charset="-120"/>
              </a:rPr>
              <a:t>_</a:t>
            </a:r>
            <a:r>
              <a:rPr lang="en-US" altLang="zh-TW" sz="1600" dirty="0">
                <a:solidFill>
                  <a:schemeClr val="accent6">
                    <a:lumMod val="75000"/>
                  </a:schemeClr>
                </a:solidFill>
                <a:ea typeface="標楷體" panose="03000509000000000000" pitchFamily="65" charset="-120"/>
              </a:rPr>
              <a:t>isoforms</a:t>
            </a:r>
            <a:r>
              <a:rPr lang="en-US" altLang="zh-TW" sz="1600" dirty="0">
                <a:ea typeface="標楷體" panose="03000509000000000000" pitchFamily="65" charset="-120"/>
              </a:rPr>
              <a:t>_FPKM_Cufflinks (mysql, text)</a:t>
            </a:r>
          </a:p>
        </p:txBody>
      </p:sp>
      <p:sp>
        <p:nvSpPr>
          <p:cNvPr id="2" name="矩形 1"/>
          <p:cNvSpPr/>
          <p:nvPr/>
        </p:nvSpPr>
        <p:spPr>
          <a:xfrm>
            <a:off x="106668" y="66358"/>
            <a:ext cx="9085675" cy="400110"/>
          </a:xfrm>
          <a:prstGeom prst="rect">
            <a:avLst/>
          </a:prstGeom>
        </p:spPr>
        <p:txBody>
          <a:bodyPr wrap="square">
            <a:spAutoFit/>
          </a:bodyPr>
          <a:lstStyle/>
          <a:p>
            <a:r>
              <a:rPr lang="en-US" altLang="zh-TW" sz="2000" b="1" dirty="0">
                <a:ea typeface="標楷體" panose="03000509000000000000" pitchFamily="65" charset="-120"/>
              </a:rPr>
              <a:t> 5.</a:t>
            </a:r>
            <a:r>
              <a:rPr lang="zh-TW" altLang="en-US" sz="2000" b="1" dirty="0">
                <a:ea typeface="標楷體" panose="03000509000000000000" pitchFamily="65" charset="-120"/>
              </a:rPr>
              <a:t> 資料後處理</a:t>
            </a:r>
            <a:r>
              <a:rPr lang="en-US" altLang="zh-TW" sz="2000" b="1" dirty="0">
                <a:ea typeface="標楷體" panose="03000509000000000000" pitchFamily="65" charset="-120"/>
              </a:rPr>
              <a:t>(</a:t>
            </a:r>
            <a:r>
              <a:rPr lang="zh-TW" altLang="en-US" sz="2000" dirty="0">
                <a:ea typeface="標楷體" panose="03000509000000000000" pitchFamily="65" charset="-120"/>
              </a:rPr>
              <a:t>各期別</a:t>
            </a:r>
            <a:r>
              <a:rPr lang="en-US" altLang="zh-TW" sz="2000" b="1" dirty="0">
                <a:ea typeface="標楷體" panose="03000509000000000000" pitchFamily="65" charset="-120"/>
              </a:rPr>
              <a:t>[Cufflinks FPKM|</a:t>
            </a:r>
            <a:r>
              <a:rPr lang="zh-TW" altLang="en-US" sz="2000" b="1" dirty="0">
                <a:ea typeface="標楷體" panose="03000509000000000000" pitchFamily="65" charset="-120"/>
              </a:rPr>
              <a:t>病人</a:t>
            </a:r>
            <a:r>
              <a:rPr lang="en-US" altLang="zh-TW" sz="2000" b="1" dirty="0">
                <a:ea typeface="標楷體" panose="03000509000000000000" pitchFamily="65" charset="-120"/>
              </a:rPr>
              <a:t>id|</a:t>
            </a:r>
            <a:r>
              <a:rPr lang="zh-TW" altLang="en-US" sz="2000" b="1" dirty="0">
                <a:ea typeface="標楷體" panose="03000509000000000000" pitchFamily="65" charset="-120"/>
              </a:rPr>
              <a:t>存活時間</a:t>
            </a:r>
            <a:r>
              <a:rPr lang="en-US" altLang="zh-TW" sz="2000" b="1" dirty="0">
                <a:ea typeface="標楷體" panose="03000509000000000000" pitchFamily="65" charset="-120"/>
              </a:rPr>
              <a:t>|</a:t>
            </a:r>
            <a:r>
              <a:rPr lang="zh-TW" altLang="en-US" sz="2000" b="1" dirty="0">
                <a:ea typeface="標楷體" panose="03000509000000000000" pitchFamily="65" charset="-120"/>
              </a:rPr>
              <a:t>存活狀態</a:t>
            </a:r>
            <a:r>
              <a:rPr lang="en-US" altLang="zh-TW" sz="2000" b="1" dirty="0">
                <a:ea typeface="標楷體" panose="03000509000000000000" pitchFamily="65" charset="-120"/>
              </a:rPr>
              <a:t>]</a:t>
            </a:r>
            <a:r>
              <a:rPr lang="zh-TW" altLang="en-US" sz="2000" dirty="0">
                <a:ea typeface="標楷體" panose="03000509000000000000" pitchFamily="65" charset="-120"/>
              </a:rPr>
              <a:t>整理成一張表</a:t>
            </a:r>
            <a:r>
              <a:rPr lang="en-US" altLang="zh-TW" sz="2000" b="1" dirty="0">
                <a:ea typeface="標楷體" panose="03000509000000000000" pitchFamily="65" charset="-120"/>
              </a:rPr>
              <a:t>)</a:t>
            </a:r>
          </a:p>
        </p:txBody>
      </p:sp>
      <p:sp>
        <p:nvSpPr>
          <p:cNvPr id="46" name="文字方塊 45"/>
          <p:cNvSpPr txBox="1"/>
          <p:nvPr/>
        </p:nvSpPr>
        <p:spPr>
          <a:xfrm>
            <a:off x="11208569" y="774576"/>
            <a:ext cx="792087" cy="307777"/>
          </a:xfrm>
          <a:prstGeom prst="rect">
            <a:avLst/>
          </a:prstGeom>
          <a:solidFill>
            <a:srgbClr val="7E0000"/>
          </a:solidFill>
          <a:ln>
            <a:solidFill>
              <a:schemeClr val="tx1"/>
            </a:solidFill>
          </a:ln>
        </p:spPr>
        <p:txBody>
          <a:bodyPr wrap="square" rtlCol="0">
            <a:spAutoFit/>
          </a:bodyPr>
          <a:lstStyle/>
          <a:p>
            <a:r>
              <a:rPr lang="en-US" altLang="zh-TW" sz="1400" dirty="0">
                <a:solidFill>
                  <a:schemeClr val="bg1">
                    <a:lumMod val="95000"/>
                  </a:schemeClr>
                </a:solidFill>
                <a:ea typeface="標楷體" panose="03000509000000000000" pitchFamily="65" charset="-120"/>
              </a:rPr>
              <a:t>Search3</a:t>
            </a:r>
            <a:endParaRPr lang="zh-TW" altLang="en-US" sz="1400" dirty="0">
              <a:solidFill>
                <a:schemeClr val="bg1">
                  <a:lumMod val="95000"/>
                </a:schemeClr>
              </a:solidFill>
              <a:ea typeface="標楷體" panose="03000509000000000000" pitchFamily="65" charset="-120"/>
            </a:endParaRPr>
          </a:p>
        </p:txBody>
      </p:sp>
      <p:pic>
        <p:nvPicPr>
          <p:cNvPr id="3" name="圖片 2"/>
          <p:cNvPicPr>
            <a:picLocks noChangeAspect="1"/>
          </p:cNvPicPr>
          <p:nvPr/>
        </p:nvPicPr>
        <p:blipFill>
          <a:blip r:embed="rId2"/>
          <a:stretch>
            <a:fillRect/>
          </a:stretch>
        </p:blipFill>
        <p:spPr>
          <a:xfrm>
            <a:off x="1469486" y="4473116"/>
            <a:ext cx="9289032" cy="2218065"/>
          </a:xfrm>
          <a:prstGeom prst="rect">
            <a:avLst/>
          </a:prstGeom>
        </p:spPr>
      </p:pic>
      <p:sp>
        <p:nvSpPr>
          <p:cNvPr id="6" name="文字方塊 5"/>
          <p:cNvSpPr txBox="1"/>
          <p:nvPr/>
        </p:nvSpPr>
        <p:spPr>
          <a:xfrm>
            <a:off x="4625702" y="4174296"/>
            <a:ext cx="2922595" cy="276999"/>
          </a:xfrm>
          <a:prstGeom prst="rect">
            <a:avLst/>
          </a:prstGeom>
          <a:solidFill>
            <a:schemeClr val="bg1">
              <a:lumMod val="85000"/>
            </a:schemeClr>
          </a:solidFill>
          <a:ln w="9525">
            <a:solidFill>
              <a:schemeClr val="tx1">
                <a:lumMod val="95000"/>
                <a:lumOff val="5000"/>
              </a:schemeClr>
            </a:solidFill>
          </a:ln>
        </p:spPr>
        <p:txBody>
          <a:bodyPr wrap="none" rtlCol="0">
            <a:spAutoFit/>
          </a:bodyPr>
          <a:lstStyle/>
          <a:p>
            <a:r>
              <a:rPr lang="en-US" altLang="zh-TW" sz="1200" dirty="0">
                <a:solidFill>
                  <a:schemeClr val="accent1">
                    <a:lumMod val="75000"/>
                  </a:schemeClr>
                </a:solidFill>
                <a:ea typeface="標楷體" panose="03000509000000000000" pitchFamily="65" charset="-120"/>
              </a:rPr>
              <a:t>TCGA-COAD</a:t>
            </a:r>
            <a:r>
              <a:rPr lang="en-US" altLang="zh-TW" sz="1200" dirty="0">
                <a:ea typeface="標楷體" panose="03000509000000000000" pitchFamily="65" charset="-120"/>
              </a:rPr>
              <a:t>_</a:t>
            </a:r>
            <a:r>
              <a:rPr lang="en-US" altLang="zh-TW" sz="1200" dirty="0">
                <a:solidFill>
                  <a:schemeClr val="accent6">
                    <a:lumMod val="75000"/>
                  </a:schemeClr>
                </a:solidFill>
                <a:ea typeface="標楷體" panose="03000509000000000000" pitchFamily="65" charset="-120"/>
              </a:rPr>
              <a:t>genes</a:t>
            </a:r>
            <a:r>
              <a:rPr lang="en-US" altLang="zh-TW" sz="1200" dirty="0">
                <a:ea typeface="標楷體" panose="03000509000000000000" pitchFamily="65" charset="-120"/>
              </a:rPr>
              <a:t>_FPKM_Cufflinks (mysql)</a:t>
            </a:r>
          </a:p>
        </p:txBody>
      </p:sp>
      <p:sp>
        <p:nvSpPr>
          <p:cNvPr id="7" name="矩形 6"/>
          <p:cNvSpPr/>
          <p:nvPr/>
        </p:nvSpPr>
        <p:spPr>
          <a:xfrm>
            <a:off x="1415480" y="4451295"/>
            <a:ext cx="9343038" cy="225406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6133654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矩形 105"/>
          <p:cNvSpPr/>
          <p:nvPr/>
        </p:nvSpPr>
        <p:spPr>
          <a:xfrm>
            <a:off x="155340" y="44624"/>
            <a:ext cx="8356455" cy="400110"/>
          </a:xfrm>
          <a:prstGeom prst="rect">
            <a:avLst/>
          </a:prstGeom>
        </p:spPr>
        <p:txBody>
          <a:bodyPr wrap="none">
            <a:spAutoFit/>
          </a:bodyPr>
          <a:lstStyle/>
          <a:p>
            <a:r>
              <a:rPr lang="en-US" altLang="zh-TW" sz="2000" b="1" dirty="0">
                <a:ea typeface="標楷體" panose="03000509000000000000" pitchFamily="65" charset="-120"/>
              </a:rPr>
              <a:t>6.</a:t>
            </a:r>
            <a:r>
              <a:rPr lang="zh-TW" altLang="en-US" sz="2000" b="1" dirty="0">
                <a:ea typeface="標楷體" panose="03000509000000000000" pitchFamily="65" charset="-120"/>
              </a:rPr>
              <a:t> </a:t>
            </a:r>
            <a:r>
              <a:rPr lang="en-US" altLang="zh-TW" sz="2000" b="1" dirty="0">
                <a:ea typeface="標楷體" panose="03000509000000000000" pitchFamily="65" charset="-120"/>
              </a:rPr>
              <a:t>Cuffdiff</a:t>
            </a:r>
            <a:r>
              <a:rPr lang="zh-TW" altLang="en-US" sz="2000" b="1" dirty="0">
                <a:ea typeface="標楷體" panose="03000509000000000000" pitchFamily="65" charset="-120"/>
              </a:rPr>
              <a:t> </a:t>
            </a:r>
            <a:r>
              <a:rPr lang="en-US" altLang="zh-TW" sz="2000" b="1" dirty="0">
                <a:ea typeface="標楷體" panose="03000509000000000000" pitchFamily="65" charset="-120"/>
              </a:rPr>
              <a:t>(</a:t>
            </a:r>
            <a:r>
              <a:rPr lang="zh-TW" altLang="en-US" sz="2000" b="1" dirty="0">
                <a:ea typeface="標楷體" panose="03000509000000000000" pitchFamily="65" charset="-120"/>
              </a:rPr>
              <a:t>各狀態組合執行</a:t>
            </a:r>
            <a:r>
              <a:rPr lang="en-US" altLang="zh-TW" sz="2000" b="1" dirty="0">
                <a:ea typeface="標楷體" panose="03000509000000000000" pitchFamily="65" charset="-120"/>
              </a:rPr>
              <a:t>Cuffdiff)</a:t>
            </a:r>
            <a:r>
              <a:rPr lang="zh-TW" altLang="en-US" sz="2000" b="1" dirty="0">
                <a:ea typeface="標楷體" panose="03000509000000000000" pitchFamily="65" charset="-120"/>
              </a:rPr>
              <a:t> </a:t>
            </a:r>
            <a:r>
              <a:rPr lang="en-US" altLang="zh-TW" sz="2000" b="1" dirty="0">
                <a:ea typeface="標楷體" panose="03000509000000000000" pitchFamily="65" charset="-120"/>
              </a:rPr>
              <a:t>(</a:t>
            </a:r>
            <a:r>
              <a:rPr lang="zh-TW" altLang="en-US" sz="2000" b="1" dirty="0">
                <a:ea typeface="標楷體" panose="03000509000000000000" pitchFamily="65" charset="-120"/>
              </a:rPr>
              <a:t>計算某兩個</a:t>
            </a:r>
            <a:r>
              <a:rPr lang="en-US" altLang="zh-TW" sz="2000" b="1" dirty="0">
                <a:ea typeface="標楷體" panose="03000509000000000000" pitchFamily="65" charset="-120"/>
              </a:rPr>
              <a:t>condition</a:t>
            </a:r>
            <a:r>
              <a:rPr lang="zh-TW" altLang="en-US" sz="2000" b="1" dirty="0">
                <a:ea typeface="標楷體" panose="03000509000000000000" pitchFamily="65" charset="-120"/>
              </a:rPr>
              <a:t>的基因表現差異</a:t>
            </a:r>
            <a:r>
              <a:rPr lang="en-US" altLang="zh-TW" sz="2000" b="1" dirty="0">
                <a:ea typeface="標楷體" panose="03000509000000000000" pitchFamily="65" charset="-120"/>
              </a:rPr>
              <a:t>)</a:t>
            </a:r>
          </a:p>
        </p:txBody>
      </p:sp>
      <p:sp>
        <p:nvSpPr>
          <p:cNvPr id="82" name="矩形 81"/>
          <p:cNvSpPr/>
          <p:nvPr/>
        </p:nvSpPr>
        <p:spPr>
          <a:xfrm>
            <a:off x="515380" y="585842"/>
            <a:ext cx="11557284" cy="2585323"/>
          </a:xfrm>
          <a:prstGeom prst="rect">
            <a:avLst/>
          </a:prstGeom>
          <a:ln w="28575">
            <a:solidFill>
              <a:schemeClr val="tx1"/>
            </a:solidFill>
          </a:ln>
        </p:spPr>
        <p:txBody>
          <a:bodyPr wrap="square">
            <a:spAutoFit/>
          </a:bodyPr>
          <a:lstStyle/>
          <a:p>
            <a:r>
              <a:rPr lang="en-US" altLang="zh-TW" sz="1600" dirty="0">
                <a:solidFill>
                  <a:srgbClr val="FF0000"/>
                </a:solidFill>
                <a:ea typeface="標楷體" panose="03000509000000000000" pitchFamily="65" charset="-120"/>
              </a:rPr>
              <a:t>Normal vs Stage i</a:t>
            </a:r>
          </a:p>
          <a:p>
            <a:endParaRPr lang="en-US" altLang="zh-TW" sz="1600" dirty="0">
              <a:ea typeface="標楷體" panose="03000509000000000000" pitchFamily="65" charset="-120"/>
            </a:endParaRPr>
          </a:p>
          <a:p>
            <a:r>
              <a:rPr lang="en-US" altLang="zh-TW" sz="1600" dirty="0">
                <a:ea typeface="標楷體" panose="03000509000000000000" pitchFamily="65" charset="-120"/>
              </a:rPr>
              <a:t>$ </a:t>
            </a:r>
            <a:r>
              <a:rPr lang="zh-TW" altLang="en-US" sz="1600" dirty="0">
                <a:ea typeface="標楷體" panose="03000509000000000000" pitchFamily="65" charset="-120"/>
              </a:rPr>
              <a:t>cuffdiff -p 16 </a:t>
            </a:r>
            <a:r>
              <a:rPr lang="en-US" altLang="zh-TW" sz="1600" dirty="0">
                <a:ea typeface="標楷體" panose="03000509000000000000" pitchFamily="65" charset="-120"/>
              </a:rPr>
              <a:t>\									(thread</a:t>
            </a:r>
            <a:r>
              <a:rPr lang="zh-TW" altLang="en-US" sz="1600" dirty="0">
                <a:ea typeface="標楷體" panose="03000509000000000000" pitchFamily="65" charset="-120"/>
              </a:rPr>
              <a:t>數量</a:t>
            </a:r>
            <a:r>
              <a:rPr lang="en-US" altLang="zh-TW" sz="1600" dirty="0">
                <a:ea typeface="標楷體" panose="03000509000000000000" pitchFamily="65" charset="-120"/>
              </a:rPr>
              <a:t>)</a:t>
            </a:r>
          </a:p>
          <a:p>
            <a:r>
              <a:rPr lang="zh-TW" altLang="en-US" sz="1600" dirty="0">
                <a:ea typeface="標楷體" panose="03000509000000000000" pitchFamily="65" charset="-120"/>
              </a:rPr>
              <a:t>                 -o </a:t>
            </a:r>
            <a:r>
              <a:rPr lang="en-US" altLang="zh-TW" sz="1600" dirty="0">
                <a:ea typeface="標楷體" panose="03000509000000000000" pitchFamily="65" charset="-120"/>
              </a:rPr>
              <a:t>~/DIFF_output/TCGA-COAD/n_1</a:t>
            </a:r>
            <a:r>
              <a:rPr lang="zh-TW" altLang="en-US" sz="1600" dirty="0">
                <a:ea typeface="標楷體" panose="03000509000000000000" pitchFamily="65" charset="-120"/>
              </a:rPr>
              <a:t> </a:t>
            </a:r>
            <a:r>
              <a:rPr lang="en-US" altLang="zh-TW" sz="1600" dirty="0">
                <a:ea typeface="標楷體" panose="03000509000000000000" pitchFamily="65" charset="-120"/>
              </a:rPr>
              <a:t>\						(</a:t>
            </a:r>
            <a:r>
              <a:rPr lang="zh-TW" altLang="en-US" sz="1600" dirty="0">
                <a:ea typeface="標楷體" panose="03000509000000000000" pitchFamily="65" charset="-120"/>
              </a:rPr>
              <a:t>輸出路徑</a:t>
            </a:r>
            <a:r>
              <a:rPr lang="en-US" altLang="zh-TW" sz="1600" dirty="0">
                <a:ea typeface="標楷體" panose="03000509000000000000" pitchFamily="65" charset="-120"/>
              </a:rPr>
              <a:t>) 	</a:t>
            </a:r>
          </a:p>
          <a:p>
            <a:r>
              <a:rPr lang="en-US" altLang="zh-TW" sz="1600" dirty="0">
                <a:ea typeface="標楷體" panose="03000509000000000000" pitchFamily="65" charset="-120"/>
              </a:rPr>
              <a:t> </a:t>
            </a:r>
            <a:r>
              <a:rPr lang="zh-TW" altLang="en-US" sz="1600" dirty="0">
                <a:ea typeface="標楷體" panose="03000509000000000000" pitchFamily="65" charset="-120"/>
              </a:rPr>
              <a:t>                </a:t>
            </a:r>
            <a:r>
              <a:rPr lang="en-US" altLang="zh-TW" sz="1600" dirty="0">
                <a:ea typeface="標楷體" panose="03000509000000000000" pitchFamily="65" charset="-120"/>
              </a:rPr>
              <a:t>~/Reference/igenome_20170514/Homo_sapiens/UCSC/hg38/Annotation/Genes/genes.gtf 	(hg38</a:t>
            </a:r>
            <a:r>
              <a:rPr lang="zh-TW" altLang="en-US" sz="1600" dirty="0">
                <a:ea typeface="標楷體" panose="03000509000000000000" pitchFamily="65" charset="-120"/>
              </a:rPr>
              <a:t>之註解檔</a:t>
            </a:r>
            <a:r>
              <a:rPr lang="en-US" altLang="zh-TW" sz="1600" dirty="0">
                <a:ea typeface="標楷體" panose="03000509000000000000" pitchFamily="65" charset="-120"/>
              </a:rPr>
              <a:t>)</a:t>
            </a:r>
          </a:p>
          <a:p>
            <a:r>
              <a:rPr lang="en-US" altLang="zh-TW" sz="1600" dirty="0">
                <a:solidFill>
                  <a:srgbClr val="FF0000"/>
                </a:solidFill>
                <a:ea typeface="標楷體" panose="03000509000000000000" pitchFamily="65" charset="-120"/>
              </a:rPr>
              <a:t>                 Solid_Tissue_Normal</a:t>
            </a:r>
            <a:r>
              <a:rPr lang="en-US" altLang="zh-TW" sz="1600" dirty="0">
                <a:ea typeface="標楷體" panose="03000509000000000000" pitchFamily="65" charset="-120"/>
              </a:rPr>
              <a:t>/abundances1.cxb,</a:t>
            </a:r>
            <a:r>
              <a:rPr lang="en-US" altLang="zh-TW" sz="1600" dirty="0">
                <a:solidFill>
                  <a:srgbClr val="FF0000"/>
                </a:solidFill>
                <a:ea typeface="標楷體" panose="03000509000000000000" pitchFamily="65" charset="-120"/>
              </a:rPr>
              <a:t>Solid_Tissue_Normal</a:t>
            </a:r>
            <a:r>
              <a:rPr lang="en-US" altLang="zh-TW" sz="1600" dirty="0">
                <a:ea typeface="標楷體" panose="03000509000000000000" pitchFamily="65" charset="-120"/>
              </a:rPr>
              <a:t>/abundances2.cxb…</a:t>
            </a:r>
            <a:r>
              <a:rPr lang="zh-TW" altLang="en-US" sz="1600" dirty="0">
                <a:ea typeface="標楷體" panose="03000509000000000000" pitchFamily="65" charset="-120"/>
              </a:rPr>
              <a:t> </a:t>
            </a:r>
            <a:r>
              <a:rPr lang="en-US" altLang="zh-TW" sz="1600" dirty="0">
                <a:ea typeface="標楷體" panose="03000509000000000000" pitchFamily="65" charset="-120"/>
              </a:rPr>
              <a:t>\		(</a:t>
            </a:r>
            <a:r>
              <a:rPr lang="zh-TW" altLang="en-US" sz="1600" dirty="0">
                <a:ea typeface="標楷體" panose="03000509000000000000" pitchFamily="65" charset="-120"/>
              </a:rPr>
              <a:t>控制組</a:t>
            </a:r>
            <a:r>
              <a:rPr lang="en-US" altLang="zh-TW" sz="1600" dirty="0">
                <a:ea typeface="標楷體" panose="03000509000000000000" pitchFamily="65" charset="-120"/>
              </a:rPr>
              <a:t>cxb</a:t>
            </a:r>
            <a:r>
              <a:rPr lang="zh-TW" altLang="en-US" sz="1600" dirty="0">
                <a:ea typeface="標楷體" panose="03000509000000000000" pitchFamily="65" charset="-120"/>
              </a:rPr>
              <a:t>檔</a:t>
            </a:r>
            <a:r>
              <a:rPr lang="en-US" altLang="zh-TW" sz="1600" dirty="0">
                <a:ea typeface="標楷體" panose="03000509000000000000" pitchFamily="65" charset="-120"/>
              </a:rPr>
              <a:t>)</a:t>
            </a:r>
          </a:p>
          <a:p>
            <a:r>
              <a:rPr lang="en-US" altLang="zh-TW" sz="1600" dirty="0">
                <a:ea typeface="標楷體" panose="03000509000000000000" pitchFamily="65" charset="-120"/>
              </a:rPr>
              <a:t>                 </a:t>
            </a:r>
            <a:r>
              <a:rPr lang="en-US" altLang="zh-TW" sz="1600" dirty="0">
                <a:solidFill>
                  <a:srgbClr val="FF0000"/>
                </a:solidFill>
                <a:ea typeface="標楷體" panose="03000509000000000000" pitchFamily="65" charset="-120"/>
              </a:rPr>
              <a:t>Primary_Tumor</a:t>
            </a:r>
            <a:r>
              <a:rPr lang="en-US" altLang="zh-TW" sz="1600" dirty="0">
                <a:ea typeface="標楷體" panose="03000509000000000000" pitchFamily="65" charset="-120"/>
              </a:rPr>
              <a:t>/</a:t>
            </a:r>
            <a:r>
              <a:rPr lang="en-US" altLang="zh-TW" sz="1600" dirty="0">
                <a:solidFill>
                  <a:srgbClr val="FF0000"/>
                </a:solidFill>
                <a:ea typeface="標楷體" panose="03000509000000000000" pitchFamily="65" charset="-120"/>
              </a:rPr>
              <a:t>stage_1</a:t>
            </a:r>
            <a:r>
              <a:rPr lang="en-US" altLang="zh-TW" sz="1600" dirty="0">
                <a:ea typeface="標楷體" panose="03000509000000000000" pitchFamily="65" charset="-120"/>
              </a:rPr>
              <a:t>/abundances1.cxb,</a:t>
            </a:r>
            <a:r>
              <a:rPr lang="en-US" altLang="zh-TW" sz="1600" dirty="0">
                <a:solidFill>
                  <a:srgbClr val="FF0000"/>
                </a:solidFill>
                <a:ea typeface="標楷體" panose="03000509000000000000" pitchFamily="65" charset="-120"/>
              </a:rPr>
              <a:t>Primary_Tumor</a:t>
            </a:r>
            <a:r>
              <a:rPr lang="en-US" altLang="zh-TW" sz="1600" dirty="0">
                <a:ea typeface="標楷體" panose="03000509000000000000" pitchFamily="65" charset="-120"/>
              </a:rPr>
              <a:t>/</a:t>
            </a:r>
            <a:r>
              <a:rPr lang="en-US" altLang="zh-TW" sz="1600" dirty="0">
                <a:solidFill>
                  <a:srgbClr val="FF0000"/>
                </a:solidFill>
                <a:ea typeface="標楷體" panose="03000509000000000000" pitchFamily="65" charset="-120"/>
              </a:rPr>
              <a:t>stage_1</a:t>
            </a:r>
            <a:r>
              <a:rPr lang="en-US" altLang="zh-TW" sz="1600" dirty="0">
                <a:ea typeface="標楷體" panose="03000509000000000000" pitchFamily="65" charset="-120"/>
              </a:rPr>
              <a:t>/abundances2.cxb…		(</a:t>
            </a:r>
            <a:r>
              <a:rPr lang="zh-TW" altLang="en-US" sz="1600" dirty="0">
                <a:ea typeface="標楷體" panose="03000509000000000000" pitchFamily="65" charset="-120"/>
              </a:rPr>
              <a:t>實驗組</a:t>
            </a:r>
            <a:r>
              <a:rPr lang="en-US" altLang="zh-TW" sz="1600" dirty="0">
                <a:ea typeface="標楷體" panose="03000509000000000000" pitchFamily="65" charset="-120"/>
              </a:rPr>
              <a:t>cxb</a:t>
            </a:r>
            <a:r>
              <a:rPr lang="zh-TW" altLang="en-US" sz="1600" dirty="0">
                <a:ea typeface="標楷體" panose="03000509000000000000" pitchFamily="65" charset="-120"/>
              </a:rPr>
              <a:t>檔</a:t>
            </a:r>
            <a:r>
              <a:rPr lang="en-US" altLang="zh-TW" sz="1600" dirty="0">
                <a:ea typeface="標楷體" panose="03000509000000000000" pitchFamily="65" charset="-120"/>
              </a:rPr>
              <a:t>)</a:t>
            </a:r>
          </a:p>
          <a:p>
            <a:endParaRPr lang="en-US" altLang="zh-TW" sz="1600" dirty="0">
              <a:ea typeface="標楷體" panose="03000509000000000000" pitchFamily="65" charset="-120"/>
            </a:endParaRPr>
          </a:p>
          <a:p>
            <a:r>
              <a:rPr lang="zh-TW" altLang="en-US" sz="1600" dirty="0">
                <a:ea typeface="標楷體" panose="03000509000000000000" pitchFamily="65" charset="-120"/>
              </a:rPr>
              <a:t>輸入</a:t>
            </a:r>
            <a:r>
              <a:rPr lang="en-US" altLang="zh-TW" sz="1600" dirty="0">
                <a:ea typeface="標楷體" panose="03000509000000000000" pitchFamily="65" charset="-120"/>
              </a:rPr>
              <a:t>:</a:t>
            </a:r>
            <a:r>
              <a:rPr lang="zh-TW" altLang="en-US" sz="1600" dirty="0">
                <a:ea typeface="標楷體" panose="03000509000000000000" pitchFamily="65" charset="-120"/>
              </a:rPr>
              <a:t> </a:t>
            </a:r>
            <a:r>
              <a:rPr lang="en-US" altLang="zh-TW" sz="1600" dirty="0">
                <a:ea typeface="標楷體" panose="03000509000000000000" pitchFamily="65" charset="-120"/>
              </a:rPr>
              <a:t>genes.gtf, </a:t>
            </a:r>
            <a:r>
              <a:rPr lang="zh-TW" altLang="en-US" sz="1600" dirty="0">
                <a:ea typeface="標楷體" panose="03000509000000000000" pitchFamily="65" charset="-120"/>
              </a:rPr>
              <a:t>Solid_Tissue_Normal資料夾中所有</a:t>
            </a:r>
            <a:r>
              <a:rPr lang="en-US" altLang="zh-TW" sz="1600" dirty="0">
                <a:ea typeface="標楷體" panose="03000509000000000000" pitchFamily="65" charset="-120"/>
              </a:rPr>
              <a:t>abundances.cxb, stage_1</a:t>
            </a:r>
            <a:r>
              <a:rPr lang="zh-TW" altLang="en-US" sz="1600" dirty="0">
                <a:ea typeface="標楷體" panose="03000509000000000000" pitchFamily="65" charset="-120"/>
              </a:rPr>
              <a:t>資料夾中所有</a:t>
            </a:r>
            <a:r>
              <a:rPr lang="en-US" altLang="zh-TW" sz="1600" dirty="0">
                <a:ea typeface="標楷體" panose="03000509000000000000" pitchFamily="65" charset="-120"/>
              </a:rPr>
              <a:t>abundances.cxb</a:t>
            </a:r>
          </a:p>
          <a:p>
            <a:r>
              <a:rPr lang="zh-TW" altLang="en-US" sz="1600" dirty="0">
                <a:ea typeface="標楷體" panose="03000509000000000000" pitchFamily="65" charset="-120"/>
              </a:rPr>
              <a:t>輸出</a:t>
            </a:r>
            <a:r>
              <a:rPr lang="en-US" altLang="zh-TW" sz="1600" dirty="0">
                <a:ea typeface="標楷體" panose="03000509000000000000" pitchFamily="65" charset="-120"/>
              </a:rPr>
              <a:t>:</a:t>
            </a:r>
            <a:r>
              <a:rPr lang="zh-TW" altLang="en-US" sz="1600" dirty="0">
                <a:ea typeface="標楷體" panose="03000509000000000000" pitchFamily="65" charset="-120"/>
              </a:rPr>
              <a:t> </a:t>
            </a:r>
            <a:r>
              <a:rPr lang="en-US" altLang="zh-TW" sz="1600" dirty="0">
                <a:ea typeface="標楷體" panose="03000509000000000000" pitchFamily="65" charset="-120"/>
              </a:rPr>
              <a:t>gene_exp.diff, isoform_exp.diff …</a:t>
            </a:r>
            <a:endParaRPr lang="zh-TW" altLang="en-US" sz="1600" dirty="0">
              <a:ea typeface="標楷體" panose="03000509000000000000" pitchFamily="65" charset="-120"/>
            </a:endParaRPr>
          </a:p>
        </p:txBody>
      </p:sp>
      <p:sp>
        <p:nvSpPr>
          <p:cNvPr id="81" name="矩形 80"/>
          <p:cNvSpPr/>
          <p:nvPr/>
        </p:nvSpPr>
        <p:spPr>
          <a:xfrm>
            <a:off x="515380" y="4185084"/>
            <a:ext cx="11557284" cy="2554545"/>
          </a:xfrm>
          <a:prstGeom prst="rect">
            <a:avLst/>
          </a:prstGeom>
          <a:ln w="28575">
            <a:solidFill>
              <a:schemeClr val="tx1"/>
            </a:solidFill>
          </a:ln>
        </p:spPr>
        <p:txBody>
          <a:bodyPr wrap="square">
            <a:spAutoFit/>
          </a:bodyPr>
          <a:lstStyle/>
          <a:p>
            <a:r>
              <a:rPr lang="en-US" altLang="zh-TW" sz="1600" dirty="0">
                <a:solidFill>
                  <a:srgbClr val="FF0000"/>
                </a:solidFill>
                <a:ea typeface="標楷體" panose="03000509000000000000" pitchFamily="65" charset="-120"/>
              </a:rPr>
              <a:t>Stage iv vs Stage iii</a:t>
            </a:r>
          </a:p>
          <a:p>
            <a:endParaRPr lang="en-US" altLang="zh-TW" sz="1600" dirty="0">
              <a:ea typeface="標楷體" panose="03000509000000000000" pitchFamily="65" charset="-120"/>
            </a:endParaRPr>
          </a:p>
          <a:p>
            <a:r>
              <a:rPr lang="en-US" altLang="zh-TW" sz="1600" dirty="0">
                <a:ea typeface="標楷體" panose="03000509000000000000" pitchFamily="65" charset="-120"/>
              </a:rPr>
              <a:t>$ </a:t>
            </a:r>
            <a:r>
              <a:rPr lang="zh-TW" altLang="en-US" sz="1600" dirty="0">
                <a:ea typeface="標楷體" panose="03000509000000000000" pitchFamily="65" charset="-120"/>
              </a:rPr>
              <a:t>cuffdiff -p 16 </a:t>
            </a:r>
            <a:r>
              <a:rPr lang="en-US" altLang="zh-TW" sz="1600" dirty="0">
                <a:ea typeface="標楷體" panose="03000509000000000000" pitchFamily="65" charset="-120"/>
              </a:rPr>
              <a:t>\									(thread</a:t>
            </a:r>
            <a:r>
              <a:rPr lang="zh-TW" altLang="en-US" sz="1600" dirty="0">
                <a:ea typeface="標楷體" panose="03000509000000000000" pitchFamily="65" charset="-120"/>
              </a:rPr>
              <a:t>數量</a:t>
            </a:r>
            <a:r>
              <a:rPr lang="en-US" altLang="zh-TW" sz="1600" dirty="0">
                <a:ea typeface="標楷體" panose="03000509000000000000" pitchFamily="65" charset="-120"/>
              </a:rPr>
              <a:t>)</a:t>
            </a:r>
          </a:p>
          <a:p>
            <a:r>
              <a:rPr lang="zh-TW" altLang="en-US" sz="1600" dirty="0">
                <a:ea typeface="標楷體" panose="03000509000000000000" pitchFamily="65" charset="-120"/>
              </a:rPr>
              <a:t>                 -o </a:t>
            </a:r>
            <a:r>
              <a:rPr lang="en-US" altLang="zh-TW" sz="1600" dirty="0">
                <a:ea typeface="標楷體" panose="03000509000000000000" pitchFamily="65" charset="-120"/>
              </a:rPr>
              <a:t>~/DIFF_output/TCGA-COAD/4_3 \						(</a:t>
            </a:r>
            <a:r>
              <a:rPr lang="zh-TW" altLang="en-US" sz="1600" dirty="0">
                <a:ea typeface="標楷體" panose="03000509000000000000" pitchFamily="65" charset="-120"/>
              </a:rPr>
              <a:t>輸出路徑</a:t>
            </a:r>
            <a:r>
              <a:rPr lang="en-US" altLang="zh-TW" sz="1600" dirty="0">
                <a:ea typeface="標楷體" panose="03000509000000000000" pitchFamily="65" charset="-120"/>
              </a:rPr>
              <a:t>) 	</a:t>
            </a:r>
          </a:p>
          <a:p>
            <a:r>
              <a:rPr lang="zh-TW" altLang="en-US" sz="1600" dirty="0">
                <a:ea typeface="標楷體" panose="03000509000000000000" pitchFamily="65" charset="-120"/>
              </a:rPr>
              <a:t>                 </a:t>
            </a:r>
            <a:r>
              <a:rPr lang="en-US" altLang="zh-TW" sz="1600" dirty="0">
                <a:ea typeface="標楷體" panose="03000509000000000000" pitchFamily="65" charset="-120"/>
              </a:rPr>
              <a:t>~/Reference/igenome_20170514/Homo_sapiens/UCSC/hg38/Annotation/Genes/genes.gtf 	(hg38</a:t>
            </a:r>
            <a:r>
              <a:rPr lang="zh-TW" altLang="en-US" sz="1600" dirty="0">
                <a:ea typeface="標楷體" panose="03000509000000000000" pitchFamily="65" charset="-120"/>
              </a:rPr>
              <a:t>之註解檔</a:t>
            </a:r>
            <a:r>
              <a:rPr lang="en-US" altLang="zh-TW" sz="1600" dirty="0">
                <a:ea typeface="標楷體" panose="03000509000000000000" pitchFamily="65" charset="-120"/>
              </a:rPr>
              <a:t>)</a:t>
            </a:r>
          </a:p>
          <a:p>
            <a:r>
              <a:rPr lang="en-US" altLang="zh-TW" sz="1600" dirty="0">
                <a:solidFill>
                  <a:srgbClr val="FF0000"/>
                </a:solidFill>
                <a:ea typeface="標楷體" panose="03000509000000000000" pitchFamily="65" charset="-120"/>
              </a:rPr>
              <a:t>                 Primary_Tumor</a:t>
            </a:r>
            <a:r>
              <a:rPr lang="en-US" altLang="zh-TW" sz="1600" dirty="0">
                <a:ea typeface="標楷體" panose="03000509000000000000" pitchFamily="65" charset="-120"/>
              </a:rPr>
              <a:t>/</a:t>
            </a:r>
            <a:r>
              <a:rPr lang="en-US" altLang="zh-TW" sz="1600" dirty="0">
                <a:solidFill>
                  <a:srgbClr val="FF0000"/>
                </a:solidFill>
                <a:ea typeface="標楷體" panose="03000509000000000000" pitchFamily="65" charset="-120"/>
              </a:rPr>
              <a:t>stage_4</a:t>
            </a:r>
            <a:r>
              <a:rPr lang="en-US" altLang="zh-TW" sz="1600" dirty="0">
                <a:ea typeface="標楷體" panose="03000509000000000000" pitchFamily="65" charset="-120"/>
              </a:rPr>
              <a:t>/abundances1.cxb,</a:t>
            </a:r>
            <a:r>
              <a:rPr lang="en-US" altLang="zh-TW" sz="1600" dirty="0">
                <a:solidFill>
                  <a:srgbClr val="FF0000"/>
                </a:solidFill>
                <a:ea typeface="標楷體" panose="03000509000000000000" pitchFamily="65" charset="-120"/>
              </a:rPr>
              <a:t>Primary_Tumor</a:t>
            </a:r>
            <a:r>
              <a:rPr lang="en-US" altLang="zh-TW" sz="1600" dirty="0">
                <a:ea typeface="標楷體" panose="03000509000000000000" pitchFamily="65" charset="-120"/>
              </a:rPr>
              <a:t>/</a:t>
            </a:r>
            <a:r>
              <a:rPr lang="en-US" altLang="zh-TW" sz="1600" dirty="0">
                <a:solidFill>
                  <a:srgbClr val="FF0000"/>
                </a:solidFill>
                <a:ea typeface="標楷體" panose="03000509000000000000" pitchFamily="65" charset="-120"/>
              </a:rPr>
              <a:t>stage_4</a:t>
            </a:r>
            <a:r>
              <a:rPr lang="en-US" altLang="zh-TW" sz="1600" dirty="0">
                <a:ea typeface="標楷體" panose="03000509000000000000" pitchFamily="65" charset="-120"/>
              </a:rPr>
              <a:t>/abundances2.cxb…</a:t>
            </a:r>
            <a:r>
              <a:rPr lang="zh-TW" altLang="en-US" sz="1600" dirty="0">
                <a:ea typeface="標楷體" panose="03000509000000000000" pitchFamily="65" charset="-120"/>
              </a:rPr>
              <a:t> </a:t>
            </a:r>
            <a:r>
              <a:rPr lang="en-US" altLang="zh-TW" sz="1600" dirty="0">
                <a:ea typeface="標楷體" panose="03000509000000000000" pitchFamily="65" charset="-120"/>
              </a:rPr>
              <a:t>\		(</a:t>
            </a:r>
            <a:r>
              <a:rPr lang="zh-TW" altLang="en-US" sz="1600" dirty="0">
                <a:ea typeface="標楷體" panose="03000509000000000000" pitchFamily="65" charset="-120"/>
              </a:rPr>
              <a:t>控制組</a:t>
            </a:r>
            <a:r>
              <a:rPr lang="en-US" altLang="zh-TW" sz="1600" dirty="0">
                <a:ea typeface="標楷體" panose="03000509000000000000" pitchFamily="65" charset="-120"/>
              </a:rPr>
              <a:t>cxb</a:t>
            </a:r>
            <a:r>
              <a:rPr lang="zh-TW" altLang="en-US" sz="1600" dirty="0">
                <a:ea typeface="標楷體" panose="03000509000000000000" pitchFamily="65" charset="-120"/>
              </a:rPr>
              <a:t>檔</a:t>
            </a:r>
            <a:r>
              <a:rPr lang="en-US" altLang="zh-TW" sz="1600" dirty="0">
                <a:ea typeface="標楷體" panose="03000509000000000000" pitchFamily="65" charset="-120"/>
              </a:rPr>
              <a:t>)</a:t>
            </a:r>
          </a:p>
          <a:p>
            <a:r>
              <a:rPr lang="en-US" altLang="zh-TW" sz="1600" dirty="0">
                <a:ea typeface="標楷體" panose="03000509000000000000" pitchFamily="65" charset="-120"/>
              </a:rPr>
              <a:t>                 </a:t>
            </a:r>
            <a:r>
              <a:rPr lang="en-US" altLang="zh-TW" sz="1600" dirty="0">
                <a:solidFill>
                  <a:srgbClr val="FF0000"/>
                </a:solidFill>
                <a:ea typeface="標楷體" panose="03000509000000000000" pitchFamily="65" charset="-120"/>
              </a:rPr>
              <a:t>Primary_Tumor</a:t>
            </a:r>
            <a:r>
              <a:rPr lang="en-US" altLang="zh-TW" sz="1600" dirty="0">
                <a:ea typeface="標楷體" panose="03000509000000000000" pitchFamily="65" charset="-120"/>
              </a:rPr>
              <a:t>/</a:t>
            </a:r>
            <a:r>
              <a:rPr lang="en-US" altLang="zh-TW" sz="1600" dirty="0">
                <a:solidFill>
                  <a:srgbClr val="FF0000"/>
                </a:solidFill>
                <a:ea typeface="標楷體" panose="03000509000000000000" pitchFamily="65" charset="-120"/>
              </a:rPr>
              <a:t>stage_3</a:t>
            </a:r>
            <a:r>
              <a:rPr lang="en-US" altLang="zh-TW" sz="1600" dirty="0">
                <a:ea typeface="標楷體" panose="03000509000000000000" pitchFamily="65" charset="-120"/>
              </a:rPr>
              <a:t>/abundances1.cxb,</a:t>
            </a:r>
            <a:r>
              <a:rPr lang="en-US" altLang="zh-TW" sz="1600" dirty="0">
                <a:solidFill>
                  <a:srgbClr val="FF0000"/>
                </a:solidFill>
                <a:ea typeface="標楷體" panose="03000509000000000000" pitchFamily="65" charset="-120"/>
              </a:rPr>
              <a:t>Primary_Tumor</a:t>
            </a:r>
            <a:r>
              <a:rPr lang="en-US" altLang="zh-TW" sz="1600" dirty="0">
                <a:ea typeface="標楷體" panose="03000509000000000000" pitchFamily="65" charset="-120"/>
              </a:rPr>
              <a:t>/</a:t>
            </a:r>
            <a:r>
              <a:rPr lang="en-US" altLang="zh-TW" sz="1600" dirty="0">
                <a:solidFill>
                  <a:srgbClr val="FF0000"/>
                </a:solidFill>
                <a:ea typeface="標楷體" panose="03000509000000000000" pitchFamily="65" charset="-120"/>
              </a:rPr>
              <a:t>stage_3</a:t>
            </a:r>
            <a:r>
              <a:rPr lang="en-US" altLang="zh-TW" sz="1600" dirty="0">
                <a:ea typeface="標楷體" panose="03000509000000000000" pitchFamily="65" charset="-120"/>
              </a:rPr>
              <a:t>/abundances2.cxb…		(</a:t>
            </a:r>
            <a:r>
              <a:rPr lang="zh-TW" altLang="en-US" sz="1600" dirty="0">
                <a:ea typeface="標楷體" panose="03000509000000000000" pitchFamily="65" charset="-120"/>
              </a:rPr>
              <a:t>實驗組</a:t>
            </a:r>
            <a:r>
              <a:rPr lang="en-US" altLang="zh-TW" sz="1600" dirty="0">
                <a:ea typeface="標楷體" panose="03000509000000000000" pitchFamily="65" charset="-120"/>
              </a:rPr>
              <a:t>cxb</a:t>
            </a:r>
            <a:r>
              <a:rPr lang="zh-TW" altLang="en-US" sz="1600" dirty="0">
                <a:ea typeface="標楷體" panose="03000509000000000000" pitchFamily="65" charset="-120"/>
              </a:rPr>
              <a:t>檔</a:t>
            </a:r>
            <a:r>
              <a:rPr lang="en-US" altLang="zh-TW" sz="1600" dirty="0">
                <a:ea typeface="標楷體" panose="03000509000000000000" pitchFamily="65" charset="-120"/>
              </a:rPr>
              <a:t>)</a:t>
            </a:r>
          </a:p>
          <a:p>
            <a:endParaRPr lang="en-US" altLang="zh-TW" sz="1600" dirty="0">
              <a:ea typeface="標楷體" panose="03000509000000000000" pitchFamily="65" charset="-120"/>
            </a:endParaRPr>
          </a:p>
          <a:p>
            <a:r>
              <a:rPr lang="zh-TW" altLang="en-US" sz="1600" dirty="0">
                <a:ea typeface="標楷體" panose="03000509000000000000" pitchFamily="65" charset="-120"/>
              </a:rPr>
              <a:t>輸入</a:t>
            </a:r>
            <a:r>
              <a:rPr lang="en-US" altLang="zh-TW" sz="1600" dirty="0">
                <a:ea typeface="標楷體" panose="03000509000000000000" pitchFamily="65" charset="-120"/>
              </a:rPr>
              <a:t>:</a:t>
            </a:r>
            <a:r>
              <a:rPr lang="zh-TW" altLang="en-US" sz="1600" dirty="0">
                <a:ea typeface="標楷體" panose="03000509000000000000" pitchFamily="65" charset="-120"/>
              </a:rPr>
              <a:t> </a:t>
            </a:r>
            <a:r>
              <a:rPr lang="en-US" altLang="zh-TW" sz="1600" dirty="0">
                <a:ea typeface="標楷體" panose="03000509000000000000" pitchFamily="65" charset="-120"/>
              </a:rPr>
              <a:t>genes.gtf, stage_4</a:t>
            </a:r>
            <a:r>
              <a:rPr lang="zh-TW" altLang="en-US" sz="1600" dirty="0">
                <a:ea typeface="標楷體" panose="03000509000000000000" pitchFamily="65" charset="-120"/>
              </a:rPr>
              <a:t>資料夾中所有</a:t>
            </a:r>
            <a:r>
              <a:rPr lang="en-US" altLang="zh-TW" sz="1600" dirty="0">
                <a:ea typeface="標楷體" panose="03000509000000000000" pitchFamily="65" charset="-120"/>
              </a:rPr>
              <a:t>abundances.cxb,</a:t>
            </a:r>
            <a:r>
              <a:rPr lang="zh-TW" altLang="en-US" sz="1600" dirty="0">
                <a:ea typeface="標楷體" panose="03000509000000000000" pitchFamily="65" charset="-120"/>
              </a:rPr>
              <a:t> </a:t>
            </a:r>
            <a:r>
              <a:rPr lang="en-US" altLang="zh-TW" sz="1600" dirty="0">
                <a:ea typeface="標楷體" panose="03000509000000000000" pitchFamily="65" charset="-120"/>
              </a:rPr>
              <a:t>stage_3</a:t>
            </a:r>
            <a:r>
              <a:rPr lang="zh-TW" altLang="en-US" sz="1600" dirty="0">
                <a:ea typeface="標楷體" panose="03000509000000000000" pitchFamily="65" charset="-120"/>
              </a:rPr>
              <a:t>資料夾中所有</a:t>
            </a:r>
            <a:r>
              <a:rPr lang="en-US" altLang="zh-TW" sz="1600" dirty="0">
                <a:ea typeface="標楷體" panose="03000509000000000000" pitchFamily="65" charset="-120"/>
              </a:rPr>
              <a:t>abundances.cxb</a:t>
            </a:r>
          </a:p>
          <a:p>
            <a:r>
              <a:rPr lang="zh-TW" altLang="en-US" sz="1600" dirty="0">
                <a:ea typeface="標楷體" panose="03000509000000000000" pitchFamily="65" charset="-120"/>
              </a:rPr>
              <a:t>輸出</a:t>
            </a:r>
            <a:r>
              <a:rPr lang="en-US" altLang="zh-TW" sz="1600" dirty="0">
                <a:ea typeface="標楷體" panose="03000509000000000000" pitchFamily="65" charset="-120"/>
              </a:rPr>
              <a:t>:</a:t>
            </a:r>
            <a:r>
              <a:rPr lang="zh-TW" altLang="en-US" sz="1600" dirty="0">
                <a:ea typeface="標楷體" panose="03000509000000000000" pitchFamily="65" charset="-120"/>
              </a:rPr>
              <a:t> </a:t>
            </a:r>
            <a:r>
              <a:rPr lang="en-US" altLang="zh-TW" sz="1600" dirty="0">
                <a:ea typeface="標楷體" panose="03000509000000000000" pitchFamily="65" charset="-120"/>
              </a:rPr>
              <a:t>gene_exp.diff, isoform_exp.diff …</a:t>
            </a:r>
            <a:endParaRPr lang="zh-TW" altLang="en-US" sz="1600" dirty="0">
              <a:ea typeface="標楷體" panose="03000509000000000000" pitchFamily="65" charset="-120"/>
            </a:endParaRPr>
          </a:p>
        </p:txBody>
      </p:sp>
      <mc:AlternateContent xmlns:mc="http://schemas.openxmlformats.org/markup-compatibility/2006" xmlns:a14="http://schemas.microsoft.com/office/drawing/2010/main">
        <mc:Choice Requires="a14">
          <p:sp>
            <p:nvSpPr>
              <p:cNvPr id="2" name="文字方塊 1"/>
              <p:cNvSpPr txBox="1"/>
              <p:nvPr/>
            </p:nvSpPr>
            <p:spPr>
              <a:xfrm>
                <a:off x="2418185" y="3210233"/>
                <a:ext cx="7751673" cy="938847"/>
              </a:xfrm>
              <a:prstGeom prst="rect">
                <a:avLst/>
              </a:prstGeom>
              <a:noFill/>
            </p:spPr>
            <p:txBody>
              <a:bodyPr wrap="none" rtlCol="0">
                <a:spAutoFit/>
              </a:bodyPr>
              <a:lstStyle/>
              <a:p>
                <a:pPr algn="ctr"/>
                <a:r>
                  <a:rPr lang="en-US" altLang="zh-TW" sz="1600" dirty="0">
                    <a:solidFill>
                      <a:srgbClr val="000000"/>
                    </a:solidFill>
                    <a:ea typeface="標楷體" panose="03000509000000000000" pitchFamily="65" charset="-120"/>
                  </a:rPr>
                  <a:t>⁝</a:t>
                </a:r>
                <a:endParaRPr lang="en-US" altLang="zh-TW" sz="1600" dirty="0"/>
              </a:p>
              <a:p>
                <a:pPr algn="ctr"/>
                <a:r>
                  <a:rPr lang="en-US" altLang="zh-TW" sz="1600" dirty="0"/>
                  <a:t>Normal vs Stagei, Stage i vs Normal, Normal vs Stage ii,</a:t>
                </a:r>
                <a:r>
                  <a:rPr lang="zh-TW" altLang="en-US" sz="1600" dirty="0"/>
                  <a:t> </a:t>
                </a:r>
                <a:r>
                  <a:rPr lang="en-US" altLang="zh-TW" sz="1600" dirty="0"/>
                  <a:t>Stage ii vs Normal …</a:t>
                </a:r>
                <a:r>
                  <a:rPr lang="zh-TW" altLang="en-US" sz="1600" dirty="0"/>
                  <a:t> 共</a:t>
                </a:r>
                <a14:m>
                  <m:oMath xmlns:m="http://schemas.openxmlformats.org/officeDocument/2006/math">
                    <m:sSubSup>
                      <m:sSubSupPr>
                        <m:ctrlPr>
                          <a:rPr lang="zh-TW" altLang="zh-TW" sz="1600" i="1">
                            <a:solidFill>
                              <a:schemeClr val="dk1"/>
                            </a:solidFill>
                            <a:latin typeface="Cambria Math" panose="02040503050406030204" pitchFamily="18" charset="0"/>
                          </a:rPr>
                        </m:ctrlPr>
                      </m:sSubSupPr>
                      <m:e>
                        <m:r>
                          <m:rPr>
                            <m:nor/>
                          </m:rPr>
                          <a:rPr lang="en-US" altLang="zh-TW" sz="1600">
                            <a:solidFill>
                              <a:schemeClr val="dk1"/>
                            </a:solidFill>
                          </a:rPr>
                          <m:t>C</m:t>
                        </m:r>
                      </m:e>
                      <m:sub>
                        <m:r>
                          <m:rPr>
                            <m:nor/>
                          </m:rPr>
                          <a:rPr lang="en-US" altLang="zh-TW" sz="1600">
                            <a:solidFill>
                              <a:schemeClr val="dk1"/>
                            </a:solidFill>
                          </a:rPr>
                          <m:t>2</m:t>
                        </m:r>
                      </m:sub>
                      <m:sup>
                        <m:r>
                          <m:rPr>
                            <m:nor/>
                          </m:rPr>
                          <a:rPr lang="en-US" altLang="zh-TW" sz="1600">
                            <a:solidFill>
                              <a:schemeClr val="dk1"/>
                            </a:solidFill>
                          </a:rPr>
                          <m:t>5</m:t>
                        </m:r>
                      </m:sup>
                    </m:sSubSup>
                    <m:r>
                      <m:rPr>
                        <m:nor/>
                      </m:rPr>
                      <a:rPr lang="en-US" altLang="zh-TW" sz="1600">
                        <a:solidFill>
                          <a:schemeClr val="dk1"/>
                        </a:solidFill>
                      </a:rPr>
                      <m:t>×2</m:t>
                    </m:r>
                  </m:oMath>
                </a14:m>
                <a:r>
                  <a:rPr lang="zh-TW" altLang="en-US" sz="1600" dirty="0"/>
                  <a:t>種組合</a:t>
                </a:r>
                <a:endParaRPr lang="en-US" altLang="zh-TW" sz="1600" dirty="0"/>
              </a:p>
              <a:p>
                <a:pPr algn="ctr"/>
                <a:r>
                  <a:rPr lang="en-US" altLang="zh-TW" sz="1600" dirty="0">
                    <a:solidFill>
                      <a:srgbClr val="000000"/>
                    </a:solidFill>
                    <a:ea typeface="標楷體" panose="03000509000000000000" pitchFamily="65" charset="-120"/>
                  </a:rPr>
                  <a:t>⁝</a:t>
                </a:r>
                <a:endParaRPr lang="zh-TW" altLang="en-US" sz="1600" dirty="0"/>
              </a:p>
            </p:txBody>
          </p:sp>
        </mc:Choice>
        <mc:Fallback xmlns="">
          <p:sp>
            <p:nvSpPr>
              <p:cNvPr id="2" name="文字方塊 1"/>
              <p:cNvSpPr txBox="1">
                <a:spLocks noRot="1" noChangeAspect="1" noMove="1" noResize="1" noEditPoints="1" noAdjustHandles="1" noChangeArrowheads="1" noChangeShapeType="1" noTextEdit="1"/>
              </p:cNvSpPr>
              <p:nvPr/>
            </p:nvSpPr>
            <p:spPr>
              <a:xfrm>
                <a:off x="2418185" y="3210233"/>
                <a:ext cx="7751673" cy="938847"/>
              </a:xfrm>
              <a:prstGeom prst="rect">
                <a:avLst/>
              </a:prstGeom>
              <a:blipFill>
                <a:blip r:embed="rId2"/>
                <a:stretch>
                  <a:fillRect t="-2597" b="-3247"/>
                </a:stretch>
              </a:blipFill>
            </p:spPr>
            <p:txBody>
              <a:bodyPr/>
              <a:lstStyle/>
              <a:p>
                <a:r>
                  <a:rPr lang="zh-TW" altLang="en-US">
                    <a:noFill/>
                  </a:rPr>
                  <a:t> </a:t>
                </a:r>
              </a:p>
            </p:txBody>
          </p:sp>
        </mc:Fallback>
      </mc:AlternateContent>
      <p:sp>
        <p:nvSpPr>
          <p:cNvPr id="3" name="文字方塊 2"/>
          <p:cNvSpPr txBox="1"/>
          <p:nvPr/>
        </p:nvSpPr>
        <p:spPr>
          <a:xfrm>
            <a:off x="767408" y="3877307"/>
            <a:ext cx="11021863" cy="307777"/>
          </a:xfrm>
          <a:prstGeom prst="rect">
            <a:avLst/>
          </a:prstGeom>
          <a:noFill/>
        </p:spPr>
        <p:txBody>
          <a:bodyPr wrap="none" rtlCol="0">
            <a:spAutoFit/>
          </a:bodyPr>
          <a:lstStyle/>
          <a:p>
            <a:r>
              <a:rPr lang="en-US" altLang="zh-TW" sz="1400" b="1" dirty="0">
                <a:solidFill>
                  <a:srgbClr val="0070C0"/>
                </a:solidFill>
              </a:rPr>
              <a:t>nohup cuffdiff -p 16 -o ~/DIFF_output/TCGA-LIHC/n_1  ~/Reference/igenome_20170514/Homo_sapiens/UCSC/hg38/Annotation/Genes/genes.gtf</a:t>
            </a:r>
            <a:endParaRPr lang="zh-TW" altLang="en-US" sz="1400" b="1" dirty="0">
              <a:solidFill>
                <a:srgbClr val="0070C0"/>
              </a:solidFill>
            </a:endParaRPr>
          </a:p>
        </p:txBody>
      </p:sp>
      <p:sp>
        <p:nvSpPr>
          <p:cNvPr id="4" name="文字方塊 3"/>
          <p:cNvSpPr txBox="1"/>
          <p:nvPr/>
        </p:nvSpPr>
        <p:spPr>
          <a:xfrm>
            <a:off x="4151785" y="4369750"/>
            <a:ext cx="7920880" cy="646331"/>
          </a:xfrm>
          <a:prstGeom prst="rect">
            <a:avLst/>
          </a:prstGeom>
          <a:noFill/>
        </p:spPr>
        <p:txBody>
          <a:bodyPr wrap="square" rtlCol="0">
            <a:spAutoFit/>
          </a:bodyPr>
          <a:lstStyle/>
          <a:p>
            <a:r>
              <a:rPr lang="zh-TW" altLang="en-US" b="1" dirty="0">
                <a:solidFill>
                  <a:srgbClr val="FF0000"/>
                </a:solidFill>
              </a:rPr>
              <a:t>可執行</a:t>
            </a:r>
            <a:r>
              <a:rPr lang="en-US" altLang="zh-TW" b="1" dirty="0">
                <a:solidFill>
                  <a:srgbClr val="FF0000"/>
                </a:solidFill>
              </a:rPr>
              <a:t>/home/edward/Cuffdiff_path_generator.py</a:t>
            </a:r>
            <a:r>
              <a:rPr lang="zh-TW" altLang="en-US" b="1" dirty="0">
                <a:solidFill>
                  <a:srgbClr val="FF0000"/>
                </a:solidFill>
              </a:rPr>
              <a:t>來生成全部路徑，會輸出</a:t>
            </a:r>
            <a:r>
              <a:rPr lang="en-US" altLang="zh-TW" b="1" dirty="0">
                <a:solidFill>
                  <a:srgbClr val="FF0000"/>
                </a:solidFill>
              </a:rPr>
              <a:t>TCGA-LIHC.sh</a:t>
            </a:r>
            <a:r>
              <a:rPr lang="zh-TW" altLang="en-US" b="1" dirty="0">
                <a:solidFill>
                  <a:srgbClr val="FF0000"/>
                </a:solidFill>
              </a:rPr>
              <a:t>，執行這支</a:t>
            </a:r>
            <a:r>
              <a:rPr lang="en-US" altLang="zh-TW" b="1" dirty="0">
                <a:solidFill>
                  <a:srgbClr val="FF0000"/>
                </a:solidFill>
              </a:rPr>
              <a:t>sh</a:t>
            </a:r>
            <a:r>
              <a:rPr lang="zh-TW" altLang="en-US" b="1" dirty="0">
                <a:solidFill>
                  <a:srgbClr val="FF0000"/>
                </a:solidFill>
              </a:rPr>
              <a:t>就能全部跑，每種組合都要嚴謹確認</a:t>
            </a:r>
            <a:endParaRPr lang="en-US" altLang="zh-TW" b="1" dirty="0">
              <a:solidFill>
                <a:srgbClr val="FF0000"/>
              </a:solidFill>
            </a:endParaRPr>
          </a:p>
        </p:txBody>
      </p:sp>
      <p:sp>
        <p:nvSpPr>
          <p:cNvPr id="5" name="矩形 4"/>
          <p:cNvSpPr/>
          <p:nvPr/>
        </p:nvSpPr>
        <p:spPr>
          <a:xfrm>
            <a:off x="4833783" y="4149080"/>
            <a:ext cx="3557384" cy="369332"/>
          </a:xfrm>
          <a:prstGeom prst="rect">
            <a:avLst/>
          </a:prstGeom>
        </p:spPr>
        <p:txBody>
          <a:bodyPr wrap="none">
            <a:spAutoFit/>
          </a:bodyPr>
          <a:lstStyle/>
          <a:p>
            <a:r>
              <a:rPr lang="en-US" altLang="zh-TW" b="1" dirty="0">
                <a:solidFill>
                  <a:srgbClr val="FF0000"/>
                </a:solidFill>
              </a:rPr>
              <a:t>(</a:t>
            </a:r>
            <a:r>
              <a:rPr lang="zh-TW" altLang="en-US" b="1" dirty="0">
                <a:solidFill>
                  <a:srgbClr val="FF0000"/>
                </a:solidFill>
              </a:rPr>
              <a:t>要自行更換程式內部路徑及期別</a:t>
            </a:r>
            <a:r>
              <a:rPr lang="en-US" altLang="zh-TW" b="1" dirty="0">
                <a:solidFill>
                  <a:srgbClr val="FF0000"/>
                </a:solidFill>
              </a:rPr>
              <a:t>)</a:t>
            </a:r>
            <a:endParaRPr lang="zh-TW" altLang="en-US" b="1" dirty="0">
              <a:solidFill>
                <a:srgbClr val="FF0000"/>
              </a:solidFill>
            </a:endParaRPr>
          </a:p>
        </p:txBody>
      </p:sp>
    </p:spTree>
    <p:extLst>
      <p:ext uri="{BB962C8B-B14F-4D97-AF65-F5344CB8AC3E}">
        <p14:creationId xmlns:p14="http://schemas.microsoft.com/office/powerpoint/2010/main" val="28939083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矩形 58"/>
          <p:cNvSpPr/>
          <p:nvPr/>
        </p:nvSpPr>
        <p:spPr>
          <a:xfrm>
            <a:off x="839415" y="883193"/>
            <a:ext cx="9901100" cy="2554545"/>
          </a:xfrm>
          <a:prstGeom prst="rect">
            <a:avLst/>
          </a:prstGeom>
          <a:ln w="28575">
            <a:solidFill>
              <a:schemeClr val="tx1"/>
            </a:solidFill>
          </a:ln>
        </p:spPr>
        <p:txBody>
          <a:bodyPr wrap="square">
            <a:spAutoFit/>
          </a:bodyPr>
          <a:lstStyle/>
          <a:p>
            <a:r>
              <a:rPr lang="en-US" altLang="zh-TW" sz="1600" dirty="0">
                <a:solidFill>
                  <a:srgbClr val="FF0000"/>
                </a:solidFill>
                <a:ea typeface="標楷體" panose="03000509000000000000" pitchFamily="65" charset="-120"/>
              </a:rPr>
              <a:t>Normal vs Stage i</a:t>
            </a:r>
          </a:p>
          <a:p>
            <a:endParaRPr lang="en-US" altLang="zh-TW" sz="1600" dirty="0">
              <a:ea typeface="標楷體" panose="03000509000000000000" pitchFamily="65" charset="-120"/>
            </a:endParaRPr>
          </a:p>
          <a:p>
            <a:r>
              <a:rPr lang="en-US" altLang="zh-TW" sz="1600" dirty="0">
                <a:ea typeface="標楷體" panose="03000509000000000000" pitchFamily="65" charset="-120"/>
              </a:rPr>
              <a:t>$ </a:t>
            </a:r>
            <a:r>
              <a:rPr lang="zh-TW" altLang="en-US" sz="1600" dirty="0">
                <a:ea typeface="標楷體" panose="03000509000000000000" pitchFamily="65" charset="-120"/>
              </a:rPr>
              <a:t>python ~/pipeline/prepare_data/cuffdiff2mysql/cuffdiff2mysql.py \</a:t>
            </a:r>
            <a:r>
              <a:rPr lang="en-US" altLang="zh-TW" sz="1600" dirty="0">
                <a:ea typeface="標楷體" panose="03000509000000000000" pitchFamily="65" charset="-120"/>
              </a:rPr>
              <a:t>	</a:t>
            </a:r>
            <a:endParaRPr lang="zh-TW" altLang="en-US" sz="1600" dirty="0">
              <a:ea typeface="標楷體" panose="03000509000000000000" pitchFamily="65" charset="-120"/>
            </a:endParaRPr>
          </a:p>
          <a:p>
            <a:r>
              <a:rPr lang="zh-TW" altLang="en-US" sz="1600" dirty="0">
                <a:ea typeface="標楷體" panose="03000509000000000000" pitchFamily="65" charset="-120"/>
              </a:rPr>
              <a:t>        </a:t>
            </a:r>
            <a:r>
              <a:rPr lang="en-US" altLang="zh-TW" sz="1600" dirty="0">
                <a:ea typeface="標楷體" panose="03000509000000000000" pitchFamily="65" charset="-120"/>
              </a:rPr>
              <a:t>         ~/DIFF_output/TCGA-COAD/</a:t>
            </a:r>
            <a:r>
              <a:rPr lang="en-US" altLang="zh-TW" sz="1600" dirty="0">
                <a:solidFill>
                  <a:srgbClr val="FF0000"/>
                </a:solidFill>
                <a:ea typeface="標楷體" panose="03000509000000000000" pitchFamily="65" charset="-120"/>
              </a:rPr>
              <a:t>n</a:t>
            </a:r>
            <a:r>
              <a:rPr lang="en-US" altLang="zh-TW" sz="1600" dirty="0">
                <a:ea typeface="標楷體" panose="03000509000000000000" pitchFamily="65" charset="-120"/>
              </a:rPr>
              <a:t>_</a:t>
            </a:r>
            <a:r>
              <a:rPr lang="en-US" altLang="zh-TW" sz="1600" dirty="0">
                <a:solidFill>
                  <a:srgbClr val="FF0000"/>
                </a:solidFill>
                <a:ea typeface="標楷體" panose="03000509000000000000" pitchFamily="65" charset="-120"/>
              </a:rPr>
              <a:t>1</a:t>
            </a:r>
            <a:r>
              <a:rPr lang="zh-TW" altLang="en-US" sz="1600" dirty="0">
                <a:ea typeface="標楷體" panose="03000509000000000000" pitchFamily="65" charset="-120"/>
              </a:rPr>
              <a:t>/</a:t>
            </a:r>
            <a:r>
              <a:rPr lang="en-US" altLang="zh-TW" sz="1600" dirty="0">
                <a:solidFill>
                  <a:schemeClr val="accent6">
                    <a:lumMod val="75000"/>
                  </a:schemeClr>
                </a:solidFill>
                <a:ea typeface="標楷體" panose="03000509000000000000" pitchFamily="65" charset="-120"/>
              </a:rPr>
              <a:t>gene(isoform)</a:t>
            </a:r>
            <a:r>
              <a:rPr lang="zh-TW" altLang="en-US" sz="1600" dirty="0">
                <a:ea typeface="標楷體" panose="03000509000000000000" pitchFamily="65" charset="-120"/>
              </a:rPr>
              <a:t>_exp.diff \</a:t>
            </a:r>
            <a:r>
              <a:rPr lang="en-US" altLang="zh-TW" sz="1600" dirty="0">
                <a:ea typeface="標楷體" panose="03000509000000000000" pitchFamily="65" charset="-120"/>
              </a:rPr>
              <a:t>    	 	 (</a:t>
            </a:r>
            <a:r>
              <a:rPr lang="zh-TW" altLang="en-US" sz="1600" dirty="0">
                <a:ea typeface="標楷體" panose="03000509000000000000" pitchFamily="65" charset="-120"/>
              </a:rPr>
              <a:t>要匯入之檔案路徑</a:t>
            </a:r>
            <a:r>
              <a:rPr lang="en-US" altLang="zh-TW" sz="1600" dirty="0">
                <a:ea typeface="標楷體" panose="03000509000000000000" pitchFamily="65" charset="-120"/>
              </a:rPr>
              <a:t>)</a:t>
            </a:r>
            <a:endParaRPr lang="zh-TW" altLang="en-US" sz="1600" dirty="0">
              <a:ea typeface="標楷體" panose="03000509000000000000" pitchFamily="65" charset="-120"/>
            </a:endParaRPr>
          </a:p>
          <a:p>
            <a:r>
              <a:rPr lang="zh-TW" altLang="en-US" sz="1600" dirty="0">
                <a:ea typeface="標楷體" panose="03000509000000000000" pitchFamily="65" charset="-120"/>
              </a:rPr>
              <a:t>       </a:t>
            </a:r>
            <a:r>
              <a:rPr lang="en-US" altLang="zh-TW" sz="1600" dirty="0">
                <a:ea typeface="標楷體" panose="03000509000000000000" pitchFamily="65" charset="-120"/>
              </a:rPr>
              <a:t>          </a:t>
            </a:r>
            <a:r>
              <a:rPr lang="zh-TW" altLang="en-US" sz="1600" dirty="0">
                <a:solidFill>
                  <a:schemeClr val="accent4"/>
                </a:solidFill>
                <a:ea typeface="標楷體" panose="03000509000000000000" pitchFamily="65" charset="-120"/>
              </a:rPr>
              <a:t>TCGA-COAD</a:t>
            </a:r>
            <a:r>
              <a:rPr lang="zh-TW" altLang="en-US" sz="1600" dirty="0">
                <a:ea typeface="標楷體" panose="03000509000000000000" pitchFamily="65" charset="-120"/>
              </a:rPr>
              <a:t> \</a:t>
            </a:r>
            <a:r>
              <a:rPr lang="en-US" altLang="zh-TW" sz="1600" dirty="0">
                <a:ea typeface="標楷體" panose="03000509000000000000" pitchFamily="65" charset="-120"/>
              </a:rPr>
              <a:t>				           		 (TCGA project</a:t>
            </a:r>
            <a:r>
              <a:rPr lang="zh-TW" altLang="en-US" sz="1600" dirty="0">
                <a:ea typeface="標楷體" panose="03000509000000000000" pitchFamily="65" charset="-120"/>
              </a:rPr>
              <a:t>名稱</a:t>
            </a:r>
            <a:r>
              <a:rPr lang="en-US" altLang="zh-TW" sz="1600" dirty="0">
                <a:ea typeface="標楷體" panose="03000509000000000000" pitchFamily="65" charset="-120"/>
              </a:rPr>
              <a:t>)</a:t>
            </a:r>
            <a:endParaRPr lang="zh-TW" altLang="en-US" sz="1600" dirty="0">
              <a:ea typeface="標楷體" panose="03000509000000000000" pitchFamily="65" charset="-120"/>
            </a:endParaRPr>
          </a:p>
          <a:p>
            <a:r>
              <a:rPr lang="zh-TW" altLang="en-US" sz="1600" dirty="0">
                <a:ea typeface="標楷體" panose="03000509000000000000" pitchFamily="65" charset="-120"/>
              </a:rPr>
              <a:t>        </a:t>
            </a:r>
            <a:r>
              <a:rPr lang="en-US" altLang="zh-TW" sz="1600" dirty="0">
                <a:ea typeface="標楷體" panose="03000509000000000000" pitchFamily="65" charset="-120"/>
              </a:rPr>
              <a:t>         </a:t>
            </a:r>
            <a:r>
              <a:rPr lang="zh-TW" altLang="en-US" sz="1600" dirty="0">
                <a:solidFill>
                  <a:srgbClr val="FF0000"/>
                </a:solidFill>
                <a:ea typeface="標楷體" panose="03000509000000000000" pitchFamily="65" charset="-120"/>
              </a:rPr>
              <a:t>N</a:t>
            </a:r>
            <a:r>
              <a:rPr lang="zh-TW" altLang="en-US" sz="1600" dirty="0">
                <a:solidFill>
                  <a:srgbClr val="C00000"/>
                </a:solidFill>
                <a:ea typeface="標楷體" panose="03000509000000000000" pitchFamily="65" charset="-120"/>
              </a:rPr>
              <a:t> </a:t>
            </a:r>
            <a:r>
              <a:rPr lang="zh-TW" altLang="en-US" sz="1600" dirty="0">
                <a:ea typeface="標楷體" panose="03000509000000000000" pitchFamily="65" charset="-120"/>
              </a:rPr>
              <a:t>\</a:t>
            </a:r>
            <a:r>
              <a:rPr lang="en-US" altLang="zh-TW" sz="1600" dirty="0">
                <a:ea typeface="標楷體" panose="03000509000000000000" pitchFamily="65" charset="-120"/>
              </a:rPr>
              <a:t>					           		 (condition1)</a:t>
            </a:r>
            <a:endParaRPr lang="zh-TW" altLang="en-US" sz="1600" dirty="0">
              <a:ea typeface="標楷體" panose="03000509000000000000" pitchFamily="65" charset="-120"/>
            </a:endParaRPr>
          </a:p>
          <a:p>
            <a:r>
              <a:rPr lang="zh-TW" altLang="en-US" sz="1600" dirty="0">
                <a:ea typeface="標楷體" panose="03000509000000000000" pitchFamily="65" charset="-120"/>
              </a:rPr>
              <a:t>        </a:t>
            </a:r>
            <a:r>
              <a:rPr lang="en-US" altLang="zh-TW" sz="1600" dirty="0">
                <a:ea typeface="標楷體" panose="03000509000000000000" pitchFamily="65" charset="-120"/>
              </a:rPr>
              <a:t>         </a:t>
            </a:r>
            <a:r>
              <a:rPr lang="zh-TW" altLang="en-US" sz="1600" dirty="0">
                <a:solidFill>
                  <a:srgbClr val="FF0000"/>
                </a:solidFill>
                <a:ea typeface="標楷體" panose="03000509000000000000" pitchFamily="65" charset="-120"/>
              </a:rPr>
              <a:t>1</a:t>
            </a:r>
            <a:r>
              <a:rPr lang="en-US" altLang="zh-TW" sz="1600" dirty="0">
                <a:solidFill>
                  <a:srgbClr val="C00000"/>
                </a:solidFill>
                <a:ea typeface="標楷體" panose="03000509000000000000" pitchFamily="65" charset="-120"/>
              </a:rPr>
              <a:t>					          			 </a:t>
            </a:r>
            <a:r>
              <a:rPr lang="en-US" altLang="zh-TW" sz="1600" dirty="0">
                <a:ea typeface="標楷體" panose="03000509000000000000" pitchFamily="65" charset="-120"/>
              </a:rPr>
              <a:t>(condition2)</a:t>
            </a:r>
            <a:endParaRPr lang="en-US" altLang="zh-TW" sz="1600" dirty="0">
              <a:solidFill>
                <a:srgbClr val="C00000"/>
              </a:solidFill>
              <a:ea typeface="標楷體" panose="03000509000000000000" pitchFamily="65" charset="-120"/>
            </a:endParaRPr>
          </a:p>
          <a:p>
            <a:endParaRPr lang="en-US" altLang="zh-TW" sz="1600" dirty="0">
              <a:ea typeface="標楷體" panose="03000509000000000000" pitchFamily="65" charset="-120"/>
            </a:endParaRPr>
          </a:p>
          <a:p>
            <a:r>
              <a:rPr lang="zh-TW" altLang="en-US" sz="1600" dirty="0">
                <a:ea typeface="標楷體" panose="03000509000000000000" pitchFamily="65" charset="-120"/>
              </a:rPr>
              <a:t>輸入</a:t>
            </a:r>
            <a:r>
              <a:rPr lang="en-US" altLang="zh-TW" sz="1600" dirty="0">
                <a:ea typeface="標楷體" panose="03000509000000000000" pitchFamily="65" charset="-120"/>
              </a:rPr>
              <a:t>:</a:t>
            </a:r>
            <a:r>
              <a:rPr lang="zh-TW" altLang="en-US" sz="1600" dirty="0">
                <a:ea typeface="標楷體" panose="03000509000000000000" pitchFamily="65" charset="-120"/>
              </a:rPr>
              <a:t> </a:t>
            </a:r>
            <a:r>
              <a:rPr lang="en-US" altLang="zh-TW" sz="1600" dirty="0">
                <a:solidFill>
                  <a:schemeClr val="accent6">
                    <a:lumMod val="75000"/>
                  </a:schemeClr>
                </a:solidFill>
                <a:ea typeface="標楷體" panose="03000509000000000000" pitchFamily="65" charset="-120"/>
              </a:rPr>
              <a:t>gene(isoform)</a:t>
            </a:r>
            <a:r>
              <a:rPr lang="zh-TW" altLang="en-US" sz="1600" dirty="0">
                <a:ea typeface="標楷體" panose="03000509000000000000" pitchFamily="65" charset="-120"/>
              </a:rPr>
              <a:t>_exp.diff </a:t>
            </a:r>
            <a:endParaRPr lang="en-US" altLang="zh-TW" sz="1600" dirty="0">
              <a:ea typeface="標楷體" panose="03000509000000000000" pitchFamily="65" charset="-120"/>
            </a:endParaRPr>
          </a:p>
          <a:p>
            <a:r>
              <a:rPr lang="zh-TW" altLang="en-US" sz="1600" dirty="0">
                <a:ea typeface="標楷體" panose="03000509000000000000" pitchFamily="65" charset="-120"/>
              </a:rPr>
              <a:t>輸出</a:t>
            </a:r>
            <a:r>
              <a:rPr lang="en-US" altLang="zh-TW" sz="1600" dirty="0">
                <a:ea typeface="標楷體" panose="03000509000000000000" pitchFamily="65" charset="-120"/>
              </a:rPr>
              <a:t>:</a:t>
            </a:r>
            <a:r>
              <a:rPr lang="zh-TW" altLang="en-US" sz="1600" dirty="0">
                <a:ea typeface="標楷體" panose="03000509000000000000" pitchFamily="65" charset="-120"/>
              </a:rPr>
              <a:t> </a:t>
            </a:r>
            <a:r>
              <a:rPr lang="en-US" altLang="zh-TW" sz="1600" dirty="0">
                <a:solidFill>
                  <a:schemeClr val="accent4"/>
                </a:solidFill>
                <a:ea typeface="標楷體" panose="03000509000000000000" pitchFamily="65" charset="-120"/>
              </a:rPr>
              <a:t>TCGA-COAD</a:t>
            </a:r>
            <a:r>
              <a:rPr lang="en-US" altLang="zh-TW" sz="1600" dirty="0">
                <a:ea typeface="標楷體" panose="03000509000000000000" pitchFamily="65" charset="-120"/>
              </a:rPr>
              <a:t>_</a:t>
            </a:r>
            <a:r>
              <a:rPr lang="en-US" altLang="zh-TW" sz="1600" dirty="0">
                <a:solidFill>
                  <a:srgbClr val="FF0000"/>
                </a:solidFill>
                <a:ea typeface="標楷體" panose="03000509000000000000" pitchFamily="65" charset="-120"/>
              </a:rPr>
              <a:t>N</a:t>
            </a:r>
            <a:r>
              <a:rPr lang="en-US" altLang="zh-TW" sz="1600" dirty="0">
                <a:ea typeface="標楷體" panose="03000509000000000000" pitchFamily="65" charset="-120"/>
              </a:rPr>
              <a:t>_</a:t>
            </a:r>
            <a:r>
              <a:rPr lang="en-US" altLang="zh-TW" sz="1600" dirty="0">
                <a:solidFill>
                  <a:srgbClr val="FF0000"/>
                </a:solidFill>
                <a:ea typeface="標楷體" panose="03000509000000000000" pitchFamily="65" charset="-120"/>
              </a:rPr>
              <a:t>1</a:t>
            </a:r>
            <a:r>
              <a:rPr lang="en-US" altLang="zh-TW" sz="1600" dirty="0">
                <a:ea typeface="標楷體" panose="03000509000000000000" pitchFamily="65" charset="-120"/>
              </a:rPr>
              <a:t>_</a:t>
            </a:r>
            <a:r>
              <a:rPr lang="en-US" altLang="zh-TW" sz="1600" dirty="0">
                <a:solidFill>
                  <a:schemeClr val="accent6">
                    <a:lumMod val="75000"/>
                  </a:schemeClr>
                </a:solidFill>
                <a:ea typeface="標楷體" panose="03000509000000000000" pitchFamily="65" charset="-120"/>
              </a:rPr>
              <a:t>genes(isoforms)</a:t>
            </a:r>
            <a:r>
              <a:rPr lang="en-US" altLang="zh-TW" sz="1600" dirty="0">
                <a:ea typeface="標楷體" panose="03000509000000000000" pitchFamily="65" charset="-120"/>
              </a:rPr>
              <a:t> (mysql), </a:t>
            </a:r>
            <a:r>
              <a:rPr lang="en-US" altLang="zh-TW" sz="1600" dirty="0">
                <a:solidFill>
                  <a:schemeClr val="accent6">
                    <a:lumMod val="75000"/>
                  </a:schemeClr>
                </a:solidFill>
                <a:ea typeface="標楷體" panose="03000509000000000000" pitchFamily="65" charset="-120"/>
              </a:rPr>
              <a:t>TCGA-COAD</a:t>
            </a:r>
            <a:r>
              <a:rPr lang="en-US" altLang="zh-TW" sz="1600" dirty="0">
                <a:ea typeface="標楷體" panose="03000509000000000000" pitchFamily="65" charset="-120"/>
              </a:rPr>
              <a:t>_</a:t>
            </a:r>
            <a:r>
              <a:rPr lang="en-US" altLang="zh-TW" sz="1600" dirty="0">
                <a:solidFill>
                  <a:schemeClr val="accent6">
                    <a:lumMod val="75000"/>
                  </a:schemeClr>
                </a:solidFill>
                <a:ea typeface="標楷體" panose="03000509000000000000" pitchFamily="65" charset="-120"/>
              </a:rPr>
              <a:t>genes(isoforms)</a:t>
            </a:r>
            <a:r>
              <a:rPr lang="en-US" altLang="zh-TW" sz="1600" dirty="0">
                <a:ea typeface="標楷體" panose="03000509000000000000" pitchFamily="65" charset="-120"/>
              </a:rPr>
              <a:t>_FPKM (text)</a:t>
            </a:r>
          </a:p>
        </p:txBody>
      </p:sp>
      <p:sp>
        <p:nvSpPr>
          <p:cNvPr id="61" name="矩形 60"/>
          <p:cNvSpPr/>
          <p:nvPr/>
        </p:nvSpPr>
        <p:spPr>
          <a:xfrm>
            <a:off x="107821" y="44624"/>
            <a:ext cx="4790286" cy="400110"/>
          </a:xfrm>
          <a:prstGeom prst="rect">
            <a:avLst/>
          </a:prstGeom>
        </p:spPr>
        <p:txBody>
          <a:bodyPr wrap="none">
            <a:spAutoFit/>
          </a:bodyPr>
          <a:lstStyle/>
          <a:p>
            <a:r>
              <a:rPr lang="en-US" altLang="zh-TW" sz="2000" b="1" dirty="0">
                <a:ea typeface="標楷體" panose="03000509000000000000" pitchFamily="65" charset="-120"/>
              </a:rPr>
              <a:t> 7.</a:t>
            </a:r>
            <a:r>
              <a:rPr lang="zh-TW" altLang="en-US" sz="2000" b="1" dirty="0">
                <a:ea typeface="標楷體" panose="03000509000000000000" pitchFamily="65" charset="-120"/>
              </a:rPr>
              <a:t> 資料後處理</a:t>
            </a:r>
            <a:r>
              <a:rPr lang="en-US" altLang="zh-TW" sz="2000" b="1" dirty="0">
                <a:ea typeface="標楷體" panose="03000509000000000000" pitchFamily="65" charset="-120"/>
              </a:rPr>
              <a:t>(</a:t>
            </a:r>
            <a:r>
              <a:rPr lang="zh-TW" altLang="en-US" sz="2000" b="1" dirty="0">
                <a:ea typeface="標楷體" panose="03000509000000000000" pitchFamily="65" charset="-120"/>
              </a:rPr>
              <a:t>將</a:t>
            </a:r>
            <a:r>
              <a:rPr lang="en-US" altLang="zh-TW" sz="2000" b="1" dirty="0">
                <a:ea typeface="標楷體" panose="03000509000000000000" pitchFamily="65" charset="-120"/>
              </a:rPr>
              <a:t>Cuffdiff</a:t>
            </a:r>
            <a:r>
              <a:rPr lang="zh-TW" altLang="en-US" sz="2000" b="1" dirty="0">
                <a:ea typeface="標楷體" panose="03000509000000000000" pitchFamily="65" charset="-120"/>
              </a:rPr>
              <a:t>結果匯入資料庫</a:t>
            </a:r>
            <a:r>
              <a:rPr lang="en-US" altLang="zh-TW" sz="2000" b="1" dirty="0">
                <a:ea typeface="標楷體" panose="03000509000000000000" pitchFamily="65" charset="-120"/>
              </a:rPr>
              <a:t>)</a:t>
            </a:r>
          </a:p>
        </p:txBody>
      </p:sp>
      <p:sp>
        <p:nvSpPr>
          <p:cNvPr id="58" name="矩形 57"/>
          <p:cNvSpPr/>
          <p:nvPr/>
        </p:nvSpPr>
        <p:spPr>
          <a:xfrm>
            <a:off x="839416" y="4185084"/>
            <a:ext cx="9901100" cy="2554545"/>
          </a:xfrm>
          <a:prstGeom prst="rect">
            <a:avLst/>
          </a:prstGeom>
          <a:ln w="28575">
            <a:solidFill>
              <a:schemeClr val="tx1"/>
            </a:solidFill>
          </a:ln>
        </p:spPr>
        <p:txBody>
          <a:bodyPr wrap="square">
            <a:spAutoFit/>
          </a:bodyPr>
          <a:lstStyle/>
          <a:p>
            <a:r>
              <a:rPr lang="en-US" altLang="zh-TW" sz="1600" dirty="0">
                <a:solidFill>
                  <a:srgbClr val="FF0000"/>
                </a:solidFill>
                <a:ea typeface="標楷體" panose="03000509000000000000" pitchFamily="65" charset="-120"/>
              </a:rPr>
              <a:t>Stage iv vs Stage iii</a:t>
            </a:r>
          </a:p>
          <a:p>
            <a:endParaRPr lang="en-US" altLang="zh-TW" sz="1600" dirty="0">
              <a:ea typeface="標楷體" panose="03000509000000000000" pitchFamily="65" charset="-120"/>
            </a:endParaRPr>
          </a:p>
          <a:p>
            <a:r>
              <a:rPr lang="en-US" altLang="zh-TW" sz="1600" dirty="0">
                <a:ea typeface="標楷體" panose="03000509000000000000" pitchFamily="65" charset="-120"/>
              </a:rPr>
              <a:t>$ </a:t>
            </a:r>
            <a:r>
              <a:rPr lang="zh-TW" altLang="en-US" sz="1600" dirty="0">
                <a:ea typeface="標楷體" panose="03000509000000000000" pitchFamily="65" charset="-120"/>
              </a:rPr>
              <a:t>python ~/pipeline/prepare_data/cuffdiff2mysql/cuffdiff2mysql.py \</a:t>
            </a:r>
            <a:r>
              <a:rPr lang="en-US" altLang="zh-TW" sz="1600" dirty="0">
                <a:ea typeface="標楷體" panose="03000509000000000000" pitchFamily="65" charset="-120"/>
              </a:rPr>
              <a:t>	</a:t>
            </a:r>
            <a:endParaRPr lang="zh-TW" altLang="en-US" sz="1600" dirty="0">
              <a:ea typeface="標楷體" panose="03000509000000000000" pitchFamily="65" charset="-120"/>
            </a:endParaRPr>
          </a:p>
          <a:p>
            <a:r>
              <a:rPr lang="zh-TW" altLang="en-US" sz="1600" dirty="0">
                <a:ea typeface="標楷體" panose="03000509000000000000" pitchFamily="65" charset="-120"/>
              </a:rPr>
              <a:t>        </a:t>
            </a:r>
            <a:r>
              <a:rPr lang="en-US" altLang="zh-TW" sz="1600" dirty="0">
                <a:ea typeface="標楷體" panose="03000509000000000000" pitchFamily="65" charset="-120"/>
              </a:rPr>
              <a:t>         ~/DIFF_output/TCGA-COAD/</a:t>
            </a:r>
            <a:r>
              <a:rPr lang="en-US" altLang="zh-TW" sz="1600" dirty="0">
                <a:solidFill>
                  <a:srgbClr val="FF0000"/>
                </a:solidFill>
                <a:ea typeface="標楷體" panose="03000509000000000000" pitchFamily="65" charset="-120"/>
              </a:rPr>
              <a:t>4</a:t>
            </a:r>
            <a:r>
              <a:rPr lang="en-US" altLang="zh-TW" sz="1600" dirty="0">
                <a:ea typeface="標楷體" panose="03000509000000000000" pitchFamily="65" charset="-120"/>
              </a:rPr>
              <a:t>_</a:t>
            </a:r>
            <a:r>
              <a:rPr lang="en-US" altLang="zh-TW" sz="1600" dirty="0">
                <a:solidFill>
                  <a:srgbClr val="FF0000"/>
                </a:solidFill>
                <a:ea typeface="標楷體" panose="03000509000000000000" pitchFamily="65" charset="-120"/>
              </a:rPr>
              <a:t>3</a:t>
            </a:r>
            <a:r>
              <a:rPr lang="zh-TW" altLang="en-US" sz="1600" dirty="0">
                <a:ea typeface="標楷體" panose="03000509000000000000" pitchFamily="65" charset="-120"/>
              </a:rPr>
              <a:t>/</a:t>
            </a:r>
            <a:r>
              <a:rPr lang="en-US" altLang="zh-TW" sz="1600" dirty="0">
                <a:solidFill>
                  <a:schemeClr val="accent6">
                    <a:lumMod val="75000"/>
                  </a:schemeClr>
                </a:solidFill>
                <a:ea typeface="標楷體" panose="03000509000000000000" pitchFamily="65" charset="-120"/>
              </a:rPr>
              <a:t>gene(isoform)</a:t>
            </a:r>
            <a:r>
              <a:rPr lang="zh-TW" altLang="en-US" sz="1600" dirty="0">
                <a:ea typeface="標楷體" panose="03000509000000000000" pitchFamily="65" charset="-120"/>
              </a:rPr>
              <a:t>_exp.diff \</a:t>
            </a:r>
            <a:r>
              <a:rPr lang="en-US" altLang="zh-TW" sz="1600" dirty="0">
                <a:ea typeface="標楷體" panose="03000509000000000000" pitchFamily="65" charset="-120"/>
              </a:rPr>
              <a:t>    	 	 (</a:t>
            </a:r>
            <a:r>
              <a:rPr lang="zh-TW" altLang="en-US" sz="1600" dirty="0">
                <a:ea typeface="標楷體" panose="03000509000000000000" pitchFamily="65" charset="-120"/>
              </a:rPr>
              <a:t>要匯入之檔案路徑</a:t>
            </a:r>
            <a:r>
              <a:rPr lang="en-US" altLang="zh-TW" sz="1600" dirty="0">
                <a:ea typeface="標楷體" panose="03000509000000000000" pitchFamily="65" charset="-120"/>
              </a:rPr>
              <a:t>)</a:t>
            </a:r>
            <a:endParaRPr lang="zh-TW" altLang="en-US" sz="1600" dirty="0">
              <a:ea typeface="標楷體" panose="03000509000000000000" pitchFamily="65" charset="-120"/>
            </a:endParaRPr>
          </a:p>
          <a:p>
            <a:r>
              <a:rPr lang="zh-TW" altLang="en-US" sz="1600" dirty="0">
                <a:ea typeface="標楷體" panose="03000509000000000000" pitchFamily="65" charset="-120"/>
              </a:rPr>
              <a:t>       </a:t>
            </a:r>
            <a:r>
              <a:rPr lang="en-US" altLang="zh-TW" sz="1600" dirty="0">
                <a:ea typeface="標楷體" panose="03000509000000000000" pitchFamily="65" charset="-120"/>
              </a:rPr>
              <a:t>          </a:t>
            </a:r>
            <a:r>
              <a:rPr lang="zh-TW" altLang="en-US" sz="1600" dirty="0">
                <a:solidFill>
                  <a:schemeClr val="accent4"/>
                </a:solidFill>
                <a:ea typeface="標楷體" panose="03000509000000000000" pitchFamily="65" charset="-120"/>
              </a:rPr>
              <a:t>TCGA-COAD</a:t>
            </a:r>
            <a:r>
              <a:rPr lang="zh-TW" altLang="en-US" sz="1600" dirty="0">
                <a:ea typeface="標楷體" panose="03000509000000000000" pitchFamily="65" charset="-120"/>
              </a:rPr>
              <a:t> \</a:t>
            </a:r>
            <a:r>
              <a:rPr lang="en-US" altLang="zh-TW" sz="1600" dirty="0">
                <a:ea typeface="標楷體" panose="03000509000000000000" pitchFamily="65" charset="-120"/>
              </a:rPr>
              <a:t>				           		 (TCGA project</a:t>
            </a:r>
            <a:r>
              <a:rPr lang="zh-TW" altLang="en-US" sz="1600" dirty="0">
                <a:ea typeface="標楷體" panose="03000509000000000000" pitchFamily="65" charset="-120"/>
              </a:rPr>
              <a:t>名稱</a:t>
            </a:r>
            <a:r>
              <a:rPr lang="en-US" altLang="zh-TW" sz="1600" dirty="0">
                <a:ea typeface="標楷體" panose="03000509000000000000" pitchFamily="65" charset="-120"/>
              </a:rPr>
              <a:t>)</a:t>
            </a:r>
            <a:endParaRPr lang="zh-TW" altLang="en-US" sz="1600" dirty="0">
              <a:ea typeface="標楷體" panose="03000509000000000000" pitchFamily="65" charset="-120"/>
            </a:endParaRPr>
          </a:p>
          <a:p>
            <a:r>
              <a:rPr lang="zh-TW" altLang="en-US" sz="1600" dirty="0">
                <a:ea typeface="標楷體" panose="03000509000000000000" pitchFamily="65" charset="-120"/>
              </a:rPr>
              <a:t>        </a:t>
            </a:r>
            <a:r>
              <a:rPr lang="en-US" altLang="zh-TW" sz="1600" dirty="0">
                <a:ea typeface="標楷體" panose="03000509000000000000" pitchFamily="65" charset="-120"/>
              </a:rPr>
              <a:t>         </a:t>
            </a:r>
            <a:r>
              <a:rPr lang="en-US" altLang="zh-TW" sz="1600" dirty="0">
                <a:solidFill>
                  <a:srgbClr val="FF0000"/>
                </a:solidFill>
                <a:ea typeface="標楷體" panose="03000509000000000000" pitchFamily="65" charset="-120"/>
              </a:rPr>
              <a:t>4</a:t>
            </a:r>
            <a:r>
              <a:rPr lang="zh-TW" altLang="en-US" sz="1600" dirty="0">
                <a:solidFill>
                  <a:srgbClr val="C00000"/>
                </a:solidFill>
                <a:ea typeface="標楷體" panose="03000509000000000000" pitchFamily="65" charset="-120"/>
              </a:rPr>
              <a:t> </a:t>
            </a:r>
            <a:r>
              <a:rPr lang="zh-TW" altLang="en-US" sz="1600" dirty="0">
                <a:ea typeface="標楷體" panose="03000509000000000000" pitchFamily="65" charset="-120"/>
              </a:rPr>
              <a:t>\</a:t>
            </a:r>
            <a:r>
              <a:rPr lang="en-US" altLang="zh-TW" sz="1600" dirty="0">
                <a:ea typeface="標楷體" panose="03000509000000000000" pitchFamily="65" charset="-120"/>
              </a:rPr>
              <a:t>					           		 (condition1)</a:t>
            </a:r>
            <a:endParaRPr lang="zh-TW" altLang="en-US" sz="1600" dirty="0">
              <a:ea typeface="標楷體" panose="03000509000000000000" pitchFamily="65" charset="-120"/>
            </a:endParaRPr>
          </a:p>
          <a:p>
            <a:r>
              <a:rPr lang="zh-TW" altLang="en-US" sz="1600" dirty="0">
                <a:ea typeface="標楷體" panose="03000509000000000000" pitchFamily="65" charset="-120"/>
              </a:rPr>
              <a:t>        </a:t>
            </a:r>
            <a:r>
              <a:rPr lang="en-US" altLang="zh-TW" sz="1600" dirty="0">
                <a:ea typeface="標楷體" panose="03000509000000000000" pitchFamily="65" charset="-120"/>
              </a:rPr>
              <a:t>         </a:t>
            </a:r>
            <a:r>
              <a:rPr lang="en-US" altLang="zh-TW" sz="1600" dirty="0">
                <a:solidFill>
                  <a:srgbClr val="FF0000"/>
                </a:solidFill>
                <a:ea typeface="標楷體" panose="03000509000000000000" pitchFamily="65" charset="-120"/>
              </a:rPr>
              <a:t>3</a:t>
            </a:r>
            <a:r>
              <a:rPr lang="en-US" altLang="zh-TW" sz="1600" dirty="0">
                <a:solidFill>
                  <a:srgbClr val="C00000"/>
                </a:solidFill>
                <a:ea typeface="標楷體" panose="03000509000000000000" pitchFamily="65" charset="-120"/>
              </a:rPr>
              <a:t>					          			 </a:t>
            </a:r>
            <a:r>
              <a:rPr lang="en-US" altLang="zh-TW" sz="1600" dirty="0">
                <a:ea typeface="標楷體" panose="03000509000000000000" pitchFamily="65" charset="-120"/>
              </a:rPr>
              <a:t>(condition2)</a:t>
            </a:r>
            <a:endParaRPr lang="en-US" altLang="zh-TW" sz="1600" dirty="0">
              <a:solidFill>
                <a:srgbClr val="C00000"/>
              </a:solidFill>
              <a:ea typeface="標楷體" panose="03000509000000000000" pitchFamily="65" charset="-120"/>
            </a:endParaRPr>
          </a:p>
          <a:p>
            <a:endParaRPr lang="en-US" altLang="zh-TW" sz="1600" dirty="0">
              <a:ea typeface="標楷體" panose="03000509000000000000" pitchFamily="65" charset="-120"/>
            </a:endParaRPr>
          </a:p>
          <a:p>
            <a:r>
              <a:rPr lang="zh-TW" altLang="en-US" sz="1600" dirty="0">
                <a:ea typeface="標楷體" panose="03000509000000000000" pitchFamily="65" charset="-120"/>
              </a:rPr>
              <a:t>輸入</a:t>
            </a:r>
            <a:r>
              <a:rPr lang="en-US" altLang="zh-TW" sz="1600" dirty="0">
                <a:ea typeface="標楷體" panose="03000509000000000000" pitchFamily="65" charset="-120"/>
              </a:rPr>
              <a:t>:</a:t>
            </a:r>
            <a:r>
              <a:rPr lang="zh-TW" altLang="en-US" sz="1600" dirty="0">
                <a:ea typeface="標楷體" panose="03000509000000000000" pitchFamily="65" charset="-120"/>
              </a:rPr>
              <a:t> </a:t>
            </a:r>
            <a:r>
              <a:rPr lang="en-US" altLang="zh-TW" sz="1600" dirty="0">
                <a:solidFill>
                  <a:schemeClr val="accent6">
                    <a:lumMod val="75000"/>
                  </a:schemeClr>
                </a:solidFill>
                <a:ea typeface="標楷體" panose="03000509000000000000" pitchFamily="65" charset="-120"/>
              </a:rPr>
              <a:t>gene(isoform)</a:t>
            </a:r>
            <a:r>
              <a:rPr lang="zh-TW" altLang="en-US" sz="1600" dirty="0">
                <a:ea typeface="標楷體" panose="03000509000000000000" pitchFamily="65" charset="-120"/>
              </a:rPr>
              <a:t>_exp.diff </a:t>
            </a:r>
            <a:endParaRPr lang="en-US" altLang="zh-TW" sz="1600" dirty="0">
              <a:ea typeface="標楷體" panose="03000509000000000000" pitchFamily="65" charset="-120"/>
            </a:endParaRPr>
          </a:p>
          <a:p>
            <a:r>
              <a:rPr lang="zh-TW" altLang="en-US" sz="1600" dirty="0">
                <a:ea typeface="標楷體" panose="03000509000000000000" pitchFamily="65" charset="-120"/>
              </a:rPr>
              <a:t>輸出</a:t>
            </a:r>
            <a:r>
              <a:rPr lang="en-US" altLang="zh-TW" sz="1600" dirty="0">
                <a:ea typeface="標楷體" panose="03000509000000000000" pitchFamily="65" charset="-120"/>
              </a:rPr>
              <a:t>:</a:t>
            </a:r>
            <a:r>
              <a:rPr lang="zh-TW" altLang="en-US" sz="1600" dirty="0">
                <a:ea typeface="標楷體" panose="03000509000000000000" pitchFamily="65" charset="-120"/>
              </a:rPr>
              <a:t> </a:t>
            </a:r>
            <a:r>
              <a:rPr lang="en-US" altLang="zh-TW" sz="1600" dirty="0">
                <a:solidFill>
                  <a:schemeClr val="accent4"/>
                </a:solidFill>
                <a:ea typeface="標楷體" panose="03000509000000000000" pitchFamily="65" charset="-120"/>
              </a:rPr>
              <a:t>TCGA-COAD</a:t>
            </a:r>
            <a:r>
              <a:rPr lang="en-US" altLang="zh-TW" sz="1600" dirty="0">
                <a:ea typeface="標楷體" panose="03000509000000000000" pitchFamily="65" charset="-120"/>
              </a:rPr>
              <a:t>_</a:t>
            </a:r>
            <a:r>
              <a:rPr lang="en-US" altLang="zh-TW" sz="1600" dirty="0">
                <a:solidFill>
                  <a:srgbClr val="FF0000"/>
                </a:solidFill>
                <a:ea typeface="標楷體" panose="03000509000000000000" pitchFamily="65" charset="-120"/>
              </a:rPr>
              <a:t>4</a:t>
            </a:r>
            <a:r>
              <a:rPr lang="en-US" altLang="zh-TW" sz="1600" dirty="0">
                <a:ea typeface="標楷體" panose="03000509000000000000" pitchFamily="65" charset="-120"/>
              </a:rPr>
              <a:t>_</a:t>
            </a:r>
            <a:r>
              <a:rPr lang="en-US" altLang="zh-TW" sz="1600" dirty="0">
                <a:solidFill>
                  <a:srgbClr val="FF0000"/>
                </a:solidFill>
                <a:ea typeface="標楷體" panose="03000509000000000000" pitchFamily="65" charset="-120"/>
              </a:rPr>
              <a:t>3</a:t>
            </a:r>
            <a:r>
              <a:rPr lang="en-US" altLang="zh-TW" sz="1600" dirty="0">
                <a:ea typeface="標楷體" panose="03000509000000000000" pitchFamily="65" charset="-120"/>
              </a:rPr>
              <a:t>_</a:t>
            </a:r>
            <a:r>
              <a:rPr lang="en-US" altLang="zh-TW" sz="1600" dirty="0">
                <a:solidFill>
                  <a:schemeClr val="accent6">
                    <a:lumMod val="75000"/>
                  </a:schemeClr>
                </a:solidFill>
                <a:ea typeface="標楷體" panose="03000509000000000000" pitchFamily="65" charset="-120"/>
              </a:rPr>
              <a:t>genes(isoforms)</a:t>
            </a:r>
            <a:r>
              <a:rPr lang="en-US" altLang="zh-TW" sz="1600" dirty="0">
                <a:ea typeface="標楷體" panose="03000509000000000000" pitchFamily="65" charset="-120"/>
              </a:rPr>
              <a:t> (mysql), </a:t>
            </a:r>
            <a:r>
              <a:rPr lang="en-US" altLang="zh-TW" sz="1600" dirty="0">
                <a:solidFill>
                  <a:schemeClr val="accent6">
                    <a:lumMod val="75000"/>
                  </a:schemeClr>
                </a:solidFill>
                <a:ea typeface="標楷體" panose="03000509000000000000" pitchFamily="65" charset="-120"/>
              </a:rPr>
              <a:t>TCGA-COAD</a:t>
            </a:r>
            <a:r>
              <a:rPr lang="en-US" altLang="zh-TW" sz="1600" dirty="0">
                <a:ea typeface="標楷體" panose="03000509000000000000" pitchFamily="65" charset="-120"/>
              </a:rPr>
              <a:t>_</a:t>
            </a:r>
            <a:r>
              <a:rPr lang="en-US" altLang="zh-TW" sz="1600" dirty="0">
                <a:solidFill>
                  <a:schemeClr val="accent6">
                    <a:lumMod val="75000"/>
                  </a:schemeClr>
                </a:solidFill>
                <a:ea typeface="標楷體" panose="03000509000000000000" pitchFamily="65" charset="-120"/>
              </a:rPr>
              <a:t>genes(isoforms)</a:t>
            </a:r>
            <a:r>
              <a:rPr lang="en-US" altLang="zh-TW" sz="1600" dirty="0">
                <a:ea typeface="標楷體" panose="03000509000000000000" pitchFamily="65" charset="-120"/>
              </a:rPr>
              <a:t>_FPKM (text)</a:t>
            </a:r>
          </a:p>
        </p:txBody>
      </p:sp>
      <p:sp>
        <p:nvSpPr>
          <p:cNvPr id="68" name="文字方塊 67"/>
          <p:cNvSpPr txBox="1"/>
          <p:nvPr/>
        </p:nvSpPr>
        <p:spPr>
          <a:xfrm>
            <a:off x="9987808" y="883193"/>
            <a:ext cx="752707" cy="307777"/>
          </a:xfrm>
          <a:prstGeom prst="rect">
            <a:avLst/>
          </a:prstGeom>
          <a:solidFill>
            <a:srgbClr val="7E0000"/>
          </a:solidFill>
          <a:ln>
            <a:solidFill>
              <a:schemeClr val="tx1"/>
            </a:solidFill>
          </a:ln>
        </p:spPr>
        <p:txBody>
          <a:bodyPr wrap="none" rtlCol="0">
            <a:spAutoFit/>
          </a:bodyPr>
          <a:lstStyle/>
          <a:p>
            <a:r>
              <a:rPr lang="en-US" altLang="zh-TW" sz="1400" dirty="0">
                <a:solidFill>
                  <a:schemeClr val="bg1">
                    <a:lumMod val="95000"/>
                  </a:schemeClr>
                </a:solidFill>
                <a:ea typeface="標楷體" panose="03000509000000000000" pitchFamily="65" charset="-120"/>
              </a:rPr>
              <a:t>search1</a:t>
            </a:r>
            <a:endParaRPr lang="zh-TW" altLang="en-US" sz="1400" dirty="0">
              <a:solidFill>
                <a:schemeClr val="bg1">
                  <a:lumMod val="95000"/>
                </a:schemeClr>
              </a:solidFill>
              <a:ea typeface="標楷體" panose="03000509000000000000" pitchFamily="65" charset="-120"/>
            </a:endParaRPr>
          </a:p>
        </p:txBody>
      </p:sp>
      <mc:AlternateContent xmlns:mc="http://schemas.openxmlformats.org/markup-compatibility/2006" xmlns:a14="http://schemas.microsoft.com/office/drawing/2010/main">
        <mc:Choice Requires="a14">
          <p:sp>
            <p:nvSpPr>
              <p:cNvPr id="8" name="文字方塊 7"/>
              <p:cNvSpPr txBox="1"/>
              <p:nvPr/>
            </p:nvSpPr>
            <p:spPr>
              <a:xfrm>
                <a:off x="1914129" y="3175192"/>
                <a:ext cx="7751673" cy="938847"/>
              </a:xfrm>
              <a:prstGeom prst="rect">
                <a:avLst/>
              </a:prstGeom>
              <a:noFill/>
            </p:spPr>
            <p:txBody>
              <a:bodyPr wrap="none" rtlCol="0">
                <a:spAutoFit/>
              </a:bodyPr>
              <a:lstStyle/>
              <a:p>
                <a:pPr algn="ctr"/>
                <a:r>
                  <a:rPr lang="en-US" altLang="zh-TW" sz="1600" dirty="0">
                    <a:solidFill>
                      <a:srgbClr val="000000"/>
                    </a:solidFill>
                    <a:ea typeface="標楷體" panose="03000509000000000000" pitchFamily="65" charset="-120"/>
                  </a:rPr>
                  <a:t>⁝</a:t>
                </a:r>
                <a:endParaRPr lang="en-US" altLang="zh-TW" sz="1600" dirty="0"/>
              </a:p>
              <a:p>
                <a:pPr algn="ctr"/>
                <a:r>
                  <a:rPr lang="en-US" altLang="zh-TW" sz="1600" dirty="0"/>
                  <a:t>Normal vs Stagei, Stage i vs Normal, Normal vs Stage ii,</a:t>
                </a:r>
                <a:r>
                  <a:rPr lang="zh-TW" altLang="en-US" sz="1600" dirty="0"/>
                  <a:t> </a:t>
                </a:r>
                <a:r>
                  <a:rPr lang="en-US" altLang="zh-TW" sz="1600" dirty="0"/>
                  <a:t>Stage ii vs Normal …</a:t>
                </a:r>
                <a:r>
                  <a:rPr lang="zh-TW" altLang="en-US" sz="1600" dirty="0"/>
                  <a:t> 共</a:t>
                </a:r>
                <a14:m>
                  <m:oMath xmlns:m="http://schemas.openxmlformats.org/officeDocument/2006/math">
                    <m:sSubSup>
                      <m:sSubSupPr>
                        <m:ctrlPr>
                          <a:rPr lang="zh-TW" altLang="zh-TW" sz="1600" i="1">
                            <a:solidFill>
                              <a:schemeClr val="dk1"/>
                            </a:solidFill>
                            <a:latin typeface="Cambria Math" panose="02040503050406030204" pitchFamily="18" charset="0"/>
                          </a:rPr>
                        </m:ctrlPr>
                      </m:sSubSupPr>
                      <m:e>
                        <m:r>
                          <m:rPr>
                            <m:nor/>
                          </m:rPr>
                          <a:rPr lang="en-US" altLang="zh-TW" sz="1600">
                            <a:solidFill>
                              <a:schemeClr val="dk1"/>
                            </a:solidFill>
                          </a:rPr>
                          <m:t>C</m:t>
                        </m:r>
                      </m:e>
                      <m:sub>
                        <m:r>
                          <m:rPr>
                            <m:nor/>
                          </m:rPr>
                          <a:rPr lang="en-US" altLang="zh-TW" sz="1600">
                            <a:solidFill>
                              <a:schemeClr val="dk1"/>
                            </a:solidFill>
                          </a:rPr>
                          <m:t>2</m:t>
                        </m:r>
                      </m:sub>
                      <m:sup>
                        <m:r>
                          <m:rPr>
                            <m:nor/>
                          </m:rPr>
                          <a:rPr lang="en-US" altLang="zh-TW" sz="1600">
                            <a:solidFill>
                              <a:schemeClr val="dk1"/>
                            </a:solidFill>
                          </a:rPr>
                          <m:t>5</m:t>
                        </m:r>
                      </m:sup>
                    </m:sSubSup>
                    <m:r>
                      <m:rPr>
                        <m:nor/>
                      </m:rPr>
                      <a:rPr lang="en-US" altLang="zh-TW" sz="1600">
                        <a:solidFill>
                          <a:schemeClr val="dk1"/>
                        </a:solidFill>
                      </a:rPr>
                      <m:t>×2</m:t>
                    </m:r>
                  </m:oMath>
                </a14:m>
                <a:r>
                  <a:rPr lang="zh-TW" altLang="en-US" sz="1600" dirty="0"/>
                  <a:t>種組合</a:t>
                </a:r>
                <a:endParaRPr lang="en-US" altLang="zh-TW" sz="1600" dirty="0"/>
              </a:p>
              <a:p>
                <a:pPr algn="ctr"/>
                <a:r>
                  <a:rPr lang="en-US" altLang="zh-TW" sz="1600" dirty="0">
                    <a:solidFill>
                      <a:srgbClr val="000000"/>
                    </a:solidFill>
                    <a:ea typeface="標楷體" panose="03000509000000000000" pitchFamily="65" charset="-120"/>
                  </a:rPr>
                  <a:t>⁝</a:t>
                </a:r>
                <a:endParaRPr lang="zh-TW" altLang="en-US" sz="1600" dirty="0"/>
              </a:p>
            </p:txBody>
          </p:sp>
        </mc:Choice>
        <mc:Fallback xmlns="">
          <p:sp>
            <p:nvSpPr>
              <p:cNvPr id="8" name="文字方塊 7"/>
              <p:cNvSpPr txBox="1">
                <a:spLocks noRot="1" noChangeAspect="1" noMove="1" noResize="1" noEditPoints="1" noAdjustHandles="1" noChangeArrowheads="1" noChangeShapeType="1" noTextEdit="1"/>
              </p:cNvSpPr>
              <p:nvPr/>
            </p:nvSpPr>
            <p:spPr>
              <a:xfrm>
                <a:off x="1914129" y="3175192"/>
                <a:ext cx="7751673" cy="938847"/>
              </a:xfrm>
              <a:prstGeom prst="rect">
                <a:avLst/>
              </a:prstGeom>
              <a:blipFill>
                <a:blip r:embed="rId3"/>
                <a:stretch>
                  <a:fillRect t="-2597" b="-3247"/>
                </a:stretch>
              </a:blipFill>
            </p:spPr>
            <p:txBody>
              <a:bodyPr/>
              <a:lstStyle/>
              <a:p>
                <a:r>
                  <a:rPr lang="zh-TW" altLang="en-US">
                    <a:noFill/>
                  </a:rPr>
                  <a:t> </a:t>
                </a:r>
              </a:p>
            </p:txBody>
          </p:sp>
        </mc:Fallback>
      </mc:AlternateContent>
      <p:sp>
        <p:nvSpPr>
          <p:cNvPr id="2" name="文字方塊 1"/>
          <p:cNvSpPr txBox="1"/>
          <p:nvPr/>
        </p:nvSpPr>
        <p:spPr>
          <a:xfrm>
            <a:off x="4763852" y="-9359"/>
            <a:ext cx="7740860" cy="1477328"/>
          </a:xfrm>
          <a:prstGeom prst="rect">
            <a:avLst/>
          </a:prstGeom>
          <a:noFill/>
        </p:spPr>
        <p:txBody>
          <a:bodyPr wrap="square" rtlCol="0">
            <a:spAutoFit/>
          </a:bodyPr>
          <a:lstStyle/>
          <a:p>
            <a:r>
              <a:rPr lang="zh-TW" altLang="en-US" b="1" dirty="0">
                <a:solidFill>
                  <a:srgbClr val="FF0000"/>
                </a:solidFill>
              </a:rPr>
              <a:t>執行</a:t>
            </a:r>
            <a:r>
              <a:rPr lang="en-US" altLang="zh-TW" b="1" dirty="0">
                <a:solidFill>
                  <a:srgbClr val="FF0000"/>
                </a:solidFill>
              </a:rPr>
              <a:t>/home/edward/Cuffdiff2mysql_path_generator.py</a:t>
            </a:r>
            <a:r>
              <a:rPr lang="zh-TW" altLang="en-US" b="1" dirty="0">
                <a:solidFill>
                  <a:srgbClr val="FF0000"/>
                </a:solidFill>
              </a:rPr>
              <a:t>生成路徑，會生成</a:t>
            </a:r>
            <a:r>
              <a:rPr lang="en-US" altLang="zh-TW" b="1" dirty="0">
                <a:solidFill>
                  <a:srgbClr val="FF0000"/>
                </a:solidFill>
              </a:rPr>
              <a:t>TCGA-COAD_cuffdiff2mysql.sh</a:t>
            </a:r>
            <a:r>
              <a:rPr lang="zh-TW" altLang="en-US" b="1" dirty="0">
                <a:solidFill>
                  <a:srgbClr val="FF0000"/>
                </a:solidFill>
              </a:rPr>
              <a:t>，執行這支</a:t>
            </a:r>
            <a:r>
              <a:rPr lang="en-US" altLang="zh-TW" b="1" dirty="0">
                <a:solidFill>
                  <a:srgbClr val="FF0000"/>
                </a:solidFill>
              </a:rPr>
              <a:t>sh</a:t>
            </a:r>
            <a:r>
              <a:rPr lang="zh-TW" altLang="en-US" b="1" dirty="0">
                <a:solidFill>
                  <a:srgbClr val="FF0000"/>
                </a:solidFill>
              </a:rPr>
              <a:t>就能全部跑，每種組合都要嚴謹確認</a:t>
            </a:r>
            <a:endParaRPr lang="en-US" altLang="zh-TW" b="1" dirty="0">
              <a:solidFill>
                <a:srgbClr val="FF0000"/>
              </a:solidFill>
            </a:endParaRPr>
          </a:p>
          <a:p>
            <a:r>
              <a:rPr lang="en-US" altLang="zh-TW" b="1" dirty="0">
                <a:solidFill>
                  <a:srgbClr val="FF0000"/>
                </a:solidFill>
              </a:rPr>
              <a:t>Ex: python Cuffdiff2mysql_path_generator.py </a:t>
            </a:r>
            <a:r>
              <a:rPr lang="zh-TW" altLang="en-US" b="1" dirty="0">
                <a:solidFill>
                  <a:srgbClr val="FF0000"/>
                </a:solidFill>
              </a:rPr>
              <a:t>癌症名稱</a:t>
            </a:r>
            <a:r>
              <a:rPr lang="en-US" altLang="zh-TW" b="1" dirty="0">
                <a:solidFill>
                  <a:srgbClr val="FF0000"/>
                </a:solidFill>
              </a:rPr>
              <a:t>(ex:TCGA-COAD)</a:t>
            </a:r>
            <a:r>
              <a:rPr lang="zh-TW" altLang="en-US" b="1" dirty="0">
                <a:solidFill>
                  <a:srgbClr val="FF0000"/>
                </a:solidFill>
              </a:rPr>
              <a:t> 期別</a:t>
            </a:r>
            <a:r>
              <a:rPr lang="en-US" altLang="zh-TW" b="1" dirty="0">
                <a:solidFill>
                  <a:srgbClr val="FF0000"/>
                </a:solidFill>
              </a:rPr>
              <a:t>(ex:n,1,2,3,4)</a:t>
            </a:r>
            <a:endParaRPr lang="zh-TW" altLang="en-US" b="1" dirty="0">
              <a:solidFill>
                <a:srgbClr val="FF0000"/>
              </a:solidFill>
            </a:endParaRPr>
          </a:p>
        </p:txBody>
      </p:sp>
    </p:spTree>
    <p:extLst>
      <p:ext uri="{BB962C8B-B14F-4D97-AF65-F5344CB8AC3E}">
        <p14:creationId xmlns:p14="http://schemas.microsoft.com/office/powerpoint/2010/main" val="21306139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矩形 60"/>
          <p:cNvSpPr/>
          <p:nvPr/>
        </p:nvSpPr>
        <p:spPr>
          <a:xfrm>
            <a:off x="107821" y="44624"/>
            <a:ext cx="4790286" cy="400110"/>
          </a:xfrm>
          <a:prstGeom prst="rect">
            <a:avLst/>
          </a:prstGeom>
        </p:spPr>
        <p:txBody>
          <a:bodyPr wrap="none">
            <a:spAutoFit/>
          </a:bodyPr>
          <a:lstStyle/>
          <a:p>
            <a:r>
              <a:rPr lang="en-US" altLang="zh-TW" sz="2000" b="1" dirty="0">
                <a:ea typeface="標楷體" panose="03000509000000000000" pitchFamily="65" charset="-120"/>
              </a:rPr>
              <a:t> 7.</a:t>
            </a:r>
            <a:r>
              <a:rPr lang="zh-TW" altLang="en-US" sz="2000" b="1" dirty="0">
                <a:ea typeface="標楷體" panose="03000509000000000000" pitchFamily="65" charset="-120"/>
              </a:rPr>
              <a:t> 資料後處理</a:t>
            </a:r>
            <a:r>
              <a:rPr lang="en-US" altLang="zh-TW" sz="2000" b="1" dirty="0">
                <a:ea typeface="標楷體" panose="03000509000000000000" pitchFamily="65" charset="-120"/>
              </a:rPr>
              <a:t>(</a:t>
            </a:r>
            <a:r>
              <a:rPr lang="zh-TW" altLang="en-US" sz="2000" b="1" dirty="0">
                <a:ea typeface="標楷體" panose="03000509000000000000" pitchFamily="65" charset="-120"/>
              </a:rPr>
              <a:t>將</a:t>
            </a:r>
            <a:r>
              <a:rPr lang="en-US" altLang="zh-TW" sz="2000" b="1" dirty="0">
                <a:ea typeface="標楷體" panose="03000509000000000000" pitchFamily="65" charset="-120"/>
              </a:rPr>
              <a:t>Cuffdiff</a:t>
            </a:r>
            <a:r>
              <a:rPr lang="zh-TW" altLang="en-US" sz="2000" b="1" dirty="0">
                <a:ea typeface="標楷體" panose="03000509000000000000" pitchFamily="65" charset="-120"/>
              </a:rPr>
              <a:t>結果匯入資料庫</a:t>
            </a:r>
            <a:r>
              <a:rPr lang="en-US" altLang="zh-TW" sz="2000" b="1" dirty="0">
                <a:ea typeface="標楷體" panose="03000509000000000000" pitchFamily="65" charset="-120"/>
              </a:rPr>
              <a:t>)</a:t>
            </a:r>
          </a:p>
        </p:txBody>
      </p:sp>
      <p:sp>
        <p:nvSpPr>
          <p:cNvPr id="9" name="文字方塊 8"/>
          <p:cNvSpPr txBox="1"/>
          <p:nvPr/>
        </p:nvSpPr>
        <p:spPr>
          <a:xfrm>
            <a:off x="5017115" y="4331036"/>
            <a:ext cx="2229778" cy="276999"/>
          </a:xfrm>
          <a:prstGeom prst="rect">
            <a:avLst/>
          </a:prstGeom>
          <a:solidFill>
            <a:schemeClr val="bg1">
              <a:lumMod val="85000"/>
            </a:schemeClr>
          </a:solidFill>
          <a:ln w="9525">
            <a:solidFill>
              <a:schemeClr val="tx1">
                <a:lumMod val="95000"/>
                <a:lumOff val="5000"/>
              </a:schemeClr>
            </a:solidFill>
          </a:ln>
        </p:spPr>
        <p:txBody>
          <a:bodyPr wrap="none" rtlCol="0">
            <a:spAutoFit/>
          </a:bodyPr>
          <a:lstStyle/>
          <a:p>
            <a:r>
              <a:rPr lang="en-US" altLang="zh-TW" sz="1200" dirty="0">
                <a:solidFill>
                  <a:schemeClr val="accent4"/>
                </a:solidFill>
                <a:ea typeface="標楷體" panose="03000509000000000000" pitchFamily="65" charset="-120"/>
              </a:rPr>
              <a:t>TCGA-COAD</a:t>
            </a:r>
            <a:r>
              <a:rPr lang="en-US" altLang="zh-TW" sz="1200" dirty="0">
                <a:ea typeface="標楷體" panose="03000509000000000000" pitchFamily="65" charset="-120"/>
              </a:rPr>
              <a:t>_</a:t>
            </a:r>
            <a:r>
              <a:rPr lang="en-US" altLang="zh-TW" sz="1200" dirty="0">
                <a:solidFill>
                  <a:srgbClr val="FF0000"/>
                </a:solidFill>
                <a:ea typeface="標楷體" panose="03000509000000000000" pitchFamily="65" charset="-120"/>
              </a:rPr>
              <a:t>4</a:t>
            </a:r>
            <a:r>
              <a:rPr lang="en-US" altLang="zh-TW" sz="1200" dirty="0">
                <a:ea typeface="標楷體" panose="03000509000000000000" pitchFamily="65" charset="-120"/>
              </a:rPr>
              <a:t>_</a:t>
            </a:r>
            <a:r>
              <a:rPr lang="en-US" altLang="zh-TW" sz="1200" dirty="0">
                <a:solidFill>
                  <a:srgbClr val="FF0000"/>
                </a:solidFill>
                <a:ea typeface="標楷體" panose="03000509000000000000" pitchFamily="65" charset="-120"/>
              </a:rPr>
              <a:t>3</a:t>
            </a:r>
            <a:r>
              <a:rPr lang="en-US" altLang="zh-TW" sz="1200" dirty="0">
                <a:ea typeface="標楷體" panose="03000509000000000000" pitchFamily="65" charset="-120"/>
              </a:rPr>
              <a:t>_</a:t>
            </a:r>
            <a:r>
              <a:rPr lang="en-US" altLang="zh-TW" sz="1200" dirty="0">
                <a:solidFill>
                  <a:schemeClr val="accent6">
                    <a:lumMod val="75000"/>
                  </a:schemeClr>
                </a:solidFill>
                <a:ea typeface="標楷體" panose="03000509000000000000" pitchFamily="65" charset="-120"/>
              </a:rPr>
              <a:t>genes</a:t>
            </a:r>
            <a:r>
              <a:rPr lang="en-US" altLang="zh-TW" sz="1200" dirty="0">
                <a:ea typeface="標楷體" panose="03000509000000000000" pitchFamily="65" charset="-120"/>
              </a:rPr>
              <a:t> (mysql)</a:t>
            </a:r>
          </a:p>
        </p:txBody>
      </p:sp>
      <p:sp>
        <p:nvSpPr>
          <p:cNvPr id="10" name="矩形 9"/>
          <p:cNvSpPr/>
          <p:nvPr/>
        </p:nvSpPr>
        <p:spPr>
          <a:xfrm>
            <a:off x="623392" y="4608035"/>
            <a:ext cx="11017224" cy="195331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文字方塊 10"/>
          <p:cNvSpPr txBox="1"/>
          <p:nvPr/>
        </p:nvSpPr>
        <p:spPr>
          <a:xfrm>
            <a:off x="5005951" y="908720"/>
            <a:ext cx="2250616" cy="276999"/>
          </a:xfrm>
          <a:prstGeom prst="rect">
            <a:avLst/>
          </a:prstGeom>
          <a:solidFill>
            <a:schemeClr val="bg1">
              <a:lumMod val="85000"/>
            </a:schemeClr>
          </a:solidFill>
          <a:ln w="9525">
            <a:solidFill>
              <a:schemeClr val="tx1">
                <a:lumMod val="95000"/>
                <a:lumOff val="5000"/>
              </a:schemeClr>
            </a:solidFill>
          </a:ln>
        </p:spPr>
        <p:txBody>
          <a:bodyPr wrap="none" rtlCol="0">
            <a:spAutoFit/>
          </a:bodyPr>
          <a:lstStyle/>
          <a:p>
            <a:r>
              <a:rPr lang="en-US" altLang="zh-TW" sz="1200" dirty="0">
                <a:solidFill>
                  <a:schemeClr val="accent4"/>
                </a:solidFill>
                <a:ea typeface="標楷體" panose="03000509000000000000" pitchFamily="65" charset="-120"/>
              </a:rPr>
              <a:t>TCGA-COAD</a:t>
            </a:r>
            <a:r>
              <a:rPr lang="en-US" altLang="zh-TW" sz="1200" dirty="0">
                <a:ea typeface="標楷體" panose="03000509000000000000" pitchFamily="65" charset="-120"/>
              </a:rPr>
              <a:t>_</a:t>
            </a:r>
            <a:r>
              <a:rPr lang="en-US" altLang="zh-TW" sz="1200" dirty="0">
                <a:solidFill>
                  <a:srgbClr val="FF0000"/>
                </a:solidFill>
                <a:ea typeface="標楷體" panose="03000509000000000000" pitchFamily="65" charset="-120"/>
              </a:rPr>
              <a:t>N</a:t>
            </a:r>
            <a:r>
              <a:rPr lang="en-US" altLang="zh-TW" sz="1200" dirty="0">
                <a:ea typeface="標楷體" panose="03000509000000000000" pitchFamily="65" charset="-120"/>
              </a:rPr>
              <a:t>_</a:t>
            </a:r>
            <a:r>
              <a:rPr lang="en-US" altLang="zh-TW" sz="1200" dirty="0">
                <a:solidFill>
                  <a:srgbClr val="FF0000"/>
                </a:solidFill>
                <a:ea typeface="標楷體" panose="03000509000000000000" pitchFamily="65" charset="-120"/>
              </a:rPr>
              <a:t>1</a:t>
            </a:r>
            <a:r>
              <a:rPr lang="en-US" altLang="zh-TW" sz="1200" dirty="0">
                <a:ea typeface="標楷體" panose="03000509000000000000" pitchFamily="65" charset="-120"/>
              </a:rPr>
              <a:t>_</a:t>
            </a:r>
            <a:r>
              <a:rPr lang="en-US" altLang="zh-TW" sz="1200" dirty="0">
                <a:solidFill>
                  <a:schemeClr val="accent6">
                    <a:lumMod val="75000"/>
                  </a:schemeClr>
                </a:solidFill>
                <a:ea typeface="標楷體" panose="03000509000000000000" pitchFamily="65" charset="-120"/>
              </a:rPr>
              <a:t>genes</a:t>
            </a:r>
            <a:r>
              <a:rPr lang="en-US" altLang="zh-TW" sz="1200" dirty="0">
                <a:ea typeface="標楷體" panose="03000509000000000000" pitchFamily="65" charset="-120"/>
              </a:rPr>
              <a:t> (mysql)</a:t>
            </a:r>
          </a:p>
        </p:txBody>
      </p:sp>
      <p:sp>
        <p:nvSpPr>
          <p:cNvPr id="12" name="矩形 11"/>
          <p:cNvSpPr/>
          <p:nvPr/>
        </p:nvSpPr>
        <p:spPr>
          <a:xfrm>
            <a:off x="621903" y="1185719"/>
            <a:ext cx="11018713" cy="19202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4" name="圖片 3"/>
          <p:cNvPicPr>
            <a:picLocks noChangeAspect="1"/>
          </p:cNvPicPr>
          <p:nvPr/>
        </p:nvPicPr>
        <p:blipFill>
          <a:blip r:embed="rId3"/>
          <a:stretch>
            <a:fillRect/>
          </a:stretch>
        </p:blipFill>
        <p:spPr>
          <a:xfrm>
            <a:off x="665777" y="4689140"/>
            <a:ext cx="10932455" cy="1743100"/>
          </a:xfrm>
          <a:prstGeom prst="rect">
            <a:avLst/>
          </a:prstGeom>
        </p:spPr>
      </p:pic>
      <p:pic>
        <p:nvPicPr>
          <p:cNvPr id="5" name="圖片 4"/>
          <p:cNvPicPr>
            <a:picLocks noChangeAspect="1"/>
          </p:cNvPicPr>
          <p:nvPr/>
        </p:nvPicPr>
        <p:blipFill>
          <a:blip r:embed="rId4"/>
          <a:stretch>
            <a:fillRect/>
          </a:stretch>
        </p:blipFill>
        <p:spPr>
          <a:xfrm>
            <a:off x="665032" y="1247314"/>
            <a:ext cx="10932455" cy="1858686"/>
          </a:xfrm>
          <a:prstGeom prst="rect">
            <a:avLst/>
          </a:prstGeom>
        </p:spPr>
      </p:pic>
      <mc:AlternateContent xmlns:mc="http://schemas.openxmlformats.org/markup-compatibility/2006" xmlns:a14="http://schemas.microsoft.com/office/drawing/2010/main">
        <mc:Choice Requires="a14">
          <p:sp>
            <p:nvSpPr>
              <p:cNvPr id="13" name="文字方塊 12"/>
              <p:cNvSpPr txBox="1"/>
              <p:nvPr/>
            </p:nvSpPr>
            <p:spPr>
              <a:xfrm>
                <a:off x="1804946" y="3212976"/>
                <a:ext cx="8652626" cy="1009892"/>
              </a:xfrm>
              <a:prstGeom prst="rect">
                <a:avLst/>
              </a:prstGeom>
              <a:noFill/>
            </p:spPr>
            <p:txBody>
              <a:bodyPr wrap="none" rtlCol="0">
                <a:spAutoFit/>
              </a:bodyPr>
              <a:lstStyle/>
              <a:p>
                <a:pPr algn="ctr"/>
                <a:r>
                  <a:rPr lang="en-US" altLang="zh-TW" dirty="0">
                    <a:solidFill>
                      <a:srgbClr val="000000"/>
                    </a:solidFill>
                    <a:ea typeface="標楷體" panose="03000509000000000000" pitchFamily="65" charset="-120"/>
                  </a:rPr>
                  <a:t>⁝</a:t>
                </a:r>
                <a:endParaRPr lang="en-US" altLang="zh-TW" dirty="0"/>
              </a:p>
              <a:p>
                <a:pPr algn="ctr"/>
                <a:r>
                  <a:rPr lang="en-US" altLang="zh-TW" dirty="0"/>
                  <a:t>Normal vs Stagei, Stage i vs Normal, Normal vs Stage ii,</a:t>
                </a:r>
                <a:r>
                  <a:rPr lang="zh-TW" altLang="en-US" dirty="0"/>
                  <a:t> </a:t>
                </a:r>
                <a:r>
                  <a:rPr lang="en-US" altLang="zh-TW" dirty="0"/>
                  <a:t>Stage ii vs Normal …</a:t>
                </a:r>
                <a:r>
                  <a:rPr lang="zh-TW" altLang="en-US" dirty="0"/>
                  <a:t> 共</a:t>
                </a:r>
                <a14:m>
                  <m:oMath xmlns:m="http://schemas.openxmlformats.org/officeDocument/2006/math">
                    <m:sSubSup>
                      <m:sSubSupPr>
                        <m:ctrlPr>
                          <a:rPr lang="zh-TW" altLang="zh-TW" i="1">
                            <a:solidFill>
                              <a:schemeClr val="dk1"/>
                            </a:solidFill>
                            <a:latin typeface="Cambria Math" panose="02040503050406030204" pitchFamily="18" charset="0"/>
                          </a:rPr>
                        </m:ctrlPr>
                      </m:sSubSupPr>
                      <m:e>
                        <m:r>
                          <m:rPr>
                            <m:nor/>
                          </m:rPr>
                          <a:rPr lang="en-US" altLang="zh-TW">
                            <a:solidFill>
                              <a:schemeClr val="dk1"/>
                            </a:solidFill>
                          </a:rPr>
                          <m:t>C</m:t>
                        </m:r>
                      </m:e>
                      <m:sub>
                        <m:r>
                          <m:rPr>
                            <m:nor/>
                          </m:rPr>
                          <a:rPr lang="en-US" altLang="zh-TW">
                            <a:solidFill>
                              <a:schemeClr val="dk1"/>
                            </a:solidFill>
                          </a:rPr>
                          <m:t>2</m:t>
                        </m:r>
                      </m:sub>
                      <m:sup>
                        <m:r>
                          <m:rPr>
                            <m:nor/>
                          </m:rPr>
                          <a:rPr lang="en-US" altLang="zh-TW">
                            <a:solidFill>
                              <a:schemeClr val="dk1"/>
                            </a:solidFill>
                          </a:rPr>
                          <m:t>5</m:t>
                        </m:r>
                      </m:sup>
                    </m:sSubSup>
                    <m:r>
                      <m:rPr>
                        <m:nor/>
                      </m:rPr>
                      <a:rPr lang="en-US" altLang="zh-TW">
                        <a:solidFill>
                          <a:schemeClr val="dk1"/>
                        </a:solidFill>
                      </a:rPr>
                      <m:t>×2</m:t>
                    </m:r>
                  </m:oMath>
                </a14:m>
                <a:r>
                  <a:rPr lang="zh-TW" altLang="en-US" dirty="0"/>
                  <a:t>種組合</a:t>
                </a:r>
                <a:endParaRPr lang="en-US" altLang="zh-TW" dirty="0"/>
              </a:p>
              <a:p>
                <a:pPr algn="ctr"/>
                <a:r>
                  <a:rPr lang="en-US" altLang="zh-TW" dirty="0">
                    <a:solidFill>
                      <a:srgbClr val="000000"/>
                    </a:solidFill>
                    <a:ea typeface="標楷體" panose="03000509000000000000" pitchFamily="65" charset="-120"/>
                  </a:rPr>
                  <a:t>⁝</a:t>
                </a:r>
                <a:endParaRPr lang="zh-TW" altLang="en-US" dirty="0"/>
              </a:p>
            </p:txBody>
          </p:sp>
        </mc:Choice>
        <mc:Fallback xmlns="">
          <p:sp>
            <p:nvSpPr>
              <p:cNvPr id="13" name="文字方塊 12"/>
              <p:cNvSpPr txBox="1">
                <a:spLocks noRot="1" noChangeAspect="1" noMove="1" noResize="1" noEditPoints="1" noAdjustHandles="1" noChangeArrowheads="1" noChangeShapeType="1" noTextEdit="1"/>
              </p:cNvSpPr>
              <p:nvPr/>
            </p:nvSpPr>
            <p:spPr>
              <a:xfrm>
                <a:off x="1804946" y="3212976"/>
                <a:ext cx="8652626" cy="1009892"/>
              </a:xfrm>
              <a:prstGeom prst="rect">
                <a:avLst/>
              </a:prstGeom>
              <a:blipFill>
                <a:blip r:embed="rId5"/>
                <a:stretch>
                  <a:fillRect l="-493" t="-3614" r="-493" b="-7831"/>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39287417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矩形 80"/>
          <p:cNvSpPr/>
          <p:nvPr/>
        </p:nvSpPr>
        <p:spPr>
          <a:xfrm>
            <a:off x="479376" y="620688"/>
            <a:ext cx="11053228" cy="2800767"/>
          </a:xfrm>
          <a:prstGeom prst="rect">
            <a:avLst/>
          </a:prstGeom>
          <a:ln w="28575">
            <a:solidFill>
              <a:schemeClr val="tx1"/>
            </a:solidFill>
          </a:ln>
        </p:spPr>
        <p:txBody>
          <a:bodyPr wrap="square">
            <a:spAutoFit/>
          </a:bodyPr>
          <a:lstStyle/>
          <a:p>
            <a:r>
              <a:rPr lang="en-US" altLang="zh-TW" sz="1600" dirty="0">
                <a:ea typeface="標楷體" panose="03000509000000000000" pitchFamily="65" charset="-120"/>
              </a:rPr>
              <a:t>$</a:t>
            </a:r>
            <a:r>
              <a:rPr lang="zh-TW" altLang="en-US" sz="1600" dirty="0">
                <a:ea typeface="標楷體" panose="03000509000000000000" pitchFamily="65" charset="-120"/>
              </a:rPr>
              <a:t> python </a:t>
            </a:r>
            <a:r>
              <a:rPr lang="en-US" altLang="zh-TW" sz="1600" dirty="0">
                <a:ea typeface="標楷體" panose="03000509000000000000" pitchFamily="65" charset="-120"/>
              </a:rPr>
              <a:t>~/pipeline/prepare_data/FPKM_gather/</a:t>
            </a:r>
            <a:r>
              <a:rPr lang="zh-TW" altLang="en-US" sz="1600" dirty="0">
                <a:ea typeface="標楷體" panose="03000509000000000000" pitchFamily="65" charset="-120"/>
              </a:rPr>
              <a:t>cuff</a:t>
            </a:r>
            <a:r>
              <a:rPr lang="en-US" altLang="zh-TW" sz="1600" dirty="0">
                <a:ea typeface="標楷體" panose="03000509000000000000" pitchFamily="65" charset="-120"/>
              </a:rPr>
              <a:t>diff</a:t>
            </a:r>
            <a:r>
              <a:rPr lang="zh-TW" altLang="en-US" sz="1600" dirty="0">
                <a:ea typeface="標楷體" panose="03000509000000000000" pitchFamily="65" charset="-120"/>
              </a:rPr>
              <a:t>_FPKM_</a:t>
            </a:r>
            <a:r>
              <a:rPr lang="en-US" altLang="zh-TW" sz="1600" dirty="0">
                <a:ea typeface="標楷體" panose="03000509000000000000" pitchFamily="65" charset="-120"/>
              </a:rPr>
              <a:t>TEST</a:t>
            </a:r>
            <a:r>
              <a:rPr lang="zh-TW" altLang="en-US" sz="1600" dirty="0">
                <a:ea typeface="標楷體" panose="03000509000000000000" pitchFamily="65" charset="-120"/>
              </a:rPr>
              <a:t>.py \</a:t>
            </a:r>
            <a:endParaRPr lang="en-US" altLang="zh-TW" sz="1600" dirty="0">
              <a:ea typeface="標楷體" panose="03000509000000000000" pitchFamily="65" charset="-120"/>
            </a:endParaRPr>
          </a:p>
          <a:p>
            <a:r>
              <a:rPr lang="en-US" altLang="zh-TW" sz="1600" dirty="0">
                <a:ea typeface="標楷體" panose="03000509000000000000" pitchFamily="65" charset="-120"/>
              </a:rPr>
              <a:t>                 ~/DIFF_output/TCGA-COAD/ </a:t>
            </a:r>
            <a:r>
              <a:rPr lang="zh-TW" altLang="en-US" sz="1600" dirty="0">
                <a:ea typeface="標楷體" panose="03000509000000000000" pitchFamily="65" charset="-120"/>
              </a:rPr>
              <a:t>\</a:t>
            </a:r>
            <a:r>
              <a:rPr lang="en-US" altLang="zh-TW" sz="1600" dirty="0">
                <a:ea typeface="標楷體" panose="03000509000000000000" pitchFamily="65" charset="-120"/>
              </a:rPr>
              <a:t>      	 	 </a:t>
            </a:r>
            <a:r>
              <a:rPr lang="zh-TW" altLang="en-US" sz="1600" dirty="0">
                <a:ea typeface="標楷體" panose="03000509000000000000" pitchFamily="65" charset="-120"/>
              </a:rPr>
              <a:t>(</a:t>
            </a:r>
            <a:r>
              <a:rPr lang="en-US" altLang="zh-TW" sz="1600" dirty="0">
                <a:ea typeface="標楷體" panose="03000509000000000000" pitchFamily="65" charset="-120"/>
              </a:rPr>
              <a:t>Cuffdiff</a:t>
            </a:r>
            <a:r>
              <a:rPr lang="zh-TW" altLang="en-US" sz="1600" dirty="0">
                <a:ea typeface="標楷體" panose="03000509000000000000" pitchFamily="65" charset="-120"/>
              </a:rPr>
              <a:t>輸出資料夾)</a:t>
            </a:r>
            <a:endParaRPr lang="en-US" altLang="zh-TW" sz="1600" dirty="0">
              <a:ea typeface="標楷體" panose="03000509000000000000" pitchFamily="65" charset="-120"/>
            </a:endParaRPr>
          </a:p>
          <a:p>
            <a:r>
              <a:rPr lang="zh-TW" altLang="en-US" sz="1600" dirty="0">
                <a:ea typeface="標楷體" panose="03000509000000000000" pitchFamily="65" charset="-120"/>
              </a:rPr>
              <a:t>                 </a:t>
            </a:r>
            <a:r>
              <a:rPr lang="en-US" altLang="zh-TW" sz="1600" dirty="0">
                <a:solidFill>
                  <a:srgbClr val="779B5E"/>
                </a:solidFill>
                <a:ea typeface="標楷體" panose="03000509000000000000" pitchFamily="65" charset="-120"/>
              </a:rPr>
              <a:t>genes</a:t>
            </a:r>
            <a:r>
              <a:rPr lang="en-US" altLang="zh-TW" sz="1600" dirty="0">
                <a:ea typeface="標楷體" panose="03000509000000000000" pitchFamily="65" charset="-120"/>
              </a:rPr>
              <a:t>.read_group_tracking </a:t>
            </a:r>
            <a:r>
              <a:rPr lang="zh-TW" altLang="en-US" sz="1600" dirty="0">
                <a:ea typeface="標楷體" panose="03000509000000000000" pitchFamily="65" charset="-120"/>
              </a:rPr>
              <a:t>\       </a:t>
            </a:r>
            <a:r>
              <a:rPr lang="en-US" altLang="zh-TW" sz="1600" dirty="0">
                <a:ea typeface="標楷體" panose="03000509000000000000" pitchFamily="65" charset="-120"/>
              </a:rPr>
              <a:t>		</a:t>
            </a:r>
            <a:r>
              <a:rPr lang="zh-TW" altLang="en-US" sz="1600" dirty="0">
                <a:ea typeface="標楷體" panose="03000509000000000000" pitchFamily="65" charset="-120"/>
              </a:rPr>
              <a:t> </a:t>
            </a:r>
            <a:r>
              <a:rPr lang="en-US" altLang="zh-TW" sz="1600" dirty="0">
                <a:ea typeface="標楷體" panose="03000509000000000000" pitchFamily="65" charset="-120"/>
              </a:rPr>
              <a:t>(6.Cuffdiff</a:t>
            </a:r>
            <a:r>
              <a:rPr lang="zh-TW" altLang="en-US" sz="1600" dirty="0">
                <a:ea typeface="標楷體" panose="03000509000000000000" pitchFamily="65" charset="-120"/>
              </a:rPr>
              <a:t>輸出</a:t>
            </a:r>
            <a:r>
              <a:rPr lang="en-US" altLang="zh-TW" sz="1600" dirty="0">
                <a:ea typeface="標楷體" panose="03000509000000000000" pitchFamily="65" charset="-120"/>
              </a:rPr>
              <a:t>: </a:t>
            </a:r>
            <a:r>
              <a:rPr lang="en-US" altLang="zh-TW" sz="1600" dirty="0">
                <a:solidFill>
                  <a:schemeClr val="accent6">
                    <a:lumMod val="75000"/>
                  </a:schemeClr>
                </a:solidFill>
                <a:ea typeface="標楷體" panose="03000509000000000000" pitchFamily="65" charset="-120"/>
              </a:rPr>
              <a:t>gene</a:t>
            </a:r>
            <a:r>
              <a:rPr lang="zh-TW" altLang="en-US" sz="1600" dirty="0">
                <a:solidFill>
                  <a:schemeClr val="accent6">
                    <a:lumMod val="75000"/>
                  </a:schemeClr>
                </a:solidFill>
                <a:ea typeface="標楷體" panose="03000509000000000000" pitchFamily="65" charset="-120"/>
              </a:rPr>
              <a:t>s</a:t>
            </a:r>
            <a:r>
              <a:rPr lang="en-US" altLang="zh-TW" sz="1600" dirty="0">
                <a:solidFill>
                  <a:srgbClr val="779B5E"/>
                </a:solidFill>
                <a:ea typeface="標楷體" panose="03000509000000000000" pitchFamily="65" charset="-120"/>
              </a:rPr>
              <a:t>(</a:t>
            </a:r>
            <a:r>
              <a:rPr lang="zh-TW" altLang="en-US" sz="1600" dirty="0">
                <a:solidFill>
                  <a:schemeClr val="accent6">
                    <a:lumMod val="75000"/>
                  </a:schemeClr>
                </a:solidFill>
                <a:ea typeface="標楷體" panose="03000509000000000000" pitchFamily="65" charset="-120"/>
              </a:rPr>
              <a:t>isoforms</a:t>
            </a:r>
            <a:r>
              <a:rPr lang="en-US" altLang="zh-TW" sz="1600" dirty="0">
                <a:solidFill>
                  <a:schemeClr val="accent6">
                    <a:lumMod val="75000"/>
                  </a:schemeClr>
                </a:solidFill>
                <a:ea typeface="標楷體" panose="03000509000000000000" pitchFamily="65" charset="-120"/>
              </a:rPr>
              <a:t>)</a:t>
            </a:r>
            <a:r>
              <a:rPr lang="en-US" altLang="zh-TW" sz="1600" dirty="0">
                <a:ea typeface="標楷體" panose="03000509000000000000" pitchFamily="65" charset="-120"/>
              </a:rPr>
              <a:t>.read_group_tracking)</a:t>
            </a:r>
            <a:endParaRPr lang="zh-TW" altLang="en-US" sz="1600" dirty="0">
              <a:ea typeface="標楷體" panose="03000509000000000000" pitchFamily="65" charset="-120"/>
            </a:endParaRPr>
          </a:p>
          <a:p>
            <a:r>
              <a:rPr lang="zh-TW" altLang="en-US" sz="1600" dirty="0">
                <a:ea typeface="標楷體" panose="03000509000000000000" pitchFamily="65" charset="-120"/>
              </a:rPr>
              <a:t>                 </a:t>
            </a:r>
            <a:r>
              <a:rPr lang="zh-TW" altLang="en-US" sz="1600" dirty="0">
                <a:solidFill>
                  <a:schemeClr val="accent1">
                    <a:lumMod val="75000"/>
                  </a:schemeClr>
                </a:solidFill>
                <a:ea typeface="標楷體" panose="03000509000000000000" pitchFamily="65" charset="-120"/>
              </a:rPr>
              <a:t>TCGA-COAD</a:t>
            </a:r>
            <a:r>
              <a:rPr lang="en-US" altLang="zh-TW" sz="1600" dirty="0">
                <a:ea typeface="標楷體" panose="03000509000000000000" pitchFamily="65" charset="-120"/>
              </a:rPr>
              <a:t>		       		 (project</a:t>
            </a:r>
            <a:r>
              <a:rPr lang="zh-TW" altLang="en-US" sz="1600" dirty="0">
                <a:ea typeface="標楷體" panose="03000509000000000000" pitchFamily="65" charset="-120"/>
              </a:rPr>
              <a:t>名稱</a:t>
            </a:r>
            <a:r>
              <a:rPr lang="en-US" altLang="zh-TW" sz="1600" dirty="0">
                <a:ea typeface="標楷體" panose="03000509000000000000" pitchFamily="65" charset="-120"/>
              </a:rPr>
              <a:t>)</a:t>
            </a:r>
          </a:p>
          <a:p>
            <a:endParaRPr lang="en-US" altLang="zh-TW" sz="1600" dirty="0">
              <a:ea typeface="標楷體" panose="03000509000000000000" pitchFamily="65" charset="-120"/>
            </a:endParaRPr>
          </a:p>
          <a:p>
            <a:r>
              <a:rPr lang="zh-TW" altLang="en-US" sz="1600" dirty="0">
                <a:ea typeface="標楷體" panose="03000509000000000000" pitchFamily="65" charset="-120"/>
              </a:rPr>
              <a:t>輸入</a:t>
            </a:r>
            <a:r>
              <a:rPr lang="en-US" altLang="zh-TW" sz="1600" dirty="0">
                <a:ea typeface="標楷體" panose="03000509000000000000" pitchFamily="65" charset="-120"/>
              </a:rPr>
              <a:t>:</a:t>
            </a:r>
            <a:r>
              <a:rPr lang="zh-TW" altLang="en-US" sz="1600" dirty="0">
                <a:ea typeface="標楷體" panose="03000509000000000000" pitchFamily="65" charset="-120"/>
              </a:rPr>
              <a:t> </a:t>
            </a:r>
            <a:r>
              <a:rPr lang="en-US" altLang="zh-TW" sz="1600" dirty="0">
                <a:ea typeface="標楷體" panose="03000509000000000000" pitchFamily="65" charset="-120"/>
              </a:rPr>
              <a:t>~/DIFF_output/TCGA-COAD/</a:t>
            </a:r>
            <a:r>
              <a:rPr lang="zh-TW" altLang="en-US" sz="1600" dirty="0">
                <a:ea typeface="標楷體" panose="03000509000000000000" pitchFamily="65" charset="-120"/>
              </a:rPr>
              <a:t>資料夾中所有</a:t>
            </a:r>
            <a:r>
              <a:rPr lang="en-US" altLang="zh-TW" sz="1600" dirty="0">
                <a:solidFill>
                  <a:srgbClr val="779B5E"/>
                </a:solidFill>
                <a:ea typeface="標楷體" panose="03000509000000000000" pitchFamily="65" charset="-120"/>
              </a:rPr>
              <a:t>genes</a:t>
            </a:r>
            <a:r>
              <a:rPr lang="en-US" altLang="zh-TW" sz="1600" dirty="0">
                <a:ea typeface="標楷體" panose="03000509000000000000" pitchFamily="65" charset="-120"/>
              </a:rPr>
              <a:t>.read_group_tracking</a:t>
            </a:r>
          </a:p>
          <a:p>
            <a:r>
              <a:rPr lang="zh-TW" altLang="en-US" sz="1600" dirty="0">
                <a:ea typeface="標楷體" panose="03000509000000000000" pitchFamily="65" charset="-120"/>
              </a:rPr>
              <a:t>輸出</a:t>
            </a:r>
            <a:r>
              <a:rPr lang="en-US" altLang="zh-TW" sz="1600" dirty="0">
                <a:ea typeface="標楷體" panose="03000509000000000000" pitchFamily="65" charset="-120"/>
              </a:rPr>
              <a:t>:</a:t>
            </a:r>
            <a:r>
              <a:rPr lang="zh-TW" altLang="en-US" sz="1600" dirty="0">
                <a:ea typeface="標楷體" panose="03000509000000000000" pitchFamily="65" charset="-120"/>
              </a:rPr>
              <a:t> </a:t>
            </a:r>
            <a:endParaRPr lang="en-US" altLang="zh-TW" sz="1600" dirty="0">
              <a:ea typeface="標楷體" panose="03000509000000000000" pitchFamily="65" charset="-120"/>
            </a:endParaRPr>
          </a:p>
          <a:p>
            <a:r>
              <a:rPr lang="en-US" altLang="zh-TW" sz="1600" dirty="0">
                <a:solidFill>
                  <a:schemeClr val="accent1">
                    <a:lumMod val="75000"/>
                  </a:schemeClr>
                </a:solidFill>
                <a:ea typeface="標楷體" panose="03000509000000000000" pitchFamily="65" charset="-120"/>
              </a:rPr>
              <a:t>          </a:t>
            </a:r>
            <a:r>
              <a:rPr lang="zh-TW" altLang="en-US" sz="1600" dirty="0">
                <a:solidFill>
                  <a:schemeClr val="accent1">
                    <a:lumMod val="75000"/>
                  </a:schemeClr>
                </a:solidFill>
                <a:ea typeface="標楷體" panose="03000509000000000000" pitchFamily="65" charset="-120"/>
              </a:rPr>
              <a:t> </a:t>
            </a:r>
            <a:r>
              <a:rPr lang="en-US" altLang="zh-TW" sz="1600" dirty="0">
                <a:ea typeface="標楷體" panose="03000509000000000000" pitchFamily="65" charset="-120"/>
              </a:rPr>
              <a:t>1. </a:t>
            </a:r>
            <a:r>
              <a:rPr lang="zh-TW" altLang="en-US" sz="1600" dirty="0">
                <a:ea typeface="標楷體" panose="03000509000000000000" pitchFamily="65" charset="-120"/>
              </a:rPr>
              <a:t>將</a:t>
            </a:r>
            <a:r>
              <a:rPr lang="en-US" altLang="zh-TW" sz="1600" dirty="0">
                <a:ea typeface="標楷體" panose="03000509000000000000" pitchFamily="65" charset="-120"/>
              </a:rPr>
              <a:t>Cuffdiff</a:t>
            </a:r>
            <a:r>
              <a:rPr lang="zh-TW" altLang="en-US" sz="1600" dirty="0">
                <a:ea typeface="標楷體" panose="03000509000000000000" pitchFamily="65" charset="-120"/>
              </a:rPr>
              <a:t> </a:t>
            </a:r>
            <a:r>
              <a:rPr lang="en-US" altLang="zh-TW" sz="1600" dirty="0">
                <a:ea typeface="標楷體" panose="03000509000000000000" pitchFamily="65" charset="-120"/>
              </a:rPr>
              <a:t>FPKM</a:t>
            </a:r>
            <a:r>
              <a:rPr lang="zh-TW" altLang="en-US" sz="1600" dirty="0">
                <a:ea typeface="標楷體" panose="03000509000000000000" pitchFamily="65" charset="-120"/>
              </a:rPr>
              <a:t>集合成一張表</a:t>
            </a:r>
            <a:r>
              <a:rPr lang="en-US" altLang="zh-TW" sz="1600" dirty="0">
                <a:ea typeface="標楷體" panose="03000509000000000000" pitchFamily="65" charset="-120"/>
              </a:rPr>
              <a:t>:</a:t>
            </a:r>
            <a:r>
              <a:rPr lang="zh-TW" altLang="en-US" sz="1600" dirty="0">
                <a:ea typeface="標楷體" panose="03000509000000000000" pitchFamily="65" charset="-120"/>
              </a:rPr>
              <a:t> </a:t>
            </a:r>
            <a:r>
              <a:rPr lang="en-US" altLang="zh-TW" sz="1600" dirty="0">
                <a:solidFill>
                  <a:schemeClr val="accent1">
                    <a:lumMod val="75000"/>
                  </a:schemeClr>
                </a:solidFill>
                <a:ea typeface="標楷體" panose="03000509000000000000" pitchFamily="65" charset="-120"/>
              </a:rPr>
              <a:t>TCGA-COAD</a:t>
            </a:r>
            <a:r>
              <a:rPr lang="en-US" altLang="zh-TW" sz="1600" dirty="0">
                <a:ea typeface="標楷體" panose="03000509000000000000" pitchFamily="65" charset="-120"/>
              </a:rPr>
              <a:t>_</a:t>
            </a:r>
            <a:r>
              <a:rPr lang="en-US" altLang="zh-TW" sz="1600" dirty="0">
                <a:solidFill>
                  <a:schemeClr val="accent6">
                    <a:lumMod val="75000"/>
                  </a:schemeClr>
                </a:solidFill>
                <a:ea typeface="標楷體" panose="03000509000000000000" pitchFamily="65" charset="-120"/>
              </a:rPr>
              <a:t>genes</a:t>
            </a:r>
            <a:r>
              <a:rPr lang="en-US" altLang="zh-TW" sz="1600" dirty="0">
                <a:ea typeface="標楷體" panose="03000509000000000000" pitchFamily="65" charset="-120"/>
              </a:rPr>
              <a:t>_FPKM_Cuffdiff (mysql, text) </a:t>
            </a:r>
            <a:r>
              <a:rPr lang="zh-TW" altLang="en-US" sz="1600" dirty="0">
                <a:ea typeface="標楷體" panose="03000509000000000000" pitchFamily="65" charset="-120"/>
              </a:rPr>
              <a:t>或 </a:t>
            </a:r>
            <a:r>
              <a:rPr lang="en-US" altLang="zh-TW" sz="1600" dirty="0">
                <a:solidFill>
                  <a:srgbClr val="2E75B6"/>
                </a:solidFill>
                <a:ea typeface="標楷體" panose="03000509000000000000" pitchFamily="65" charset="-120"/>
              </a:rPr>
              <a:t>TCGA-COAD</a:t>
            </a:r>
            <a:r>
              <a:rPr lang="en-US" altLang="zh-TW" sz="1600" dirty="0">
                <a:ea typeface="標楷體" panose="03000509000000000000" pitchFamily="65" charset="-120"/>
              </a:rPr>
              <a:t>_</a:t>
            </a:r>
            <a:r>
              <a:rPr lang="en-US" altLang="zh-TW" sz="1600" dirty="0">
                <a:solidFill>
                  <a:schemeClr val="accent6">
                    <a:lumMod val="75000"/>
                  </a:schemeClr>
                </a:solidFill>
                <a:ea typeface="標楷體" panose="03000509000000000000" pitchFamily="65" charset="-120"/>
              </a:rPr>
              <a:t>isoforms</a:t>
            </a:r>
            <a:r>
              <a:rPr lang="en-US" altLang="zh-TW" sz="1600" dirty="0">
                <a:ea typeface="標楷體" panose="03000509000000000000" pitchFamily="65" charset="-120"/>
              </a:rPr>
              <a:t>_FPKM_Cuffdiff  </a:t>
            </a:r>
          </a:p>
          <a:p>
            <a:r>
              <a:rPr lang="en-US" altLang="zh-TW" sz="1600" dirty="0">
                <a:ea typeface="標楷體" panose="03000509000000000000" pitchFamily="65" charset="-120"/>
              </a:rPr>
              <a:t>                (mysql, text)</a:t>
            </a:r>
          </a:p>
          <a:p>
            <a:r>
              <a:rPr lang="en-US" altLang="zh-TW" sz="1600" dirty="0">
                <a:ea typeface="標楷體" panose="03000509000000000000" pitchFamily="65" charset="-120"/>
              </a:rPr>
              <a:t>           2. </a:t>
            </a:r>
            <a:r>
              <a:rPr lang="zh-TW" altLang="en-US" sz="1600" dirty="0">
                <a:ea typeface="標楷體" panose="03000509000000000000" pitchFamily="65" charset="-120"/>
              </a:rPr>
              <a:t>並在所有</a:t>
            </a:r>
            <a:r>
              <a:rPr lang="en-US" altLang="zh-TW" sz="1600" dirty="0">
                <a:ea typeface="標楷體" panose="03000509000000000000" pitchFamily="65" charset="-120"/>
              </a:rPr>
              <a:t>Cuffdiff</a:t>
            </a:r>
            <a:r>
              <a:rPr lang="zh-TW" altLang="en-US" sz="1600" dirty="0">
                <a:ea typeface="標楷體" panose="03000509000000000000" pitchFamily="65" charset="-120"/>
              </a:rPr>
              <a:t>出來的結果</a:t>
            </a:r>
            <a:r>
              <a:rPr lang="en-US" altLang="zh-TW" sz="1600" dirty="0">
                <a:ea typeface="標楷體" panose="03000509000000000000" pitchFamily="65" charset="-120"/>
              </a:rPr>
              <a:t>(</a:t>
            </a:r>
            <a:r>
              <a:rPr lang="en-US" altLang="zh-TW" sz="1600" dirty="0">
                <a:solidFill>
                  <a:srgbClr val="2E75B6"/>
                </a:solidFill>
                <a:ea typeface="標楷體" panose="03000509000000000000" pitchFamily="65" charset="-120"/>
              </a:rPr>
              <a:t>TCGA-COAD</a:t>
            </a:r>
            <a:r>
              <a:rPr lang="en-US" altLang="zh-TW" sz="1600" dirty="0">
                <a:ea typeface="標楷體" panose="03000509000000000000" pitchFamily="65" charset="-120"/>
              </a:rPr>
              <a:t>_N_1_</a:t>
            </a:r>
            <a:r>
              <a:rPr lang="en-US" altLang="zh-TW" sz="1600" dirty="0">
                <a:solidFill>
                  <a:srgbClr val="548235"/>
                </a:solidFill>
                <a:ea typeface="標楷體" panose="03000509000000000000" pitchFamily="65" charset="-120"/>
              </a:rPr>
              <a:t>genes</a:t>
            </a:r>
            <a:r>
              <a:rPr lang="en-US" altLang="zh-TW" sz="1600" dirty="0">
                <a:ea typeface="標楷體" panose="03000509000000000000" pitchFamily="65" charset="-120"/>
              </a:rPr>
              <a:t>,</a:t>
            </a:r>
            <a:r>
              <a:rPr lang="zh-TW" altLang="en-US" sz="1600" dirty="0">
                <a:solidFill>
                  <a:srgbClr val="548235"/>
                </a:solidFill>
                <a:ea typeface="標楷體" panose="03000509000000000000" pitchFamily="65" charset="-120"/>
              </a:rPr>
              <a:t> </a:t>
            </a:r>
            <a:r>
              <a:rPr lang="en-US" altLang="zh-TW" sz="1600" dirty="0">
                <a:ea typeface="標楷體" panose="03000509000000000000" pitchFamily="65" charset="-120"/>
              </a:rPr>
              <a:t>…, </a:t>
            </a:r>
            <a:r>
              <a:rPr lang="en-US" altLang="zh-TW" sz="1600" dirty="0">
                <a:solidFill>
                  <a:srgbClr val="2E75B6"/>
                </a:solidFill>
                <a:ea typeface="標楷體" panose="03000509000000000000" pitchFamily="65" charset="-120"/>
              </a:rPr>
              <a:t>TCGA-COAD</a:t>
            </a:r>
            <a:r>
              <a:rPr lang="en-US" altLang="zh-TW" sz="1600" dirty="0">
                <a:ea typeface="標楷體" panose="03000509000000000000" pitchFamily="65" charset="-120"/>
              </a:rPr>
              <a:t>_4_3_</a:t>
            </a:r>
            <a:r>
              <a:rPr lang="en-US" altLang="zh-TW" sz="1600" dirty="0">
                <a:solidFill>
                  <a:srgbClr val="548235"/>
                </a:solidFill>
                <a:ea typeface="標楷體" panose="03000509000000000000" pitchFamily="65" charset="-120"/>
              </a:rPr>
              <a:t>genes</a:t>
            </a:r>
            <a:r>
              <a:rPr lang="en-US" altLang="zh-TW" sz="1600" dirty="0">
                <a:ea typeface="標楷體" panose="03000509000000000000" pitchFamily="65" charset="-120"/>
              </a:rPr>
              <a:t>)</a:t>
            </a:r>
            <a:r>
              <a:rPr lang="zh-TW" altLang="en-US" sz="1600" dirty="0">
                <a:ea typeface="標楷體" panose="03000509000000000000" pitchFamily="65" charset="-120"/>
              </a:rPr>
              <a:t>表最後加上</a:t>
            </a:r>
            <a:r>
              <a:rPr lang="en-US" altLang="zh-TW" sz="1600" dirty="0">
                <a:ea typeface="標楷體" panose="03000509000000000000" pitchFamily="65" charset="-120"/>
              </a:rPr>
              <a:t>KS</a:t>
            </a:r>
            <a:r>
              <a:rPr lang="zh-TW" altLang="en-US" sz="1600" dirty="0">
                <a:ea typeface="標楷體" panose="03000509000000000000" pitchFamily="65" charset="-120"/>
              </a:rPr>
              <a:t> </a:t>
            </a:r>
            <a:r>
              <a:rPr lang="en-US" altLang="zh-TW" sz="1600" dirty="0">
                <a:ea typeface="標楷體" panose="03000509000000000000" pitchFamily="65" charset="-120"/>
              </a:rPr>
              <a:t>test</a:t>
            </a:r>
            <a:r>
              <a:rPr lang="zh-TW" altLang="en-US" sz="1600" dirty="0">
                <a:ea typeface="標楷體" panose="03000509000000000000" pitchFamily="65" charset="-120"/>
              </a:rPr>
              <a:t>、</a:t>
            </a:r>
            <a:r>
              <a:rPr lang="en-US" altLang="zh-TW" sz="1600" dirty="0">
                <a:ea typeface="標楷體" panose="03000509000000000000" pitchFamily="65" charset="-120"/>
              </a:rPr>
              <a:t>T test</a:t>
            </a:r>
            <a:r>
              <a:rPr lang="zh-TW" altLang="en-US" sz="1600" dirty="0">
                <a:ea typeface="標楷體" panose="03000509000000000000" pitchFamily="65" charset="-120"/>
              </a:rPr>
              <a:t>、</a:t>
            </a:r>
            <a:r>
              <a:rPr lang="en-US" altLang="zh-TW" sz="1600" dirty="0">
                <a:ea typeface="標楷體" panose="03000509000000000000" pitchFamily="65" charset="-120"/>
              </a:rPr>
              <a:t>U test</a:t>
            </a:r>
            <a:r>
              <a:rPr lang="zh-TW" altLang="en-US" sz="1600" dirty="0">
                <a:ea typeface="標楷體" panose="03000509000000000000" pitchFamily="65" charset="-120"/>
              </a:rPr>
              <a:t>三</a:t>
            </a:r>
            <a:endParaRPr lang="en-US" altLang="zh-TW" sz="1600" dirty="0">
              <a:ea typeface="標楷體" panose="03000509000000000000" pitchFamily="65" charset="-120"/>
            </a:endParaRPr>
          </a:p>
          <a:p>
            <a:r>
              <a:rPr lang="en-US" altLang="zh-TW" sz="1600" dirty="0">
                <a:ea typeface="標楷體" panose="03000509000000000000" pitchFamily="65" charset="-120"/>
              </a:rPr>
              <a:t>                </a:t>
            </a:r>
            <a:r>
              <a:rPr lang="zh-TW" altLang="en-US" sz="1600" dirty="0">
                <a:ea typeface="標楷體" panose="03000509000000000000" pitchFamily="65" charset="-120"/>
              </a:rPr>
              <a:t>種測試</a:t>
            </a:r>
            <a:endParaRPr lang="en-US" altLang="zh-TW" sz="1600" dirty="0">
              <a:ea typeface="標楷體" panose="03000509000000000000" pitchFamily="65" charset="-120"/>
            </a:endParaRPr>
          </a:p>
        </p:txBody>
      </p:sp>
      <p:sp>
        <p:nvSpPr>
          <p:cNvPr id="52" name="矩形 51"/>
          <p:cNvSpPr/>
          <p:nvPr/>
        </p:nvSpPr>
        <p:spPr>
          <a:xfrm>
            <a:off x="130227" y="44624"/>
            <a:ext cx="10619895" cy="400110"/>
          </a:xfrm>
          <a:prstGeom prst="rect">
            <a:avLst/>
          </a:prstGeom>
        </p:spPr>
        <p:txBody>
          <a:bodyPr wrap="none">
            <a:spAutoFit/>
          </a:bodyPr>
          <a:lstStyle/>
          <a:p>
            <a:r>
              <a:rPr lang="en-US" altLang="zh-TW" sz="2000" b="1" dirty="0">
                <a:ea typeface="標楷體" panose="03000509000000000000" pitchFamily="65" charset="-120"/>
              </a:rPr>
              <a:t> 8.</a:t>
            </a:r>
            <a:r>
              <a:rPr lang="zh-TW" altLang="en-US" sz="2000" b="1" dirty="0">
                <a:ea typeface="標楷體" panose="03000509000000000000" pitchFamily="65" charset="-120"/>
              </a:rPr>
              <a:t> 資料後處理</a:t>
            </a:r>
            <a:r>
              <a:rPr lang="en-US" altLang="zh-TW" sz="2000" b="1" dirty="0">
                <a:ea typeface="標楷體" panose="03000509000000000000" pitchFamily="65" charset="-120"/>
              </a:rPr>
              <a:t>(</a:t>
            </a:r>
            <a:r>
              <a:rPr lang="zh-TW" altLang="en-US" sz="2000" b="1" dirty="0">
                <a:ea typeface="標楷體" panose="03000509000000000000" pitchFamily="65" charset="-120"/>
              </a:rPr>
              <a:t>將</a:t>
            </a:r>
            <a:r>
              <a:rPr lang="en-US" altLang="zh-TW" sz="2000" b="1" dirty="0">
                <a:ea typeface="標楷體" panose="03000509000000000000" pitchFamily="65" charset="-120"/>
              </a:rPr>
              <a:t>Cuffdiff FPKM</a:t>
            </a:r>
            <a:r>
              <a:rPr lang="zh-TW" altLang="en-US" sz="2000" b="1" dirty="0">
                <a:ea typeface="標楷體" panose="03000509000000000000" pitchFamily="65" charset="-120"/>
              </a:rPr>
              <a:t>集合成一表，並在所有</a:t>
            </a:r>
            <a:r>
              <a:rPr lang="en-US" altLang="zh-TW" sz="2000" b="1" dirty="0">
                <a:ea typeface="標楷體" panose="03000509000000000000" pitchFamily="65" charset="-120"/>
              </a:rPr>
              <a:t>Cuffdiff</a:t>
            </a:r>
            <a:r>
              <a:rPr lang="zh-TW" altLang="en-US" sz="2000" b="1" dirty="0">
                <a:ea typeface="標楷體" panose="03000509000000000000" pitchFamily="65" charset="-120"/>
              </a:rPr>
              <a:t>結果表加上</a:t>
            </a:r>
            <a:r>
              <a:rPr lang="en-US" altLang="zh-TW" sz="2000" b="1" dirty="0">
                <a:ea typeface="標楷體" panose="03000509000000000000" pitchFamily="65" charset="-120"/>
              </a:rPr>
              <a:t>KS test, T test, U test)</a:t>
            </a:r>
          </a:p>
        </p:txBody>
      </p:sp>
      <p:sp>
        <p:nvSpPr>
          <p:cNvPr id="53" name="文字方塊 52"/>
          <p:cNvSpPr txBox="1"/>
          <p:nvPr/>
        </p:nvSpPr>
        <p:spPr>
          <a:xfrm>
            <a:off x="9591432" y="625673"/>
            <a:ext cx="1941172" cy="307777"/>
          </a:xfrm>
          <a:prstGeom prst="rect">
            <a:avLst/>
          </a:prstGeom>
          <a:solidFill>
            <a:srgbClr val="7E0000"/>
          </a:solidFill>
          <a:ln>
            <a:solidFill>
              <a:schemeClr val="tx1"/>
            </a:solidFill>
          </a:ln>
        </p:spPr>
        <p:txBody>
          <a:bodyPr wrap="none" rtlCol="0">
            <a:spAutoFit/>
          </a:bodyPr>
          <a:lstStyle/>
          <a:p>
            <a:r>
              <a:rPr lang="en-US" altLang="zh-TW" sz="1400" dirty="0">
                <a:solidFill>
                  <a:schemeClr val="bg1">
                    <a:lumMod val="95000"/>
                  </a:schemeClr>
                </a:solidFill>
                <a:ea typeface="標楷體" panose="03000509000000000000" pitchFamily="65" charset="-120"/>
              </a:rPr>
              <a:t>Search1, Search2, Detail</a:t>
            </a:r>
            <a:endParaRPr lang="zh-TW" altLang="en-US" sz="1400" dirty="0">
              <a:solidFill>
                <a:schemeClr val="bg1">
                  <a:lumMod val="95000"/>
                </a:schemeClr>
              </a:solidFill>
              <a:ea typeface="標楷體" panose="03000509000000000000" pitchFamily="65" charset="-120"/>
            </a:endParaRPr>
          </a:p>
        </p:txBody>
      </p:sp>
      <p:pic>
        <p:nvPicPr>
          <p:cNvPr id="2" name="圖片 1"/>
          <p:cNvPicPr>
            <a:picLocks noChangeAspect="1"/>
          </p:cNvPicPr>
          <p:nvPr/>
        </p:nvPicPr>
        <p:blipFill>
          <a:blip r:embed="rId3"/>
          <a:stretch>
            <a:fillRect/>
          </a:stretch>
        </p:blipFill>
        <p:spPr>
          <a:xfrm>
            <a:off x="827070" y="3863776"/>
            <a:ext cx="10651814" cy="1351825"/>
          </a:xfrm>
          <a:prstGeom prst="rect">
            <a:avLst/>
          </a:prstGeom>
        </p:spPr>
      </p:pic>
      <p:pic>
        <p:nvPicPr>
          <p:cNvPr id="3" name="圖片 2"/>
          <p:cNvPicPr>
            <a:picLocks noChangeAspect="1"/>
          </p:cNvPicPr>
          <p:nvPr/>
        </p:nvPicPr>
        <p:blipFill>
          <a:blip r:embed="rId4"/>
          <a:stretch>
            <a:fillRect/>
          </a:stretch>
        </p:blipFill>
        <p:spPr>
          <a:xfrm>
            <a:off x="3323692" y="5428310"/>
            <a:ext cx="8172908" cy="1295351"/>
          </a:xfrm>
          <a:prstGeom prst="rect">
            <a:avLst/>
          </a:prstGeom>
        </p:spPr>
      </p:pic>
      <p:sp>
        <p:nvSpPr>
          <p:cNvPr id="8" name="文字方塊 7"/>
          <p:cNvSpPr txBox="1"/>
          <p:nvPr/>
        </p:nvSpPr>
        <p:spPr>
          <a:xfrm>
            <a:off x="3952824" y="3584049"/>
            <a:ext cx="4400307" cy="276999"/>
          </a:xfrm>
          <a:prstGeom prst="rect">
            <a:avLst/>
          </a:prstGeom>
          <a:solidFill>
            <a:schemeClr val="bg1">
              <a:lumMod val="85000"/>
            </a:schemeClr>
          </a:solidFill>
          <a:ln w="9525">
            <a:solidFill>
              <a:schemeClr val="tx1">
                <a:lumMod val="95000"/>
                <a:lumOff val="5000"/>
              </a:schemeClr>
            </a:solidFill>
          </a:ln>
        </p:spPr>
        <p:txBody>
          <a:bodyPr wrap="none" rtlCol="0">
            <a:spAutoFit/>
          </a:bodyPr>
          <a:lstStyle/>
          <a:p>
            <a:r>
              <a:rPr lang="en-US" altLang="zh-TW" sz="1200" dirty="0">
                <a:ea typeface="標楷體" panose="03000509000000000000" pitchFamily="65" charset="-120"/>
              </a:rPr>
              <a:t>1.</a:t>
            </a:r>
            <a:r>
              <a:rPr lang="zh-TW" altLang="en-US" sz="1200" dirty="0">
                <a:ea typeface="標楷體" panose="03000509000000000000" pitchFamily="65" charset="-120"/>
              </a:rPr>
              <a:t> 將</a:t>
            </a:r>
            <a:r>
              <a:rPr lang="en-US" altLang="zh-TW" sz="1200" dirty="0">
                <a:ea typeface="標楷體" panose="03000509000000000000" pitchFamily="65" charset="-120"/>
              </a:rPr>
              <a:t>Cuffdiff</a:t>
            </a:r>
            <a:r>
              <a:rPr lang="zh-TW" altLang="en-US" sz="1200" dirty="0">
                <a:ea typeface="標楷體" panose="03000509000000000000" pitchFamily="65" charset="-120"/>
              </a:rPr>
              <a:t> </a:t>
            </a:r>
            <a:r>
              <a:rPr lang="en-US" altLang="zh-TW" sz="1200" dirty="0">
                <a:ea typeface="標楷體" panose="03000509000000000000" pitchFamily="65" charset="-120"/>
              </a:rPr>
              <a:t>FPKM</a:t>
            </a:r>
            <a:r>
              <a:rPr lang="zh-TW" altLang="en-US" sz="1200" dirty="0">
                <a:ea typeface="標楷體" panose="03000509000000000000" pitchFamily="65" charset="-120"/>
              </a:rPr>
              <a:t>集合成一張表</a:t>
            </a:r>
            <a:r>
              <a:rPr lang="en-US" altLang="zh-TW" sz="1200" dirty="0">
                <a:solidFill>
                  <a:schemeClr val="accent1">
                    <a:lumMod val="75000"/>
                  </a:schemeClr>
                </a:solidFill>
                <a:ea typeface="標楷體" panose="03000509000000000000" pitchFamily="65" charset="-120"/>
              </a:rPr>
              <a:t>TCGA-COAD</a:t>
            </a:r>
            <a:r>
              <a:rPr lang="en-US" altLang="zh-TW" sz="1200" dirty="0">
                <a:ea typeface="標楷體" panose="03000509000000000000" pitchFamily="65" charset="-120"/>
              </a:rPr>
              <a:t>_</a:t>
            </a:r>
            <a:r>
              <a:rPr lang="en-US" altLang="zh-TW" sz="1200" dirty="0">
                <a:solidFill>
                  <a:schemeClr val="accent6">
                    <a:lumMod val="75000"/>
                  </a:schemeClr>
                </a:solidFill>
                <a:ea typeface="標楷體" panose="03000509000000000000" pitchFamily="65" charset="-120"/>
              </a:rPr>
              <a:t>genes</a:t>
            </a:r>
            <a:r>
              <a:rPr lang="en-US" altLang="zh-TW" sz="1200" dirty="0">
                <a:ea typeface="標楷體" panose="03000509000000000000" pitchFamily="65" charset="-120"/>
              </a:rPr>
              <a:t>_FPKM_Cuffdiff</a:t>
            </a:r>
          </a:p>
        </p:txBody>
      </p:sp>
      <p:sp>
        <p:nvSpPr>
          <p:cNvPr id="9" name="矩形 8"/>
          <p:cNvSpPr/>
          <p:nvPr/>
        </p:nvSpPr>
        <p:spPr>
          <a:xfrm>
            <a:off x="773350" y="3863777"/>
            <a:ext cx="10759254" cy="139046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文字方塊 10"/>
          <p:cNvSpPr txBox="1"/>
          <p:nvPr/>
        </p:nvSpPr>
        <p:spPr>
          <a:xfrm>
            <a:off x="375224" y="5937485"/>
            <a:ext cx="2912464" cy="276999"/>
          </a:xfrm>
          <a:prstGeom prst="rect">
            <a:avLst/>
          </a:prstGeom>
          <a:solidFill>
            <a:schemeClr val="bg1">
              <a:lumMod val="85000"/>
            </a:schemeClr>
          </a:solidFill>
          <a:ln w="9525">
            <a:solidFill>
              <a:schemeClr val="tx1">
                <a:lumMod val="95000"/>
                <a:lumOff val="5000"/>
              </a:schemeClr>
            </a:solidFill>
          </a:ln>
        </p:spPr>
        <p:txBody>
          <a:bodyPr wrap="none" rtlCol="0">
            <a:spAutoFit/>
          </a:bodyPr>
          <a:lstStyle/>
          <a:p>
            <a:r>
              <a:rPr lang="en-US" altLang="zh-TW" sz="1200" dirty="0">
                <a:ea typeface="標楷體" panose="03000509000000000000" pitchFamily="65" charset="-120"/>
              </a:rPr>
              <a:t>2.</a:t>
            </a:r>
            <a:r>
              <a:rPr lang="zh-TW" altLang="en-US" sz="1200" dirty="0">
                <a:ea typeface="標楷體" panose="03000509000000000000" pitchFamily="65" charset="-120"/>
              </a:rPr>
              <a:t>在所有</a:t>
            </a:r>
            <a:r>
              <a:rPr lang="en-US" altLang="zh-TW" sz="1200" dirty="0">
                <a:ea typeface="標楷體" panose="03000509000000000000" pitchFamily="65" charset="-120"/>
              </a:rPr>
              <a:t>Cuffdiff</a:t>
            </a:r>
            <a:r>
              <a:rPr lang="zh-TW" altLang="en-US" sz="1200" dirty="0">
                <a:ea typeface="標楷體" panose="03000509000000000000" pitchFamily="65" charset="-120"/>
              </a:rPr>
              <a:t>出來的結果加上三種測試</a:t>
            </a:r>
            <a:endParaRPr lang="en-US" altLang="zh-TW" sz="1200" dirty="0">
              <a:ea typeface="標楷體" panose="03000509000000000000" pitchFamily="65" charset="-120"/>
            </a:endParaRPr>
          </a:p>
        </p:txBody>
      </p:sp>
      <p:sp>
        <p:nvSpPr>
          <p:cNvPr id="12" name="矩形 11"/>
          <p:cNvSpPr/>
          <p:nvPr/>
        </p:nvSpPr>
        <p:spPr>
          <a:xfrm>
            <a:off x="3287688" y="5374603"/>
            <a:ext cx="8244000" cy="140276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文字方塊 4"/>
          <p:cNvSpPr txBox="1"/>
          <p:nvPr/>
        </p:nvSpPr>
        <p:spPr>
          <a:xfrm>
            <a:off x="4547828" y="4626367"/>
            <a:ext cx="7128792" cy="1938992"/>
          </a:xfrm>
          <a:prstGeom prst="rect">
            <a:avLst/>
          </a:prstGeom>
          <a:noFill/>
        </p:spPr>
        <p:txBody>
          <a:bodyPr wrap="square" rtlCol="0">
            <a:spAutoFit/>
          </a:bodyPr>
          <a:lstStyle/>
          <a:p>
            <a:r>
              <a:rPr lang="zh-TW" altLang="en-US" sz="6000" b="1" dirty="0">
                <a:solidFill>
                  <a:srgbClr val="FF0000"/>
                </a:solidFill>
              </a:rPr>
              <a:t>請先看下一頁投影片的內容再回來做</a:t>
            </a:r>
            <a:r>
              <a:rPr lang="en-US" altLang="zh-TW" sz="6000" b="1" dirty="0">
                <a:solidFill>
                  <a:srgbClr val="FF0000"/>
                </a:solidFill>
              </a:rPr>
              <a:t>!</a:t>
            </a:r>
            <a:endParaRPr lang="zh-TW" altLang="en-US" sz="6000" b="1" dirty="0">
              <a:solidFill>
                <a:srgbClr val="FF0000"/>
              </a:solidFill>
            </a:endParaRPr>
          </a:p>
        </p:txBody>
      </p:sp>
      <p:sp>
        <p:nvSpPr>
          <p:cNvPr id="4" name="矩形 3"/>
          <p:cNvSpPr/>
          <p:nvPr/>
        </p:nvSpPr>
        <p:spPr>
          <a:xfrm>
            <a:off x="-86783" y="3281749"/>
            <a:ext cx="6096000" cy="923330"/>
          </a:xfrm>
          <a:prstGeom prst="rect">
            <a:avLst/>
          </a:prstGeom>
        </p:spPr>
        <p:txBody>
          <a:bodyPr>
            <a:spAutoFit/>
          </a:bodyPr>
          <a:lstStyle/>
          <a:p>
            <a:r>
              <a:rPr lang="zh-TW" altLang="en-US" b="1" dirty="0">
                <a:solidFill>
                  <a:srgbClr val="FF0000"/>
                </a:solidFill>
                <a:ea typeface="標楷體" panose="03000509000000000000" pitchFamily="65" charset="-120"/>
              </a:rPr>
              <a:t>cuff</a:t>
            </a:r>
            <a:r>
              <a:rPr lang="en-US" altLang="zh-TW" b="1" dirty="0">
                <a:solidFill>
                  <a:srgbClr val="FF0000"/>
                </a:solidFill>
                <a:ea typeface="標楷體" panose="03000509000000000000" pitchFamily="65" charset="-120"/>
              </a:rPr>
              <a:t>diff</a:t>
            </a:r>
            <a:r>
              <a:rPr lang="zh-TW" altLang="en-US" b="1" dirty="0">
                <a:solidFill>
                  <a:srgbClr val="FF0000"/>
                </a:solidFill>
                <a:ea typeface="標楷體" panose="03000509000000000000" pitchFamily="65" charset="-120"/>
              </a:rPr>
              <a:t>_FPKM_</a:t>
            </a:r>
            <a:r>
              <a:rPr lang="en-US" altLang="zh-TW" b="1" dirty="0">
                <a:solidFill>
                  <a:srgbClr val="FF0000"/>
                </a:solidFill>
                <a:ea typeface="標楷體" panose="03000509000000000000" pitchFamily="65" charset="-120"/>
              </a:rPr>
              <a:t>TEST</a:t>
            </a:r>
            <a:r>
              <a:rPr lang="zh-TW" altLang="en-US" b="1" dirty="0">
                <a:solidFill>
                  <a:srgbClr val="FF0000"/>
                </a:solidFill>
                <a:ea typeface="標楷體" panose="03000509000000000000" pitchFamily="65" charset="-120"/>
              </a:rPr>
              <a:t>.py裡面要依照癌症期別去修改</a:t>
            </a:r>
            <a:r>
              <a:rPr lang="en-US" altLang="zh-TW" b="1" dirty="0">
                <a:solidFill>
                  <a:srgbClr val="FF0000"/>
                </a:solidFill>
                <a:ea typeface="標楷體" panose="03000509000000000000" pitchFamily="65" charset="-120"/>
              </a:rPr>
              <a:t>Permutations</a:t>
            </a:r>
            <a:r>
              <a:rPr lang="zh-TW" altLang="en-US" b="1" dirty="0">
                <a:solidFill>
                  <a:srgbClr val="FF0000"/>
                </a:solidFill>
                <a:ea typeface="標楷體" panose="03000509000000000000" pitchFamily="65" charset="-120"/>
              </a:rPr>
              <a:t>變數的值</a:t>
            </a:r>
            <a:r>
              <a:rPr lang="en-US" altLang="zh-TW" b="1" dirty="0">
                <a:solidFill>
                  <a:srgbClr val="FF0000"/>
                </a:solidFill>
                <a:ea typeface="標楷體" panose="03000509000000000000" pitchFamily="65" charset="-120"/>
              </a:rPr>
              <a:t>!!!</a:t>
            </a:r>
          </a:p>
          <a:p>
            <a:r>
              <a:rPr lang="en-US" altLang="zh-TW" b="1" dirty="0">
                <a:solidFill>
                  <a:srgbClr val="FF0000"/>
                </a:solidFill>
                <a:ea typeface="標楷體" panose="03000509000000000000" pitchFamily="65" charset="-120"/>
              </a:rPr>
              <a:t>server</a:t>
            </a:r>
            <a:r>
              <a:rPr lang="zh-TW" altLang="en-US" b="1" dirty="0">
                <a:solidFill>
                  <a:srgbClr val="FF0000"/>
                </a:solidFill>
                <a:ea typeface="標楷體" panose="03000509000000000000" pitchFamily="65" charset="-120"/>
              </a:rPr>
              <a:t>上要記得在</a:t>
            </a:r>
            <a:r>
              <a:rPr lang="en-US" altLang="zh-TW" b="1" dirty="0">
                <a:solidFill>
                  <a:srgbClr val="FF0000"/>
                </a:solidFill>
                <a:ea typeface="標楷體" panose="03000509000000000000" pitchFamily="65" charset="-120"/>
              </a:rPr>
              <a:t>mysql</a:t>
            </a:r>
            <a:r>
              <a:rPr lang="zh-TW" altLang="en-US" b="1" dirty="0">
                <a:solidFill>
                  <a:srgbClr val="FF0000"/>
                </a:solidFill>
                <a:ea typeface="標楷體" panose="03000509000000000000" pitchFamily="65" charset="-120"/>
              </a:rPr>
              <a:t>設定內設定</a:t>
            </a:r>
            <a:r>
              <a:rPr lang="en-US" altLang="zh-TW" b="1" dirty="0">
                <a:solidFill>
                  <a:srgbClr val="FF0000"/>
                </a:solidFill>
                <a:ea typeface="標楷體" panose="03000509000000000000" pitchFamily="65" charset="-120"/>
              </a:rPr>
              <a:t>innodb_strict_mode = 0</a:t>
            </a:r>
            <a:endParaRPr lang="zh-TW" altLang="en-US" b="1" dirty="0">
              <a:solidFill>
                <a:srgbClr val="FF0000"/>
              </a:solidFill>
            </a:endParaRPr>
          </a:p>
        </p:txBody>
      </p:sp>
    </p:spTree>
    <p:extLst>
      <p:ext uri="{BB962C8B-B14F-4D97-AF65-F5344CB8AC3E}">
        <p14:creationId xmlns:p14="http://schemas.microsoft.com/office/powerpoint/2010/main" val="10341969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Cosbi4 </a:t>
            </a:r>
            <a:r>
              <a:rPr lang="zh-TW" altLang="en-US" dirty="0"/>
              <a:t>宇軒學長帳號</a:t>
            </a:r>
          </a:p>
        </p:txBody>
      </p:sp>
      <p:sp>
        <p:nvSpPr>
          <p:cNvPr id="3" name="內容版面配置區 2"/>
          <p:cNvSpPr>
            <a:spLocks noGrp="1"/>
          </p:cNvSpPr>
          <p:nvPr>
            <p:ph idx="1"/>
          </p:nvPr>
        </p:nvSpPr>
        <p:spPr/>
        <p:txBody>
          <a:bodyPr/>
          <a:lstStyle/>
          <a:p>
            <a:r>
              <a:rPr lang="zh-TW" altLang="en-US" dirty="0"/>
              <a:t>登入</a:t>
            </a:r>
            <a:r>
              <a:rPr lang="en-US" altLang="zh-TW" dirty="0"/>
              <a:t>linux</a:t>
            </a:r>
          </a:p>
          <a:p>
            <a:pPr marL="0" indent="0">
              <a:buNone/>
            </a:pPr>
            <a:r>
              <a:rPr lang="en-US" altLang="zh-TW" dirty="0"/>
              <a:t>edward</a:t>
            </a:r>
          </a:p>
          <a:p>
            <a:pPr marL="0" indent="0">
              <a:buNone/>
            </a:pPr>
            <a:r>
              <a:rPr lang="en-US" altLang="zh-TW" dirty="0"/>
              <a:t>624001479</a:t>
            </a:r>
          </a:p>
          <a:p>
            <a:r>
              <a:rPr lang="zh-TW" altLang="en-US" dirty="0"/>
              <a:t>登入</a:t>
            </a:r>
            <a:r>
              <a:rPr lang="en-US" altLang="zh-TW" dirty="0"/>
              <a:t>mysql (phpmyadmin)</a:t>
            </a:r>
          </a:p>
          <a:p>
            <a:pPr marL="0" indent="0">
              <a:buNone/>
            </a:pPr>
            <a:r>
              <a:rPr lang="en-US" altLang="zh-TW" dirty="0"/>
              <a:t>edward</a:t>
            </a:r>
          </a:p>
          <a:p>
            <a:pPr marL="0" indent="0">
              <a:buNone/>
            </a:pPr>
            <a:r>
              <a:rPr lang="en-US" altLang="zh-TW" dirty="0">
                <a:solidFill>
                  <a:srgbClr val="FF0000"/>
                </a:solidFill>
              </a:rPr>
              <a:t>mutter12er</a:t>
            </a:r>
            <a:endParaRPr lang="zh-TW" altLang="en-US" dirty="0">
              <a:solidFill>
                <a:srgbClr val="FF0000"/>
              </a:solidFill>
            </a:endParaRPr>
          </a:p>
        </p:txBody>
      </p:sp>
    </p:spTree>
    <p:extLst>
      <p:ext uri="{BB962C8B-B14F-4D97-AF65-F5344CB8AC3E}">
        <p14:creationId xmlns:p14="http://schemas.microsoft.com/office/powerpoint/2010/main" val="22858058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p:cNvSpPr txBox="1"/>
          <p:nvPr/>
        </p:nvSpPr>
        <p:spPr>
          <a:xfrm>
            <a:off x="659396" y="152636"/>
            <a:ext cx="9289032" cy="3785652"/>
          </a:xfrm>
          <a:prstGeom prst="rect">
            <a:avLst/>
          </a:prstGeom>
          <a:noFill/>
        </p:spPr>
        <p:txBody>
          <a:bodyPr wrap="square" rtlCol="0">
            <a:spAutoFit/>
          </a:bodyPr>
          <a:lstStyle/>
          <a:p>
            <a:r>
              <a:rPr lang="zh-TW" altLang="en-US" sz="1600" dirty="0"/>
              <a:t>寫入時可能會遇到這個問題</a:t>
            </a:r>
            <a:r>
              <a:rPr lang="en-US" altLang="zh-TW" sz="1600" dirty="0"/>
              <a:t>:</a:t>
            </a:r>
          </a:p>
          <a:p>
            <a:r>
              <a:rPr lang="zh-TW" altLang="en-US" sz="1600" dirty="0"/>
              <a:t>看</a:t>
            </a:r>
            <a:r>
              <a:rPr lang="en-US" altLang="zh-TW" sz="1600" dirty="0"/>
              <a:t>/var/log/syslog</a:t>
            </a:r>
            <a:r>
              <a:rPr lang="zh-TW" altLang="en-US" sz="1600" dirty="0"/>
              <a:t>可以看到</a:t>
            </a:r>
            <a:r>
              <a:rPr lang="en-US" altLang="zh-TW" sz="1600" dirty="0"/>
              <a:t>Mysql</a:t>
            </a:r>
            <a:r>
              <a:rPr lang="zh-TW" altLang="en-US" sz="1600" dirty="0"/>
              <a:t>錯誤</a:t>
            </a:r>
            <a:endParaRPr lang="en-US" altLang="zh-TW" sz="1600" dirty="0"/>
          </a:p>
          <a:p>
            <a:r>
              <a:rPr lang="en-US" altLang="zh-TW" sz="1600" dirty="0"/>
              <a:t>InnoDB: Retry attempts for writing partial data failed.</a:t>
            </a:r>
          </a:p>
          <a:p>
            <a:r>
              <a:rPr lang="en-US" altLang="zh-TW" sz="1600" dirty="0"/>
              <a:t>714 Jan 24 20:51:33 cosbi4 mysqld[29377]: InnoDB</a:t>
            </a:r>
            <a:r>
              <a:rPr lang="en-US" altLang="zh-TW" sz="1600" dirty="0">
                <a:solidFill>
                  <a:srgbClr val="FF0000"/>
                </a:solidFill>
              </a:rPr>
              <a:t>: Write to file ./ibtmp1failed at offset </a:t>
            </a:r>
            <a:r>
              <a:rPr lang="en-US" altLang="zh-TW" sz="1600" dirty="0"/>
              <a:t>11534336, 1048576 bytes should have be    en written, only 917504 were written. Operating system error number 28. Check that your OS and file system support files of     this size. Check also that the disk is not full or a disk quota exceeded.</a:t>
            </a:r>
          </a:p>
          <a:p>
            <a:r>
              <a:rPr lang="en-US" altLang="zh-TW" sz="1600" dirty="0">
                <a:solidFill>
                  <a:srgbClr val="FF0000"/>
                </a:solidFill>
              </a:rPr>
              <a:t>InnoDB: Error number 28 means 'No space left on device‘</a:t>
            </a:r>
          </a:p>
          <a:p>
            <a:r>
              <a:rPr lang="zh-TW" altLang="en-US" sz="1600" dirty="0">
                <a:solidFill>
                  <a:srgbClr val="FF0000"/>
                </a:solidFill>
              </a:rPr>
              <a:t>意思代表占存表空間不足</a:t>
            </a:r>
            <a:endParaRPr lang="en-US" altLang="zh-TW" sz="1600" dirty="0">
              <a:solidFill>
                <a:srgbClr val="FF0000"/>
              </a:solidFill>
            </a:endParaRPr>
          </a:p>
          <a:p>
            <a:r>
              <a:rPr lang="zh-TW" altLang="en-US" sz="1600" b="1" dirty="0">
                <a:solidFill>
                  <a:srgbClr val="FF0000"/>
                </a:solidFill>
              </a:rPr>
              <a:t>要常常重啟</a:t>
            </a:r>
            <a:r>
              <a:rPr lang="en-US" altLang="zh-TW" sz="1600" b="1" dirty="0">
                <a:solidFill>
                  <a:srgbClr val="FF0000"/>
                </a:solidFill>
              </a:rPr>
              <a:t>mysql</a:t>
            </a:r>
            <a:r>
              <a:rPr lang="zh-TW" altLang="en-US" sz="1600" b="1" dirty="0">
                <a:solidFill>
                  <a:srgbClr val="FF0000"/>
                </a:solidFill>
              </a:rPr>
              <a:t>不然等到爆炸就來不及了</a:t>
            </a:r>
            <a:r>
              <a:rPr lang="en-US" altLang="zh-TW" sz="1600" b="1" dirty="0">
                <a:solidFill>
                  <a:srgbClr val="FF0000"/>
                </a:solidFill>
              </a:rPr>
              <a:t>!!!!!!</a:t>
            </a:r>
          </a:p>
          <a:p>
            <a:r>
              <a:rPr lang="zh-TW" altLang="en-US" sz="1600" dirty="0"/>
              <a:t>參考</a:t>
            </a:r>
            <a:r>
              <a:rPr lang="en-US" altLang="zh-TW" sz="1600" dirty="0"/>
              <a:t>:</a:t>
            </a:r>
          </a:p>
          <a:p>
            <a:r>
              <a:rPr lang="en-US" altLang="zh-TW" sz="1600" dirty="0"/>
              <a:t>http://www.gebiji.com/mysql/engine/2017-04-11/108.html</a:t>
            </a:r>
          </a:p>
          <a:p>
            <a:r>
              <a:rPr lang="en-US" altLang="zh-TW" sz="1600" dirty="0">
                <a:hlinkClick r:id="rId2"/>
              </a:rPr>
              <a:t>https://dba.stackexchange.com/questions/68319/mysql-index-creation-failing-on-table-is-full</a:t>
            </a:r>
            <a:endParaRPr lang="en-US" altLang="zh-TW" sz="1600" dirty="0"/>
          </a:p>
          <a:p>
            <a:r>
              <a:rPr lang="zh-TW" altLang="en-US" sz="1600" dirty="0"/>
              <a:t>真的來不及就得要到</a:t>
            </a:r>
            <a:r>
              <a:rPr lang="en-US" altLang="zh-TW" sz="1600" dirty="0"/>
              <a:t>/var/lib/mysql</a:t>
            </a:r>
            <a:r>
              <a:rPr lang="zh-TW" altLang="en-US" sz="1600" dirty="0"/>
              <a:t> 裡面，先把資料庫裏面的資料表清除幾個，有空間之後重啟才會成功，佔存表空間才會被釋放</a:t>
            </a:r>
            <a:r>
              <a:rPr lang="en-US" altLang="zh-TW" sz="1600" dirty="0"/>
              <a:t>(ibtmp1)(ibtmp1 </a:t>
            </a:r>
            <a:r>
              <a:rPr lang="zh-TW" altLang="en-US" sz="1600" dirty="0"/>
              <a:t>在</a:t>
            </a:r>
            <a:r>
              <a:rPr lang="en-US" altLang="zh-TW" sz="1600" dirty="0"/>
              <a:t>cosbi4</a:t>
            </a:r>
            <a:r>
              <a:rPr lang="zh-TW" altLang="en-US" sz="1600" dirty="0"/>
              <a:t>上面是框起來的位置</a:t>
            </a:r>
            <a:r>
              <a:rPr lang="en-US" altLang="zh-TW" sz="1600" dirty="0"/>
              <a:t>)(</a:t>
            </a:r>
            <a:r>
              <a:rPr lang="zh-TW" altLang="en-US" sz="1600" dirty="0"/>
              <a:t>目前的解法，網路上查不到相關</a:t>
            </a:r>
            <a:r>
              <a:rPr lang="en-US" altLang="zh-TW" sz="1600" dirty="0"/>
              <a:t>)</a:t>
            </a:r>
            <a:r>
              <a:rPr lang="zh-TW" altLang="en-US" sz="1600" dirty="0"/>
              <a:t>。</a:t>
            </a:r>
            <a:r>
              <a:rPr lang="zh-TW" altLang="en-US" sz="1600" dirty="0">
                <a:solidFill>
                  <a:srgbClr val="FF0000"/>
                </a:solidFill>
              </a:rPr>
              <a:t>或是把</a:t>
            </a:r>
            <a:r>
              <a:rPr lang="en-US" altLang="zh-TW" sz="1600" dirty="0">
                <a:solidFill>
                  <a:srgbClr val="FF0000"/>
                </a:solidFill>
              </a:rPr>
              <a:t>mysql</a:t>
            </a:r>
            <a:r>
              <a:rPr lang="zh-TW" altLang="en-US" sz="1600" dirty="0">
                <a:solidFill>
                  <a:srgbClr val="FF0000"/>
                </a:solidFill>
              </a:rPr>
              <a:t>預設存放位置更改到較大硬碟區，</a:t>
            </a:r>
            <a:r>
              <a:rPr lang="en-US" altLang="zh-TW" sz="1600" dirty="0">
                <a:solidFill>
                  <a:srgbClr val="FF0000"/>
                </a:solidFill>
              </a:rPr>
              <a:t>cosbi4</a:t>
            </a:r>
            <a:r>
              <a:rPr lang="zh-TW" altLang="en-US" sz="1600" dirty="0">
                <a:solidFill>
                  <a:srgbClr val="FF0000"/>
                </a:solidFill>
              </a:rPr>
              <a:t>目前</a:t>
            </a:r>
            <a:r>
              <a:rPr lang="en-US" altLang="zh-TW" sz="1600" dirty="0">
                <a:solidFill>
                  <a:srgbClr val="FF0000"/>
                </a:solidFill>
              </a:rPr>
              <a:t>mysql</a:t>
            </a:r>
            <a:r>
              <a:rPr lang="zh-TW" altLang="en-US" sz="1600" dirty="0">
                <a:solidFill>
                  <a:srgbClr val="FF0000"/>
                </a:solidFill>
              </a:rPr>
              <a:t>改存放在</a:t>
            </a:r>
            <a:r>
              <a:rPr lang="en-US" altLang="zh-TW" sz="1600" dirty="0">
                <a:solidFill>
                  <a:srgbClr val="FF0000"/>
                </a:solidFill>
              </a:rPr>
              <a:t>/home/data/mysql/</a:t>
            </a:r>
          </a:p>
        </p:txBody>
      </p:sp>
      <p:pic>
        <p:nvPicPr>
          <p:cNvPr id="3" name="圖片 2"/>
          <p:cNvPicPr>
            <a:picLocks noChangeAspect="1"/>
          </p:cNvPicPr>
          <p:nvPr/>
        </p:nvPicPr>
        <p:blipFill>
          <a:blip r:embed="rId3"/>
          <a:stretch>
            <a:fillRect/>
          </a:stretch>
        </p:blipFill>
        <p:spPr>
          <a:xfrm>
            <a:off x="659396" y="3845955"/>
            <a:ext cx="8401050" cy="2705100"/>
          </a:xfrm>
          <a:prstGeom prst="rect">
            <a:avLst/>
          </a:prstGeom>
        </p:spPr>
      </p:pic>
      <p:sp>
        <p:nvSpPr>
          <p:cNvPr id="4" name="矩形 3"/>
          <p:cNvSpPr/>
          <p:nvPr/>
        </p:nvSpPr>
        <p:spPr>
          <a:xfrm>
            <a:off x="659396" y="4725144"/>
            <a:ext cx="6912768" cy="2880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文字方塊 4"/>
          <p:cNvSpPr txBox="1"/>
          <p:nvPr/>
        </p:nvSpPr>
        <p:spPr>
          <a:xfrm>
            <a:off x="9060446" y="3993162"/>
            <a:ext cx="3131554" cy="1077218"/>
          </a:xfrm>
          <a:prstGeom prst="rect">
            <a:avLst/>
          </a:prstGeom>
          <a:noFill/>
        </p:spPr>
        <p:txBody>
          <a:bodyPr wrap="square" rtlCol="0">
            <a:spAutoFit/>
          </a:bodyPr>
          <a:lstStyle/>
          <a:p>
            <a:r>
              <a:rPr lang="zh-TW" altLang="en-US" sz="1600" dirty="0"/>
              <a:t>改</a:t>
            </a:r>
            <a:r>
              <a:rPr lang="en-US" altLang="zh-TW" sz="1600" dirty="0"/>
              <a:t>mysql</a:t>
            </a:r>
            <a:r>
              <a:rPr lang="zh-TW" altLang="en-US" sz="1600" dirty="0"/>
              <a:t>路徑</a:t>
            </a:r>
            <a:r>
              <a:rPr lang="en-US" altLang="zh-TW" sz="1600" dirty="0"/>
              <a:t>/var/lib/mysql/my.cnf</a:t>
            </a:r>
          </a:p>
          <a:p>
            <a:endParaRPr lang="en-US" altLang="zh-TW" sz="1600" dirty="0"/>
          </a:p>
          <a:p>
            <a:r>
              <a:rPr lang="zh-TW" altLang="en-US" sz="1600" dirty="0"/>
              <a:t>依照</a:t>
            </a:r>
            <a:r>
              <a:rPr lang="en-US" altLang="zh-TW" sz="1600" dirty="0"/>
              <a:t>ubuntu</a:t>
            </a:r>
            <a:r>
              <a:rPr lang="zh-TW" altLang="en-US" sz="1600" dirty="0"/>
              <a:t>版本不同，詳細作法要在網路搜尋</a:t>
            </a:r>
          </a:p>
        </p:txBody>
      </p:sp>
    </p:spTree>
    <p:extLst>
      <p:ext uri="{BB962C8B-B14F-4D97-AF65-F5344CB8AC3E}">
        <p14:creationId xmlns:p14="http://schemas.microsoft.com/office/powerpoint/2010/main" val="10557984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矩形 60"/>
          <p:cNvSpPr/>
          <p:nvPr/>
        </p:nvSpPr>
        <p:spPr>
          <a:xfrm>
            <a:off x="155948" y="44624"/>
            <a:ext cx="8388324" cy="400110"/>
          </a:xfrm>
          <a:prstGeom prst="rect">
            <a:avLst/>
          </a:prstGeom>
        </p:spPr>
        <p:txBody>
          <a:bodyPr wrap="square">
            <a:spAutoFit/>
          </a:bodyPr>
          <a:lstStyle/>
          <a:p>
            <a:r>
              <a:rPr lang="en-US" altLang="zh-TW" sz="2000" b="1" dirty="0">
                <a:ea typeface="標楷體" panose="03000509000000000000" pitchFamily="65" charset="-120"/>
              </a:rPr>
              <a:t> 9.</a:t>
            </a:r>
            <a:r>
              <a:rPr lang="zh-TW" altLang="en-US" sz="2000" b="1" dirty="0">
                <a:ea typeface="標楷體" panose="03000509000000000000" pitchFamily="65" charset="-120"/>
              </a:rPr>
              <a:t> 資料後處理</a:t>
            </a:r>
            <a:r>
              <a:rPr lang="en-US" altLang="zh-TW" sz="2000" b="1" dirty="0">
                <a:ea typeface="標楷體" panose="03000509000000000000" pitchFamily="65" charset="-120"/>
              </a:rPr>
              <a:t>(</a:t>
            </a:r>
            <a:r>
              <a:rPr lang="zh-TW" altLang="en-US" sz="2000" b="1" dirty="0">
                <a:ea typeface="標楷體" panose="03000509000000000000" pitchFamily="65" charset="-120"/>
              </a:rPr>
              <a:t>彙整所有</a:t>
            </a:r>
            <a:r>
              <a:rPr lang="en-US" altLang="zh-TW" sz="2000" b="1" dirty="0">
                <a:ea typeface="標楷體" panose="03000509000000000000" pitchFamily="65" charset="-120"/>
              </a:rPr>
              <a:t>Cuffdiff</a:t>
            </a:r>
            <a:r>
              <a:rPr lang="zh-TW" altLang="en-US" sz="2000" b="1" dirty="0">
                <a:ea typeface="標楷體" panose="03000509000000000000" pitchFamily="65" charset="-120"/>
              </a:rPr>
              <a:t>結果表之</a:t>
            </a:r>
            <a:r>
              <a:rPr lang="en-US" altLang="zh-TW" sz="2000" b="1" dirty="0">
                <a:ea typeface="標楷體" panose="03000509000000000000" pitchFamily="65" charset="-120"/>
              </a:rPr>
              <a:t>FC, KS test, T test, U test</a:t>
            </a:r>
            <a:r>
              <a:rPr lang="zh-TW" altLang="en-US" sz="2000" b="1" dirty="0">
                <a:ea typeface="標楷體" panose="03000509000000000000" pitchFamily="65" charset="-120"/>
              </a:rPr>
              <a:t>至一張表</a:t>
            </a:r>
            <a:r>
              <a:rPr lang="en-US" altLang="zh-TW" sz="2000" b="1" dirty="0">
                <a:ea typeface="標楷體" panose="03000509000000000000" pitchFamily="65" charset="-120"/>
              </a:rPr>
              <a:t>)</a:t>
            </a:r>
          </a:p>
        </p:txBody>
      </p:sp>
      <p:sp>
        <p:nvSpPr>
          <p:cNvPr id="58" name="矩形 57"/>
          <p:cNvSpPr/>
          <p:nvPr/>
        </p:nvSpPr>
        <p:spPr>
          <a:xfrm>
            <a:off x="623391" y="830340"/>
            <a:ext cx="11096957" cy="1754326"/>
          </a:xfrm>
          <a:prstGeom prst="rect">
            <a:avLst/>
          </a:prstGeom>
          <a:ln w="28575">
            <a:solidFill>
              <a:schemeClr val="tx1"/>
            </a:solidFill>
          </a:ln>
        </p:spPr>
        <p:txBody>
          <a:bodyPr wrap="square">
            <a:spAutoFit/>
          </a:bodyPr>
          <a:lstStyle/>
          <a:p>
            <a:r>
              <a:rPr lang="en-US" altLang="zh-TW" dirty="0">
                <a:ea typeface="標楷體" panose="03000509000000000000" pitchFamily="65" charset="-120"/>
              </a:rPr>
              <a:t>$</a:t>
            </a:r>
            <a:r>
              <a:rPr lang="zh-TW" altLang="en-US" dirty="0">
                <a:ea typeface="標楷體" panose="03000509000000000000" pitchFamily="65" charset="-120"/>
              </a:rPr>
              <a:t> python ~/pipeline/prepare_data/cuffdiff_gather/cuffdiff_gather.py \</a:t>
            </a:r>
            <a:endParaRPr lang="en-US" altLang="zh-TW" dirty="0">
              <a:ea typeface="標楷體" panose="03000509000000000000" pitchFamily="65" charset="-120"/>
            </a:endParaRPr>
          </a:p>
          <a:p>
            <a:r>
              <a:rPr lang="en-US" altLang="zh-TW" dirty="0">
                <a:ea typeface="標楷體" panose="03000509000000000000" pitchFamily="65" charset="-120"/>
              </a:rPr>
              <a:t>                 </a:t>
            </a:r>
            <a:r>
              <a:rPr lang="zh-TW" altLang="en-US" dirty="0">
                <a:solidFill>
                  <a:srgbClr val="FFC000"/>
                </a:solidFill>
                <a:ea typeface="標楷體" panose="03000509000000000000" pitchFamily="65" charset="-120"/>
              </a:rPr>
              <a:t>TCGA-COAD</a:t>
            </a:r>
            <a:r>
              <a:rPr lang="zh-TW" altLang="en-US" dirty="0">
                <a:ea typeface="標楷體" panose="03000509000000000000" pitchFamily="65" charset="-120"/>
              </a:rPr>
              <a:t> \	</a:t>
            </a:r>
            <a:r>
              <a:rPr lang="en-US" altLang="zh-TW" dirty="0">
                <a:ea typeface="標楷體" panose="03000509000000000000" pitchFamily="65" charset="-120"/>
              </a:rPr>
              <a:t>				(project</a:t>
            </a:r>
            <a:r>
              <a:rPr lang="zh-TW" altLang="en-US" dirty="0">
                <a:ea typeface="標楷體" panose="03000509000000000000" pitchFamily="65" charset="-120"/>
              </a:rPr>
              <a:t>名稱</a:t>
            </a:r>
            <a:r>
              <a:rPr lang="en-US" altLang="zh-TW" dirty="0">
                <a:ea typeface="標楷體" panose="03000509000000000000" pitchFamily="65" charset="-120"/>
              </a:rPr>
              <a:t>)</a:t>
            </a:r>
          </a:p>
          <a:p>
            <a:r>
              <a:rPr lang="en-US" altLang="zh-TW" dirty="0">
                <a:ea typeface="標楷體" panose="03000509000000000000" pitchFamily="65" charset="-120"/>
              </a:rPr>
              <a:t>                </a:t>
            </a:r>
            <a:r>
              <a:rPr lang="zh-TW" altLang="en-US" dirty="0">
                <a:ea typeface="標楷體" panose="03000509000000000000" pitchFamily="65" charset="-120"/>
              </a:rPr>
              <a:t> </a:t>
            </a:r>
            <a:r>
              <a:rPr lang="zh-TW" altLang="en-US" dirty="0">
                <a:solidFill>
                  <a:schemeClr val="accent6">
                    <a:lumMod val="75000"/>
                  </a:schemeClr>
                </a:solidFill>
                <a:ea typeface="標楷體" panose="03000509000000000000" pitchFamily="65" charset="-120"/>
              </a:rPr>
              <a:t>gene</a:t>
            </a:r>
            <a:r>
              <a:rPr lang="en-US" altLang="zh-TW" dirty="0">
                <a:solidFill>
                  <a:schemeClr val="accent6"/>
                </a:solidFill>
                <a:ea typeface="標楷體" panose="03000509000000000000" pitchFamily="65" charset="-120"/>
              </a:rPr>
              <a:t>s</a:t>
            </a:r>
            <a:r>
              <a:rPr lang="zh-TW" altLang="en-US" dirty="0">
                <a:ea typeface="標楷體" panose="03000509000000000000" pitchFamily="65" charset="-120"/>
              </a:rPr>
              <a:t>\			</a:t>
            </a:r>
            <a:r>
              <a:rPr lang="en-US" altLang="zh-TW" dirty="0">
                <a:ea typeface="標楷體" panose="03000509000000000000" pitchFamily="65" charset="-120"/>
              </a:rPr>
              <a:t>			</a:t>
            </a:r>
            <a:r>
              <a:rPr lang="zh-TW" altLang="en-US" dirty="0">
                <a:ea typeface="標楷體" panose="03000509000000000000" pitchFamily="65" charset="-120"/>
              </a:rPr>
              <a:t>(</a:t>
            </a:r>
            <a:r>
              <a:rPr lang="en-US" altLang="zh-TW" dirty="0">
                <a:ea typeface="標楷體" panose="03000509000000000000" pitchFamily="65" charset="-120"/>
              </a:rPr>
              <a:t>genes</a:t>
            </a:r>
            <a:r>
              <a:rPr lang="zh-TW" altLang="en-US" dirty="0">
                <a:ea typeface="標楷體" panose="03000509000000000000" pitchFamily="65" charset="-120"/>
              </a:rPr>
              <a:t>或</a:t>
            </a:r>
            <a:r>
              <a:rPr lang="en-US" altLang="zh-TW" dirty="0">
                <a:ea typeface="標楷體" panose="03000509000000000000" pitchFamily="65" charset="-120"/>
              </a:rPr>
              <a:t>isoforms</a:t>
            </a:r>
            <a:r>
              <a:rPr lang="zh-TW" altLang="en-US" dirty="0">
                <a:ea typeface="標楷體" panose="03000509000000000000" pitchFamily="65" charset="-120"/>
              </a:rPr>
              <a:t>)</a:t>
            </a:r>
          </a:p>
          <a:p>
            <a:endParaRPr lang="en-US" altLang="zh-TW" dirty="0">
              <a:ea typeface="標楷體" panose="03000509000000000000" pitchFamily="65" charset="-120"/>
            </a:endParaRPr>
          </a:p>
          <a:p>
            <a:r>
              <a:rPr lang="zh-TW" altLang="en-US" dirty="0">
                <a:ea typeface="標楷體" panose="03000509000000000000" pitchFamily="65" charset="-120"/>
              </a:rPr>
              <a:t>輸入</a:t>
            </a:r>
            <a:r>
              <a:rPr lang="en-US" altLang="zh-TW" dirty="0">
                <a:ea typeface="標楷體" panose="03000509000000000000" pitchFamily="65" charset="-120"/>
              </a:rPr>
              <a:t>:</a:t>
            </a:r>
            <a:r>
              <a:rPr lang="zh-TW" altLang="en-US" dirty="0">
                <a:ea typeface="標楷體" panose="03000509000000000000" pitchFamily="65" charset="-120"/>
              </a:rPr>
              <a:t> </a:t>
            </a:r>
            <a:r>
              <a:rPr lang="en-US" altLang="zh-TW" dirty="0">
                <a:solidFill>
                  <a:schemeClr val="accent4"/>
                </a:solidFill>
                <a:ea typeface="標楷體" panose="03000509000000000000" pitchFamily="65" charset="-120"/>
              </a:rPr>
              <a:t>TCGA-COAD</a:t>
            </a:r>
            <a:r>
              <a:rPr lang="en-US" altLang="zh-TW" dirty="0">
                <a:ea typeface="標楷體" panose="03000509000000000000" pitchFamily="65" charset="-120"/>
              </a:rPr>
              <a:t>_</a:t>
            </a:r>
            <a:r>
              <a:rPr lang="en-US" altLang="zh-TW" dirty="0">
                <a:solidFill>
                  <a:srgbClr val="FF0000"/>
                </a:solidFill>
                <a:ea typeface="標楷體" panose="03000509000000000000" pitchFamily="65" charset="-120"/>
              </a:rPr>
              <a:t>N</a:t>
            </a:r>
            <a:r>
              <a:rPr lang="en-US" altLang="zh-TW" dirty="0">
                <a:ea typeface="標楷體" panose="03000509000000000000" pitchFamily="65" charset="-120"/>
              </a:rPr>
              <a:t>_</a:t>
            </a:r>
            <a:r>
              <a:rPr lang="en-US" altLang="zh-TW" dirty="0">
                <a:solidFill>
                  <a:srgbClr val="FF0000"/>
                </a:solidFill>
                <a:ea typeface="標楷體" panose="03000509000000000000" pitchFamily="65" charset="-120"/>
              </a:rPr>
              <a:t>1</a:t>
            </a:r>
            <a:r>
              <a:rPr lang="en-US" altLang="zh-TW" dirty="0">
                <a:ea typeface="標楷體" panose="03000509000000000000" pitchFamily="65" charset="-120"/>
              </a:rPr>
              <a:t>_</a:t>
            </a:r>
            <a:r>
              <a:rPr lang="en-US" altLang="zh-TW" dirty="0">
                <a:solidFill>
                  <a:schemeClr val="accent6">
                    <a:lumMod val="75000"/>
                  </a:schemeClr>
                </a:solidFill>
                <a:ea typeface="標楷體" panose="03000509000000000000" pitchFamily="65" charset="-120"/>
              </a:rPr>
              <a:t>genes</a:t>
            </a:r>
            <a:r>
              <a:rPr lang="en-US" altLang="zh-TW" dirty="0">
                <a:ea typeface="標楷體" panose="03000509000000000000" pitchFamily="65" charset="-120"/>
              </a:rPr>
              <a:t> (mysql), …, </a:t>
            </a:r>
            <a:r>
              <a:rPr lang="en-US" altLang="zh-TW" dirty="0">
                <a:solidFill>
                  <a:schemeClr val="accent4"/>
                </a:solidFill>
                <a:ea typeface="標楷體" panose="03000509000000000000" pitchFamily="65" charset="-120"/>
              </a:rPr>
              <a:t>TCGA-COAD</a:t>
            </a:r>
            <a:r>
              <a:rPr lang="en-US" altLang="zh-TW" dirty="0">
                <a:ea typeface="標楷體" panose="03000509000000000000" pitchFamily="65" charset="-120"/>
              </a:rPr>
              <a:t>_</a:t>
            </a:r>
            <a:r>
              <a:rPr lang="en-US" altLang="zh-TW" dirty="0">
                <a:solidFill>
                  <a:srgbClr val="FF0000"/>
                </a:solidFill>
                <a:ea typeface="標楷體" panose="03000509000000000000" pitchFamily="65" charset="-120"/>
              </a:rPr>
              <a:t>4</a:t>
            </a:r>
            <a:r>
              <a:rPr lang="en-US" altLang="zh-TW" dirty="0">
                <a:ea typeface="標楷體" panose="03000509000000000000" pitchFamily="65" charset="-120"/>
              </a:rPr>
              <a:t>_</a:t>
            </a:r>
            <a:r>
              <a:rPr lang="en-US" altLang="zh-TW" dirty="0">
                <a:solidFill>
                  <a:srgbClr val="FF0000"/>
                </a:solidFill>
                <a:ea typeface="標楷體" panose="03000509000000000000" pitchFamily="65" charset="-120"/>
              </a:rPr>
              <a:t>3</a:t>
            </a:r>
            <a:r>
              <a:rPr lang="en-US" altLang="zh-TW" dirty="0">
                <a:ea typeface="標楷體" panose="03000509000000000000" pitchFamily="65" charset="-120"/>
              </a:rPr>
              <a:t>_</a:t>
            </a:r>
            <a:r>
              <a:rPr lang="en-US" altLang="zh-TW" dirty="0">
                <a:solidFill>
                  <a:schemeClr val="accent6">
                    <a:lumMod val="75000"/>
                  </a:schemeClr>
                </a:solidFill>
                <a:ea typeface="標楷體" panose="03000509000000000000" pitchFamily="65" charset="-120"/>
              </a:rPr>
              <a:t>genes</a:t>
            </a:r>
            <a:r>
              <a:rPr lang="en-US" altLang="zh-TW" dirty="0">
                <a:ea typeface="標楷體" panose="03000509000000000000" pitchFamily="65" charset="-120"/>
              </a:rPr>
              <a:t> (mysql), </a:t>
            </a:r>
            <a:r>
              <a:rPr lang="zh-TW" altLang="en-US" dirty="0">
                <a:ea typeface="標楷體" panose="03000509000000000000" pitchFamily="65" charset="-120"/>
              </a:rPr>
              <a:t>共</a:t>
            </a:r>
            <a:r>
              <a:rPr lang="en-US" altLang="zh-TW" dirty="0">
                <a:ea typeface="標楷體" panose="03000509000000000000" pitchFamily="65" charset="-120"/>
              </a:rPr>
              <a:t>20</a:t>
            </a:r>
            <a:r>
              <a:rPr lang="zh-TW" altLang="en-US" dirty="0">
                <a:ea typeface="標楷體" panose="03000509000000000000" pitchFamily="65" charset="-120"/>
              </a:rPr>
              <a:t>個</a:t>
            </a:r>
            <a:r>
              <a:rPr lang="en-US" altLang="zh-TW" dirty="0">
                <a:ea typeface="標楷體" panose="03000509000000000000" pitchFamily="65" charset="-120"/>
              </a:rPr>
              <a:t>mysql</a:t>
            </a:r>
            <a:r>
              <a:rPr lang="zh-TW" altLang="en-US" dirty="0">
                <a:ea typeface="標楷體" panose="03000509000000000000" pitchFamily="65" charset="-120"/>
              </a:rPr>
              <a:t>表格</a:t>
            </a:r>
          </a:p>
          <a:p>
            <a:r>
              <a:rPr lang="zh-TW" altLang="en-US" dirty="0">
                <a:ea typeface="標楷體" panose="03000509000000000000" pitchFamily="65" charset="-120"/>
              </a:rPr>
              <a:t>輸出: </a:t>
            </a:r>
            <a:r>
              <a:rPr lang="zh-TW" altLang="en-US" dirty="0">
                <a:solidFill>
                  <a:schemeClr val="accent4"/>
                </a:solidFill>
                <a:ea typeface="標楷體" panose="03000509000000000000" pitchFamily="65" charset="-120"/>
              </a:rPr>
              <a:t>TCGA-COAD</a:t>
            </a:r>
            <a:r>
              <a:rPr lang="zh-TW" altLang="en-US" dirty="0">
                <a:ea typeface="標楷體" panose="03000509000000000000" pitchFamily="65" charset="-120"/>
              </a:rPr>
              <a:t>_gather_</a:t>
            </a:r>
            <a:r>
              <a:rPr lang="zh-TW" altLang="en-US" dirty="0">
                <a:solidFill>
                  <a:schemeClr val="accent6">
                    <a:lumMod val="75000"/>
                  </a:schemeClr>
                </a:solidFill>
                <a:ea typeface="標楷體" panose="03000509000000000000" pitchFamily="65" charset="-120"/>
              </a:rPr>
              <a:t>gene</a:t>
            </a:r>
            <a:r>
              <a:rPr lang="zh-TW" altLang="en-US" dirty="0">
                <a:solidFill>
                  <a:schemeClr val="accent6"/>
                </a:solidFill>
                <a:ea typeface="標楷體" panose="03000509000000000000" pitchFamily="65" charset="-120"/>
              </a:rPr>
              <a:t>s</a:t>
            </a:r>
            <a:r>
              <a:rPr lang="en-US" altLang="zh-TW" dirty="0">
                <a:solidFill>
                  <a:schemeClr val="accent6"/>
                </a:solidFill>
                <a:ea typeface="標楷體" panose="03000509000000000000" pitchFamily="65" charset="-120"/>
              </a:rPr>
              <a:t>(isoforms)</a:t>
            </a:r>
            <a:r>
              <a:rPr lang="zh-TW" altLang="en-US" dirty="0">
                <a:ea typeface="標楷體" panose="03000509000000000000" pitchFamily="65" charset="-120"/>
              </a:rPr>
              <a:t>(mysql), </a:t>
            </a:r>
            <a:r>
              <a:rPr lang="zh-TW" altLang="en-US" dirty="0">
                <a:solidFill>
                  <a:schemeClr val="accent4"/>
                </a:solidFill>
                <a:ea typeface="標楷體" panose="03000509000000000000" pitchFamily="65" charset="-120"/>
              </a:rPr>
              <a:t>TCGA-COAD</a:t>
            </a:r>
            <a:r>
              <a:rPr lang="zh-TW" altLang="en-US" dirty="0">
                <a:ea typeface="標楷體" panose="03000509000000000000" pitchFamily="65" charset="-120"/>
              </a:rPr>
              <a:t>_gather_</a:t>
            </a:r>
            <a:r>
              <a:rPr lang="zh-TW" altLang="en-US" dirty="0">
                <a:solidFill>
                  <a:schemeClr val="accent6">
                    <a:lumMod val="75000"/>
                  </a:schemeClr>
                </a:solidFill>
                <a:ea typeface="標楷體" panose="03000509000000000000" pitchFamily="65" charset="-120"/>
              </a:rPr>
              <a:t>gene</a:t>
            </a:r>
            <a:r>
              <a:rPr lang="zh-TW" altLang="en-US" dirty="0">
                <a:solidFill>
                  <a:schemeClr val="accent6"/>
                </a:solidFill>
                <a:ea typeface="標楷體" panose="03000509000000000000" pitchFamily="65" charset="-120"/>
              </a:rPr>
              <a:t>s</a:t>
            </a:r>
            <a:r>
              <a:rPr lang="en-US" altLang="zh-TW" dirty="0">
                <a:solidFill>
                  <a:schemeClr val="accent6"/>
                </a:solidFill>
                <a:ea typeface="標楷體" panose="03000509000000000000" pitchFamily="65" charset="-120"/>
              </a:rPr>
              <a:t>(isoforms)</a:t>
            </a:r>
            <a:r>
              <a:rPr lang="zh-TW" altLang="en-US" dirty="0">
                <a:ea typeface="標楷體" panose="03000509000000000000" pitchFamily="65" charset="-120"/>
              </a:rPr>
              <a:t>(text)</a:t>
            </a:r>
            <a:endParaRPr lang="en-US" altLang="zh-TW" dirty="0">
              <a:ea typeface="標楷體" panose="03000509000000000000" pitchFamily="65" charset="-120"/>
            </a:endParaRPr>
          </a:p>
        </p:txBody>
      </p:sp>
      <p:sp>
        <p:nvSpPr>
          <p:cNvPr id="63" name="文字方塊 62"/>
          <p:cNvSpPr txBox="1"/>
          <p:nvPr/>
        </p:nvSpPr>
        <p:spPr>
          <a:xfrm>
            <a:off x="10956421" y="831134"/>
            <a:ext cx="763927" cy="307777"/>
          </a:xfrm>
          <a:prstGeom prst="rect">
            <a:avLst/>
          </a:prstGeom>
          <a:solidFill>
            <a:srgbClr val="7E0000"/>
          </a:solidFill>
          <a:ln>
            <a:solidFill>
              <a:schemeClr val="tx1"/>
            </a:solidFill>
          </a:ln>
        </p:spPr>
        <p:txBody>
          <a:bodyPr wrap="none" rtlCol="0">
            <a:spAutoFit/>
          </a:bodyPr>
          <a:lstStyle/>
          <a:p>
            <a:r>
              <a:rPr lang="en-US" altLang="zh-TW" sz="1400" dirty="0">
                <a:solidFill>
                  <a:schemeClr val="bg1">
                    <a:lumMod val="95000"/>
                  </a:schemeClr>
                </a:solidFill>
                <a:ea typeface="標楷體" panose="03000509000000000000" pitchFamily="65" charset="-120"/>
              </a:rPr>
              <a:t>Search2</a:t>
            </a:r>
            <a:endParaRPr lang="zh-TW" altLang="en-US" sz="1400" dirty="0">
              <a:solidFill>
                <a:schemeClr val="bg1">
                  <a:lumMod val="95000"/>
                </a:schemeClr>
              </a:solidFill>
              <a:ea typeface="標楷體" panose="03000509000000000000" pitchFamily="65" charset="-120"/>
            </a:endParaRPr>
          </a:p>
        </p:txBody>
      </p:sp>
      <p:pic>
        <p:nvPicPr>
          <p:cNvPr id="2" name="圖片 1"/>
          <p:cNvPicPr>
            <a:picLocks noChangeAspect="1"/>
          </p:cNvPicPr>
          <p:nvPr/>
        </p:nvPicPr>
        <p:blipFill>
          <a:blip r:embed="rId3"/>
          <a:stretch>
            <a:fillRect/>
          </a:stretch>
        </p:blipFill>
        <p:spPr>
          <a:xfrm>
            <a:off x="623391" y="3753036"/>
            <a:ext cx="11096959" cy="2052228"/>
          </a:xfrm>
          <a:prstGeom prst="rect">
            <a:avLst/>
          </a:prstGeom>
        </p:spPr>
      </p:pic>
      <p:sp>
        <p:nvSpPr>
          <p:cNvPr id="6" name="文字方塊 5"/>
          <p:cNvSpPr txBox="1"/>
          <p:nvPr/>
        </p:nvSpPr>
        <p:spPr>
          <a:xfrm>
            <a:off x="5013442" y="3454884"/>
            <a:ext cx="2316853" cy="276999"/>
          </a:xfrm>
          <a:prstGeom prst="rect">
            <a:avLst/>
          </a:prstGeom>
          <a:solidFill>
            <a:schemeClr val="bg1">
              <a:lumMod val="85000"/>
            </a:schemeClr>
          </a:solidFill>
          <a:ln w="9525">
            <a:solidFill>
              <a:schemeClr val="tx1">
                <a:lumMod val="95000"/>
                <a:lumOff val="5000"/>
              </a:schemeClr>
            </a:solidFill>
          </a:ln>
        </p:spPr>
        <p:txBody>
          <a:bodyPr wrap="none" rtlCol="0">
            <a:spAutoFit/>
          </a:bodyPr>
          <a:lstStyle/>
          <a:p>
            <a:r>
              <a:rPr lang="zh-TW" altLang="en-US" sz="1200" dirty="0">
                <a:solidFill>
                  <a:schemeClr val="accent4"/>
                </a:solidFill>
                <a:ea typeface="標楷體" panose="03000509000000000000" pitchFamily="65" charset="-120"/>
              </a:rPr>
              <a:t>TCGA-COAD</a:t>
            </a:r>
            <a:r>
              <a:rPr lang="zh-TW" altLang="en-US" sz="1200" dirty="0">
                <a:ea typeface="標楷體" panose="03000509000000000000" pitchFamily="65" charset="-120"/>
              </a:rPr>
              <a:t>_gather_</a:t>
            </a:r>
            <a:r>
              <a:rPr lang="zh-TW" altLang="en-US" sz="1200" dirty="0">
                <a:solidFill>
                  <a:schemeClr val="accent6">
                    <a:lumMod val="75000"/>
                  </a:schemeClr>
                </a:solidFill>
                <a:ea typeface="標楷體" panose="03000509000000000000" pitchFamily="65" charset="-120"/>
              </a:rPr>
              <a:t>gene</a:t>
            </a:r>
            <a:r>
              <a:rPr lang="zh-TW" altLang="en-US" sz="1200" dirty="0">
                <a:solidFill>
                  <a:schemeClr val="accent6"/>
                </a:solidFill>
                <a:ea typeface="標楷體" panose="03000509000000000000" pitchFamily="65" charset="-120"/>
              </a:rPr>
              <a:t>s</a:t>
            </a:r>
            <a:r>
              <a:rPr lang="zh-TW" altLang="en-US" sz="1200" dirty="0">
                <a:ea typeface="標楷體" panose="03000509000000000000" pitchFamily="65" charset="-120"/>
              </a:rPr>
              <a:t>(mysql)</a:t>
            </a:r>
            <a:endParaRPr lang="en-US" altLang="zh-TW" sz="1200" dirty="0">
              <a:ea typeface="標楷體" panose="03000509000000000000" pitchFamily="65" charset="-120"/>
            </a:endParaRPr>
          </a:p>
        </p:txBody>
      </p:sp>
      <p:sp>
        <p:nvSpPr>
          <p:cNvPr id="7" name="矩形 6"/>
          <p:cNvSpPr/>
          <p:nvPr/>
        </p:nvSpPr>
        <p:spPr>
          <a:xfrm>
            <a:off x="623390" y="3731883"/>
            <a:ext cx="11096959" cy="20733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5422979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55948" y="44624"/>
            <a:ext cx="12053576" cy="1015663"/>
          </a:xfrm>
          <a:prstGeom prst="rect">
            <a:avLst/>
          </a:prstGeom>
        </p:spPr>
        <p:txBody>
          <a:bodyPr wrap="square">
            <a:spAutoFit/>
          </a:bodyPr>
          <a:lstStyle/>
          <a:p>
            <a:r>
              <a:rPr lang="en-US" altLang="zh-TW" sz="2000" b="1" dirty="0">
                <a:ea typeface="標楷體" panose="03000509000000000000" pitchFamily="65" charset="-120"/>
              </a:rPr>
              <a:t> 10.</a:t>
            </a:r>
            <a:r>
              <a:rPr lang="zh-TW" altLang="en-US" sz="2000" b="1" dirty="0">
                <a:ea typeface="標楷體" panose="03000509000000000000" pitchFamily="65" charset="-120"/>
              </a:rPr>
              <a:t> 在</a:t>
            </a:r>
            <a:r>
              <a:rPr lang="en-US" altLang="zh-TW" sz="2000" b="1" dirty="0"/>
              <a:t>Mutual_Relationship (mysql) </a:t>
            </a:r>
            <a:r>
              <a:rPr lang="zh-TW" altLang="en-US" sz="2000" b="1" dirty="0"/>
              <a:t>、</a:t>
            </a:r>
            <a:r>
              <a:rPr lang="en-US" altLang="zh-TW" sz="2000" b="1" dirty="0"/>
              <a:t> Mutual_Relationship_search2 (mysql)</a:t>
            </a:r>
            <a:r>
              <a:rPr lang="zh-TW" altLang="en-US" sz="2000" b="1" dirty="0"/>
              <a:t>表格新增</a:t>
            </a:r>
            <a:r>
              <a:rPr lang="en-US" altLang="zh-TW" sz="2000" b="1" dirty="0"/>
              <a:t>Colon</a:t>
            </a:r>
            <a:r>
              <a:rPr lang="zh-TW" altLang="en-US" sz="2000" b="1" dirty="0"/>
              <a:t>的各項資訊</a:t>
            </a:r>
            <a:endParaRPr lang="en-US" altLang="zh-TW" sz="2000" b="1" dirty="0"/>
          </a:p>
          <a:p>
            <a:endParaRPr lang="en-US" altLang="zh-TW" sz="2000" b="1" dirty="0"/>
          </a:p>
          <a:p>
            <a:r>
              <a:rPr lang="en-US" altLang="zh-TW" sz="2000" dirty="0">
                <a:ea typeface="標楷體" panose="03000509000000000000" pitchFamily="65" charset="-120"/>
              </a:rPr>
              <a:t>(</a:t>
            </a:r>
            <a:r>
              <a:rPr lang="zh-TW" altLang="en-US" sz="2000" dirty="0">
                <a:ea typeface="標楷體" panose="03000509000000000000" pitchFamily="65" charset="-120"/>
              </a:rPr>
              <a:t>在此表</a:t>
            </a:r>
            <a:r>
              <a:rPr lang="en-US" altLang="zh-TW" sz="2000" dirty="0">
                <a:ea typeface="標楷體" panose="03000509000000000000" pitchFamily="65" charset="-120"/>
              </a:rPr>
              <a:t>(edward_database/Mutual_Relationship)</a:t>
            </a:r>
            <a:r>
              <a:rPr lang="zh-TW" altLang="en-US" sz="2000" dirty="0">
                <a:ea typeface="標楷體" panose="03000509000000000000" pitchFamily="65" charset="-120"/>
              </a:rPr>
              <a:t>新增癌症資訊後，網站所有選單</a:t>
            </a:r>
            <a:r>
              <a:rPr lang="en-US" altLang="zh-TW" sz="2000" dirty="0">
                <a:ea typeface="標楷體" panose="03000509000000000000" pitchFamily="65" charset="-120"/>
              </a:rPr>
              <a:t>(</a:t>
            </a:r>
            <a:r>
              <a:rPr lang="zh-TW" altLang="en-US" sz="2000" dirty="0">
                <a:ea typeface="標楷體" panose="03000509000000000000" pitchFamily="65" charset="-120"/>
              </a:rPr>
              <a:t>包括</a:t>
            </a:r>
            <a:r>
              <a:rPr lang="en-US" altLang="zh-TW" sz="2000" dirty="0">
                <a:ea typeface="標楷體" panose="03000509000000000000" pitchFamily="65" charset="-120"/>
              </a:rPr>
              <a:t>download</a:t>
            </a:r>
            <a:r>
              <a:rPr lang="zh-TW" altLang="en-US" sz="2000" dirty="0">
                <a:ea typeface="標楷體" panose="03000509000000000000" pitchFamily="65" charset="-120"/>
              </a:rPr>
              <a:t>頁</a:t>
            </a:r>
            <a:r>
              <a:rPr lang="en-US" altLang="zh-TW" sz="2000" dirty="0">
                <a:ea typeface="標楷體" panose="03000509000000000000" pitchFamily="65" charset="-120"/>
              </a:rPr>
              <a:t>)</a:t>
            </a:r>
            <a:r>
              <a:rPr lang="zh-TW" altLang="en-US" sz="2000" dirty="0">
                <a:ea typeface="標楷體" panose="03000509000000000000" pitchFamily="65" charset="-120"/>
              </a:rPr>
              <a:t>即自動更新</a:t>
            </a:r>
            <a:r>
              <a:rPr lang="en-US" altLang="zh-TW" sz="2000" dirty="0">
                <a:ea typeface="標楷體" panose="03000509000000000000" pitchFamily="65" charset="-120"/>
              </a:rPr>
              <a:t>)</a:t>
            </a:r>
          </a:p>
        </p:txBody>
      </p:sp>
      <p:graphicFrame>
        <p:nvGraphicFramePr>
          <p:cNvPr id="3" name="表格 2"/>
          <p:cNvGraphicFramePr>
            <a:graphicFrameLocks noGrp="1"/>
          </p:cNvGraphicFramePr>
          <p:nvPr>
            <p:extLst>
              <p:ext uri="{D42A27DB-BD31-4B8C-83A1-F6EECF244321}">
                <p14:modId xmlns:p14="http://schemas.microsoft.com/office/powerpoint/2010/main" val="3989079756"/>
              </p:ext>
            </p:extLst>
          </p:nvPr>
        </p:nvGraphicFramePr>
        <p:xfrm>
          <a:off x="407368" y="1160748"/>
          <a:ext cx="11513633" cy="4668520"/>
        </p:xfrm>
        <a:graphic>
          <a:graphicData uri="http://schemas.openxmlformats.org/drawingml/2006/table">
            <a:tbl>
              <a:tblPr firstRow="1" bandRow="1">
                <a:tableStyleId>{5C22544A-7EE6-4342-B048-85BDC9FD1C3A}</a:tableStyleId>
              </a:tblPr>
              <a:tblGrid>
                <a:gridCol w="482918">
                  <a:extLst>
                    <a:ext uri="{9D8B030D-6E8A-4147-A177-3AD203B41FA5}">
                      <a16:colId xmlns:a16="http://schemas.microsoft.com/office/drawing/2014/main" val="4196767334"/>
                    </a:ext>
                  </a:extLst>
                </a:gridCol>
                <a:gridCol w="1159383">
                  <a:extLst>
                    <a:ext uri="{9D8B030D-6E8A-4147-A177-3AD203B41FA5}">
                      <a16:colId xmlns:a16="http://schemas.microsoft.com/office/drawing/2014/main" val="287271415"/>
                    </a:ext>
                  </a:extLst>
                </a:gridCol>
                <a:gridCol w="1091692">
                  <a:extLst>
                    <a:ext uri="{9D8B030D-6E8A-4147-A177-3AD203B41FA5}">
                      <a16:colId xmlns:a16="http://schemas.microsoft.com/office/drawing/2014/main" val="1573211842"/>
                    </a:ext>
                  </a:extLst>
                </a:gridCol>
                <a:gridCol w="1067118">
                  <a:extLst>
                    <a:ext uri="{9D8B030D-6E8A-4147-A177-3AD203B41FA5}">
                      <a16:colId xmlns:a16="http://schemas.microsoft.com/office/drawing/2014/main" val="2129047450"/>
                    </a:ext>
                  </a:extLst>
                </a:gridCol>
                <a:gridCol w="1033780">
                  <a:extLst>
                    <a:ext uri="{9D8B030D-6E8A-4147-A177-3AD203B41FA5}">
                      <a16:colId xmlns:a16="http://schemas.microsoft.com/office/drawing/2014/main" val="2253689674"/>
                    </a:ext>
                  </a:extLst>
                </a:gridCol>
                <a:gridCol w="954106">
                  <a:extLst>
                    <a:ext uri="{9D8B030D-6E8A-4147-A177-3AD203B41FA5}">
                      <a16:colId xmlns:a16="http://schemas.microsoft.com/office/drawing/2014/main" val="78657506"/>
                    </a:ext>
                  </a:extLst>
                </a:gridCol>
                <a:gridCol w="954106">
                  <a:extLst>
                    <a:ext uri="{9D8B030D-6E8A-4147-A177-3AD203B41FA5}">
                      <a16:colId xmlns:a16="http://schemas.microsoft.com/office/drawing/2014/main" val="1262000712"/>
                    </a:ext>
                  </a:extLst>
                </a:gridCol>
                <a:gridCol w="954106">
                  <a:extLst>
                    <a:ext uri="{9D8B030D-6E8A-4147-A177-3AD203B41FA5}">
                      <a16:colId xmlns:a16="http://schemas.microsoft.com/office/drawing/2014/main" val="554601769"/>
                    </a:ext>
                  </a:extLst>
                </a:gridCol>
                <a:gridCol w="954106">
                  <a:extLst>
                    <a:ext uri="{9D8B030D-6E8A-4147-A177-3AD203B41FA5}">
                      <a16:colId xmlns:a16="http://schemas.microsoft.com/office/drawing/2014/main" val="2791328290"/>
                    </a:ext>
                  </a:extLst>
                </a:gridCol>
                <a:gridCol w="954106">
                  <a:extLst>
                    <a:ext uri="{9D8B030D-6E8A-4147-A177-3AD203B41FA5}">
                      <a16:colId xmlns:a16="http://schemas.microsoft.com/office/drawing/2014/main" val="997848381"/>
                    </a:ext>
                  </a:extLst>
                </a:gridCol>
                <a:gridCol w="954106">
                  <a:extLst>
                    <a:ext uri="{9D8B030D-6E8A-4147-A177-3AD203B41FA5}">
                      <a16:colId xmlns:a16="http://schemas.microsoft.com/office/drawing/2014/main" val="803433084"/>
                    </a:ext>
                  </a:extLst>
                </a:gridCol>
                <a:gridCol w="954106">
                  <a:extLst>
                    <a:ext uri="{9D8B030D-6E8A-4147-A177-3AD203B41FA5}">
                      <a16:colId xmlns:a16="http://schemas.microsoft.com/office/drawing/2014/main" val="1111923603"/>
                    </a:ext>
                  </a:extLst>
                </a:gridCol>
              </a:tblGrid>
              <a:tr h="370840">
                <a:tc>
                  <a:txBody>
                    <a:bodyPr/>
                    <a:lstStyle/>
                    <a:p>
                      <a:r>
                        <a:rPr lang="en-US" altLang="zh-TW" sz="1400" dirty="0"/>
                        <a:t>No.</a:t>
                      </a:r>
                      <a:endParaRPr lang="zh-TW" altLang="en-US" sz="1400" dirty="0"/>
                    </a:p>
                  </a:txBody>
                  <a:tcPr/>
                </a:tc>
                <a:tc>
                  <a:txBody>
                    <a:bodyPr/>
                    <a:lstStyle/>
                    <a:p>
                      <a:r>
                        <a:rPr lang="en-US" altLang="zh-TW" sz="1400" dirty="0" err="1"/>
                        <a:t>Primary_site</a:t>
                      </a:r>
                      <a:endParaRPr lang="zh-TW" altLang="en-US" sz="1400" dirty="0"/>
                    </a:p>
                  </a:txBody>
                  <a:tcPr/>
                </a:tc>
                <a:tc>
                  <a:txBody>
                    <a:bodyPr/>
                    <a:lstStyle/>
                    <a:p>
                      <a:r>
                        <a:rPr lang="en-US" altLang="zh-TW" sz="1400" dirty="0"/>
                        <a:t>Project</a:t>
                      </a:r>
                      <a:endParaRPr lang="zh-TW" altLang="en-US" sz="1400" dirty="0"/>
                    </a:p>
                  </a:txBody>
                  <a:tcPr/>
                </a:tc>
                <a:tc>
                  <a:txBody>
                    <a:bodyPr/>
                    <a:lstStyle/>
                    <a:p>
                      <a:r>
                        <a:rPr lang="en-US" altLang="zh-TW" sz="1400" dirty="0"/>
                        <a:t>Condinion1</a:t>
                      </a:r>
                      <a:endParaRPr lang="zh-TW" altLang="en-US" sz="1400" dirty="0"/>
                    </a:p>
                  </a:txBody>
                  <a:tcPr/>
                </a:tc>
                <a:tc>
                  <a:txBody>
                    <a:bodyPr/>
                    <a:lstStyle/>
                    <a:p>
                      <a:r>
                        <a:rPr lang="en-US" altLang="zh-TW" sz="1400" dirty="0"/>
                        <a:t>Condition2</a:t>
                      </a:r>
                      <a:endParaRPr lang="zh-TW" altLang="en-US" sz="1400" dirty="0"/>
                    </a:p>
                  </a:txBody>
                  <a:tcPr/>
                </a:tc>
                <a:tc>
                  <a:txBody>
                    <a:bodyPr/>
                    <a:lstStyle/>
                    <a:p>
                      <a:r>
                        <a:rPr lang="en-US" altLang="zh-TW" sz="1400" dirty="0"/>
                        <a:t>Genes</a:t>
                      </a:r>
                      <a:endParaRPr lang="zh-TW" altLang="en-US" sz="1400" dirty="0"/>
                    </a:p>
                  </a:txBody>
                  <a:tcPr/>
                </a:tc>
                <a:tc>
                  <a:txBody>
                    <a:bodyPr/>
                    <a:lstStyle/>
                    <a:p>
                      <a:r>
                        <a:rPr lang="en-US" altLang="zh-TW" sz="1400" dirty="0"/>
                        <a:t>Isoforms</a:t>
                      </a:r>
                      <a:endParaRPr lang="zh-TW" altLang="en-US" sz="1400" dirty="0"/>
                    </a:p>
                  </a:txBody>
                  <a:tcPr/>
                </a:tc>
                <a:tc>
                  <a:txBody>
                    <a:bodyPr/>
                    <a:lstStyle/>
                    <a:p>
                      <a:r>
                        <a:rPr lang="en-US" altLang="zh-TW" sz="1400" dirty="0"/>
                        <a:t>#_of_normal</a:t>
                      </a:r>
                      <a:endParaRPr lang="zh-TW" altLang="en-US" sz="1400" dirty="0"/>
                    </a:p>
                  </a:txBody>
                  <a:tcPr/>
                </a:tc>
                <a:tc>
                  <a:txBody>
                    <a:bodyPr/>
                    <a:lstStyle/>
                    <a:p>
                      <a:r>
                        <a:rPr lang="en-US" altLang="zh-TW" sz="1400" dirty="0"/>
                        <a:t>#_of_stage_1</a:t>
                      </a:r>
                      <a:endParaRPr lang="zh-TW" altLang="en-US" sz="1400" dirty="0"/>
                    </a:p>
                  </a:txBody>
                  <a:tcPr/>
                </a:tc>
                <a:tc>
                  <a:txBody>
                    <a:bodyPr/>
                    <a:lstStyle/>
                    <a:p>
                      <a:r>
                        <a:rPr lang="en-US" altLang="zh-TW" sz="1400" dirty="0"/>
                        <a:t>#_of_stage_2</a:t>
                      </a:r>
                      <a:endParaRPr lang="zh-TW" altLang="en-US" sz="1400" dirty="0"/>
                    </a:p>
                  </a:txBody>
                  <a:tcPr/>
                </a:tc>
                <a:tc>
                  <a:txBody>
                    <a:bodyPr/>
                    <a:lstStyle/>
                    <a:p>
                      <a:r>
                        <a:rPr lang="en-US" altLang="zh-TW" sz="1400" dirty="0"/>
                        <a:t>#_of_stage_3</a:t>
                      </a:r>
                      <a:endParaRPr lang="zh-TW" altLang="en-US" sz="1400" dirty="0"/>
                    </a:p>
                  </a:txBody>
                  <a:tcPr/>
                </a:tc>
                <a:tc>
                  <a:txBody>
                    <a:bodyPr/>
                    <a:lstStyle/>
                    <a:p>
                      <a:r>
                        <a:rPr lang="en-US" altLang="zh-TW" sz="1400" dirty="0"/>
                        <a:t>#_of_stage_4</a:t>
                      </a:r>
                      <a:endParaRPr lang="zh-TW" altLang="en-US" sz="1400" dirty="0"/>
                    </a:p>
                  </a:txBody>
                  <a:tcPr/>
                </a:tc>
                <a:extLst>
                  <a:ext uri="{0D108BD9-81ED-4DB2-BD59-A6C34878D82A}">
                    <a16:rowId xmlns:a16="http://schemas.microsoft.com/office/drawing/2014/main" val="4165665673"/>
                  </a:ext>
                </a:extLst>
              </a:tr>
              <a:tr h="370840">
                <a:tc>
                  <a:txBody>
                    <a:bodyPr/>
                    <a:lstStyle/>
                    <a:p>
                      <a:r>
                        <a:rPr lang="en-US" altLang="zh-TW" sz="1400" dirty="0"/>
                        <a:t>1</a:t>
                      </a:r>
                      <a:endParaRPr lang="zh-TW" altLang="en-US" sz="1400" dirty="0"/>
                    </a:p>
                  </a:txBody>
                  <a:tcPr/>
                </a:tc>
                <a:tc>
                  <a:txBody>
                    <a:bodyPr/>
                    <a:lstStyle/>
                    <a:p>
                      <a:r>
                        <a:rPr lang="en-US" altLang="zh-TW" sz="1400" dirty="0"/>
                        <a:t>Colon</a:t>
                      </a:r>
                      <a:endParaRPr lang="zh-TW" altLang="en-US" sz="1400" dirty="0"/>
                    </a:p>
                  </a:txBody>
                  <a:tcPr/>
                </a:tc>
                <a:tc>
                  <a:txBody>
                    <a:bodyPr/>
                    <a:lstStyle/>
                    <a:p>
                      <a:r>
                        <a:rPr lang="en-US" altLang="zh-TW" sz="1400" dirty="0"/>
                        <a:t>TCGA-COAD</a:t>
                      </a:r>
                      <a:endParaRPr lang="zh-TW" altLang="en-US" sz="1400" dirty="0"/>
                    </a:p>
                  </a:txBody>
                  <a:tcPr/>
                </a:tc>
                <a:tc>
                  <a:txBody>
                    <a:bodyPr/>
                    <a:lstStyle/>
                    <a:p>
                      <a:r>
                        <a:rPr lang="en-US" altLang="zh-TW" sz="1400" dirty="0"/>
                        <a:t>Normal</a:t>
                      </a:r>
                      <a:endParaRPr lang="zh-TW" altLang="en-US" sz="1400" dirty="0"/>
                    </a:p>
                  </a:txBody>
                  <a:tcPr/>
                </a:tc>
                <a:tc>
                  <a:txBody>
                    <a:bodyPr/>
                    <a:lstStyle/>
                    <a:p>
                      <a:r>
                        <a:rPr lang="en-US" altLang="zh-TW" sz="1400" dirty="0"/>
                        <a:t>Stage i</a:t>
                      </a:r>
                      <a:endParaRPr lang="zh-TW" altLang="en-US" sz="1400" dirty="0"/>
                    </a:p>
                  </a:txBody>
                  <a:tcPr/>
                </a:tc>
                <a:tc>
                  <a:txBody>
                    <a:bodyPr/>
                    <a:lstStyle/>
                    <a:p>
                      <a:r>
                        <a:rPr lang="en-US" altLang="zh-TW" sz="1400" dirty="0"/>
                        <a:t>TCGA-COAD_N_1_genes</a:t>
                      </a:r>
                      <a:endParaRPr lang="zh-TW" altLang="en-US" sz="1400" dirty="0"/>
                    </a:p>
                  </a:txBody>
                  <a:tcPr/>
                </a:tc>
                <a:tc>
                  <a:txBody>
                    <a:bodyPr/>
                    <a:lstStyle/>
                    <a:p>
                      <a:r>
                        <a:rPr lang="en-US" altLang="zh-TW" sz="1400" dirty="0"/>
                        <a:t>TCGA-COAD_N_1_isoforms</a:t>
                      </a:r>
                      <a:endParaRPr lang="zh-TW" altLang="en-US" sz="1400" dirty="0"/>
                    </a:p>
                  </a:txBody>
                  <a:tcPr/>
                </a:tc>
                <a:tc>
                  <a:txBody>
                    <a:bodyPr/>
                    <a:lstStyle/>
                    <a:p>
                      <a:pPr fontAlgn="t"/>
                      <a:r>
                        <a:rPr lang="en-US" altLang="zh-TW" sz="1400" dirty="0">
                          <a:effectLst/>
                        </a:rPr>
                        <a:t>41</a:t>
                      </a:r>
                    </a:p>
                  </a:txBody>
                  <a:tcPr/>
                </a:tc>
                <a:tc>
                  <a:txBody>
                    <a:bodyPr/>
                    <a:lstStyle/>
                    <a:p>
                      <a:pPr fontAlgn="t"/>
                      <a:r>
                        <a:rPr lang="en-US" altLang="zh-TW" sz="1400" dirty="0">
                          <a:effectLst/>
                        </a:rPr>
                        <a:t>81</a:t>
                      </a:r>
                    </a:p>
                  </a:txBody>
                  <a:tcPr/>
                </a:tc>
                <a:tc>
                  <a:txBody>
                    <a:bodyPr/>
                    <a:lstStyle/>
                    <a:p>
                      <a:pPr fontAlgn="t"/>
                      <a:r>
                        <a:rPr lang="en-US" altLang="zh-TW" sz="1400" dirty="0">
                          <a:effectLst/>
                        </a:rPr>
                        <a:t>186</a:t>
                      </a:r>
                    </a:p>
                  </a:txBody>
                  <a:tcPr/>
                </a:tc>
                <a:tc>
                  <a:txBody>
                    <a:bodyPr/>
                    <a:lstStyle/>
                    <a:p>
                      <a:pPr fontAlgn="t"/>
                      <a:r>
                        <a:rPr lang="en-US" altLang="zh-TW" sz="1400" dirty="0">
                          <a:effectLst/>
                        </a:rPr>
                        <a:t>132</a:t>
                      </a:r>
                    </a:p>
                  </a:txBody>
                  <a:tcPr/>
                </a:tc>
                <a:tc>
                  <a:txBody>
                    <a:bodyPr/>
                    <a:lstStyle/>
                    <a:p>
                      <a:pPr fontAlgn="t"/>
                      <a:r>
                        <a:rPr lang="en-US" altLang="zh-TW" sz="1400" dirty="0">
                          <a:effectLst/>
                        </a:rPr>
                        <a:t>66</a:t>
                      </a:r>
                    </a:p>
                  </a:txBody>
                  <a:tcPr/>
                </a:tc>
                <a:extLst>
                  <a:ext uri="{0D108BD9-81ED-4DB2-BD59-A6C34878D82A}">
                    <a16:rowId xmlns:a16="http://schemas.microsoft.com/office/drawing/2014/main" val="4102513418"/>
                  </a:ext>
                </a:extLst>
              </a:tr>
              <a:tr h="370840">
                <a:tc>
                  <a:txBody>
                    <a:bodyPr/>
                    <a:lstStyle/>
                    <a:p>
                      <a:r>
                        <a:rPr lang="en-US" altLang="zh-TW" sz="1400" dirty="0"/>
                        <a:t>2</a:t>
                      </a:r>
                      <a:endParaRPr lang="zh-TW" altLang="en-US" sz="1400" dirty="0"/>
                    </a:p>
                  </a:txBody>
                  <a:tcPr/>
                </a:tc>
                <a:tc>
                  <a:txBody>
                    <a:bodyPr/>
                    <a:lstStyle/>
                    <a:p>
                      <a:r>
                        <a:rPr lang="en-US" altLang="zh-TW" sz="1400" dirty="0"/>
                        <a:t>Colon</a:t>
                      </a:r>
                      <a:endParaRPr lang="zh-TW" altLang="en-US" sz="1400" dirty="0"/>
                    </a:p>
                  </a:txBody>
                  <a:tcPr/>
                </a:tc>
                <a:tc>
                  <a:txBody>
                    <a:bodyPr/>
                    <a:lstStyle/>
                    <a:p>
                      <a:r>
                        <a:rPr lang="en-US" altLang="zh-TW" sz="1400" dirty="0"/>
                        <a:t>TCGA-COAD</a:t>
                      </a:r>
                      <a:endParaRPr lang="zh-TW" alt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400" dirty="0"/>
                        <a:t>Stage i</a:t>
                      </a:r>
                      <a:endParaRPr lang="zh-TW" altLang="en-US" sz="1400" dirty="0"/>
                    </a:p>
                    <a:p>
                      <a:endParaRPr lang="zh-TW" altLang="en-US" sz="1400" dirty="0"/>
                    </a:p>
                  </a:txBody>
                  <a:tcPr/>
                </a:tc>
                <a:tc>
                  <a:txBody>
                    <a:bodyPr/>
                    <a:lstStyle/>
                    <a:p>
                      <a:r>
                        <a:rPr lang="en-US" altLang="zh-TW" sz="1400" dirty="0"/>
                        <a:t>Normal</a:t>
                      </a:r>
                      <a:endParaRPr lang="zh-TW" altLang="en-US" sz="1400" dirty="0"/>
                    </a:p>
                  </a:txBody>
                  <a:tcPr/>
                </a:tc>
                <a:tc>
                  <a:txBody>
                    <a:bodyPr/>
                    <a:lstStyle/>
                    <a:p>
                      <a:pPr fontAlgn="t"/>
                      <a:r>
                        <a:rPr lang="en-US" sz="1400" dirty="0">
                          <a:effectLst/>
                        </a:rPr>
                        <a:t>TCGA-COAD_1_N_genes</a:t>
                      </a:r>
                    </a:p>
                  </a:txBody>
                  <a:tcPr/>
                </a:tc>
                <a:tc>
                  <a:txBody>
                    <a:bodyPr/>
                    <a:lstStyle/>
                    <a:p>
                      <a:pPr fontAlgn="t"/>
                      <a:r>
                        <a:rPr lang="en-US" sz="1400" dirty="0">
                          <a:effectLst/>
                        </a:rPr>
                        <a:t>TCGA-COAD_1_N_isoforms</a:t>
                      </a:r>
                    </a:p>
                  </a:txBody>
                  <a:tcPr/>
                </a:tc>
                <a:tc>
                  <a:txBody>
                    <a:bodyPr/>
                    <a:lstStyle/>
                    <a:p>
                      <a:pPr fontAlgn="t"/>
                      <a:r>
                        <a:rPr lang="en-US" altLang="zh-TW" sz="1400" dirty="0">
                          <a:effectLst/>
                        </a:rPr>
                        <a:t>41</a:t>
                      </a:r>
                    </a:p>
                  </a:txBody>
                  <a:tcPr/>
                </a:tc>
                <a:tc>
                  <a:txBody>
                    <a:bodyPr/>
                    <a:lstStyle/>
                    <a:p>
                      <a:pPr fontAlgn="t"/>
                      <a:r>
                        <a:rPr lang="en-US" altLang="zh-TW" sz="1400" dirty="0">
                          <a:effectLst/>
                        </a:rPr>
                        <a:t>81</a:t>
                      </a:r>
                    </a:p>
                  </a:txBody>
                  <a:tcPr/>
                </a:tc>
                <a:tc>
                  <a:txBody>
                    <a:bodyPr/>
                    <a:lstStyle/>
                    <a:p>
                      <a:pPr fontAlgn="t"/>
                      <a:r>
                        <a:rPr lang="en-US" altLang="zh-TW" sz="1400" dirty="0">
                          <a:effectLst/>
                        </a:rPr>
                        <a:t>186</a:t>
                      </a:r>
                    </a:p>
                  </a:txBody>
                  <a:tcPr/>
                </a:tc>
                <a:tc>
                  <a:txBody>
                    <a:bodyPr/>
                    <a:lstStyle/>
                    <a:p>
                      <a:pPr fontAlgn="t"/>
                      <a:r>
                        <a:rPr lang="en-US" altLang="zh-TW" sz="1400" dirty="0">
                          <a:effectLst/>
                        </a:rPr>
                        <a:t>132</a:t>
                      </a:r>
                    </a:p>
                  </a:txBody>
                  <a:tcPr/>
                </a:tc>
                <a:tc>
                  <a:txBody>
                    <a:bodyPr/>
                    <a:lstStyle/>
                    <a:p>
                      <a:pPr fontAlgn="t"/>
                      <a:r>
                        <a:rPr lang="en-US" altLang="zh-TW" sz="1400" dirty="0">
                          <a:effectLst/>
                        </a:rPr>
                        <a:t>66</a:t>
                      </a:r>
                    </a:p>
                  </a:txBody>
                  <a:tcPr/>
                </a:tc>
                <a:extLst>
                  <a:ext uri="{0D108BD9-81ED-4DB2-BD59-A6C34878D82A}">
                    <a16:rowId xmlns:a16="http://schemas.microsoft.com/office/drawing/2014/main" val="1708188636"/>
                  </a:ext>
                </a:extLst>
              </a:tr>
              <a:tr h="370840">
                <a:tc gridSpan="12">
                  <a:txBody>
                    <a:bodyPr/>
                    <a:lstStyle/>
                    <a:p>
                      <a:pPr algn="ctr"/>
                      <a:r>
                        <a:rPr lang="en-US" altLang="zh-TW" sz="1800" kern="1200" dirty="0">
                          <a:solidFill>
                            <a:schemeClr val="dk1"/>
                          </a:solidFill>
                          <a:effectLst/>
                          <a:latin typeface="+mn-lt"/>
                          <a:ea typeface="+mn-ea"/>
                          <a:cs typeface="+mn-cs"/>
                        </a:rPr>
                        <a:t>⁝</a:t>
                      </a:r>
                      <a:endParaRPr lang="zh-TW" altLang="en-US" sz="1400" dirty="0"/>
                    </a:p>
                  </a:txBody>
                  <a:tcPr/>
                </a:tc>
                <a:tc hMerge="1">
                  <a:txBody>
                    <a:bodyPr/>
                    <a:lstStyle/>
                    <a:p>
                      <a:endParaRPr lang="zh-TW" altLang="en-US" sz="1400" dirty="0"/>
                    </a:p>
                  </a:txBody>
                  <a:tcPr/>
                </a:tc>
                <a:tc hMerge="1">
                  <a:txBody>
                    <a:bodyPr/>
                    <a:lstStyle/>
                    <a:p>
                      <a:endParaRPr lang="zh-TW" altLang="en-US" sz="1400" dirty="0"/>
                    </a:p>
                  </a:txBody>
                  <a:tcPr/>
                </a:tc>
                <a:tc hMerge="1">
                  <a:txBody>
                    <a:bodyPr/>
                    <a:lstStyle/>
                    <a:p>
                      <a:endParaRPr lang="zh-TW" altLang="en-US" sz="1400"/>
                    </a:p>
                  </a:txBody>
                  <a:tcPr/>
                </a:tc>
                <a:tc hMerge="1">
                  <a:txBody>
                    <a:bodyPr/>
                    <a:lstStyle/>
                    <a:p>
                      <a:endParaRPr lang="zh-TW" altLang="en-US" sz="1400" dirty="0"/>
                    </a:p>
                  </a:txBody>
                  <a:tcPr/>
                </a:tc>
                <a:tc hMerge="1">
                  <a:txBody>
                    <a:bodyPr/>
                    <a:lstStyle/>
                    <a:p>
                      <a:endParaRPr lang="zh-TW" altLang="en-US" sz="1400" dirty="0"/>
                    </a:p>
                  </a:txBody>
                  <a:tcPr/>
                </a:tc>
                <a:tc hMerge="1">
                  <a:txBody>
                    <a:bodyPr/>
                    <a:lstStyle/>
                    <a:p>
                      <a:endParaRPr lang="zh-TW" altLang="en-US" sz="1400"/>
                    </a:p>
                  </a:txBody>
                  <a:tcPr/>
                </a:tc>
                <a:tc hMerge="1">
                  <a:txBody>
                    <a:bodyPr/>
                    <a:lstStyle/>
                    <a:p>
                      <a:endParaRPr lang="zh-TW" altLang="en-US" sz="1400" dirty="0"/>
                    </a:p>
                  </a:txBody>
                  <a:tcPr/>
                </a:tc>
                <a:tc hMerge="1">
                  <a:txBody>
                    <a:bodyPr/>
                    <a:lstStyle/>
                    <a:p>
                      <a:endParaRPr lang="zh-TW" altLang="en-US" sz="1400"/>
                    </a:p>
                  </a:txBody>
                  <a:tcPr/>
                </a:tc>
                <a:tc hMerge="1">
                  <a:txBody>
                    <a:bodyPr/>
                    <a:lstStyle/>
                    <a:p>
                      <a:endParaRPr lang="zh-TW" altLang="en-US" sz="1400"/>
                    </a:p>
                  </a:txBody>
                  <a:tcPr/>
                </a:tc>
                <a:tc hMerge="1">
                  <a:txBody>
                    <a:bodyPr/>
                    <a:lstStyle/>
                    <a:p>
                      <a:endParaRPr lang="zh-TW" altLang="en-US" sz="1400"/>
                    </a:p>
                  </a:txBody>
                  <a:tcPr/>
                </a:tc>
                <a:tc hMerge="1">
                  <a:txBody>
                    <a:bodyPr/>
                    <a:lstStyle/>
                    <a:p>
                      <a:endParaRPr lang="zh-TW" altLang="en-US" sz="1400" dirty="0"/>
                    </a:p>
                  </a:txBody>
                  <a:tcPr/>
                </a:tc>
                <a:extLst>
                  <a:ext uri="{0D108BD9-81ED-4DB2-BD59-A6C34878D82A}">
                    <a16:rowId xmlns:a16="http://schemas.microsoft.com/office/drawing/2014/main" val="1206710465"/>
                  </a:ext>
                </a:extLst>
              </a:tr>
              <a:tr h="370840">
                <a:tc>
                  <a:txBody>
                    <a:bodyPr/>
                    <a:lstStyle/>
                    <a:p>
                      <a:r>
                        <a:rPr lang="en-US" altLang="zh-TW" sz="1400" dirty="0"/>
                        <a:t>19</a:t>
                      </a:r>
                      <a:endParaRPr lang="zh-TW" altLang="en-US" sz="1400" dirty="0"/>
                    </a:p>
                  </a:txBody>
                  <a:tcPr/>
                </a:tc>
                <a:tc>
                  <a:txBody>
                    <a:bodyPr/>
                    <a:lstStyle/>
                    <a:p>
                      <a:r>
                        <a:rPr lang="en-US" altLang="zh-TW" sz="1400" dirty="0"/>
                        <a:t>Colon</a:t>
                      </a:r>
                      <a:endParaRPr lang="zh-TW" altLang="en-US" sz="1400" dirty="0"/>
                    </a:p>
                  </a:txBody>
                  <a:tcPr/>
                </a:tc>
                <a:tc>
                  <a:txBody>
                    <a:bodyPr/>
                    <a:lstStyle/>
                    <a:p>
                      <a:r>
                        <a:rPr lang="en-US" altLang="zh-TW" sz="1400" dirty="0"/>
                        <a:t>TCGA-COAD</a:t>
                      </a:r>
                      <a:endParaRPr lang="zh-TW" altLang="en-US" sz="1400" dirty="0"/>
                    </a:p>
                  </a:txBody>
                  <a:tcPr/>
                </a:tc>
                <a:tc>
                  <a:txBody>
                    <a:bodyPr/>
                    <a:lstStyle/>
                    <a:p>
                      <a:r>
                        <a:rPr lang="en-US" altLang="zh-TW" sz="1400" dirty="0"/>
                        <a:t>Stage iii</a:t>
                      </a:r>
                      <a:endParaRPr lang="zh-TW" altLang="en-US" sz="1400" dirty="0"/>
                    </a:p>
                  </a:txBody>
                  <a:tcPr/>
                </a:tc>
                <a:tc>
                  <a:txBody>
                    <a:bodyPr/>
                    <a:lstStyle/>
                    <a:p>
                      <a:r>
                        <a:rPr lang="en-US" altLang="zh-TW" sz="1400" dirty="0"/>
                        <a:t>Stage</a:t>
                      </a:r>
                      <a:r>
                        <a:rPr lang="en-US" altLang="zh-TW" sz="1400" baseline="0" dirty="0"/>
                        <a:t> iv</a:t>
                      </a:r>
                      <a:endParaRPr lang="zh-TW" altLang="en-US" sz="1400" dirty="0"/>
                    </a:p>
                  </a:txBody>
                  <a:tcPr/>
                </a:tc>
                <a:tc>
                  <a:txBody>
                    <a:bodyPr/>
                    <a:lstStyle/>
                    <a:p>
                      <a:pPr fontAlgn="t"/>
                      <a:r>
                        <a:rPr lang="en-US" sz="1400" dirty="0">
                          <a:effectLst/>
                        </a:rPr>
                        <a:t>TCGA-COAD_3_4_genes</a:t>
                      </a:r>
                    </a:p>
                  </a:txBody>
                  <a:tcPr/>
                </a:tc>
                <a:tc>
                  <a:txBody>
                    <a:bodyPr/>
                    <a:lstStyle/>
                    <a:p>
                      <a:pPr fontAlgn="t"/>
                      <a:r>
                        <a:rPr lang="en-US" sz="1400" dirty="0">
                          <a:effectLst/>
                        </a:rPr>
                        <a:t>TCGA-COAD_3_4_isoforms</a:t>
                      </a:r>
                    </a:p>
                  </a:txBody>
                  <a:tcPr/>
                </a:tc>
                <a:tc>
                  <a:txBody>
                    <a:bodyPr/>
                    <a:lstStyle/>
                    <a:p>
                      <a:pPr fontAlgn="t"/>
                      <a:r>
                        <a:rPr lang="en-US" altLang="zh-TW" sz="1400" dirty="0">
                          <a:effectLst/>
                        </a:rPr>
                        <a:t>41</a:t>
                      </a:r>
                    </a:p>
                  </a:txBody>
                  <a:tcPr/>
                </a:tc>
                <a:tc>
                  <a:txBody>
                    <a:bodyPr/>
                    <a:lstStyle/>
                    <a:p>
                      <a:pPr fontAlgn="t"/>
                      <a:r>
                        <a:rPr lang="en-US" altLang="zh-TW" sz="1400" dirty="0">
                          <a:effectLst/>
                        </a:rPr>
                        <a:t>81</a:t>
                      </a:r>
                    </a:p>
                  </a:txBody>
                  <a:tcPr/>
                </a:tc>
                <a:tc>
                  <a:txBody>
                    <a:bodyPr/>
                    <a:lstStyle/>
                    <a:p>
                      <a:pPr fontAlgn="t"/>
                      <a:r>
                        <a:rPr lang="en-US" altLang="zh-TW" sz="1400" dirty="0">
                          <a:effectLst/>
                        </a:rPr>
                        <a:t>186</a:t>
                      </a:r>
                    </a:p>
                  </a:txBody>
                  <a:tcPr/>
                </a:tc>
                <a:tc>
                  <a:txBody>
                    <a:bodyPr/>
                    <a:lstStyle/>
                    <a:p>
                      <a:pPr fontAlgn="t"/>
                      <a:r>
                        <a:rPr lang="en-US" altLang="zh-TW" sz="1400" dirty="0">
                          <a:effectLst/>
                        </a:rPr>
                        <a:t>132</a:t>
                      </a:r>
                    </a:p>
                  </a:txBody>
                  <a:tcPr/>
                </a:tc>
                <a:tc>
                  <a:txBody>
                    <a:bodyPr/>
                    <a:lstStyle/>
                    <a:p>
                      <a:pPr fontAlgn="t"/>
                      <a:r>
                        <a:rPr lang="en-US" altLang="zh-TW" sz="1400" dirty="0">
                          <a:effectLst/>
                        </a:rPr>
                        <a:t>66</a:t>
                      </a:r>
                    </a:p>
                  </a:txBody>
                  <a:tcPr/>
                </a:tc>
                <a:extLst>
                  <a:ext uri="{0D108BD9-81ED-4DB2-BD59-A6C34878D82A}">
                    <a16:rowId xmlns:a16="http://schemas.microsoft.com/office/drawing/2014/main" val="543783456"/>
                  </a:ext>
                </a:extLst>
              </a:tr>
              <a:tr h="370840">
                <a:tc>
                  <a:txBody>
                    <a:bodyPr/>
                    <a:lstStyle/>
                    <a:p>
                      <a:r>
                        <a:rPr lang="en-US" altLang="zh-TW" sz="1400" dirty="0"/>
                        <a:t>20</a:t>
                      </a:r>
                      <a:endParaRPr lang="zh-TW" altLang="en-US" sz="1400" dirty="0"/>
                    </a:p>
                  </a:txBody>
                  <a:tcPr/>
                </a:tc>
                <a:tc>
                  <a:txBody>
                    <a:bodyPr/>
                    <a:lstStyle/>
                    <a:p>
                      <a:r>
                        <a:rPr lang="en-US" altLang="zh-TW" sz="1400" dirty="0"/>
                        <a:t>Colon</a:t>
                      </a:r>
                      <a:endParaRPr lang="zh-TW" altLang="en-US" sz="1400" dirty="0"/>
                    </a:p>
                  </a:txBody>
                  <a:tcPr/>
                </a:tc>
                <a:tc>
                  <a:txBody>
                    <a:bodyPr/>
                    <a:lstStyle/>
                    <a:p>
                      <a:r>
                        <a:rPr lang="en-US" altLang="zh-TW" sz="1400" dirty="0"/>
                        <a:t>TCGA-COAD</a:t>
                      </a:r>
                      <a:endParaRPr lang="zh-TW" altLang="en-US" sz="1400" dirty="0"/>
                    </a:p>
                  </a:txBody>
                  <a:tcPr/>
                </a:tc>
                <a:tc>
                  <a:txBody>
                    <a:bodyPr/>
                    <a:lstStyle/>
                    <a:p>
                      <a:r>
                        <a:rPr lang="en-US" altLang="zh-TW" sz="1400" dirty="0"/>
                        <a:t>Stage iv</a:t>
                      </a:r>
                      <a:endParaRPr lang="zh-TW" altLang="en-US" sz="1400" dirty="0"/>
                    </a:p>
                  </a:txBody>
                  <a:tcPr/>
                </a:tc>
                <a:tc>
                  <a:txBody>
                    <a:bodyPr/>
                    <a:lstStyle/>
                    <a:p>
                      <a:r>
                        <a:rPr lang="en-US" altLang="zh-TW" sz="1400" dirty="0"/>
                        <a:t>Stage iii</a:t>
                      </a:r>
                      <a:endParaRPr lang="zh-TW" altLang="en-US" sz="1400" dirty="0"/>
                    </a:p>
                  </a:txBody>
                  <a:tcPr/>
                </a:tc>
                <a:tc>
                  <a:txBody>
                    <a:bodyPr/>
                    <a:lstStyle/>
                    <a:p>
                      <a:pPr fontAlgn="t"/>
                      <a:r>
                        <a:rPr lang="en-US" sz="1400" dirty="0">
                          <a:effectLst/>
                        </a:rPr>
                        <a:t>TCGA-COAD_4_3_genes</a:t>
                      </a:r>
                    </a:p>
                  </a:txBody>
                  <a:tcPr/>
                </a:tc>
                <a:tc>
                  <a:txBody>
                    <a:bodyPr/>
                    <a:lstStyle/>
                    <a:p>
                      <a:pPr fontAlgn="t"/>
                      <a:r>
                        <a:rPr lang="en-US" sz="1400" dirty="0">
                          <a:effectLst/>
                        </a:rPr>
                        <a:t>TCGA-COAD_4_3_isoforms</a:t>
                      </a:r>
                    </a:p>
                  </a:txBody>
                  <a:tcPr/>
                </a:tc>
                <a:tc>
                  <a:txBody>
                    <a:bodyPr/>
                    <a:lstStyle/>
                    <a:p>
                      <a:pPr fontAlgn="t"/>
                      <a:r>
                        <a:rPr lang="en-US" altLang="zh-TW" sz="1400" dirty="0">
                          <a:effectLst/>
                        </a:rPr>
                        <a:t>41</a:t>
                      </a:r>
                    </a:p>
                  </a:txBody>
                  <a:tcPr/>
                </a:tc>
                <a:tc>
                  <a:txBody>
                    <a:bodyPr/>
                    <a:lstStyle/>
                    <a:p>
                      <a:pPr fontAlgn="t"/>
                      <a:r>
                        <a:rPr lang="en-US" altLang="zh-TW" sz="1400" dirty="0">
                          <a:effectLst/>
                        </a:rPr>
                        <a:t>81</a:t>
                      </a:r>
                    </a:p>
                  </a:txBody>
                  <a:tcPr/>
                </a:tc>
                <a:tc>
                  <a:txBody>
                    <a:bodyPr/>
                    <a:lstStyle/>
                    <a:p>
                      <a:pPr fontAlgn="t"/>
                      <a:r>
                        <a:rPr lang="en-US" altLang="zh-TW" sz="1400" dirty="0">
                          <a:effectLst/>
                        </a:rPr>
                        <a:t>186</a:t>
                      </a:r>
                    </a:p>
                  </a:txBody>
                  <a:tcPr/>
                </a:tc>
                <a:tc>
                  <a:txBody>
                    <a:bodyPr/>
                    <a:lstStyle/>
                    <a:p>
                      <a:pPr fontAlgn="t"/>
                      <a:r>
                        <a:rPr lang="en-US" altLang="zh-TW" sz="1400" dirty="0">
                          <a:effectLst/>
                        </a:rPr>
                        <a:t>132</a:t>
                      </a:r>
                    </a:p>
                  </a:txBody>
                  <a:tcPr/>
                </a:tc>
                <a:tc>
                  <a:txBody>
                    <a:bodyPr/>
                    <a:lstStyle/>
                    <a:p>
                      <a:pPr fontAlgn="t"/>
                      <a:r>
                        <a:rPr lang="en-US" altLang="zh-TW" sz="1400" dirty="0">
                          <a:effectLst/>
                        </a:rPr>
                        <a:t>66</a:t>
                      </a:r>
                    </a:p>
                  </a:txBody>
                  <a:tcPr/>
                </a:tc>
                <a:extLst>
                  <a:ext uri="{0D108BD9-81ED-4DB2-BD59-A6C34878D82A}">
                    <a16:rowId xmlns:a16="http://schemas.microsoft.com/office/drawing/2014/main" val="3968793396"/>
                  </a:ext>
                </a:extLst>
              </a:tr>
            </a:tbl>
          </a:graphicData>
        </a:graphic>
      </p:graphicFrame>
      <p:sp>
        <p:nvSpPr>
          <p:cNvPr id="6" name="左大括弧 5"/>
          <p:cNvSpPr/>
          <p:nvPr/>
        </p:nvSpPr>
        <p:spPr>
          <a:xfrm rot="16200000">
            <a:off x="9440452" y="3580328"/>
            <a:ext cx="216218" cy="4744881"/>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7" name="左大括弧 6"/>
          <p:cNvSpPr/>
          <p:nvPr/>
        </p:nvSpPr>
        <p:spPr>
          <a:xfrm rot="16200000">
            <a:off x="6077901" y="5034664"/>
            <a:ext cx="216220" cy="1836205"/>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8" name="文字方塊 7"/>
          <p:cNvSpPr txBox="1"/>
          <p:nvPr/>
        </p:nvSpPr>
        <p:spPr>
          <a:xfrm>
            <a:off x="5483157" y="6118695"/>
            <a:ext cx="1620957" cy="523220"/>
          </a:xfrm>
          <a:prstGeom prst="rect">
            <a:avLst/>
          </a:prstGeom>
          <a:noFill/>
        </p:spPr>
        <p:txBody>
          <a:bodyPr wrap="none" rtlCol="0">
            <a:spAutoFit/>
          </a:bodyPr>
          <a:lstStyle/>
          <a:p>
            <a:pPr algn="ctr"/>
            <a:r>
              <a:rPr lang="zh-TW" altLang="en-US" sz="1400" b="1" dirty="0"/>
              <a:t>狀態組合對應</a:t>
            </a:r>
            <a:endParaRPr lang="en-US" altLang="zh-TW" sz="1400" b="1" dirty="0"/>
          </a:p>
          <a:p>
            <a:pPr algn="ctr"/>
            <a:r>
              <a:rPr lang="en-US" altLang="zh-TW" sz="1400" b="1" dirty="0"/>
              <a:t>7.</a:t>
            </a:r>
            <a:r>
              <a:rPr lang="zh-TW" altLang="en-US" sz="1400" b="1" dirty="0"/>
              <a:t> 輸出之表格名稱</a:t>
            </a:r>
          </a:p>
        </p:txBody>
      </p:sp>
      <p:sp>
        <p:nvSpPr>
          <p:cNvPr id="9" name="文字方塊 8"/>
          <p:cNvSpPr txBox="1"/>
          <p:nvPr/>
        </p:nvSpPr>
        <p:spPr>
          <a:xfrm>
            <a:off x="8552904" y="6118696"/>
            <a:ext cx="2159566" cy="523220"/>
          </a:xfrm>
          <a:prstGeom prst="rect">
            <a:avLst/>
          </a:prstGeom>
          <a:noFill/>
        </p:spPr>
        <p:txBody>
          <a:bodyPr wrap="none" rtlCol="0">
            <a:spAutoFit/>
          </a:bodyPr>
          <a:lstStyle/>
          <a:p>
            <a:pPr algn="ctr"/>
            <a:r>
              <a:rPr lang="en-US" altLang="zh-TW" sz="1400" b="1" dirty="0">
                <a:solidFill>
                  <a:schemeClr val="accent5">
                    <a:lumMod val="50000"/>
                  </a:schemeClr>
                </a:solidFill>
                <a:ea typeface="標楷體" panose="03000509000000000000" pitchFamily="65" charset="-120"/>
              </a:rPr>
              <a:t>3-⑦</a:t>
            </a:r>
            <a:r>
              <a:rPr lang="zh-TW" altLang="en-US" sz="1400" b="1" dirty="0">
                <a:solidFill>
                  <a:schemeClr val="accent5">
                    <a:lumMod val="50000"/>
                  </a:schemeClr>
                </a:solidFill>
                <a:ea typeface="標楷體" panose="03000509000000000000" pitchFamily="65" charset="-120"/>
              </a:rPr>
              <a:t> </a:t>
            </a:r>
            <a:r>
              <a:rPr lang="en-US" altLang="zh-TW" sz="1400" b="1" dirty="0">
                <a:solidFill>
                  <a:schemeClr val="accent6">
                    <a:lumMod val="75000"/>
                  </a:schemeClr>
                </a:solidFill>
                <a:ea typeface="標楷體" panose="03000509000000000000" pitchFamily="65" charset="-120"/>
              </a:rPr>
              <a:t>file_description.csv</a:t>
            </a:r>
          </a:p>
          <a:p>
            <a:pPr algn="ctr"/>
            <a:r>
              <a:rPr lang="zh-TW" altLang="en-US" sz="1400" b="1" dirty="0">
                <a:latin typeface="+mn-ea"/>
              </a:rPr>
              <a:t>中記錄之各期別檔案數量</a:t>
            </a:r>
          </a:p>
        </p:txBody>
      </p:sp>
      <p:sp>
        <p:nvSpPr>
          <p:cNvPr id="10" name="左大括弧 9"/>
          <p:cNvSpPr/>
          <p:nvPr/>
        </p:nvSpPr>
        <p:spPr>
          <a:xfrm rot="16200000">
            <a:off x="4079566" y="4944766"/>
            <a:ext cx="216220" cy="2016000"/>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11" name="文字方塊 10"/>
          <p:cNvSpPr txBox="1"/>
          <p:nvPr/>
        </p:nvSpPr>
        <p:spPr>
          <a:xfrm>
            <a:off x="3556734" y="6118695"/>
            <a:ext cx="1261884" cy="307777"/>
          </a:xfrm>
          <a:prstGeom prst="rect">
            <a:avLst/>
          </a:prstGeom>
          <a:noFill/>
        </p:spPr>
        <p:txBody>
          <a:bodyPr wrap="none" rtlCol="0">
            <a:spAutoFit/>
          </a:bodyPr>
          <a:lstStyle/>
          <a:p>
            <a:r>
              <a:rPr lang="zh-TW" altLang="en-US" sz="1400" b="1" dirty="0"/>
              <a:t>兩兩狀態組合</a:t>
            </a:r>
          </a:p>
        </p:txBody>
      </p:sp>
      <p:sp>
        <p:nvSpPr>
          <p:cNvPr id="12" name="左大括弧 11"/>
          <p:cNvSpPr/>
          <p:nvPr/>
        </p:nvSpPr>
        <p:spPr>
          <a:xfrm rot="16200000">
            <a:off x="2477442" y="5434411"/>
            <a:ext cx="216220" cy="1044000"/>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13" name="左大括弧 12"/>
          <p:cNvSpPr/>
          <p:nvPr/>
        </p:nvSpPr>
        <p:spPr>
          <a:xfrm rot="16200000">
            <a:off x="1362306" y="5412766"/>
            <a:ext cx="216220" cy="1080000"/>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14" name="文字方塊 13"/>
          <p:cNvSpPr txBox="1"/>
          <p:nvPr/>
        </p:nvSpPr>
        <p:spPr>
          <a:xfrm>
            <a:off x="2046945" y="6118695"/>
            <a:ext cx="1072153" cy="307777"/>
          </a:xfrm>
          <a:prstGeom prst="rect">
            <a:avLst/>
          </a:prstGeom>
          <a:noFill/>
        </p:spPr>
        <p:txBody>
          <a:bodyPr wrap="none" rtlCol="0">
            <a:spAutoFit/>
          </a:bodyPr>
          <a:lstStyle/>
          <a:p>
            <a:r>
              <a:rPr lang="en-US" altLang="zh-TW" sz="1400" b="1" dirty="0"/>
              <a:t>project</a:t>
            </a:r>
            <a:r>
              <a:rPr lang="zh-TW" altLang="en-US" sz="1400" b="1" dirty="0"/>
              <a:t>名稱</a:t>
            </a:r>
          </a:p>
        </p:txBody>
      </p:sp>
      <p:sp>
        <p:nvSpPr>
          <p:cNvPr id="15" name="文字方塊 14"/>
          <p:cNvSpPr txBox="1"/>
          <p:nvPr/>
        </p:nvSpPr>
        <p:spPr>
          <a:xfrm>
            <a:off x="1019010" y="6118695"/>
            <a:ext cx="902811" cy="307777"/>
          </a:xfrm>
          <a:prstGeom prst="rect">
            <a:avLst/>
          </a:prstGeom>
          <a:noFill/>
        </p:spPr>
        <p:txBody>
          <a:bodyPr wrap="none" rtlCol="0">
            <a:spAutoFit/>
          </a:bodyPr>
          <a:lstStyle/>
          <a:p>
            <a:r>
              <a:rPr lang="zh-TW" altLang="en-US" sz="1400" b="1" dirty="0"/>
              <a:t>癌症名稱</a:t>
            </a:r>
          </a:p>
        </p:txBody>
      </p:sp>
      <p:sp>
        <p:nvSpPr>
          <p:cNvPr id="4" name="矩形 3"/>
          <p:cNvSpPr/>
          <p:nvPr/>
        </p:nvSpPr>
        <p:spPr>
          <a:xfrm>
            <a:off x="3400446" y="367789"/>
            <a:ext cx="8809078" cy="369332"/>
          </a:xfrm>
          <a:prstGeom prst="rect">
            <a:avLst/>
          </a:prstGeom>
        </p:spPr>
        <p:txBody>
          <a:bodyPr wrap="none">
            <a:spAutoFit/>
          </a:bodyPr>
          <a:lstStyle/>
          <a:p>
            <a:r>
              <a:rPr lang="zh-TW" altLang="en-US" b="1" dirty="0">
                <a:solidFill>
                  <a:srgbClr val="FF0000"/>
                </a:solidFill>
              </a:rPr>
              <a:t>有些病患檔案會出錯，因此期別數量可能會更動，要透過</a:t>
            </a:r>
            <a:r>
              <a:rPr lang="en-US" altLang="zh-TW" b="1" dirty="0">
                <a:solidFill>
                  <a:srgbClr val="FF0000"/>
                </a:solidFill>
              </a:rPr>
              <a:t>phpmyadmin</a:t>
            </a:r>
            <a:r>
              <a:rPr lang="zh-TW" altLang="en-US" b="1" dirty="0">
                <a:solidFill>
                  <a:srgbClr val="FF0000"/>
                </a:solidFill>
              </a:rPr>
              <a:t>來這張表格改</a:t>
            </a:r>
          </a:p>
        </p:txBody>
      </p:sp>
    </p:spTree>
    <p:extLst>
      <p:ext uri="{BB962C8B-B14F-4D97-AF65-F5344CB8AC3E}">
        <p14:creationId xmlns:p14="http://schemas.microsoft.com/office/powerpoint/2010/main" val="23808309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55948" y="44624"/>
            <a:ext cx="8161131" cy="400110"/>
          </a:xfrm>
          <a:prstGeom prst="rect">
            <a:avLst/>
          </a:prstGeom>
        </p:spPr>
        <p:txBody>
          <a:bodyPr wrap="square">
            <a:spAutoFit/>
          </a:bodyPr>
          <a:lstStyle/>
          <a:p>
            <a:r>
              <a:rPr lang="en-US" altLang="zh-TW" sz="2000" b="1" dirty="0">
                <a:ea typeface="標楷體" panose="03000509000000000000" pitchFamily="65" charset="-120"/>
              </a:rPr>
              <a:t> 11.</a:t>
            </a:r>
            <a:r>
              <a:rPr lang="zh-TW" altLang="en-US" sz="2000" b="1" dirty="0">
                <a:ea typeface="標楷體" panose="03000509000000000000" pitchFamily="65" charset="-120"/>
              </a:rPr>
              <a:t> 將下列資料表匯出，存放於指定資料夾供</a:t>
            </a:r>
            <a:r>
              <a:rPr lang="en-US" altLang="zh-TW" sz="2000" b="1" dirty="0">
                <a:ea typeface="標楷體" panose="03000509000000000000" pitchFamily="65" charset="-120"/>
              </a:rPr>
              <a:t>Download</a:t>
            </a:r>
            <a:r>
              <a:rPr lang="zh-TW" altLang="en-US" sz="2000" b="1" dirty="0">
                <a:ea typeface="標楷體" panose="03000509000000000000" pitchFamily="65" charset="-120"/>
              </a:rPr>
              <a:t>頁面使用</a:t>
            </a:r>
            <a:endParaRPr lang="en-US" altLang="zh-TW" sz="2000" b="1" dirty="0">
              <a:ea typeface="標楷體" panose="03000509000000000000" pitchFamily="65" charset="-120"/>
            </a:endParaRPr>
          </a:p>
        </p:txBody>
      </p:sp>
      <p:sp>
        <p:nvSpPr>
          <p:cNvPr id="5" name="文字方塊 4"/>
          <p:cNvSpPr txBox="1"/>
          <p:nvPr/>
        </p:nvSpPr>
        <p:spPr>
          <a:xfrm>
            <a:off x="623392" y="1268760"/>
            <a:ext cx="11229549" cy="3693319"/>
          </a:xfrm>
          <a:prstGeom prst="rect">
            <a:avLst/>
          </a:prstGeom>
          <a:noFill/>
        </p:spPr>
        <p:txBody>
          <a:bodyPr wrap="none" rtlCol="0">
            <a:spAutoFit/>
          </a:bodyPr>
          <a:lstStyle/>
          <a:p>
            <a:r>
              <a:rPr lang="en-US" altLang="zh-TW" b="1" dirty="0"/>
              <a:t>1.</a:t>
            </a:r>
            <a:r>
              <a:rPr lang="zh-TW" altLang="en-US" b="1" dirty="0"/>
              <a:t> </a:t>
            </a:r>
            <a:r>
              <a:rPr lang="en-US" altLang="zh-TW" b="1" dirty="0"/>
              <a:t>Download Differentially Expressed Isoforms or Genes</a:t>
            </a:r>
          </a:p>
          <a:p>
            <a:r>
              <a:rPr lang="zh-TW" altLang="en-US" dirty="0"/>
              <a:t>進入</a:t>
            </a:r>
            <a:r>
              <a:rPr lang="en-US" altLang="zh-TW" dirty="0">
                <a:ea typeface="標楷體" panose="03000509000000000000" pitchFamily="65" charset="-120"/>
              </a:rPr>
              <a:t>~/DIFF_output/TCGA-COAD, </a:t>
            </a:r>
            <a:r>
              <a:rPr lang="zh-TW" altLang="en-US" dirty="0">
                <a:ea typeface="標楷體" panose="03000509000000000000" pitchFamily="65" charset="-120"/>
              </a:rPr>
              <a:t>將</a:t>
            </a:r>
            <a:r>
              <a:rPr lang="en-US" altLang="zh-TW" dirty="0">
                <a:ea typeface="標楷體" panose="03000509000000000000" pitchFamily="65" charset="-120"/>
              </a:rPr>
              <a:t>6.</a:t>
            </a:r>
            <a:r>
              <a:rPr lang="zh-TW" altLang="en-US" dirty="0">
                <a:ea typeface="標楷體" panose="03000509000000000000" pitchFamily="65" charset="-120"/>
              </a:rPr>
              <a:t> </a:t>
            </a:r>
            <a:r>
              <a:rPr lang="en-US" altLang="zh-TW" dirty="0">
                <a:ea typeface="標楷體" panose="03000509000000000000" pitchFamily="65" charset="-120"/>
              </a:rPr>
              <a:t>Cuffdiff</a:t>
            </a:r>
            <a:r>
              <a:rPr lang="zh-TW" altLang="en-US" dirty="0">
                <a:ea typeface="標楷體" panose="03000509000000000000" pitchFamily="65" charset="-120"/>
              </a:rPr>
              <a:t>產生之所有狀態組合</a:t>
            </a:r>
            <a:r>
              <a:rPr lang="en-US" altLang="zh-TW" dirty="0">
                <a:ea typeface="標楷體" panose="03000509000000000000" pitchFamily="65" charset="-120"/>
              </a:rPr>
              <a:t>gene_exp.diff</a:t>
            </a:r>
            <a:r>
              <a:rPr lang="zh-TW" altLang="en-US" dirty="0">
                <a:ea typeface="標楷體" panose="03000509000000000000" pitchFamily="65" charset="-120"/>
              </a:rPr>
              <a:t>與</a:t>
            </a:r>
            <a:r>
              <a:rPr lang="en-US" altLang="zh-TW" dirty="0">
                <a:ea typeface="標楷體" panose="03000509000000000000" pitchFamily="65" charset="-120"/>
              </a:rPr>
              <a:t>isoform_exp.diff</a:t>
            </a:r>
            <a:r>
              <a:rPr lang="zh-TW" altLang="en-US" dirty="0">
                <a:ea typeface="標楷體" panose="03000509000000000000" pitchFamily="65" charset="-120"/>
              </a:rPr>
              <a:t>分別壓縮成一檔</a:t>
            </a:r>
            <a:endParaRPr lang="en-US" altLang="zh-TW" dirty="0">
              <a:ea typeface="標楷體" panose="03000509000000000000" pitchFamily="65" charset="-120"/>
            </a:endParaRPr>
          </a:p>
          <a:p>
            <a:r>
              <a:rPr lang="en-US" altLang="zh-TW" dirty="0">
                <a:ea typeface="標楷體" panose="03000509000000000000" pitchFamily="65" charset="-120"/>
              </a:rPr>
              <a:t>$</a:t>
            </a:r>
            <a:r>
              <a:rPr lang="zh-TW" altLang="en-US" dirty="0">
                <a:ea typeface="標楷體" panose="03000509000000000000" pitchFamily="65" charset="-120"/>
              </a:rPr>
              <a:t> </a:t>
            </a:r>
            <a:r>
              <a:rPr lang="en-US" altLang="zh-TW" dirty="0">
                <a:ea typeface="標楷體" panose="03000509000000000000" pitchFamily="65" charset="-120"/>
              </a:rPr>
              <a:t>zip -r Colon_DE_genes.zip n_1/gene_exp.diff … 4_3/gene_exp.diff</a:t>
            </a:r>
          </a:p>
          <a:p>
            <a:r>
              <a:rPr lang="en-US" altLang="zh-TW" dirty="0">
                <a:ea typeface="標楷體" panose="03000509000000000000" pitchFamily="65" charset="-120"/>
              </a:rPr>
              <a:t>$</a:t>
            </a:r>
            <a:r>
              <a:rPr lang="zh-TW" altLang="en-US" dirty="0">
                <a:ea typeface="標楷體" panose="03000509000000000000" pitchFamily="65" charset="-120"/>
              </a:rPr>
              <a:t> </a:t>
            </a:r>
            <a:r>
              <a:rPr lang="en-US" altLang="zh-TW" dirty="0">
                <a:ea typeface="標楷體" panose="03000509000000000000" pitchFamily="65" charset="-120"/>
              </a:rPr>
              <a:t>zip -r Colon_DE_isoforms.zip n_1/isoform_exp.diff … 4_3/isoform_exp.diff</a:t>
            </a:r>
            <a:endParaRPr lang="en-US" altLang="zh-TW" dirty="0"/>
          </a:p>
          <a:p>
            <a:endParaRPr lang="en-US" altLang="zh-TW" dirty="0"/>
          </a:p>
          <a:p>
            <a:r>
              <a:rPr lang="en-US" altLang="zh-TW" b="1" dirty="0"/>
              <a:t>2.</a:t>
            </a:r>
            <a:r>
              <a:rPr lang="zh-TW" altLang="en-US" b="1" dirty="0"/>
              <a:t> </a:t>
            </a:r>
            <a:r>
              <a:rPr lang="en-US" altLang="zh-TW" b="1" dirty="0"/>
              <a:t>Download Fold Change and Hyperthesis Test in All Isoforms and Genes</a:t>
            </a:r>
          </a:p>
          <a:p>
            <a:r>
              <a:rPr lang="zh-TW" altLang="en-US" dirty="0"/>
              <a:t>將</a:t>
            </a:r>
            <a:r>
              <a:rPr lang="en-US" altLang="zh-TW" dirty="0"/>
              <a:t>(9.)</a:t>
            </a:r>
            <a:r>
              <a:rPr lang="zh-TW" altLang="en-US" dirty="0"/>
              <a:t>產生之</a:t>
            </a:r>
            <a:r>
              <a:rPr lang="zh-TW" altLang="en-US" dirty="0">
                <a:solidFill>
                  <a:schemeClr val="accent4"/>
                </a:solidFill>
                <a:ea typeface="標楷體" panose="03000509000000000000" pitchFamily="65" charset="-120"/>
              </a:rPr>
              <a:t>TCGA-COAD</a:t>
            </a:r>
            <a:r>
              <a:rPr lang="zh-TW" altLang="en-US" dirty="0">
                <a:ea typeface="標楷體" panose="03000509000000000000" pitchFamily="65" charset="-120"/>
              </a:rPr>
              <a:t>_gather_</a:t>
            </a:r>
            <a:r>
              <a:rPr lang="en-US" altLang="zh-TW" dirty="0">
                <a:solidFill>
                  <a:schemeClr val="accent6">
                    <a:lumMod val="75000"/>
                  </a:schemeClr>
                </a:solidFill>
                <a:ea typeface="標楷體" panose="03000509000000000000" pitchFamily="65" charset="-120"/>
              </a:rPr>
              <a:t>genes </a:t>
            </a:r>
            <a:r>
              <a:rPr lang="zh-TW" altLang="en-US" dirty="0">
                <a:ea typeface="標楷體" panose="03000509000000000000" pitchFamily="65" charset="-120"/>
              </a:rPr>
              <a:t>(mysql)</a:t>
            </a:r>
            <a:r>
              <a:rPr lang="zh-TW" altLang="en-US" dirty="0"/>
              <a:t>與</a:t>
            </a:r>
            <a:r>
              <a:rPr lang="zh-TW" altLang="en-US" dirty="0">
                <a:solidFill>
                  <a:schemeClr val="accent4"/>
                </a:solidFill>
                <a:ea typeface="標楷體" panose="03000509000000000000" pitchFamily="65" charset="-120"/>
              </a:rPr>
              <a:t>TCGA-COAD</a:t>
            </a:r>
            <a:r>
              <a:rPr lang="zh-TW" altLang="en-US" dirty="0">
                <a:ea typeface="標楷體" panose="03000509000000000000" pitchFamily="65" charset="-120"/>
              </a:rPr>
              <a:t>_gather_</a:t>
            </a:r>
            <a:r>
              <a:rPr lang="en-US" altLang="zh-TW" dirty="0">
                <a:solidFill>
                  <a:schemeClr val="accent6">
                    <a:lumMod val="75000"/>
                  </a:schemeClr>
                </a:solidFill>
                <a:ea typeface="標楷體" panose="03000509000000000000" pitchFamily="65" charset="-120"/>
              </a:rPr>
              <a:t>isoform</a:t>
            </a:r>
            <a:r>
              <a:rPr lang="zh-TW" altLang="en-US" dirty="0">
                <a:solidFill>
                  <a:schemeClr val="accent6"/>
                </a:solidFill>
                <a:ea typeface="標楷體" panose="03000509000000000000" pitchFamily="65" charset="-120"/>
              </a:rPr>
              <a:t>s</a:t>
            </a:r>
            <a:r>
              <a:rPr lang="zh-TW" altLang="en-US" dirty="0">
                <a:ea typeface="標楷體" panose="03000509000000000000" pitchFamily="65" charset="-120"/>
              </a:rPr>
              <a:t>(mysql) </a:t>
            </a:r>
            <a:r>
              <a:rPr lang="zh-TW" altLang="en-US" dirty="0"/>
              <a:t>匯出成</a:t>
            </a:r>
            <a:r>
              <a:rPr lang="en-US" altLang="zh-TW" dirty="0"/>
              <a:t>CSV, </a:t>
            </a:r>
          </a:p>
          <a:p>
            <a:r>
              <a:rPr lang="zh-TW" altLang="en-US" dirty="0"/>
              <a:t>並存放於</a:t>
            </a:r>
            <a:r>
              <a:rPr lang="en-US" altLang="zh-TW" dirty="0"/>
              <a:t>~/download_data/gather_genes_isoforms/</a:t>
            </a:r>
          </a:p>
          <a:p>
            <a:endParaRPr lang="en-US" altLang="zh-TW" dirty="0"/>
          </a:p>
          <a:p>
            <a:endParaRPr lang="en-US" altLang="zh-TW" dirty="0"/>
          </a:p>
          <a:p>
            <a:r>
              <a:rPr lang="en-US" altLang="zh-TW" b="1" dirty="0"/>
              <a:t>3.</a:t>
            </a:r>
            <a:r>
              <a:rPr lang="zh-TW" altLang="en-US" b="1" dirty="0"/>
              <a:t> </a:t>
            </a:r>
            <a:r>
              <a:rPr lang="en-US" altLang="zh-TW" b="1" dirty="0"/>
              <a:t>Download FPKM and Survival Data</a:t>
            </a:r>
          </a:p>
          <a:p>
            <a:r>
              <a:rPr lang="zh-TW" altLang="en-US" dirty="0"/>
              <a:t>將</a:t>
            </a:r>
            <a:r>
              <a:rPr lang="en-US" altLang="zh-TW" dirty="0"/>
              <a:t>(5.)</a:t>
            </a:r>
            <a:r>
              <a:rPr lang="zh-TW" altLang="en-US" dirty="0">
                <a:latin typeface="+mn-ea"/>
              </a:rPr>
              <a:t>產生之</a:t>
            </a:r>
            <a:r>
              <a:rPr lang="en-US" altLang="zh-TW" dirty="0">
                <a:solidFill>
                  <a:schemeClr val="accent1">
                    <a:lumMod val="75000"/>
                  </a:schemeClr>
                </a:solidFill>
                <a:ea typeface="標楷體" panose="03000509000000000000" pitchFamily="65" charset="-120"/>
              </a:rPr>
              <a:t>TCGA-COAD</a:t>
            </a:r>
            <a:r>
              <a:rPr lang="en-US" altLang="zh-TW" dirty="0">
                <a:ea typeface="標楷體" panose="03000509000000000000" pitchFamily="65" charset="-120"/>
              </a:rPr>
              <a:t>_</a:t>
            </a:r>
            <a:r>
              <a:rPr lang="en-US" altLang="zh-TW" dirty="0">
                <a:solidFill>
                  <a:schemeClr val="accent6">
                    <a:lumMod val="75000"/>
                  </a:schemeClr>
                </a:solidFill>
                <a:ea typeface="標楷體" panose="03000509000000000000" pitchFamily="65" charset="-120"/>
              </a:rPr>
              <a:t>genes</a:t>
            </a:r>
            <a:r>
              <a:rPr lang="en-US" altLang="zh-TW" dirty="0">
                <a:ea typeface="標楷體" panose="03000509000000000000" pitchFamily="65" charset="-120"/>
              </a:rPr>
              <a:t>_FPKM_Cufflinks</a:t>
            </a:r>
            <a:r>
              <a:rPr lang="zh-TW" altLang="en-US" dirty="0">
                <a:ea typeface="標楷體" panose="03000509000000000000" pitchFamily="65" charset="-120"/>
              </a:rPr>
              <a:t>(mysql)</a:t>
            </a:r>
            <a:r>
              <a:rPr lang="zh-TW" altLang="en-US" dirty="0"/>
              <a:t>與</a:t>
            </a:r>
            <a:r>
              <a:rPr lang="en-US" altLang="zh-TW" dirty="0">
                <a:solidFill>
                  <a:schemeClr val="accent1">
                    <a:lumMod val="75000"/>
                  </a:schemeClr>
                </a:solidFill>
                <a:ea typeface="標楷體" panose="03000509000000000000" pitchFamily="65" charset="-120"/>
              </a:rPr>
              <a:t>TCGA-COAD</a:t>
            </a:r>
            <a:r>
              <a:rPr lang="en-US" altLang="zh-TW" dirty="0">
                <a:ea typeface="標楷體" panose="03000509000000000000" pitchFamily="65" charset="-120"/>
              </a:rPr>
              <a:t>_</a:t>
            </a:r>
            <a:r>
              <a:rPr lang="en-US" altLang="zh-TW" dirty="0">
                <a:solidFill>
                  <a:schemeClr val="accent6">
                    <a:lumMod val="75000"/>
                  </a:schemeClr>
                </a:solidFill>
                <a:ea typeface="標楷體" panose="03000509000000000000" pitchFamily="65" charset="-120"/>
              </a:rPr>
              <a:t>isoforms</a:t>
            </a:r>
            <a:r>
              <a:rPr lang="en-US" altLang="zh-TW" dirty="0">
                <a:ea typeface="標楷體" panose="03000509000000000000" pitchFamily="65" charset="-120"/>
              </a:rPr>
              <a:t>_FPKM_Cufflinks</a:t>
            </a:r>
            <a:r>
              <a:rPr lang="zh-TW" altLang="en-US" dirty="0">
                <a:ea typeface="標楷體" panose="03000509000000000000" pitchFamily="65" charset="-120"/>
              </a:rPr>
              <a:t>(mysql) </a:t>
            </a:r>
            <a:r>
              <a:rPr lang="zh-TW" altLang="en-US" dirty="0"/>
              <a:t>匯出成</a:t>
            </a:r>
            <a:r>
              <a:rPr lang="en-US" altLang="zh-TW" dirty="0"/>
              <a:t>CSV, </a:t>
            </a:r>
          </a:p>
          <a:p>
            <a:r>
              <a:rPr lang="zh-TW" altLang="en-US" dirty="0"/>
              <a:t>並存放於</a:t>
            </a:r>
            <a:r>
              <a:rPr lang="en-US" altLang="zh-TW" dirty="0"/>
              <a:t>~/download_data/FPKM_Cufflinks/</a:t>
            </a:r>
          </a:p>
        </p:txBody>
      </p:sp>
      <p:sp>
        <p:nvSpPr>
          <p:cNvPr id="2" name="文字方塊 1"/>
          <p:cNvSpPr txBox="1"/>
          <p:nvPr/>
        </p:nvSpPr>
        <p:spPr>
          <a:xfrm>
            <a:off x="623392" y="5157192"/>
            <a:ext cx="8856984" cy="830997"/>
          </a:xfrm>
          <a:prstGeom prst="rect">
            <a:avLst/>
          </a:prstGeom>
          <a:noFill/>
        </p:spPr>
        <p:txBody>
          <a:bodyPr wrap="square" rtlCol="0">
            <a:spAutoFit/>
          </a:bodyPr>
          <a:lstStyle/>
          <a:p>
            <a:r>
              <a:rPr lang="en-US" altLang="zh-TW" sz="1200" dirty="0"/>
              <a:t>zip -r Liver_DE_gene.zip n_1/isoform_exp.diff  n_2/isoform_exp.diff n_3/isoform_exp.diff n_4/isoform_exp.diff 1_n/isoform_exp.diff 1_2/isoform_exp.diff 1_3/isoform_exp.diff 1_4/isoform_exp.diff 2_1/isoform_exp.diff 2_3/isoform_exp.diff 2_4/isoform_exp.diff 2_n/isoform_exp.diff 3_n/isoform_exp.diff 3_1/isoform_exp.diff 3_2/isoform_exp.diff 3_4/isoform_exp.diff 4_n/isoform_exp.diff 4_1/isoform_exp.diff 4_2/isoform_exp.diff 4_3/isoform_exp.diff</a:t>
            </a:r>
            <a:endParaRPr lang="zh-TW" altLang="en-US" sz="1200" dirty="0"/>
          </a:p>
        </p:txBody>
      </p:sp>
    </p:spTree>
    <p:extLst>
      <p:ext uri="{BB962C8B-B14F-4D97-AF65-F5344CB8AC3E}">
        <p14:creationId xmlns:p14="http://schemas.microsoft.com/office/powerpoint/2010/main" val="3528148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p:cNvSpPr txBox="1"/>
          <p:nvPr/>
        </p:nvSpPr>
        <p:spPr>
          <a:xfrm>
            <a:off x="551385" y="656692"/>
            <a:ext cx="8784976" cy="1754326"/>
          </a:xfrm>
          <a:prstGeom prst="rect">
            <a:avLst/>
          </a:prstGeom>
          <a:noFill/>
        </p:spPr>
        <p:txBody>
          <a:bodyPr wrap="square" rtlCol="0">
            <a:spAutoFit/>
          </a:bodyPr>
          <a:lstStyle/>
          <a:p>
            <a:r>
              <a:rPr lang="zh-TW" altLang="en-US" dirty="0"/>
              <a:t>在搬遷</a:t>
            </a:r>
            <a:r>
              <a:rPr lang="en-US" altLang="zh-TW" dirty="0"/>
              <a:t>SQL</a:t>
            </a:r>
            <a:r>
              <a:rPr lang="zh-TW" altLang="en-US" dirty="0"/>
              <a:t>檔的時候，因為有時檔案太大，所以在將</a:t>
            </a:r>
            <a:r>
              <a:rPr lang="en-US" altLang="zh-TW" dirty="0">
                <a:hlinkClick r:id="rId2" tooltip="結構"/>
              </a:rPr>
              <a:t>Cuffdiff</a:t>
            </a:r>
            <a:r>
              <a:rPr lang="zh-TW" altLang="en-US" dirty="0"/>
              <a:t>做出的所有資料表用</a:t>
            </a:r>
            <a:r>
              <a:rPr lang="en-US" altLang="zh-TW" dirty="0"/>
              <a:t>phpmyadmin</a:t>
            </a:r>
            <a:r>
              <a:rPr lang="zh-TW" altLang="en-US" dirty="0"/>
              <a:t>網頁匯入</a:t>
            </a:r>
            <a:r>
              <a:rPr lang="en-US" altLang="zh-TW" dirty="0"/>
              <a:t>cosbi4</a:t>
            </a:r>
            <a:r>
              <a:rPr lang="zh-TW" altLang="en-US" dirty="0"/>
              <a:t>時出現逾時問題</a:t>
            </a:r>
            <a:endParaRPr lang="en-US" altLang="zh-TW" dirty="0"/>
          </a:p>
          <a:p>
            <a:r>
              <a:rPr lang="zh-TW" altLang="en-US" dirty="0"/>
              <a:t>請善用</a:t>
            </a:r>
            <a:r>
              <a:rPr lang="en-US" altLang="zh-TW" dirty="0"/>
              <a:t>commond</a:t>
            </a:r>
            <a:r>
              <a:rPr lang="zh-TW" altLang="en-US" dirty="0"/>
              <a:t> </a:t>
            </a:r>
            <a:r>
              <a:rPr lang="en-US" altLang="zh-TW" dirty="0"/>
              <a:t>line (</a:t>
            </a:r>
            <a:r>
              <a:rPr lang="zh-TW" altLang="en-US" dirty="0">
                <a:solidFill>
                  <a:srgbClr val="FF0000"/>
                </a:solidFill>
              </a:rPr>
              <a:t>紅色是指令</a:t>
            </a:r>
            <a:r>
              <a:rPr lang="en-US" altLang="zh-TW" dirty="0"/>
              <a:t>)</a:t>
            </a:r>
          </a:p>
          <a:p>
            <a:r>
              <a:rPr lang="en-US" altLang="zh-TW" dirty="0"/>
              <a:t>1.</a:t>
            </a:r>
            <a:r>
              <a:rPr lang="zh-TW" altLang="en-US" dirty="0"/>
              <a:t>先登入</a:t>
            </a:r>
            <a:r>
              <a:rPr lang="en-US" altLang="zh-TW" dirty="0"/>
              <a:t>edward</a:t>
            </a:r>
            <a:r>
              <a:rPr lang="zh-TW" altLang="en-US" dirty="0"/>
              <a:t>的</a:t>
            </a:r>
            <a:r>
              <a:rPr lang="en-US" altLang="zh-TW" dirty="0"/>
              <a:t>mysql</a:t>
            </a:r>
            <a:r>
              <a:rPr lang="zh-TW" altLang="en-US" dirty="0"/>
              <a:t> </a:t>
            </a:r>
            <a:r>
              <a:rPr lang="en-US" altLang="zh-TW" dirty="0"/>
              <a:t>(</a:t>
            </a:r>
            <a:r>
              <a:rPr lang="en-US" altLang="zh-TW" dirty="0">
                <a:solidFill>
                  <a:srgbClr val="FF0000"/>
                </a:solidFill>
              </a:rPr>
              <a:t>mysql –u edward -p</a:t>
            </a:r>
            <a:r>
              <a:rPr lang="en-US" altLang="zh-TW" dirty="0"/>
              <a:t>)  (password: mutter12er)</a:t>
            </a:r>
          </a:p>
          <a:p>
            <a:r>
              <a:rPr lang="en-US" altLang="zh-TW" dirty="0"/>
              <a:t>2.</a:t>
            </a:r>
            <a:r>
              <a:rPr lang="zh-TW" altLang="en-US" dirty="0"/>
              <a:t>切換資料庫 </a:t>
            </a:r>
            <a:r>
              <a:rPr lang="en-US" altLang="zh-TW" dirty="0"/>
              <a:t>(</a:t>
            </a:r>
            <a:r>
              <a:rPr lang="en-US" altLang="zh-TW" dirty="0">
                <a:solidFill>
                  <a:srgbClr val="FF0000"/>
                </a:solidFill>
              </a:rPr>
              <a:t>mysql&gt; use edward_Cuffdiff;</a:t>
            </a:r>
            <a:r>
              <a:rPr lang="en-US" altLang="zh-TW" dirty="0"/>
              <a:t>)</a:t>
            </a:r>
          </a:p>
          <a:p>
            <a:r>
              <a:rPr lang="en-US" altLang="zh-TW" dirty="0"/>
              <a:t>3.</a:t>
            </a:r>
            <a:r>
              <a:rPr lang="zh-TW" altLang="en-US" dirty="0"/>
              <a:t>匯入</a:t>
            </a:r>
            <a:r>
              <a:rPr lang="en-US" altLang="zh-TW" dirty="0"/>
              <a:t>.sql</a:t>
            </a:r>
            <a:r>
              <a:rPr lang="zh-TW" altLang="en-US" dirty="0"/>
              <a:t>檔   </a:t>
            </a:r>
            <a:r>
              <a:rPr lang="en-US" altLang="zh-TW" dirty="0"/>
              <a:t>(</a:t>
            </a:r>
            <a:r>
              <a:rPr lang="en-US" altLang="zh-TW" dirty="0">
                <a:solidFill>
                  <a:srgbClr val="FF0000"/>
                </a:solidFill>
              </a:rPr>
              <a:t>mysql&gt; source .sql</a:t>
            </a:r>
            <a:r>
              <a:rPr lang="zh-TW" altLang="en-US" dirty="0">
                <a:solidFill>
                  <a:srgbClr val="FF0000"/>
                </a:solidFill>
              </a:rPr>
              <a:t>檔路徑</a:t>
            </a:r>
            <a:r>
              <a:rPr lang="en-US" altLang="zh-TW" dirty="0">
                <a:solidFill>
                  <a:srgbClr val="FF0000"/>
                </a:solidFill>
              </a:rPr>
              <a:t>;</a:t>
            </a:r>
            <a:r>
              <a:rPr lang="en-US" altLang="zh-TW" dirty="0"/>
              <a:t>)</a:t>
            </a:r>
          </a:p>
        </p:txBody>
      </p:sp>
    </p:spTree>
    <p:extLst>
      <p:ext uri="{BB962C8B-B14F-4D97-AF65-F5344CB8AC3E}">
        <p14:creationId xmlns:p14="http://schemas.microsoft.com/office/powerpoint/2010/main" val="10680386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副標題 2"/>
          <p:cNvSpPr txBox="1">
            <a:spLocks/>
          </p:cNvSpPr>
          <p:nvPr/>
        </p:nvSpPr>
        <p:spPr>
          <a:xfrm>
            <a:off x="4277798" y="116632"/>
            <a:ext cx="4734526" cy="68407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TW" dirty="0">
                <a:solidFill>
                  <a:srgbClr val="FF0000"/>
                </a:solidFill>
              </a:rPr>
              <a:t>check</a:t>
            </a:r>
            <a:r>
              <a:rPr lang="zh-TW" altLang="en-US" dirty="0"/>
              <a:t>完成新增癌症至</a:t>
            </a:r>
            <a:r>
              <a:rPr lang="en-US" altLang="zh-TW" dirty="0"/>
              <a:t>DEIso</a:t>
            </a:r>
          </a:p>
        </p:txBody>
      </p:sp>
      <p:sp>
        <p:nvSpPr>
          <p:cNvPr id="3" name="文字方塊 2"/>
          <p:cNvSpPr txBox="1"/>
          <p:nvPr/>
        </p:nvSpPr>
        <p:spPr>
          <a:xfrm>
            <a:off x="1019436" y="800708"/>
            <a:ext cx="10837204" cy="5632311"/>
          </a:xfrm>
          <a:prstGeom prst="rect">
            <a:avLst/>
          </a:prstGeom>
          <a:noFill/>
        </p:spPr>
        <p:txBody>
          <a:bodyPr wrap="square" rtlCol="0">
            <a:spAutoFit/>
          </a:bodyPr>
          <a:lstStyle/>
          <a:p>
            <a:r>
              <a:rPr lang="en-US" altLang="zh-TW" b="1" dirty="0"/>
              <a:t>Mysql</a:t>
            </a:r>
            <a:r>
              <a:rPr lang="zh-TW" altLang="en-US" b="1" dirty="0"/>
              <a:t>中</a:t>
            </a:r>
            <a:r>
              <a:rPr lang="zh-TW" altLang="en-US" b="1" dirty="0">
                <a:solidFill>
                  <a:srgbClr val="FF0000"/>
                </a:solidFill>
              </a:rPr>
              <a:t>新增</a:t>
            </a:r>
            <a:r>
              <a:rPr lang="zh-TW" altLang="en-US" b="1" dirty="0"/>
              <a:t>了下列表格</a:t>
            </a:r>
            <a:r>
              <a:rPr lang="en-US" altLang="zh-TW" b="1" dirty="0"/>
              <a:t>:</a:t>
            </a:r>
          </a:p>
          <a:p>
            <a:pPr lvl="1"/>
            <a:r>
              <a:rPr lang="en-US" altLang="zh-TW" b="1" dirty="0"/>
              <a:t>edward_clinical:</a:t>
            </a:r>
          </a:p>
          <a:p>
            <a:pPr marL="800100" lvl="1" indent="-342900">
              <a:buAutoNum type="arabicPeriod"/>
            </a:pPr>
            <a:r>
              <a:rPr lang="en-US" altLang="zh-TW" dirty="0">
                <a:ea typeface="標楷體" panose="03000509000000000000" pitchFamily="65" charset="-120"/>
              </a:rPr>
              <a:t>TCGA-COAD_clinical </a:t>
            </a:r>
            <a:r>
              <a:rPr lang="en-US" altLang="zh-TW" b="1" dirty="0">
                <a:solidFill>
                  <a:schemeClr val="accent5">
                    <a:lumMod val="50000"/>
                  </a:schemeClr>
                </a:solidFill>
                <a:ea typeface="標楷體" panose="03000509000000000000" pitchFamily="65" charset="-120"/>
              </a:rPr>
              <a:t>(2-④)</a:t>
            </a:r>
          </a:p>
          <a:p>
            <a:pPr marL="800100" lvl="1" indent="-342900">
              <a:buAutoNum type="arabicPeriod"/>
            </a:pPr>
            <a:endParaRPr lang="en-US" altLang="zh-TW" dirty="0">
              <a:ea typeface="標楷體" panose="03000509000000000000" pitchFamily="65" charset="-120"/>
            </a:endParaRPr>
          </a:p>
          <a:p>
            <a:pPr lvl="1"/>
            <a:r>
              <a:rPr lang="en-US" altLang="zh-TW" b="1" dirty="0">
                <a:ea typeface="標楷體" panose="03000509000000000000" pitchFamily="65" charset="-120"/>
              </a:rPr>
              <a:t>edward_file_description:</a:t>
            </a:r>
          </a:p>
          <a:p>
            <a:pPr marL="800100" lvl="1" indent="-342900">
              <a:buAutoNum type="arabicPeriod"/>
            </a:pPr>
            <a:r>
              <a:rPr lang="en-US" altLang="zh-TW" dirty="0"/>
              <a:t>TCGA-COAD_file_description </a:t>
            </a:r>
            <a:r>
              <a:rPr lang="en-US" altLang="zh-TW" b="1" dirty="0">
                <a:solidFill>
                  <a:schemeClr val="accent5">
                    <a:lumMod val="50000"/>
                  </a:schemeClr>
                </a:solidFill>
              </a:rPr>
              <a:t>(</a:t>
            </a:r>
            <a:r>
              <a:rPr lang="en-US" altLang="zh-TW" b="1" dirty="0">
                <a:solidFill>
                  <a:schemeClr val="accent5">
                    <a:lumMod val="50000"/>
                  </a:schemeClr>
                </a:solidFill>
                <a:ea typeface="標楷體" panose="03000509000000000000" pitchFamily="65" charset="-120"/>
              </a:rPr>
              <a:t>3-⑦</a:t>
            </a:r>
            <a:r>
              <a:rPr lang="en-US" altLang="zh-TW" b="1" dirty="0">
                <a:solidFill>
                  <a:schemeClr val="accent5">
                    <a:lumMod val="50000"/>
                  </a:schemeClr>
                </a:solidFill>
              </a:rPr>
              <a:t>)</a:t>
            </a:r>
          </a:p>
          <a:p>
            <a:pPr marL="800100" lvl="1" indent="-342900">
              <a:buAutoNum type="arabicPeriod"/>
            </a:pPr>
            <a:endParaRPr lang="en-US" altLang="zh-TW" dirty="0"/>
          </a:p>
          <a:p>
            <a:pPr lvl="1"/>
            <a:r>
              <a:rPr lang="en-US" altLang="zh-TW" b="1" dirty="0"/>
              <a:t>edward_Cufflinks:</a:t>
            </a:r>
          </a:p>
          <a:p>
            <a:pPr marL="800100" lvl="1" indent="-342900">
              <a:buAutoNum type="arabicPeriod"/>
            </a:pPr>
            <a:r>
              <a:rPr lang="en-US" altLang="zh-TW" dirty="0">
                <a:ea typeface="標楷體" panose="03000509000000000000" pitchFamily="65" charset="-120"/>
              </a:rPr>
              <a:t>TCGA-COAD_genes_FPKM_Cufflinks, TCGA-COAD_isoforms_FPKM_Cufflinks </a:t>
            </a:r>
            <a:r>
              <a:rPr lang="en-US" altLang="zh-TW" b="1" dirty="0">
                <a:solidFill>
                  <a:schemeClr val="accent5">
                    <a:lumMod val="50000"/>
                  </a:schemeClr>
                </a:solidFill>
                <a:ea typeface="標楷體" panose="03000509000000000000" pitchFamily="65" charset="-120"/>
              </a:rPr>
              <a:t>(5.)</a:t>
            </a:r>
            <a:r>
              <a:rPr lang="zh-TW" altLang="en-US" b="1" dirty="0">
                <a:solidFill>
                  <a:schemeClr val="accent5">
                    <a:lumMod val="50000"/>
                  </a:schemeClr>
                </a:solidFill>
                <a:ea typeface="標楷體" panose="03000509000000000000" pitchFamily="65" charset="-120"/>
              </a:rPr>
              <a:t> </a:t>
            </a:r>
            <a:r>
              <a:rPr lang="en-US" altLang="zh-TW" b="1" dirty="0">
                <a:solidFill>
                  <a:srgbClr val="7E0000"/>
                </a:solidFill>
                <a:ea typeface="標楷體" panose="03000509000000000000" pitchFamily="65" charset="-120"/>
              </a:rPr>
              <a:t>(search3)</a:t>
            </a:r>
          </a:p>
          <a:p>
            <a:pPr marL="800100" lvl="1" indent="-342900">
              <a:buFontTx/>
              <a:buAutoNum type="arabicPeriod"/>
            </a:pPr>
            <a:r>
              <a:rPr lang="en-US" altLang="zh-TW" dirty="0">
                <a:ea typeface="標楷體" panose="03000509000000000000" pitchFamily="65" charset="-120"/>
              </a:rPr>
              <a:t>TCGA-COAD_genes_FPKM_Cuffdiff, TCGA-COAD_isoforms_FPKM_Cuffdiff </a:t>
            </a:r>
            <a:r>
              <a:rPr lang="en-US" altLang="zh-TW" b="1" dirty="0">
                <a:solidFill>
                  <a:schemeClr val="accent5">
                    <a:lumMod val="50000"/>
                  </a:schemeClr>
                </a:solidFill>
                <a:ea typeface="標楷體" panose="03000509000000000000" pitchFamily="65" charset="-120"/>
              </a:rPr>
              <a:t>(8.) </a:t>
            </a:r>
            <a:r>
              <a:rPr lang="en-US" altLang="zh-TW" b="1" dirty="0">
                <a:solidFill>
                  <a:srgbClr val="7E0000"/>
                </a:solidFill>
                <a:ea typeface="標楷體" panose="03000509000000000000" pitchFamily="65" charset="-120"/>
              </a:rPr>
              <a:t>(search1, search2, detail)</a:t>
            </a:r>
            <a:endParaRPr lang="en-US" altLang="zh-TW" b="1" dirty="0">
              <a:solidFill>
                <a:schemeClr val="accent5">
                  <a:lumMod val="50000"/>
                </a:schemeClr>
              </a:solidFill>
              <a:ea typeface="標楷體" panose="03000509000000000000" pitchFamily="65" charset="-120"/>
            </a:endParaRPr>
          </a:p>
          <a:p>
            <a:pPr marL="800100" lvl="1" indent="-342900">
              <a:buFontTx/>
              <a:buAutoNum type="arabicPeriod"/>
            </a:pPr>
            <a:endParaRPr lang="en-US" altLang="zh-TW" dirty="0">
              <a:ea typeface="標楷體" panose="03000509000000000000" pitchFamily="65" charset="-120"/>
            </a:endParaRPr>
          </a:p>
          <a:p>
            <a:pPr lvl="1"/>
            <a:r>
              <a:rPr lang="en-US" altLang="zh-TW" b="1" dirty="0">
                <a:ea typeface="標楷體" panose="03000509000000000000" pitchFamily="65" charset="-120"/>
              </a:rPr>
              <a:t>edward_Cuffdiff:</a:t>
            </a:r>
          </a:p>
          <a:p>
            <a:pPr marL="800100" lvl="1" indent="-342900">
              <a:buAutoNum type="arabicPeriod"/>
            </a:pPr>
            <a:r>
              <a:rPr lang="en-US" altLang="zh-TW" dirty="0">
                <a:ea typeface="標楷體" panose="03000509000000000000" pitchFamily="65" charset="-120"/>
              </a:rPr>
              <a:t>TCGA-COAD_N_1_genes, …, TCGA-COAD_4_3_genes, </a:t>
            </a:r>
            <a:r>
              <a:rPr lang="zh-TW" altLang="en-US" dirty="0">
                <a:ea typeface="標楷體" panose="03000509000000000000" pitchFamily="65" charset="-120"/>
              </a:rPr>
              <a:t>共</a:t>
            </a:r>
            <a:r>
              <a:rPr lang="en-US" altLang="zh-TW" dirty="0">
                <a:ea typeface="標楷體" panose="03000509000000000000" pitchFamily="65" charset="-120"/>
              </a:rPr>
              <a:t>20</a:t>
            </a:r>
            <a:r>
              <a:rPr lang="zh-TW" altLang="en-US" dirty="0">
                <a:ea typeface="標楷體" panose="03000509000000000000" pitchFamily="65" charset="-120"/>
              </a:rPr>
              <a:t>張表</a:t>
            </a:r>
            <a:r>
              <a:rPr lang="en-US" altLang="zh-TW" dirty="0">
                <a:ea typeface="標楷體" panose="03000509000000000000" pitchFamily="65" charset="-120"/>
              </a:rPr>
              <a:t> </a:t>
            </a:r>
            <a:r>
              <a:rPr lang="en-US" altLang="zh-TW" b="1" dirty="0">
                <a:solidFill>
                  <a:schemeClr val="accent5">
                    <a:lumMod val="50000"/>
                  </a:schemeClr>
                </a:solidFill>
                <a:ea typeface="標楷體" panose="03000509000000000000" pitchFamily="65" charset="-120"/>
              </a:rPr>
              <a:t>(7.) </a:t>
            </a:r>
            <a:r>
              <a:rPr lang="en-US" altLang="zh-TW" b="1" dirty="0">
                <a:solidFill>
                  <a:srgbClr val="7E0000"/>
                </a:solidFill>
                <a:ea typeface="標楷體" panose="03000509000000000000" pitchFamily="65" charset="-120"/>
              </a:rPr>
              <a:t>(search1)</a:t>
            </a:r>
          </a:p>
          <a:p>
            <a:pPr marL="800100" lvl="1" indent="-342900">
              <a:buFontTx/>
              <a:buAutoNum type="arabicPeriod"/>
            </a:pPr>
            <a:r>
              <a:rPr lang="en-US" altLang="zh-TW" dirty="0">
                <a:ea typeface="標楷體" panose="03000509000000000000" pitchFamily="65" charset="-120"/>
              </a:rPr>
              <a:t>TCGA-COAD_N_1_isoforms, …, TCGA-COAD_4_3_isoforms , </a:t>
            </a:r>
            <a:r>
              <a:rPr lang="zh-TW" altLang="en-US" dirty="0">
                <a:ea typeface="標楷體" panose="03000509000000000000" pitchFamily="65" charset="-120"/>
              </a:rPr>
              <a:t>共</a:t>
            </a:r>
            <a:r>
              <a:rPr lang="en-US" altLang="zh-TW" dirty="0">
                <a:ea typeface="標楷體" panose="03000509000000000000" pitchFamily="65" charset="-120"/>
              </a:rPr>
              <a:t>20</a:t>
            </a:r>
            <a:r>
              <a:rPr lang="zh-TW" altLang="en-US" dirty="0">
                <a:ea typeface="標楷體" panose="03000509000000000000" pitchFamily="65" charset="-120"/>
              </a:rPr>
              <a:t>張表</a:t>
            </a:r>
            <a:r>
              <a:rPr lang="en-US" altLang="zh-TW" b="1" dirty="0">
                <a:solidFill>
                  <a:schemeClr val="accent5">
                    <a:lumMod val="50000"/>
                  </a:schemeClr>
                </a:solidFill>
                <a:ea typeface="標楷體" panose="03000509000000000000" pitchFamily="65" charset="-120"/>
              </a:rPr>
              <a:t>(7.) </a:t>
            </a:r>
            <a:r>
              <a:rPr lang="en-US" altLang="zh-TW" b="1" dirty="0">
                <a:solidFill>
                  <a:srgbClr val="7E0000"/>
                </a:solidFill>
                <a:ea typeface="標楷體" panose="03000509000000000000" pitchFamily="65" charset="-120"/>
              </a:rPr>
              <a:t>(search1)</a:t>
            </a:r>
          </a:p>
          <a:p>
            <a:pPr marL="800100" lvl="1" indent="-342900">
              <a:buFontTx/>
              <a:buAutoNum type="arabicPeriod"/>
            </a:pPr>
            <a:r>
              <a:rPr lang="zh-TW" altLang="en-US" dirty="0">
                <a:ea typeface="標楷體" panose="03000509000000000000" pitchFamily="65" charset="-120"/>
              </a:rPr>
              <a:t>TCGA-COAD_gather_genes</a:t>
            </a:r>
            <a:r>
              <a:rPr lang="en-US" altLang="zh-TW" dirty="0">
                <a:ea typeface="標楷體" panose="03000509000000000000" pitchFamily="65" charset="-120"/>
              </a:rPr>
              <a:t> </a:t>
            </a:r>
            <a:r>
              <a:rPr lang="en-US" altLang="zh-TW" b="1" dirty="0">
                <a:solidFill>
                  <a:schemeClr val="accent5">
                    <a:lumMod val="50000"/>
                  </a:schemeClr>
                </a:solidFill>
                <a:ea typeface="標楷體" panose="03000509000000000000" pitchFamily="65" charset="-120"/>
              </a:rPr>
              <a:t>(9.) </a:t>
            </a:r>
            <a:r>
              <a:rPr lang="en-US" altLang="zh-TW" b="1" dirty="0">
                <a:solidFill>
                  <a:srgbClr val="7E0000"/>
                </a:solidFill>
                <a:ea typeface="標楷體" panose="03000509000000000000" pitchFamily="65" charset="-120"/>
              </a:rPr>
              <a:t>(search2)</a:t>
            </a:r>
          </a:p>
          <a:p>
            <a:pPr marL="800100" lvl="1" indent="-342900">
              <a:buFontTx/>
              <a:buAutoNum type="arabicPeriod"/>
            </a:pPr>
            <a:r>
              <a:rPr lang="zh-TW" altLang="en-US" dirty="0">
                <a:ea typeface="標楷體" panose="03000509000000000000" pitchFamily="65" charset="-120"/>
              </a:rPr>
              <a:t>TCGA-COAD_gather_</a:t>
            </a:r>
            <a:r>
              <a:rPr lang="en-US" altLang="zh-TW" dirty="0">
                <a:ea typeface="標楷體" panose="03000509000000000000" pitchFamily="65" charset="-120"/>
              </a:rPr>
              <a:t>isoforms </a:t>
            </a:r>
            <a:r>
              <a:rPr lang="en-US" altLang="zh-TW" b="1" dirty="0">
                <a:solidFill>
                  <a:schemeClr val="accent5">
                    <a:lumMod val="50000"/>
                  </a:schemeClr>
                </a:solidFill>
                <a:ea typeface="標楷體" panose="03000509000000000000" pitchFamily="65" charset="-120"/>
              </a:rPr>
              <a:t>(9.) </a:t>
            </a:r>
            <a:r>
              <a:rPr lang="en-US" altLang="zh-TW" b="1" dirty="0">
                <a:solidFill>
                  <a:srgbClr val="7E0000"/>
                </a:solidFill>
                <a:ea typeface="標楷體" panose="03000509000000000000" pitchFamily="65" charset="-120"/>
              </a:rPr>
              <a:t>(search2)</a:t>
            </a:r>
            <a:endParaRPr lang="en-US" altLang="zh-TW" b="1" dirty="0">
              <a:solidFill>
                <a:srgbClr val="7E0000"/>
              </a:solidFill>
            </a:endParaRPr>
          </a:p>
          <a:p>
            <a:endParaRPr lang="en-US" altLang="zh-TW" dirty="0"/>
          </a:p>
          <a:p>
            <a:r>
              <a:rPr lang="en-US" altLang="zh-TW" b="1" dirty="0"/>
              <a:t>Mysql</a:t>
            </a:r>
            <a:r>
              <a:rPr lang="zh-TW" altLang="en-US" b="1" dirty="0"/>
              <a:t>中</a:t>
            </a:r>
            <a:r>
              <a:rPr lang="zh-TW" altLang="en-US" b="1" dirty="0">
                <a:solidFill>
                  <a:srgbClr val="FF0000"/>
                </a:solidFill>
              </a:rPr>
              <a:t>更新</a:t>
            </a:r>
            <a:r>
              <a:rPr lang="zh-TW" altLang="en-US" b="1" dirty="0"/>
              <a:t>了下列表格</a:t>
            </a:r>
            <a:r>
              <a:rPr lang="en-US" altLang="zh-TW" b="1" dirty="0"/>
              <a:t>:</a:t>
            </a:r>
          </a:p>
          <a:p>
            <a:pPr lvl="1"/>
            <a:r>
              <a:rPr lang="en-US" altLang="zh-TW" b="1" dirty="0"/>
              <a:t>edward_database:</a:t>
            </a:r>
          </a:p>
          <a:p>
            <a:pPr marL="800100" lvl="1" indent="-342900">
              <a:buAutoNum type="arabicPeriod"/>
            </a:pPr>
            <a:r>
              <a:rPr lang="en-US" altLang="zh-TW" dirty="0"/>
              <a:t>Mutual_Relationship </a:t>
            </a:r>
            <a:r>
              <a:rPr lang="en-US" altLang="zh-TW" b="1" dirty="0">
                <a:solidFill>
                  <a:schemeClr val="accent5">
                    <a:lumMod val="50000"/>
                  </a:schemeClr>
                </a:solidFill>
              </a:rPr>
              <a:t>(10.) </a:t>
            </a:r>
            <a:r>
              <a:rPr lang="en-US" altLang="zh-TW" b="1" dirty="0">
                <a:solidFill>
                  <a:srgbClr val="7E0000"/>
                </a:solidFill>
              </a:rPr>
              <a:t>(search1, search2, search3)</a:t>
            </a:r>
          </a:p>
        </p:txBody>
      </p:sp>
    </p:spTree>
    <p:extLst>
      <p:ext uri="{BB962C8B-B14F-4D97-AF65-F5344CB8AC3E}">
        <p14:creationId xmlns:p14="http://schemas.microsoft.com/office/powerpoint/2010/main" val="4259949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標題 3"/>
          <p:cNvSpPr>
            <a:spLocks noGrp="1"/>
          </p:cNvSpPr>
          <p:nvPr>
            <p:ph type="subTitle" idx="1"/>
          </p:nvPr>
        </p:nvSpPr>
        <p:spPr>
          <a:xfrm>
            <a:off x="1091444" y="332656"/>
            <a:ext cx="6948772" cy="5436604"/>
          </a:xfrm>
        </p:spPr>
        <p:txBody>
          <a:bodyPr>
            <a:normAutofit lnSpcReduction="10000"/>
          </a:bodyPr>
          <a:lstStyle/>
          <a:p>
            <a:pPr marL="0" lvl="1" algn="l">
              <a:lnSpc>
                <a:spcPct val="150000"/>
              </a:lnSpc>
              <a:spcBef>
                <a:spcPts val="1000"/>
              </a:spcBef>
            </a:pPr>
            <a:r>
              <a:rPr lang="zh-TW" altLang="en-US" sz="5200" b="1" dirty="0"/>
              <a:t>網站其餘固定資料</a:t>
            </a:r>
            <a:endParaRPr lang="en-US" altLang="zh-TW" sz="5200" b="1" dirty="0"/>
          </a:p>
          <a:p>
            <a:pPr marL="0" lvl="1" algn="l">
              <a:lnSpc>
                <a:spcPct val="150000"/>
              </a:lnSpc>
              <a:spcBef>
                <a:spcPts val="1000"/>
              </a:spcBef>
            </a:pPr>
            <a:endParaRPr lang="en-US" altLang="zh-TW" b="1" dirty="0"/>
          </a:p>
          <a:p>
            <a:pPr marL="0" lvl="1" algn="l">
              <a:lnSpc>
                <a:spcPct val="150000"/>
              </a:lnSpc>
              <a:spcBef>
                <a:spcPts val="1000"/>
              </a:spcBef>
            </a:pPr>
            <a:r>
              <a:rPr lang="en-US" altLang="zh-TW" b="1" dirty="0"/>
              <a:t>edward_database:</a:t>
            </a:r>
            <a:endParaRPr lang="en-US" altLang="zh-TW" b="1" dirty="0">
              <a:latin typeface="標楷體" panose="03000509000000000000" pitchFamily="65" charset="-120"/>
              <a:ea typeface="標楷體" panose="03000509000000000000" pitchFamily="65" charset="-120"/>
            </a:endParaRPr>
          </a:p>
          <a:p>
            <a:pPr marL="457200" indent="-457200" algn="l">
              <a:lnSpc>
                <a:spcPct val="150000"/>
              </a:lnSpc>
              <a:buAutoNum type="arabicPeriod"/>
            </a:pPr>
            <a:r>
              <a:rPr lang="en-US" altLang="zh-TW" sz="1800" b="1" dirty="0">
                <a:latin typeface="標楷體" panose="03000509000000000000" pitchFamily="65" charset="-120"/>
                <a:ea typeface="標楷體" panose="03000509000000000000" pitchFamily="65" charset="-120"/>
              </a:rPr>
              <a:t>NCBI</a:t>
            </a:r>
            <a:r>
              <a:rPr lang="zh-TW" altLang="en-US" sz="1800" b="1" dirty="0">
                <a:latin typeface="標楷體" panose="03000509000000000000" pitchFamily="65" charset="-120"/>
                <a:ea typeface="標楷體" panose="03000509000000000000" pitchFamily="65" charset="-120"/>
              </a:rPr>
              <a:t> </a:t>
            </a:r>
            <a:r>
              <a:rPr lang="en-US" altLang="zh-TW" sz="1800" b="1" dirty="0">
                <a:latin typeface="標楷體" panose="03000509000000000000" pitchFamily="65" charset="-120"/>
                <a:ea typeface="標楷體" panose="03000509000000000000" pitchFamily="65" charset="-120"/>
              </a:rPr>
              <a:t>gene summary</a:t>
            </a:r>
          </a:p>
          <a:p>
            <a:pPr marL="457200" indent="-457200" algn="l">
              <a:lnSpc>
                <a:spcPct val="150000"/>
              </a:lnSpc>
              <a:buFont typeface="Arial" panose="020B0604020202020204" pitchFamily="34" charset="0"/>
              <a:buAutoNum type="arabicPeriod"/>
            </a:pPr>
            <a:r>
              <a:rPr lang="en-US" altLang="zh-TW" sz="1800" b="1" dirty="0">
                <a:latin typeface="標楷體" panose="03000509000000000000" pitchFamily="65" charset="-120"/>
                <a:ea typeface="標楷體" panose="03000509000000000000" pitchFamily="65" charset="-120"/>
              </a:rPr>
              <a:t>NCBI</a:t>
            </a:r>
            <a:r>
              <a:rPr lang="zh-TW" altLang="en-US" sz="1800" b="1" dirty="0">
                <a:latin typeface="標楷體" panose="03000509000000000000" pitchFamily="65" charset="-120"/>
                <a:ea typeface="標楷體" panose="03000509000000000000" pitchFamily="65" charset="-120"/>
              </a:rPr>
              <a:t> </a:t>
            </a:r>
            <a:r>
              <a:rPr lang="en-US" altLang="zh-TW" sz="1800" b="1" dirty="0">
                <a:latin typeface="標楷體" panose="03000509000000000000" pitchFamily="65" charset="-120"/>
                <a:ea typeface="標楷體" panose="03000509000000000000" pitchFamily="65" charset="-120"/>
              </a:rPr>
              <a:t>gene link</a:t>
            </a:r>
            <a:r>
              <a:rPr lang="zh-TW" altLang="en-US" sz="1800" b="1" dirty="0">
                <a:latin typeface="標楷體" panose="03000509000000000000" pitchFamily="65" charset="-120"/>
                <a:ea typeface="標楷體" panose="03000509000000000000" pitchFamily="65" charset="-120"/>
              </a:rPr>
              <a:t>製作規則</a:t>
            </a:r>
            <a:endParaRPr lang="en-US" altLang="zh-TW" sz="1800" b="1" dirty="0">
              <a:latin typeface="標楷體" panose="03000509000000000000" pitchFamily="65" charset="-120"/>
              <a:ea typeface="標楷體" panose="03000509000000000000" pitchFamily="65" charset="-120"/>
            </a:endParaRPr>
          </a:p>
          <a:p>
            <a:pPr marL="457200" indent="-457200" algn="l">
              <a:lnSpc>
                <a:spcPct val="150000"/>
              </a:lnSpc>
              <a:buAutoNum type="arabicPeriod"/>
            </a:pPr>
            <a:r>
              <a:rPr lang="en-US" altLang="zh-TW" sz="1800" b="1" dirty="0">
                <a:latin typeface="標楷體" panose="03000509000000000000" pitchFamily="65" charset="-120"/>
                <a:ea typeface="標楷體" panose="03000509000000000000" pitchFamily="65" charset="-120"/>
              </a:rPr>
              <a:t>NCBI</a:t>
            </a:r>
            <a:r>
              <a:rPr lang="zh-TW" altLang="en-US" sz="1800" b="1" dirty="0">
                <a:latin typeface="標楷體" panose="03000509000000000000" pitchFamily="65" charset="-120"/>
                <a:ea typeface="標楷體" panose="03000509000000000000" pitchFamily="65" charset="-120"/>
              </a:rPr>
              <a:t> </a:t>
            </a:r>
            <a:r>
              <a:rPr lang="en-US" altLang="zh-TW" sz="1800" b="1" dirty="0">
                <a:latin typeface="標楷體" panose="03000509000000000000" pitchFamily="65" charset="-120"/>
                <a:ea typeface="標楷體" panose="03000509000000000000" pitchFamily="65" charset="-120"/>
              </a:rPr>
              <a:t>transcript summary</a:t>
            </a:r>
          </a:p>
          <a:p>
            <a:pPr marL="457200" indent="-457200" algn="l">
              <a:lnSpc>
                <a:spcPct val="150000"/>
              </a:lnSpc>
              <a:buFont typeface="Arial" panose="020B0604020202020204" pitchFamily="34" charset="0"/>
              <a:buAutoNum type="arabicPeriod"/>
            </a:pPr>
            <a:r>
              <a:rPr lang="en-US" altLang="zh-TW" sz="1800" b="1" dirty="0">
                <a:latin typeface="標楷體" panose="03000509000000000000" pitchFamily="65" charset="-120"/>
                <a:ea typeface="標楷體" panose="03000509000000000000" pitchFamily="65" charset="-120"/>
              </a:rPr>
              <a:t>NCBI</a:t>
            </a:r>
            <a:r>
              <a:rPr lang="zh-TW" altLang="en-US" sz="1800" b="1" dirty="0">
                <a:latin typeface="標楷體" panose="03000509000000000000" pitchFamily="65" charset="-120"/>
                <a:ea typeface="標楷體" panose="03000509000000000000" pitchFamily="65" charset="-120"/>
              </a:rPr>
              <a:t> </a:t>
            </a:r>
            <a:r>
              <a:rPr lang="en-US" altLang="zh-TW" sz="1800" b="1" dirty="0">
                <a:latin typeface="標楷體" panose="03000509000000000000" pitchFamily="65" charset="-120"/>
                <a:ea typeface="標楷體" panose="03000509000000000000" pitchFamily="65" charset="-120"/>
              </a:rPr>
              <a:t>transcript link</a:t>
            </a:r>
            <a:r>
              <a:rPr lang="zh-TW" altLang="en-US" sz="1800" b="1" dirty="0">
                <a:latin typeface="標楷體" panose="03000509000000000000" pitchFamily="65" charset="-120"/>
                <a:ea typeface="標楷體" panose="03000509000000000000" pitchFamily="65" charset="-120"/>
              </a:rPr>
              <a:t>製作規則</a:t>
            </a:r>
            <a:endParaRPr lang="en-US" altLang="zh-TW" sz="1800" b="1" dirty="0">
              <a:latin typeface="標楷體" panose="03000509000000000000" pitchFamily="65" charset="-120"/>
              <a:ea typeface="標楷體" panose="03000509000000000000" pitchFamily="65" charset="-120"/>
            </a:endParaRPr>
          </a:p>
          <a:p>
            <a:pPr marL="457200" indent="-457200" algn="l">
              <a:lnSpc>
                <a:spcPct val="150000"/>
              </a:lnSpc>
              <a:buFont typeface="Arial" panose="020B0604020202020204" pitchFamily="34" charset="0"/>
              <a:buAutoNum type="arabicPeriod"/>
            </a:pPr>
            <a:r>
              <a:rPr lang="en-US" altLang="zh-TW" sz="1800" b="1" dirty="0">
                <a:latin typeface="標楷體" panose="03000509000000000000" pitchFamily="65" charset="-120"/>
                <a:ea typeface="標楷體" panose="03000509000000000000" pitchFamily="65" charset="-120"/>
              </a:rPr>
              <a:t>Hg38 gene</a:t>
            </a:r>
            <a:r>
              <a:rPr lang="zh-TW" altLang="en-US" sz="1800" b="1" dirty="0">
                <a:latin typeface="標楷體" panose="03000509000000000000" pitchFamily="65" charset="-120"/>
                <a:ea typeface="標楷體" panose="03000509000000000000" pitchFamily="65" charset="-120"/>
              </a:rPr>
              <a:t> </a:t>
            </a:r>
            <a:r>
              <a:rPr lang="en-US" altLang="zh-TW" sz="1800" b="1" dirty="0">
                <a:latin typeface="標楷體" panose="03000509000000000000" pitchFamily="65" charset="-120"/>
                <a:ea typeface="標楷體" panose="03000509000000000000" pitchFamily="65" charset="-120"/>
              </a:rPr>
              <a:t>transcript</a:t>
            </a:r>
            <a:r>
              <a:rPr lang="zh-TW" altLang="en-US" sz="1800" b="1" dirty="0">
                <a:latin typeface="標楷體" panose="03000509000000000000" pitchFamily="65" charset="-120"/>
                <a:ea typeface="標楷體" panose="03000509000000000000" pitchFamily="65" charset="-120"/>
              </a:rPr>
              <a:t>對照表</a:t>
            </a:r>
            <a:endParaRPr lang="en-US" altLang="zh-TW" sz="1800" b="1" dirty="0">
              <a:latin typeface="標楷體" panose="03000509000000000000" pitchFamily="65" charset="-120"/>
              <a:ea typeface="標楷體" panose="03000509000000000000" pitchFamily="65" charset="-120"/>
            </a:endParaRPr>
          </a:p>
          <a:p>
            <a:pPr marL="457200" indent="-457200" algn="l">
              <a:lnSpc>
                <a:spcPct val="150000"/>
              </a:lnSpc>
              <a:buFont typeface="Arial" panose="020B0604020202020204" pitchFamily="34" charset="0"/>
              <a:buAutoNum type="arabicPeriod"/>
            </a:pPr>
            <a:r>
              <a:rPr lang="en-US" altLang="zh-TW" sz="1800" b="1" dirty="0">
                <a:latin typeface="標楷體" panose="03000509000000000000" pitchFamily="65" charset="-120"/>
                <a:ea typeface="標楷體" panose="03000509000000000000" pitchFamily="65" charset="-120"/>
              </a:rPr>
              <a:t>isoform </a:t>
            </a:r>
            <a:r>
              <a:rPr lang="zh-TW" altLang="en-US" sz="1800" b="1" dirty="0">
                <a:latin typeface="標楷體" panose="03000509000000000000" pitchFamily="65" charset="-120"/>
                <a:ea typeface="標楷體" panose="03000509000000000000" pitchFamily="65" charset="-120"/>
              </a:rPr>
              <a:t>結構圖資料</a:t>
            </a:r>
            <a:endParaRPr lang="en-US" altLang="zh-TW" sz="1800" b="1" dirty="0">
              <a:latin typeface="標楷體" panose="03000509000000000000" pitchFamily="65" charset="-120"/>
              <a:ea typeface="標楷體" panose="03000509000000000000" pitchFamily="65" charset="-120"/>
            </a:endParaRPr>
          </a:p>
          <a:p>
            <a:pPr marL="457200" indent="-457200" algn="l">
              <a:lnSpc>
                <a:spcPct val="150000"/>
              </a:lnSpc>
              <a:buAutoNum type="arabicPeriod"/>
            </a:pPr>
            <a:endParaRPr lang="en-US" altLang="zh-TW" sz="1800" b="1" dirty="0">
              <a:latin typeface="標楷體" panose="03000509000000000000" pitchFamily="65" charset="-120"/>
              <a:ea typeface="標楷體" panose="03000509000000000000" pitchFamily="65" charset="-120"/>
            </a:endParaRPr>
          </a:p>
          <a:p>
            <a:pPr algn="l">
              <a:lnSpc>
                <a:spcPct val="150000"/>
              </a:lnSpc>
            </a:pPr>
            <a:endParaRPr lang="zh-TW" altLang="en-US" sz="1800" dirty="0"/>
          </a:p>
        </p:txBody>
      </p:sp>
    </p:spTree>
    <p:extLst>
      <p:ext uri="{BB962C8B-B14F-4D97-AF65-F5344CB8AC3E}">
        <p14:creationId xmlns:p14="http://schemas.microsoft.com/office/powerpoint/2010/main" val="6660847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8585" y="417561"/>
            <a:ext cx="2877711" cy="400110"/>
          </a:xfrm>
          <a:prstGeom prst="rect">
            <a:avLst/>
          </a:prstGeom>
        </p:spPr>
        <p:txBody>
          <a:bodyPr wrap="none">
            <a:spAutoFit/>
          </a:bodyPr>
          <a:lstStyle/>
          <a:p>
            <a:r>
              <a:rPr lang="en-US" altLang="zh-TW" sz="2000" b="1" dirty="0">
                <a:latin typeface="標楷體" panose="03000509000000000000" pitchFamily="65" charset="-120"/>
                <a:ea typeface="標楷體" panose="03000509000000000000" pitchFamily="65" charset="-120"/>
              </a:rPr>
              <a:t> 1.</a:t>
            </a:r>
            <a:r>
              <a:rPr lang="zh-TW" altLang="en-US" sz="2000" b="1" dirty="0">
                <a:latin typeface="標楷體" panose="03000509000000000000" pitchFamily="65" charset="-120"/>
                <a:ea typeface="標楷體" panose="03000509000000000000" pitchFamily="65" charset="-120"/>
              </a:rPr>
              <a:t> </a:t>
            </a:r>
            <a:r>
              <a:rPr lang="en-US" altLang="zh-TW" sz="2000" b="1" dirty="0">
                <a:latin typeface="標楷體" panose="03000509000000000000" pitchFamily="65" charset="-120"/>
                <a:ea typeface="標楷體" panose="03000509000000000000" pitchFamily="65" charset="-120"/>
              </a:rPr>
              <a:t>NCBI</a:t>
            </a:r>
            <a:r>
              <a:rPr lang="zh-TW" altLang="en-US" sz="2000" b="1" dirty="0">
                <a:latin typeface="標楷體" panose="03000509000000000000" pitchFamily="65" charset="-120"/>
                <a:ea typeface="標楷體" panose="03000509000000000000" pitchFamily="65" charset="-120"/>
              </a:rPr>
              <a:t> </a:t>
            </a:r>
            <a:r>
              <a:rPr lang="en-US" altLang="zh-TW" sz="2000" b="1" dirty="0">
                <a:latin typeface="標楷體" panose="03000509000000000000" pitchFamily="65" charset="-120"/>
                <a:ea typeface="標楷體" panose="03000509000000000000" pitchFamily="65" charset="-120"/>
              </a:rPr>
              <a:t>gene summary</a:t>
            </a:r>
          </a:p>
        </p:txBody>
      </p:sp>
      <p:pic>
        <p:nvPicPr>
          <p:cNvPr id="4" name="圖片 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9458" y="1958834"/>
            <a:ext cx="5273675" cy="3268663"/>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330366" y="3552216"/>
            <a:ext cx="5200650" cy="23812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TW" altLang="en-US" dirty="0">
              <a:ea typeface="標楷體" panose="03000509000000000000" pitchFamily="65" charset="-120"/>
            </a:endParaRPr>
          </a:p>
        </p:txBody>
      </p:sp>
      <p:sp>
        <p:nvSpPr>
          <p:cNvPr id="6" name="Rectangle 46"/>
          <p:cNvSpPr>
            <a:spLocks noChangeArrowheads="1"/>
          </p:cNvSpPr>
          <p:nvPr/>
        </p:nvSpPr>
        <p:spPr bwMode="auto">
          <a:xfrm>
            <a:off x="330366" y="1143567"/>
            <a:ext cx="5766259" cy="800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altLang="zh-TW" b="1" dirty="0">
                <a:solidFill>
                  <a:schemeClr val="accent5">
                    <a:lumMod val="50000"/>
                  </a:schemeClr>
                </a:solidFill>
                <a:ea typeface="標楷體" panose="03000509000000000000" pitchFamily="65" charset="-120"/>
              </a:rPr>
              <a:t>1-① </a:t>
            </a:r>
            <a:r>
              <a:rPr kumimoji="0" lang="zh-TW" altLang="zh-TW" b="1" i="0" u="none" strike="noStrike" cap="none" normalizeH="0" baseline="0" dirty="0">
                <a:ln>
                  <a:noFill/>
                </a:ln>
                <a:solidFill>
                  <a:schemeClr val="tx1"/>
                </a:solidFill>
                <a:effectLst/>
                <a:latin typeface="Calibri" panose="020F0502020204030204" pitchFamily="34" charset="0"/>
                <a:ea typeface="標楷體" panose="03000509000000000000" pitchFamily="65" charset="-120"/>
                <a:cs typeface="Times New Roman" panose="02020603050405020304" pitchFamily="18" charset="0"/>
              </a:rPr>
              <a:t>從</a:t>
            </a:r>
            <a:r>
              <a:rPr kumimoji="0" lang="en-US" altLang="zh-TW" b="1" i="0" u="none" strike="noStrike" cap="none" normalizeH="0" baseline="0" dirty="0">
                <a:ln>
                  <a:noFill/>
                </a:ln>
                <a:solidFill>
                  <a:schemeClr val="tx1"/>
                </a:solidFill>
                <a:effectLst/>
                <a:latin typeface="Calibri" panose="020F0502020204030204" pitchFamily="34" charset="0"/>
                <a:ea typeface="標楷體" panose="03000509000000000000" pitchFamily="65" charset="-120"/>
                <a:cs typeface="Times New Roman" panose="02020603050405020304" pitchFamily="18" charset="0"/>
              </a:rPr>
              <a:t>NCBI refseq</a:t>
            </a:r>
            <a:r>
              <a:rPr kumimoji="0" lang="zh-TW" altLang="en-US" b="1" i="0" u="none" strike="noStrike" cap="none" normalizeH="0" baseline="0" dirty="0">
                <a:ln>
                  <a:noFill/>
                </a:ln>
                <a:solidFill>
                  <a:schemeClr val="tx1"/>
                </a:solidFill>
                <a:effectLst/>
                <a:latin typeface="Calibri" panose="020F0502020204030204" pitchFamily="34" charset="0"/>
                <a:ea typeface="標楷體" panose="03000509000000000000" pitchFamily="65" charset="-120"/>
                <a:cs typeface="Times New Roman" panose="02020603050405020304" pitchFamily="18" charset="0"/>
              </a:rPr>
              <a:t>下載</a:t>
            </a:r>
            <a:r>
              <a:rPr kumimoji="0" lang="en-US" altLang="zh-TW" b="1" i="0" u="none" strike="noStrike" cap="none" normalizeH="0" baseline="0" dirty="0">
                <a:ln>
                  <a:noFill/>
                </a:ln>
                <a:solidFill>
                  <a:schemeClr val="tx1"/>
                </a:solidFill>
                <a:effectLst/>
                <a:latin typeface="Calibri" panose="020F0502020204030204" pitchFamily="34" charset="0"/>
                <a:ea typeface="標楷體" panose="03000509000000000000" pitchFamily="65" charset="-120"/>
                <a:cs typeface="Times New Roman" panose="02020603050405020304" pitchFamily="18" charset="0"/>
              </a:rPr>
              <a:t>gene information</a:t>
            </a:r>
            <a:endParaRPr kumimoji="0" lang="en-US" altLang="zh-TW" b="1" i="0" u="none" strike="noStrike" cap="none" normalizeH="0" baseline="0" dirty="0">
              <a:ln>
                <a:noFill/>
              </a:ln>
              <a:solidFill>
                <a:schemeClr val="tx1"/>
              </a:solidFill>
              <a:effectLst/>
              <a:ea typeface="標楷體" panose="03000509000000000000" pitchFamily="65" charset="-12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1400" dirty="0">
                <a:latin typeface="Calibri" panose="020F0502020204030204" pitchFamily="34" charset="0"/>
                <a:ea typeface="標楷體" panose="03000509000000000000" pitchFamily="65" charset="-120"/>
                <a:cs typeface="Times New Roman" panose="02020603050405020304" pitchFamily="18" charset="0"/>
              </a:rPr>
              <a:t>$ </a:t>
            </a:r>
            <a:r>
              <a:rPr kumimoji="0" lang="en-US" altLang="zh-TW" sz="1400" b="0" i="0" u="none" strike="noStrike" cap="none" normalizeH="0" baseline="0" dirty="0">
                <a:ln>
                  <a:noFill/>
                </a:ln>
                <a:solidFill>
                  <a:schemeClr val="tx1"/>
                </a:solidFill>
                <a:effectLst/>
                <a:latin typeface="Calibri" panose="020F0502020204030204" pitchFamily="34" charset="0"/>
                <a:ea typeface="標楷體" panose="03000509000000000000" pitchFamily="65" charset="-120"/>
                <a:cs typeface="Times New Roman" panose="02020603050405020304" pitchFamily="18" charset="0"/>
              </a:rPr>
              <a:t> wget </a:t>
            </a:r>
            <a:r>
              <a:rPr kumimoji="0" lang="en-US" altLang="zh-TW" sz="1400" b="0" i="0" u="none" strike="noStrike" cap="none" normalizeH="0" baseline="0" dirty="0">
                <a:ln>
                  <a:noFill/>
                </a:ln>
                <a:solidFill>
                  <a:schemeClr val="tx1"/>
                </a:solidFill>
                <a:effectLst/>
                <a:latin typeface="Calibri" panose="020F0502020204030204" pitchFamily="34" charset="0"/>
                <a:ea typeface="標楷體" panose="03000509000000000000" pitchFamily="65" charset="-120"/>
                <a:cs typeface="Times New Roman" panose="02020603050405020304" pitchFamily="18" charset="0"/>
                <a:hlinkClick r:id="rId3"/>
              </a:rPr>
              <a:t>ftp://ftp.ncbi.nih.gov/refseq/H_sapiens/Homo_sapiens.gene_info.gz</a:t>
            </a:r>
            <a:endParaRPr kumimoji="0" lang="en-US" altLang="zh-TW" sz="1400" b="0" i="0" u="none" strike="noStrike" cap="none" normalizeH="0" baseline="0" dirty="0">
              <a:ln>
                <a:noFill/>
              </a:ln>
              <a:solidFill>
                <a:schemeClr val="tx1"/>
              </a:solidFill>
              <a:effectLst/>
              <a:ea typeface="標楷體" panose="03000509000000000000" pitchFamily="65" charset="-12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TW" sz="1400" b="0" i="0" u="none" strike="noStrike" cap="none" normalizeH="0" baseline="0" dirty="0">
              <a:ln>
                <a:noFill/>
              </a:ln>
              <a:solidFill>
                <a:schemeClr val="tx1"/>
              </a:solidFill>
              <a:effectLst/>
              <a:latin typeface="Arial" panose="020B0604020202020204" pitchFamily="34" charset="0"/>
              <a:ea typeface="標楷體" panose="03000509000000000000" pitchFamily="65" charset="-120"/>
            </a:endParaRPr>
          </a:p>
        </p:txBody>
      </p:sp>
      <p:sp>
        <p:nvSpPr>
          <p:cNvPr id="7" name="Rectangle 48"/>
          <p:cNvSpPr>
            <a:spLocks noChangeArrowheads="1"/>
          </p:cNvSpPr>
          <p:nvPr/>
        </p:nvSpPr>
        <p:spPr bwMode="auto">
          <a:xfrm>
            <a:off x="6367812" y="1035846"/>
            <a:ext cx="5772629" cy="16619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3048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r>
              <a:rPr lang="en-US" altLang="zh-TW" b="1" dirty="0">
                <a:solidFill>
                  <a:schemeClr val="accent5">
                    <a:lumMod val="50000"/>
                  </a:schemeClr>
                </a:solidFill>
                <a:ea typeface="標楷體" panose="03000509000000000000" pitchFamily="65" charset="-120"/>
              </a:rPr>
              <a:t>1-② </a:t>
            </a:r>
            <a:r>
              <a:rPr kumimoji="0" lang="zh-TW" altLang="zh-TW" b="1" i="0" u="none" strike="noStrike" cap="none" normalizeH="0" baseline="0" dirty="0">
                <a:ln>
                  <a:noFill/>
                </a:ln>
                <a:solidFill>
                  <a:schemeClr val="tx1"/>
                </a:solidFill>
                <a:effectLst/>
                <a:latin typeface="Calibri" panose="020F0502020204030204" pitchFamily="34" charset="0"/>
                <a:ea typeface="標楷體" panose="03000509000000000000" pitchFamily="65" charset="-120"/>
                <a:cs typeface="Times New Roman" panose="02020603050405020304" pitchFamily="18" charset="0"/>
              </a:rPr>
              <a:t>將</a:t>
            </a:r>
            <a:r>
              <a:rPr kumimoji="0" lang="en-US" altLang="zh-TW" b="1" i="0" u="none" strike="noStrike" cap="none" normalizeH="0" baseline="0" dirty="0" err="1">
                <a:ln>
                  <a:noFill/>
                </a:ln>
                <a:solidFill>
                  <a:schemeClr val="tx1"/>
                </a:solidFill>
                <a:effectLst/>
                <a:latin typeface="Calibri" panose="020F0502020204030204" pitchFamily="34" charset="0"/>
                <a:ea typeface="標楷體" panose="03000509000000000000" pitchFamily="65" charset="-120"/>
                <a:cs typeface="Times New Roman" panose="02020603050405020304" pitchFamily="18" charset="0"/>
              </a:rPr>
              <a:t>Homo_sapiens.gene_info</a:t>
            </a:r>
            <a:r>
              <a:rPr kumimoji="0" lang="zh-TW" altLang="en-US" b="1" i="0" u="none" strike="noStrike" cap="none" normalizeH="0" baseline="0" dirty="0">
                <a:ln>
                  <a:noFill/>
                </a:ln>
                <a:solidFill>
                  <a:schemeClr val="tx1"/>
                </a:solidFill>
                <a:effectLst/>
                <a:latin typeface="Calibri" panose="020F0502020204030204" pitchFamily="34" charset="0"/>
                <a:ea typeface="標楷體" panose="03000509000000000000" pitchFamily="65" charset="-120"/>
                <a:cs typeface="Times New Roman" panose="02020603050405020304" pitchFamily="18" charset="0"/>
              </a:rPr>
              <a:t>匯入資料庫 </a:t>
            </a:r>
            <a:endParaRPr lang="en-US" altLang="zh-TW" b="1" dirty="0">
              <a:ea typeface="標楷體" panose="03000509000000000000" pitchFamily="65" charset="-120"/>
            </a:endParaRPr>
          </a:p>
          <a:p>
            <a:pPr indent="0"/>
            <a:r>
              <a:rPr kumimoji="0" lang="en-US" altLang="zh-TW" sz="1400" b="0" i="0" u="none" strike="noStrike" cap="none" normalizeH="0" baseline="0" dirty="0">
                <a:ln>
                  <a:noFill/>
                </a:ln>
                <a:solidFill>
                  <a:schemeClr val="tx1"/>
                </a:solidFill>
                <a:effectLst/>
                <a:latin typeface="Calibri" panose="020F0502020204030204" pitchFamily="34" charset="0"/>
                <a:ea typeface="標楷體" panose="03000509000000000000" pitchFamily="65" charset="-120"/>
                <a:cs typeface="Times New Roman" panose="02020603050405020304" pitchFamily="18" charset="0"/>
              </a:rPr>
              <a:t>$</a:t>
            </a:r>
            <a:r>
              <a:rPr kumimoji="0" lang="en-US" altLang="zh-TW" sz="1400" b="0" i="0" u="none" strike="noStrike" cap="none" normalizeH="0" dirty="0">
                <a:ln>
                  <a:noFill/>
                </a:ln>
                <a:solidFill>
                  <a:schemeClr val="tx1"/>
                </a:solidFill>
                <a:effectLst/>
                <a:latin typeface="Calibri" panose="020F0502020204030204" pitchFamily="34" charset="0"/>
                <a:ea typeface="標楷體" panose="03000509000000000000" pitchFamily="65" charset="-120"/>
                <a:cs typeface="Times New Roman" panose="02020603050405020304" pitchFamily="18" charset="0"/>
              </a:rPr>
              <a:t> </a:t>
            </a:r>
            <a:r>
              <a:rPr lang="en-US" altLang="zh-TW" sz="1400" dirty="0">
                <a:latin typeface="Calibri" panose="020F0502020204030204" pitchFamily="34" charset="0"/>
                <a:ea typeface="標楷體" panose="03000509000000000000" pitchFamily="65" charset="-120"/>
                <a:cs typeface="Times New Roman" panose="02020603050405020304" pitchFamily="18" charset="0"/>
              </a:rPr>
              <a:t>python ~/ pipeline/prepare_data/NCBI_summary/gene_summary </a:t>
            </a:r>
            <a:r>
              <a:rPr lang="zh-TW" altLang="en-US" sz="1400" dirty="0">
                <a:latin typeface="Calibri" panose="020F0502020204030204" pitchFamily="34" charset="0"/>
                <a:ea typeface="標楷體" panose="03000509000000000000" pitchFamily="65" charset="-120"/>
                <a:cs typeface="Times New Roman" panose="02020603050405020304" pitchFamily="18" charset="0"/>
              </a:rPr>
              <a:t>              </a:t>
            </a:r>
            <a:endParaRPr lang="en-US" altLang="zh-TW" sz="1400" dirty="0">
              <a:latin typeface="Calibri" panose="020F0502020204030204" pitchFamily="34" charset="0"/>
              <a:ea typeface="標楷體" panose="03000509000000000000" pitchFamily="65" charset="-120"/>
              <a:cs typeface="Times New Roman" panose="02020603050405020304" pitchFamily="18" charset="0"/>
            </a:endParaRPr>
          </a:p>
          <a:p>
            <a:pPr indent="0"/>
            <a:r>
              <a:rPr lang="zh-TW" altLang="en-US" sz="1400" dirty="0">
                <a:latin typeface="Calibri" panose="020F0502020204030204" pitchFamily="34" charset="0"/>
                <a:ea typeface="標楷體" panose="03000509000000000000" pitchFamily="65" charset="-120"/>
                <a:cs typeface="Times New Roman" panose="02020603050405020304" pitchFamily="18" charset="0"/>
              </a:rPr>
              <a:t>                 </a:t>
            </a:r>
            <a:r>
              <a:rPr lang="en-US" altLang="zh-TW" sz="1400" dirty="0">
                <a:latin typeface="Calibri" panose="020F0502020204030204" pitchFamily="34" charset="0"/>
                <a:ea typeface="標楷體" panose="03000509000000000000" pitchFamily="65" charset="-120"/>
                <a:cs typeface="Times New Roman" panose="02020603050405020304" pitchFamily="18" charset="0"/>
              </a:rPr>
              <a:t>/</a:t>
            </a:r>
            <a:r>
              <a:rPr kumimoji="0" lang="en-US" altLang="zh-TW" sz="1400" b="0" i="0" u="none" strike="noStrike" cap="none" normalizeH="0" baseline="0" dirty="0">
                <a:ln>
                  <a:noFill/>
                </a:ln>
                <a:solidFill>
                  <a:schemeClr val="tx1"/>
                </a:solidFill>
                <a:effectLst/>
                <a:latin typeface="Calibri" panose="020F0502020204030204" pitchFamily="34" charset="0"/>
                <a:ea typeface="標楷體" panose="03000509000000000000" pitchFamily="65" charset="-120"/>
                <a:cs typeface="Times New Roman" panose="02020603050405020304" pitchFamily="18" charset="0"/>
              </a:rPr>
              <a:t>gene_info2seq.py</a:t>
            </a:r>
            <a:r>
              <a:rPr kumimoji="0" lang="zh-TW" altLang="en-US" sz="1400" b="0" i="0" u="none" strike="noStrike" cap="none" normalizeH="0" baseline="0" dirty="0">
                <a:ln>
                  <a:noFill/>
                </a:ln>
                <a:solidFill>
                  <a:schemeClr val="tx1"/>
                </a:solidFill>
                <a:effectLst/>
                <a:latin typeface="Calibri" panose="020F0502020204030204" pitchFamily="34" charset="0"/>
                <a:ea typeface="標楷體" panose="03000509000000000000" pitchFamily="65" charset="-120"/>
                <a:cs typeface="Times New Roman" panose="02020603050405020304" pitchFamily="18" charset="0"/>
              </a:rPr>
              <a:t> </a:t>
            </a:r>
            <a:r>
              <a:rPr kumimoji="0" lang="en-US" altLang="zh-TW" sz="1400" b="0" i="0" u="none" strike="noStrike" cap="none" normalizeH="0" baseline="0" dirty="0">
                <a:ln>
                  <a:noFill/>
                </a:ln>
                <a:solidFill>
                  <a:schemeClr val="tx1"/>
                </a:solidFill>
                <a:effectLst/>
                <a:latin typeface="Calibri" panose="020F0502020204030204" pitchFamily="34" charset="0"/>
                <a:ea typeface="標楷體" panose="03000509000000000000" pitchFamily="65" charset="-120"/>
                <a:cs typeface="Times New Roman" panose="02020603050405020304" pitchFamily="18" charset="0"/>
              </a:rPr>
              <a:t>\</a:t>
            </a:r>
            <a:endParaRPr lang="en-US" altLang="zh-TW" sz="1400" dirty="0">
              <a:ea typeface="標楷體" panose="03000509000000000000" pitchFamily="65" charset="-120"/>
            </a:endParaRPr>
          </a:p>
          <a:p>
            <a:pPr indent="0"/>
            <a:r>
              <a:rPr kumimoji="0" lang="en-US" altLang="zh-TW" sz="1400" b="0" i="0" u="none" strike="noStrike" cap="none" normalizeH="0" dirty="0">
                <a:ln>
                  <a:noFill/>
                </a:ln>
                <a:solidFill>
                  <a:schemeClr val="tx1"/>
                </a:solidFill>
                <a:effectLst/>
                <a:latin typeface="Calibri" panose="020F0502020204030204" pitchFamily="34" charset="0"/>
                <a:ea typeface="標楷體" panose="03000509000000000000" pitchFamily="65" charset="-120"/>
                <a:cs typeface="Times New Roman" panose="02020603050405020304" pitchFamily="18" charset="0"/>
              </a:rPr>
              <a:t>  </a:t>
            </a:r>
            <a:r>
              <a:rPr kumimoji="0" lang="zh-TW" altLang="en-US" sz="1400" b="0" i="0" u="none" strike="noStrike" cap="none" normalizeH="0" dirty="0">
                <a:ln>
                  <a:noFill/>
                </a:ln>
                <a:solidFill>
                  <a:schemeClr val="tx1"/>
                </a:solidFill>
                <a:effectLst/>
                <a:latin typeface="Calibri" panose="020F0502020204030204" pitchFamily="34" charset="0"/>
                <a:ea typeface="標楷體" panose="03000509000000000000" pitchFamily="65" charset="-120"/>
                <a:cs typeface="Times New Roman" panose="02020603050405020304" pitchFamily="18" charset="0"/>
              </a:rPr>
              <a:t>              </a:t>
            </a:r>
            <a:r>
              <a:rPr kumimoji="0" lang="en-US" altLang="zh-TW" sz="1400" b="0" i="0" u="none" strike="noStrike" cap="none" normalizeH="0" dirty="0">
                <a:ln>
                  <a:noFill/>
                </a:ln>
                <a:solidFill>
                  <a:schemeClr val="tx1"/>
                </a:solidFill>
                <a:effectLst/>
                <a:latin typeface="Calibri" panose="020F0502020204030204" pitchFamily="34" charset="0"/>
                <a:ea typeface="標楷體" panose="03000509000000000000" pitchFamily="65" charset="-120"/>
                <a:cs typeface="Times New Roman" panose="02020603050405020304" pitchFamily="18" charset="0"/>
              </a:rPr>
              <a:t> </a:t>
            </a:r>
            <a:r>
              <a:rPr kumimoji="0" lang="en-US" altLang="zh-TW" sz="1400" b="0" i="0" u="none" strike="noStrike" cap="none" normalizeH="0" baseline="0" dirty="0">
                <a:ln>
                  <a:noFill/>
                </a:ln>
                <a:solidFill>
                  <a:schemeClr val="tx1"/>
                </a:solidFill>
                <a:effectLst/>
                <a:latin typeface="Calibri" panose="020F0502020204030204" pitchFamily="34" charset="0"/>
                <a:ea typeface="標楷體" panose="03000509000000000000" pitchFamily="65" charset="-120"/>
                <a:cs typeface="Times New Roman" panose="02020603050405020304" pitchFamily="18" charset="0"/>
              </a:rPr>
              <a:t>Homo_sapiens.gene_info	</a:t>
            </a:r>
            <a:r>
              <a:rPr lang="en-US" altLang="zh-TW" sz="1400" dirty="0">
                <a:latin typeface="Calibri" panose="020F0502020204030204" pitchFamily="34" charset="0"/>
                <a:ea typeface="標楷體" panose="03000509000000000000" pitchFamily="65" charset="-120"/>
                <a:cs typeface="Times New Roman" panose="02020603050405020304" pitchFamily="18" charset="0"/>
              </a:rPr>
              <a:t>	</a:t>
            </a:r>
            <a:r>
              <a:rPr kumimoji="0" lang="en-US" altLang="zh-TW" sz="1400" b="0" i="0" u="none" strike="noStrike" cap="none" normalizeH="0" baseline="0" dirty="0">
                <a:ln>
                  <a:noFill/>
                </a:ln>
                <a:solidFill>
                  <a:schemeClr val="tx1"/>
                </a:solidFill>
                <a:effectLst/>
                <a:latin typeface="Calibri" panose="020F0502020204030204" pitchFamily="34" charset="0"/>
                <a:ea typeface="標楷體" panose="03000509000000000000" pitchFamily="65" charset="-120"/>
                <a:cs typeface="Times New Roman" panose="02020603050405020304" pitchFamily="18" charset="0"/>
              </a:rPr>
              <a:t>(</a:t>
            </a:r>
            <a:r>
              <a:rPr lang="en-US" altLang="zh-TW" sz="1400" b="1" dirty="0">
                <a:solidFill>
                  <a:schemeClr val="accent5">
                    <a:lumMod val="50000"/>
                  </a:schemeClr>
                </a:solidFill>
                <a:ea typeface="標楷體" panose="03000509000000000000" pitchFamily="65" charset="-120"/>
              </a:rPr>
              <a:t>1-①</a:t>
            </a:r>
            <a:r>
              <a:rPr lang="zh-TW" altLang="en-US" sz="1400" b="1" dirty="0">
                <a:solidFill>
                  <a:schemeClr val="accent5">
                    <a:lumMod val="50000"/>
                  </a:schemeClr>
                </a:solidFill>
                <a:ea typeface="標楷體" panose="03000509000000000000" pitchFamily="65" charset="-120"/>
              </a:rPr>
              <a:t>下載之檔案</a:t>
            </a:r>
            <a:r>
              <a:rPr kumimoji="0" lang="en-US" altLang="zh-TW" sz="1400" b="0" i="0" u="none" strike="noStrike" cap="none" normalizeH="0" baseline="0" dirty="0">
                <a:ln>
                  <a:noFill/>
                </a:ln>
                <a:solidFill>
                  <a:schemeClr val="tx1"/>
                </a:solidFill>
                <a:effectLst/>
                <a:latin typeface="Calibri" panose="020F0502020204030204" pitchFamily="34" charset="0"/>
                <a:ea typeface="標楷體" panose="03000509000000000000" pitchFamily="65" charset="-120"/>
                <a:cs typeface="Times New Roman" panose="02020603050405020304" pitchFamily="18" charset="0"/>
              </a:rPr>
              <a:t>)</a:t>
            </a:r>
          </a:p>
          <a:p>
            <a:pPr indent="0"/>
            <a:endParaRPr lang="en-US" altLang="zh-TW" sz="1400" dirty="0">
              <a:latin typeface="Calibri" panose="020F0502020204030204" pitchFamily="34" charset="0"/>
              <a:ea typeface="標楷體" panose="03000509000000000000" pitchFamily="65" charset="-120"/>
              <a:cs typeface="Times New Roman" panose="02020603050405020304" pitchFamily="18" charset="0"/>
            </a:endParaRPr>
          </a:p>
          <a:p>
            <a:pPr indent="0"/>
            <a:r>
              <a:rPr lang="zh-TW" altLang="en-US" sz="1400" dirty="0">
                <a:latin typeface="Calibri" panose="020F0502020204030204" pitchFamily="34" charset="0"/>
                <a:ea typeface="標楷體" panose="03000509000000000000" pitchFamily="65" charset="-120"/>
                <a:cs typeface="Times New Roman" panose="02020603050405020304" pitchFamily="18" charset="0"/>
              </a:rPr>
              <a:t>輸入</a:t>
            </a:r>
            <a:r>
              <a:rPr lang="en-US" altLang="zh-TW" sz="1400" dirty="0">
                <a:latin typeface="Calibri" panose="020F0502020204030204" pitchFamily="34" charset="0"/>
                <a:ea typeface="標楷體" panose="03000509000000000000" pitchFamily="65" charset="-120"/>
                <a:cs typeface="Times New Roman" panose="02020603050405020304" pitchFamily="18" charset="0"/>
              </a:rPr>
              <a:t>:</a:t>
            </a:r>
            <a:r>
              <a:rPr lang="zh-TW" altLang="en-US" sz="1400" dirty="0">
                <a:latin typeface="Calibri" panose="020F0502020204030204" pitchFamily="34" charset="0"/>
                <a:ea typeface="標楷體" panose="03000509000000000000" pitchFamily="65" charset="-120"/>
                <a:cs typeface="Times New Roman" panose="02020603050405020304" pitchFamily="18" charset="0"/>
              </a:rPr>
              <a:t> </a:t>
            </a:r>
            <a:r>
              <a:rPr lang="en-US" altLang="zh-TW" sz="1400" dirty="0">
                <a:latin typeface="Calibri" panose="020F0502020204030204" pitchFamily="34" charset="0"/>
                <a:ea typeface="標楷體" panose="03000509000000000000" pitchFamily="65" charset="-120"/>
                <a:cs typeface="Times New Roman" panose="02020603050405020304" pitchFamily="18" charset="0"/>
              </a:rPr>
              <a:t>Homo_sapiens.gene_info</a:t>
            </a:r>
          </a:p>
          <a:p>
            <a:pPr indent="0"/>
            <a:r>
              <a:rPr kumimoji="0" lang="zh-TW" altLang="en-US" sz="1400" b="0" i="0" u="none" strike="noStrike" cap="none" normalizeH="0" baseline="0" dirty="0">
                <a:ln>
                  <a:noFill/>
                </a:ln>
                <a:solidFill>
                  <a:schemeClr val="tx1"/>
                </a:solidFill>
                <a:effectLst/>
                <a:latin typeface="Calibri" panose="020F0502020204030204" pitchFamily="34" charset="0"/>
                <a:ea typeface="標楷體" panose="03000509000000000000" pitchFamily="65" charset="-120"/>
                <a:cs typeface="Times New Roman" panose="02020603050405020304" pitchFamily="18" charset="0"/>
              </a:rPr>
              <a:t>輸出</a:t>
            </a:r>
            <a:r>
              <a:rPr kumimoji="0" lang="en-US" altLang="zh-TW" sz="1400" b="0" i="0" u="none" strike="noStrike" cap="none" normalizeH="0" baseline="0" dirty="0">
                <a:ln>
                  <a:noFill/>
                </a:ln>
                <a:solidFill>
                  <a:schemeClr val="tx1"/>
                </a:solidFill>
                <a:effectLst/>
                <a:latin typeface="Calibri" panose="020F0502020204030204" pitchFamily="34" charset="0"/>
                <a:ea typeface="標楷體" panose="03000509000000000000" pitchFamily="65" charset="-120"/>
                <a:cs typeface="Times New Roman" panose="02020603050405020304" pitchFamily="18" charset="0"/>
              </a:rPr>
              <a:t>:</a:t>
            </a:r>
            <a:r>
              <a:rPr kumimoji="0" lang="zh-TW" altLang="en-US" sz="1400" b="0" i="0" u="none" strike="noStrike" cap="none" normalizeH="0" baseline="0" dirty="0">
                <a:ln>
                  <a:noFill/>
                </a:ln>
                <a:solidFill>
                  <a:schemeClr val="tx1"/>
                </a:solidFill>
                <a:effectLst/>
                <a:latin typeface="Calibri" panose="020F0502020204030204" pitchFamily="34" charset="0"/>
                <a:ea typeface="標楷體" panose="03000509000000000000" pitchFamily="65" charset="-120"/>
                <a:cs typeface="Times New Roman" panose="02020603050405020304" pitchFamily="18" charset="0"/>
              </a:rPr>
              <a:t> </a:t>
            </a:r>
            <a:r>
              <a:rPr lang="en-US" altLang="zh-TW" sz="1400" dirty="0">
                <a:latin typeface="Calibri" panose="020F0502020204030204" pitchFamily="34" charset="0"/>
                <a:ea typeface="標楷體" panose="03000509000000000000" pitchFamily="65" charset="-120"/>
                <a:cs typeface="Times New Roman" panose="02020603050405020304" pitchFamily="18" charset="0"/>
              </a:rPr>
              <a:t>NCBI_gene_info_20180211(mysql)</a:t>
            </a:r>
            <a:endParaRPr kumimoji="0" lang="en-US" altLang="zh-TW" sz="1400" b="0" i="0" u="none" strike="noStrike" cap="none" normalizeH="0" baseline="0" dirty="0">
              <a:ln>
                <a:noFill/>
              </a:ln>
              <a:solidFill>
                <a:schemeClr val="tx1"/>
              </a:solidFill>
              <a:effectLst/>
              <a:ea typeface="標楷體" panose="03000509000000000000" pitchFamily="65" charset="-120"/>
            </a:endParaRPr>
          </a:p>
        </p:txBody>
      </p:sp>
      <p:graphicFrame>
        <p:nvGraphicFramePr>
          <p:cNvPr id="8" name="表格 7"/>
          <p:cNvGraphicFramePr>
            <a:graphicFrameLocks noGrp="1"/>
          </p:cNvGraphicFramePr>
          <p:nvPr/>
        </p:nvGraphicFramePr>
        <p:xfrm>
          <a:off x="6367812" y="3173558"/>
          <a:ext cx="5688628" cy="1143000"/>
        </p:xfrm>
        <a:graphic>
          <a:graphicData uri="http://schemas.openxmlformats.org/drawingml/2006/table">
            <a:tbl>
              <a:tblPr firstRow="1" bandRow="1">
                <a:tableStyleId>{5C22544A-7EE6-4342-B048-85BDC9FD1C3A}</a:tableStyleId>
              </a:tblPr>
              <a:tblGrid>
                <a:gridCol w="481396">
                  <a:extLst>
                    <a:ext uri="{9D8B030D-6E8A-4147-A177-3AD203B41FA5}">
                      <a16:colId xmlns:a16="http://schemas.microsoft.com/office/drawing/2014/main" val="1314730131"/>
                    </a:ext>
                  </a:extLst>
                </a:gridCol>
                <a:gridCol w="545123">
                  <a:extLst>
                    <a:ext uri="{9D8B030D-6E8A-4147-A177-3AD203B41FA5}">
                      <a16:colId xmlns:a16="http://schemas.microsoft.com/office/drawing/2014/main" val="3402731115"/>
                    </a:ext>
                  </a:extLst>
                </a:gridCol>
                <a:gridCol w="553915">
                  <a:extLst>
                    <a:ext uri="{9D8B030D-6E8A-4147-A177-3AD203B41FA5}">
                      <a16:colId xmlns:a16="http://schemas.microsoft.com/office/drawing/2014/main" val="3903300490"/>
                    </a:ext>
                  </a:extLst>
                </a:gridCol>
                <a:gridCol w="641839">
                  <a:extLst>
                    <a:ext uri="{9D8B030D-6E8A-4147-A177-3AD203B41FA5}">
                      <a16:colId xmlns:a16="http://schemas.microsoft.com/office/drawing/2014/main" val="1932289329"/>
                    </a:ext>
                  </a:extLst>
                </a:gridCol>
                <a:gridCol w="694592">
                  <a:extLst>
                    <a:ext uri="{9D8B030D-6E8A-4147-A177-3AD203B41FA5}">
                      <a16:colId xmlns:a16="http://schemas.microsoft.com/office/drawing/2014/main" val="3792345170"/>
                    </a:ext>
                  </a:extLst>
                </a:gridCol>
                <a:gridCol w="1178949">
                  <a:extLst>
                    <a:ext uri="{9D8B030D-6E8A-4147-A177-3AD203B41FA5}">
                      <a16:colId xmlns:a16="http://schemas.microsoft.com/office/drawing/2014/main" val="1378577128"/>
                    </a:ext>
                  </a:extLst>
                </a:gridCol>
                <a:gridCol w="816905">
                  <a:extLst>
                    <a:ext uri="{9D8B030D-6E8A-4147-A177-3AD203B41FA5}">
                      <a16:colId xmlns:a16="http://schemas.microsoft.com/office/drawing/2014/main" val="447213820"/>
                    </a:ext>
                  </a:extLst>
                </a:gridCol>
                <a:gridCol w="775909">
                  <a:extLst>
                    <a:ext uri="{9D8B030D-6E8A-4147-A177-3AD203B41FA5}">
                      <a16:colId xmlns:a16="http://schemas.microsoft.com/office/drawing/2014/main" val="2979327171"/>
                    </a:ext>
                  </a:extLst>
                </a:gridCol>
              </a:tblGrid>
              <a:tr h="239715">
                <a:tc>
                  <a:txBody>
                    <a:bodyPr/>
                    <a:lstStyle/>
                    <a:p>
                      <a:r>
                        <a:rPr lang="en-US" altLang="zh-TW" sz="900" b="1" i="0" kern="1200" dirty="0" err="1">
                          <a:solidFill>
                            <a:schemeClr val="lt1"/>
                          </a:solidFill>
                          <a:effectLst/>
                          <a:latin typeface="+mn-lt"/>
                          <a:ea typeface="標楷體" panose="03000509000000000000" pitchFamily="65" charset="-120"/>
                          <a:cs typeface="+mn-cs"/>
                        </a:rPr>
                        <a:t>tax_id</a:t>
                      </a:r>
                      <a:endParaRPr lang="zh-TW" altLang="en-US" sz="900" dirty="0">
                        <a:ea typeface="標楷體" panose="03000509000000000000" pitchFamily="65" charset="-120"/>
                      </a:endParaRPr>
                    </a:p>
                  </a:txBody>
                  <a:tcPr/>
                </a:tc>
                <a:tc>
                  <a:txBody>
                    <a:bodyPr/>
                    <a:lstStyle/>
                    <a:p>
                      <a:r>
                        <a:rPr lang="en-US" altLang="zh-TW" sz="900" b="1" i="0" u="sng" kern="1200" dirty="0">
                          <a:solidFill>
                            <a:schemeClr val="lt1"/>
                          </a:solidFill>
                          <a:effectLst/>
                          <a:latin typeface="+mn-lt"/>
                          <a:ea typeface="標楷體" panose="03000509000000000000" pitchFamily="65" charset="-120"/>
                          <a:cs typeface="+mn-cs"/>
                        </a:rPr>
                        <a:t>GeneID</a:t>
                      </a:r>
                      <a:endParaRPr lang="zh-TW" altLang="en-US" sz="900" dirty="0">
                        <a:ea typeface="標楷體" panose="03000509000000000000" pitchFamily="65" charset="-120"/>
                      </a:endParaRPr>
                    </a:p>
                  </a:txBody>
                  <a:tcPr/>
                </a:tc>
                <a:tc>
                  <a:txBody>
                    <a:bodyPr/>
                    <a:lstStyle/>
                    <a:p>
                      <a:pPr algn="l" fontAlgn="t"/>
                      <a:r>
                        <a:rPr lang="en-US" altLang="zh-TW" sz="900" b="1" i="0" kern="1200" dirty="0">
                          <a:solidFill>
                            <a:schemeClr val="lt1"/>
                          </a:solidFill>
                          <a:effectLst/>
                          <a:latin typeface="+mn-lt"/>
                          <a:ea typeface="標楷體" panose="03000509000000000000" pitchFamily="65" charset="-120"/>
                          <a:cs typeface="+mn-cs"/>
                        </a:rPr>
                        <a:t>Symbol</a:t>
                      </a:r>
                      <a:endParaRPr lang="en-US" sz="900" b="1" dirty="0">
                        <a:solidFill>
                          <a:srgbClr val="000000"/>
                        </a:solidFill>
                        <a:effectLst/>
                      </a:endParaRPr>
                    </a:p>
                  </a:txBody>
                  <a:tcPr/>
                </a:tc>
                <a:tc>
                  <a:txBody>
                    <a:bodyPr/>
                    <a:lstStyle/>
                    <a:p>
                      <a:r>
                        <a:rPr lang="en-US" altLang="zh-TW" sz="900" b="1" i="0" kern="1200" dirty="0">
                          <a:solidFill>
                            <a:schemeClr val="lt1"/>
                          </a:solidFill>
                          <a:effectLst/>
                          <a:latin typeface="+mn-lt"/>
                          <a:ea typeface="標楷體" panose="03000509000000000000" pitchFamily="65" charset="-120"/>
                          <a:cs typeface="+mn-cs"/>
                        </a:rPr>
                        <a:t>LocusTag</a:t>
                      </a:r>
                      <a:endParaRPr lang="zh-TW" altLang="en-US" sz="900" dirty="0">
                        <a:ea typeface="標楷體" panose="03000509000000000000" pitchFamily="65" charset="-120"/>
                      </a:endParaRPr>
                    </a:p>
                  </a:txBody>
                  <a:tcPr/>
                </a:tc>
                <a:tc>
                  <a:txBody>
                    <a:bodyPr/>
                    <a:lstStyle/>
                    <a:p>
                      <a:r>
                        <a:rPr lang="en-US" altLang="zh-TW" sz="900" b="1" i="0" kern="1200" dirty="0">
                          <a:solidFill>
                            <a:schemeClr val="lt1"/>
                          </a:solidFill>
                          <a:effectLst/>
                          <a:latin typeface="+mn-lt"/>
                          <a:ea typeface="標楷體" panose="03000509000000000000" pitchFamily="65" charset="-120"/>
                          <a:cs typeface="+mn-cs"/>
                        </a:rPr>
                        <a:t>Synonyms</a:t>
                      </a:r>
                      <a:endParaRPr lang="zh-TW" altLang="en-US" sz="900" dirty="0">
                        <a:ea typeface="標楷體" panose="03000509000000000000" pitchFamily="65" charset="-120"/>
                      </a:endParaRPr>
                    </a:p>
                  </a:txBody>
                  <a:tcPr/>
                </a:tc>
                <a:tc>
                  <a:txBody>
                    <a:bodyPr/>
                    <a:lstStyle/>
                    <a:p>
                      <a:r>
                        <a:rPr lang="en-US" altLang="zh-TW" sz="900" b="1" i="0" kern="1200" dirty="0">
                          <a:solidFill>
                            <a:schemeClr val="lt1"/>
                          </a:solidFill>
                          <a:effectLst/>
                          <a:latin typeface="+mn-lt"/>
                          <a:ea typeface="標楷體" panose="03000509000000000000" pitchFamily="65" charset="-120"/>
                          <a:cs typeface="+mn-cs"/>
                        </a:rPr>
                        <a:t>dbXrefs</a:t>
                      </a:r>
                      <a:endParaRPr lang="zh-TW" altLang="en-US" sz="900" dirty="0">
                        <a:ea typeface="標楷體" panose="03000509000000000000" pitchFamily="65" charset="-120"/>
                      </a:endParaRPr>
                    </a:p>
                  </a:txBody>
                  <a:tcPr/>
                </a:tc>
                <a:tc>
                  <a:txBody>
                    <a:bodyPr/>
                    <a:lstStyle/>
                    <a:p>
                      <a:r>
                        <a:rPr lang="en-US" altLang="zh-TW" sz="900" b="1" i="0" kern="1200" dirty="0">
                          <a:solidFill>
                            <a:schemeClr val="lt1"/>
                          </a:solidFill>
                          <a:effectLst/>
                          <a:latin typeface="+mn-lt"/>
                          <a:ea typeface="標楷體" panose="03000509000000000000" pitchFamily="65" charset="-120"/>
                          <a:cs typeface="+mn-cs"/>
                        </a:rPr>
                        <a:t>chromosome</a:t>
                      </a:r>
                      <a:endParaRPr lang="zh-TW" altLang="en-US" sz="900" dirty="0">
                        <a:ea typeface="標楷體" panose="03000509000000000000" pitchFamily="65" charset="-120"/>
                      </a:endParaRPr>
                    </a:p>
                  </a:txBody>
                  <a:tcPr/>
                </a:tc>
                <a:tc>
                  <a:txBody>
                    <a:bodyPr/>
                    <a:lstStyle/>
                    <a:p>
                      <a:r>
                        <a:rPr lang="en-US" altLang="zh-TW" sz="900" b="1" i="0" kern="1200" dirty="0" err="1">
                          <a:solidFill>
                            <a:schemeClr val="lt1"/>
                          </a:solidFill>
                          <a:effectLst/>
                          <a:latin typeface="+mn-lt"/>
                          <a:ea typeface="標楷體" panose="03000509000000000000" pitchFamily="65" charset="-120"/>
                          <a:cs typeface="+mn-cs"/>
                        </a:rPr>
                        <a:t>map_location</a:t>
                      </a:r>
                      <a:endParaRPr lang="zh-TW" altLang="en-US" sz="900" dirty="0">
                        <a:ea typeface="標楷體" panose="03000509000000000000" pitchFamily="65" charset="-120"/>
                      </a:endParaRPr>
                    </a:p>
                  </a:txBody>
                  <a:tcPr/>
                </a:tc>
                <a:extLst>
                  <a:ext uri="{0D108BD9-81ED-4DB2-BD59-A6C34878D82A}">
                    <a16:rowId xmlns:a16="http://schemas.microsoft.com/office/drawing/2014/main" val="1189362250"/>
                  </a:ext>
                </a:extLst>
              </a:tr>
              <a:tr h="509393">
                <a:tc>
                  <a:txBody>
                    <a:bodyPr/>
                    <a:lstStyle/>
                    <a:p>
                      <a:pPr fontAlgn="t"/>
                      <a:r>
                        <a:rPr lang="en-US" altLang="zh-TW" sz="900" dirty="0">
                          <a:effectLst/>
                          <a:ea typeface="標楷體" panose="03000509000000000000" pitchFamily="65" charset="-120"/>
                        </a:rPr>
                        <a:t>9606</a:t>
                      </a:r>
                    </a:p>
                  </a:txBody>
                  <a:tcPr/>
                </a:tc>
                <a:tc>
                  <a:txBody>
                    <a:bodyPr/>
                    <a:lstStyle/>
                    <a:p>
                      <a:pPr fontAlgn="t"/>
                      <a:r>
                        <a:rPr lang="en-US" altLang="zh-TW" sz="900" dirty="0">
                          <a:effectLst/>
                          <a:ea typeface="標楷體" panose="03000509000000000000" pitchFamily="65" charset="-120"/>
                        </a:rPr>
                        <a:t>1</a:t>
                      </a:r>
                    </a:p>
                  </a:txBody>
                  <a:tcPr/>
                </a:tc>
                <a:tc>
                  <a:txBody>
                    <a:bodyPr/>
                    <a:lstStyle/>
                    <a:p>
                      <a:pPr fontAlgn="t"/>
                      <a:r>
                        <a:rPr lang="en-US" sz="900" dirty="0">
                          <a:effectLst/>
                        </a:rPr>
                        <a:t>A1BG</a:t>
                      </a:r>
                    </a:p>
                  </a:txBody>
                  <a:tcPr/>
                </a:tc>
                <a:tc>
                  <a:txBody>
                    <a:bodyPr/>
                    <a:lstStyle/>
                    <a:p>
                      <a:pPr fontAlgn="t"/>
                      <a:r>
                        <a:rPr lang="en-US" altLang="zh-TW" sz="900" dirty="0">
                          <a:effectLst/>
                          <a:ea typeface="標楷體" panose="03000509000000000000" pitchFamily="65" charset="-120"/>
                        </a:rPr>
                        <a:t>-</a:t>
                      </a:r>
                    </a:p>
                  </a:txBody>
                  <a:tcPr/>
                </a:tc>
                <a:tc>
                  <a:txBody>
                    <a:bodyPr/>
                    <a:lstStyle/>
                    <a:p>
                      <a:pPr algn="l" fontAlgn="t"/>
                      <a:r>
                        <a:rPr lang="en-US" sz="900" dirty="0">
                          <a:effectLst/>
                        </a:rPr>
                        <a:t>A1B|ABG|GAB|HYST2477</a:t>
                      </a:r>
                    </a:p>
                  </a:txBody>
                  <a:tcPr/>
                </a:tc>
                <a:tc>
                  <a:txBody>
                    <a:bodyPr/>
                    <a:lstStyle/>
                    <a:p>
                      <a:pPr algn="l" fontAlgn="t"/>
                      <a:r>
                        <a:rPr lang="en-US" sz="900" dirty="0">
                          <a:effectLst/>
                        </a:rPr>
                        <a:t>MIM:138670|HGNC:HGNC:5|Ensembl:ENSG00000121410|Vega:OTTHUMG00000183507</a:t>
                      </a:r>
                    </a:p>
                  </a:txBody>
                  <a:tcPr/>
                </a:tc>
                <a:tc>
                  <a:txBody>
                    <a:bodyPr/>
                    <a:lstStyle/>
                    <a:p>
                      <a:pPr algn="l" fontAlgn="t"/>
                      <a:r>
                        <a:rPr lang="en-US" altLang="zh-TW" sz="900" dirty="0">
                          <a:effectLst/>
                          <a:ea typeface="標楷體" panose="03000509000000000000" pitchFamily="65" charset="-120"/>
                        </a:rPr>
                        <a:t>19</a:t>
                      </a:r>
                    </a:p>
                  </a:txBody>
                  <a:tcPr/>
                </a:tc>
                <a:tc>
                  <a:txBody>
                    <a:bodyPr/>
                    <a:lstStyle/>
                    <a:p>
                      <a:pPr algn="l" fontAlgn="t"/>
                      <a:r>
                        <a:rPr lang="en-US" sz="900" dirty="0">
                          <a:effectLst/>
                        </a:rPr>
                        <a:t>19q13.43</a:t>
                      </a:r>
                    </a:p>
                  </a:txBody>
                  <a:tcPr/>
                </a:tc>
                <a:extLst>
                  <a:ext uri="{0D108BD9-81ED-4DB2-BD59-A6C34878D82A}">
                    <a16:rowId xmlns:a16="http://schemas.microsoft.com/office/drawing/2014/main" val="499854567"/>
                  </a:ext>
                </a:extLst>
              </a:tr>
            </a:tbl>
          </a:graphicData>
        </a:graphic>
      </p:graphicFrame>
      <p:graphicFrame>
        <p:nvGraphicFramePr>
          <p:cNvPr id="9" name="表格 8"/>
          <p:cNvGraphicFramePr>
            <a:graphicFrameLocks noGrp="1"/>
          </p:cNvGraphicFramePr>
          <p:nvPr/>
        </p:nvGraphicFramePr>
        <p:xfrm>
          <a:off x="6367812" y="4314203"/>
          <a:ext cx="5688628" cy="2331720"/>
        </p:xfrm>
        <a:graphic>
          <a:graphicData uri="http://schemas.openxmlformats.org/drawingml/2006/table">
            <a:tbl>
              <a:tblPr firstRow="1" bandRow="1">
                <a:tableStyleId>{5C22544A-7EE6-4342-B048-85BDC9FD1C3A}</a:tableStyleId>
              </a:tblPr>
              <a:tblGrid>
                <a:gridCol w="751429">
                  <a:extLst>
                    <a:ext uri="{9D8B030D-6E8A-4147-A177-3AD203B41FA5}">
                      <a16:colId xmlns:a16="http://schemas.microsoft.com/office/drawing/2014/main" val="1314730131"/>
                    </a:ext>
                  </a:extLst>
                </a:gridCol>
                <a:gridCol w="556444">
                  <a:extLst>
                    <a:ext uri="{9D8B030D-6E8A-4147-A177-3AD203B41FA5}">
                      <a16:colId xmlns:a16="http://schemas.microsoft.com/office/drawing/2014/main" val="3402731115"/>
                    </a:ext>
                  </a:extLst>
                </a:gridCol>
                <a:gridCol w="921229">
                  <a:extLst>
                    <a:ext uri="{9D8B030D-6E8A-4147-A177-3AD203B41FA5}">
                      <a16:colId xmlns:a16="http://schemas.microsoft.com/office/drawing/2014/main" val="3903300490"/>
                    </a:ext>
                  </a:extLst>
                </a:gridCol>
                <a:gridCol w="766894">
                  <a:extLst>
                    <a:ext uri="{9D8B030D-6E8A-4147-A177-3AD203B41FA5}">
                      <a16:colId xmlns:a16="http://schemas.microsoft.com/office/drawing/2014/main" val="1932289329"/>
                    </a:ext>
                  </a:extLst>
                </a:gridCol>
                <a:gridCol w="712177">
                  <a:extLst>
                    <a:ext uri="{9D8B030D-6E8A-4147-A177-3AD203B41FA5}">
                      <a16:colId xmlns:a16="http://schemas.microsoft.com/office/drawing/2014/main" val="3792345170"/>
                    </a:ext>
                  </a:extLst>
                </a:gridCol>
                <a:gridCol w="935435">
                  <a:extLst>
                    <a:ext uri="{9D8B030D-6E8A-4147-A177-3AD203B41FA5}">
                      <a16:colId xmlns:a16="http://schemas.microsoft.com/office/drawing/2014/main" val="1378577128"/>
                    </a:ext>
                  </a:extLst>
                </a:gridCol>
                <a:gridCol w="589932">
                  <a:extLst>
                    <a:ext uri="{9D8B030D-6E8A-4147-A177-3AD203B41FA5}">
                      <a16:colId xmlns:a16="http://schemas.microsoft.com/office/drawing/2014/main" val="447213820"/>
                    </a:ext>
                  </a:extLst>
                </a:gridCol>
                <a:gridCol w="455088">
                  <a:extLst>
                    <a:ext uri="{9D8B030D-6E8A-4147-A177-3AD203B41FA5}">
                      <a16:colId xmlns:a16="http://schemas.microsoft.com/office/drawing/2014/main" val="2979327171"/>
                    </a:ext>
                  </a:extLst>
                </a:gridCol>
              </a:tblGrid>
              <a:tr h="278335">
                <a:tc>
                  <a:txBody>
                    <a:bodyPr/>
                    <a:lstStyle/>
                    <a:p>
                      <a:r>
                        <a:rPr lang="en-US" altLang="zh-TW" sz="900" b="1" i="0" kern="1200" dirty="0">
                          <a:solidFill>
                            <a:schemeClr val="lt1"/>
                          </a:solidFill>
                          <a:effectLst/>
                          <a:latin typeface="+mn-lt"/>
                          <a:ea typeface="標楷體" panose="03000509000000000000" pitchFamily="65" charset="-120"/>
                          <a:cs typeface="+mn-cs"/>
                        </a:rPr>
                        <a:t>description</a:t>
                      </a:r>
                      <a:endParaRPr lang="zh-TW" altLang="en-US" sz="900" dirty="0">
                        <a:ea typeface="標楷體" panose="03000509000000000000" pitchFamily="65" charset="-120"/>
                      </a:endParaRPr>
                    </a:p>
                  </a:txBody>
                  <a:tcPr/>
                </a:tc>
                <a:tc>
                  <a:txBody>
                    <a:bodyPr/>
                    <a:lstStyle/>
                    <a:p>
                      <a:r>
                        <a:rPr lang="en-US" altLang="zh-TW" sz="900" b="1" i="0" kern="1200" dirty="0" err="1">
                          <a:solidFill>
                            <a:schemeClr val="lt1"/>
                          </a:solidFill>
                          <a:effectLst/>
                          <a:latin typeface="+mn-lt"/>
                          <a:ea typeface="標楷體" panose="03000509000000000000" pitchFamily="65" charset="-120"/>
                          <a:cs typeface="+mn-cs"/>
                        </a:rPr>
                        <a:t>type_of_gene</a:t>
                      </a:r>
                      <a:endParaRPr lang="zh-TW" altLang="en-US" sz="900" dirty="0">
                        <a:ea typeface="標楷體" panose="03000509000000000000" pitchFamily="65" charset="-120"/>
                      </a:endParaRPr>
                    </a:p>
                  </a:txBody>
                  <a:tcPr/>
                </a:tc>
                <a:tc>
                  <a:txBody>
                    <a:bodyPr/>
                    <a:lstStyle/>
                    <a:p>
                      <a:r>
                        <a:rPr lang="en-US" altLang="zh-TW" sz="900" b="1" i="0" kern="1200" dirty="0" err="1">
                          <a:solidFill>
                            <a:schemeClr val="lt1"/>
                          </a:solidFill>
                          <a:effectLst/>
                          <a:latin typeface="+mn-lt"/>
                          <a:ea typeface="標楷體" panose="03000509000000000000" pitchFamily="65" charset="-120"/>
                          <a:cs typeface="+mn-cs"/>
                        </a:rPr>
                        <a:t>Symbol_from_nomenclature_authority</a:t>
                      </a:r>
                      <a:endParaRPr lang="zh-TW" altLang="en-US" sz="900" dirty="0">
                        <a:ea typeface="標楷體" panose="03000509000000000000" pitchFamily="65" charset="-120"/>
                      </a:endParaRPr>
                    </a:p>
                  </a:txBody>
                  <a:tcPr/>
                </a:tc>
                <a:tc>
                  <a:txBody>
                    <a:bodyPr/>
                    <a:lstStyle/>
                    <a:p>
                      <a:r>
                        <a:rPr lang="en-US" altLang="zh-TW" sz="900" b="1" i="0" kern="1200" dirty="0" err="1">
                          <a:solidFill>
                            <a:schemeClr val="lt1"/>
                          </a:solidFill>
                          <a:effectLst/>
                          <a:latin typeface="+mn-lt"/>
                          <a:ea typeface="標楷體" panose="03000509000000000000" pitchFamily="65" charset="-120"/>
                          <a:cs typeface="+mn-cs"/>
                        </a:rPr>
                        <a:t>Full_name_from_nomenclature_authority</a:t>
                      </a:r>
                      <a:endParaRPr lang="zh-TW" altLang="en-US" sz="900" dirty="0">
                        <a:ea typeface="標楷體" panose="03000509000000000000" pitchFamily="65" charset="-120"/>
                      </a:endParaRPr>
                    </a:p>
                  </a:txBody>
                  <a:tcPr/>
                </a:tc>
                <a:tc>
                  <a:txBody>
                    <a:bodyPr/>
                    <a:lstStyle/>
                    <a:p>
                      <a:r>
                        <a:rPr lang="en-US" altLang="zh-TW" sz="900" b="1" i="0" kern="1200" dirty="0" err="1">
                          <a:solidFill>
                            <a:schemeClr val="lt1"/>
                          </a:solidFill>
                          <a:effectLst/>
                          <a:latin typeface="+mn-lt"/>
                          <a:ea typeface="標楷體" panose="03000509000000000000" pitchFamily="65" charset="-120"/>
                          <a:cs typeface="+mn-cs"/>
                        </a:rPr>
                        <a:t>Nomenclature_status</a:t>
                      </a:r>
                      <a:endParaRPr lang="zh-TW" altLang="en-US" sz="900" dirty="0">
                        <a:ea typeface="標楷體" panose="03000509000000000000" pitchFamily="65" charset="-120"/>
                      </a:endParaRPr>
                    </a:p>
                  </a:txBody>
                  <a:tcPr/>
                </a:tc>
                <a:tc>
                  <a:txBody>
                    <a:bodyPr/>
                    <a:lstStyle/>
                    <a:p>
                      <a:r>
                        <a:rPr lang="en-US" altLang="zh-TW" sz="900" b="1" i="0" kern="1200" dirty="0" err="1">
                          <a:solidFill>
                            <a:schemeClr val="lt1"/>
                          </a:solidFill>
                          <a:effectLst/>
                          <a:latin typeface="+mn-lt"/>
                          <a:ea typeface="標楷體" panose="03000509000000000000" pitchFamily="65" charset="-120"/>
                          <a:cs typeface="+mn-cs"/>
                        </a:rPr>
                        <a:t>Other_designations</a:t>
                      </a:r>
                      <a:endParaRPr lang="zh-TW" altLang="en-US" sz="900" dirty="0">
                        <a:ea typeface="標楷體" panose="03000509000000000000" pitchFamily="65" charset="-120"/>
                      </a:endParaRPr>
                    </a:p>
                  </a:txBody>
                  <a:tcPr/>
                </a:tc>
                <a:tc>
                  <a:txBody>
                    <a:bodyPr/>
                    <a:lstStyle/>
                    <a:p>
                      <a:r>
                        <a:rPr lang="en-US" altLang="zh-TW" sz="900" b="1" i="0" kern="1200" dirty="0" err="1">
                          <a:solidFill>
                            <a:schemeClr val="lt1"/>
                          </a:solidFill>
                          <a:effectLst/>
                          <a:latin typeface="+mn-lt"/>
                          <a:ea typeface="標楷體" panose="03000509000000000000" pitchFamily="65" charset="-120"/>
                          <a:cs typeface="+mn-cs"/>
                        </a:rPr>
                        <a:t>Modification_date</a:t>
                      </a:r>
                      <a:endParaRPr lang="zh-TW" altLang="en-US" sz="900" dirty="0">
                        <a:ea typeface="標楷體" panose="03000509000000000000" pitchFamily="65" charset="-120"/>
                      </a:endParaRPr>
                    </a:p>
                  </a:txBody>
                  <a:tcPr/>
                </a:tc>
                <a:tc>
                  <a:txBody>
                    <a:bodyPr/>
                    <a:lstStyle/>
                    <a:p>
                      <a:r>
                        <a:rPr lang="en-US" altLang="zh-TW" sz="900" b="1" i="0" kern="1200" dirty="0" err="1">
                          <a:solidFill>
                            <a:schemeClr val="lt1"/>
                          </a:solidFill>
                          <a:effectLst/>
                          <a:latin typeface="+mn-lt"/>
                          <a:ea typeface="標楷體" panose="03000509000000000000" pitchFamily="65" charset="-120"/>
                          <a:cs typeface="+mn-cs"/>
                        </a:rPr>
                        <a:t>Feature_type</a:t>
                      </a:r>
                      <a:endParaRPr lang="zh-TW" altLang="en-US" sz="900" dirty="0">
                        <a:ea typeface="標楷體" panose="03000509000000000000" pitchFamily="65" charset="-120"/>
                      </a:endParaRPr>
                    </a:p>
                  </a:txBody>
                  <a:tcPr/>
                </a:tc>
                <a:extLst>
                  <a:ext uri="{0D108BD9-81ED-4DB2-BD59-A6C34878D82A}">
                    <a16:rowId xmlns:a16="http://schemas.microsoft.com/office/drawing/2014/main" val="1189362250"/>
                  </a:ext>
                </a:extLst>
              </a:tr>
              <a:tr h="516909">
                <a:tc>
                  <a:txBody>
                    <a:bodyPr/>
                    <a:lstStyle/>
                    <a:p>
                      <a:pPr algn="l" fontAlgn="t"/>
                      <a:r>
                        <a:rPr lang="en-US" sz="900" dirty="0">
                          <a:effectLst/>
                        </a:rPr>
                        <a:t>alpha-1-B glycoprotein</a:t>
                      </a:r>
                    </a:p>
                  </a:txBody>
                  <a:tcPr/>
                </a:tc>
                <a:tc>
                  <a:txBody>
                    <a:bodyPr/>
                    <a:lstStyle/>
                    <a:p>
                      <a:pPr algn="l" fontAlgn="t"/>
                      <a:r>
                        <a:rPr lang="en-US" sz="900" dirty="0">
                          <a:effectLst/>
                        </a:rPr>
                        <a:t>protein-coding</a:t>
                      </a:r>
                    </a:p>
                  </a:txBody>
                  <a:tcPr/>
                </a:tc>
                <a:tc>
                  <a:txBody>
                    <a:bodyPr/>
                    <a:lstStyle/>
                    <a:p>
                      <a:pPr algn="l" fontAlgn="t"/>
                      <a:r>
                        <a:rPr lang="en-US" sz="900" dirty="0">
                          <a:effectLst/>
                        </a:rPr>
                        <a:t>A1BG</a:t>
                      </a:r>
                    </a:p>
                  </a:txBody>
                  <a:tcPr/>
                </a:tc>
                <a:tc>
                  <a:txBody>
                    <a:bodyPr/>
                    <a:lstStyle/>
                    <a:p>
                      <a:pPr algn="l" fontAlgn="t"/>
                      <a:r>
                        <a:rPr lang="en-US" sz="900" dirty="0">
                          <a:effectLst/>
                        </a:rPr>
                        <a:t>alpha-1-B glycoprotein</a:t>
                      </a:r>
                    </a:p>
                  </a:txBody>
                  <a:tcPr/>
                </a:tc>
                <a:tc>
                  <a:txBody>
                    <a:bodyPr/>
                    <a:lstStyle/>
                    <a:p>
                      <a:pPr algn="l" fontAlgn="t"/>
                      <a:r>
                        <a:rPr lang="en-US" sz="900" dirty="0">
                          <a:effectLst/>
                        </a:rPr>
                        <a:t>O</a:t>
                      </a:r>
                    </a:p>
                  </a:txBody>
                  <a:tcPr/>
                </a:tc>
                <a:tc>
                  <a:txBody>
                    <a:bodyPr/>
                    <a:lstStyle/>
                    <a:p>
                      <a:pPr algn="l" fontAlgn="t"/>
                      <a:r>
                        <a:rPr lang="en-US" sz="900" dirty="0">
                          <a:effectLst/>
                        </a:rPr>
                        <a:t>alpha-1B-glycoprotein|HEL-S-163pA|epididymis secretory sperm binding protein Li 163pA</a:t>
                      </a:r>
                    </a:p>
                  </a:txBody>
                  <a:tcPr/>
                </a:tc>
                <a:tc>
                  <a:txBody>
                    <a:bodyPr/>
                    <a:lstStyle/>
                    <a:p>
                      <a:pPr algn="l" fontAlgn="t"/>
                      <a:r>
                        <a:rPr lang="en-US" altLang="zh-TW" sz="900" dirty="0">
                          <a:effectLst/>
                          <a:ea typeface="標楷體" panose="03000509000000000000" pitchFamily="65" charset="-120"/>
                        </a:rPr>
                        <a:t>20171221</a:t>
                      </a:r>
                    </a:p>
                  </a:txBody>
                  <a:tcPr/>
                </a:tc>
                <a:tc>
                  <a:txBody>
                    <a:bodyPr/>
                    <a:lstStyle/>
                    <a:p>
                      <a:pPr algn="l" fontAlgn="t"/>
                      <a:r>
                        <a:rPr lang="en-US" altLang="zh-TW" sz="900" dirty="0">
                          <a:effectLst/>
                          <a:ea typeface="標楷體" panose="03000509000000000000" pitchFamily="65" charset="-120"/>
                        </a:rPr>
                        <a:t>-</a:t>
                      </a:r>
                    </a:p>
                  </a:txBody>
                  <a:tcPr/>
                </a:tc>
                <a:extLst>
                  <a:ext uri="{0D108BD9-81ED-4DB2-BD59-A6C34878D82A}">
                    <a16:rowId xmlns:a16="http://schemas.microsoft.com/office/drawing/2014/main" val="499854567"/>
                  </a:ext>
                </a:extLst>
              </a:tr>
              <a:tr h="218692">
                <a:tc gridSpan="8">
                  <a:txBody>
                    <a:bodyPr/>
                    <a:lstStyle/>
                    <a:p>
                      <a:pPr algn="ctr" fontAlgn="t"/>
                      <a:r>
                        <a:rPr lang="en-US" sz="900" b="1" dirty="0">
                          <a:effectLst/>
                        </a:rPr>
                        <a:t>.</a:t>
                      </a:r>
                    </a:p>
                    <a:p>
                      <a:pPr algn="ctr" fontAlgn="t"/>
                      <a:r>
                        <a:rPr lang="en-US" sz="900" b="1" dirty="0">
                          <a:effectLst/>
                        </a:rPr>
                        <a:t>.</a:t>
                      </a:r>
                    </a:p>
                    <a:p>
                      <a:pPr algn="ctr" fontAlgn="t"/>
                      <a:r>
                        <a:rPr lang="en-US" sz="900" b="1" dirty="0">
                          <a:effectLst/>
                        </a:rPr>
                        <a:t>.</a:t>
                      </a:r>
                    </a:p>
                  </a:txBody>
                  <a:tcPr/>
                </a:tc>
                <a:tc hMerge="1">
                  <a:txBody>
                    <a:bodyPr/>
                    <a:lstStyle/>
                    <a:p>
                      <a:pPr algn="l" fontAlgn="t"/>
                      <a:endParaRPr lang="en-US" sz="900" dirty="0">
                        <a:effectLst/>
                      </a:endParaRPr>
                    </a:p>
                  </a:txBody>
                  <a:tcPr/>
                </a:tc>
                <a:tc hMerge="1">
                  <a:txBody>
                    <a:bodyPr/>
                    <a:lstStyle/>
                    <a:p>
                      <a:pPr algn="l" fontAlgn="t"/>
                      <a:endParaRPr lang="en-US" sz="900" dirty="0">
                        <a:effectLst/>
                      </a:endParaRPr>
                    </a:p>
                  </a:txBody>
                  <a:tcPr/>
                </a:tc>
                <a:tc hMerge="1">
                  <a:txBody>
                    <a:bodyPr/>
                    <a:lstStyle/>
                    <a:p>
                      <a:pPr algn="l" fontAlgn="t"/>
                      <a:endParaRPr lang="en-US" sz="900" dirty="0">
                        <a:effectLst/>
                      </a:endParaRPr>
                    </a:p>
                  </a:txBody>
                  <a:tcPr/>
                </a:tc>
                <a:tc hMerge="1">
                  <a:txBody>
                    <a:bodyPr/>
                    <a:lstStyle/>
                    <a:p>
                      <a:pPr algn="l" fontAlgn="t"/>
                      <a:endParaRPr lang="en-US" sz="900" dirty="0">
                        <a:effectLst/>
                      </a:endParaRPr>
                    </a:p>
                  </a:txBody>
                  <a:tcPr/>
                </a:tc>
                <a:tc hMerge="1">
                  <a:txBody>
                    <a:bodyPr/>
                    <a:lstStyle/>
                    <a:p>
                      <a:pPr algn="l" fontAlgn="t"/>
                      <a:endParaRPr lang="en-US" sz="900" dirty="0">
                        <a:effectLst/>
                      </a:endParaRPr>
                    </a:p>
                  </a:txBody>
                  <a:tcPr/>
                </a:tc>
                <a:tc hMerge="1">
                  <a:txBody>
                    <a:bodyPr/>
                    <a:lstStyle/>
                    <a:p>
                      <a:pPr algn="l" fontAlgn="t"/>
                      <a:endParaRPr lang="en-US" altLang="zh-TW" sz="900" dirty="0">
                        <a:effectLst/>
                      </a:endParaRPr>
                    </a:p>
                  </a:txBody>
                  <a:tcPr/>
                </a:tc>
                <a:tc hMerge="1">
                  <a:txBody>
                    <a:bodyPr/>
                    <a:lstStyle/>
                    <a:p>
                      <a:pPr algn="l" fontAlgn="t"/>
                      <a:endParaRPr lang="en-US" altLang="zh-TW" sz="900" dirty="0">
                        <a:effectLst/>
                      </a:endParaRPr>
                    </a:p>
                  </a:txBody>
                  <a:tcPr/>
                </a:tc>
                <a:extLst>
                  <a:ext uri="{0D108BD9-81ED-4DB2-BD59-A6C34878D82A}">
                    <a16:rowId xmlns:a16="http://schemas.microsoft.com/office/drawing/2014/main" val="1339580113"/>
                  </a:ext>
                </a:extLst>
              </a:tr>
            </a:tbl>
          </a:graphicData>
        </a:graphic>
      </p:graphicFrame>
      <p:sp>
        <p:nvSpPr>
          <p:cNvPr id="3" name="矩形 2"/>
          <p:cNvSpPr/>
          <p:nvPr/>
        </p:nvSpPr>
        <p:spPr>
          <a:xfrm>
            <a:off x="6367812" y="2804226"/>
            <a:ext cx="2764731" cy="369332"/>
          </a:xfrm>
          <a:prstGeom prst="rect">
            <a:avLst/>
          </a:prstGeom>
        </p:spPr>
        <p:txBody>
          <a:bodyPr wrap="none">
            <a:spAutoFit/>
          </a:bodyPr>
          <a:lstStyle/>
          <a:p>
            <a:r>
              <a:rPr lang="en-US" altLang="zh-TW" b="1" dirty="0">
                <a:latin typeface="Calibri" panose="020F0502020204030204" pitchFamily="34" charset="0"/>
                <a:ea typeface="標楷體" panose="03000509000000000000" pitchFamily="65" charset="-120"/>
                <a:cs typeface="Times New Roman" panose="02020603050405020304" pitchFamily="18" charset="0"/>
              </a:rPr>
              <a:t>NCBI_gene_info_20180211</a:t>
            </a:r>
            <a:endParaRPr lang="zh-TW" altLang="en-US" b="1" dirty="0">
              <a:ea typeface="標楷體" panose="03000509000000000000" pitchFamily="65" charset="-120"/>
            </a:endParaRPr>
          </a:p>
        </p:txBody>
      </p:sp>
    </p:spTree>
    <p:extLst>
      <p:ext uri="{BB962C8B-B14F-4D97-AF65-F5344CB8AC3E}">
        <p14:creationId xmlns:p14="http://schemas.microsoft.com/office/powerpoint/2010/main" val="15183186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群組 1"/>
          <p:cNvGrpSpPr/>
          <p:nvPr/>
        </p:nvGrpSpPr>
        <p:grpSpPr>
          <a:xfrm>
            <a:off x="896024" y="1316995"/>
            <a:ext cx="9268428" cy="2739881"/>
            <a:chOff x="0" y="24874"/>
            <a:chExt cx="6314762" cy="1758432"/>
          </a:xfrm>
        </p:grpSpPr>
        <p:sp>
          <p:nvSpPr>
            <p:cNvPr id="3" name="平行四邊形 2"/>
            <p:cNvSpPr/>
            <p:nvPr/>
          </p:nvSpPr>
          <p:spPr>
            <a:xfrm>
              <a:off x="0" y="121359"/>
              <a:ext cx="1068817" cy="245031"/>
            </a:xfrm>
            <a:prstGeom prst="parallelogram">
              <a:avLst>
                <a:gd name="adj" fmla="val 88412"/>
              </a:avLst>
            </a:prstGeom>
            <a:solidFill>
              <a:srgbClr val="E1E1E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TW" altLang="en-US" dirty="0">
                <a:ea typeface="標楷體" panose="03000509000000000000" pitchFamily="65" charset="-120"/>
              </a:endParaRPr>
            </a:p>
          </p:txBody>
        </p:sp>
        <p:sp>
          <p:nvSpPr>
            <p:cNvPr id="4" name="文字方塊 3"/>
            <p:cNvSpPr txBox="1"/>
            <p:nvPr/>
          </p:nvSpPr>
          <p:spPr>
            <a:xfrm>
              <a:off x="185971" y="129609"/>
              <a:ext cx="699200" cy="197529"/>
            </a:xfrm>
            <a:prstGeom prst="rect">
              <a:avLst/>
            </a:prstGeom>
            <a:noFill/>
          </p:spPr>
          <p:txBody>
            <a:bodyPr wrap="none" rtlCol="0">
              <a:spAutoFit/>
            </a:bodyPr>
            <a:lstStyle/>
            <a:p>
              <a:pPr>
                <a:spcAft>
                  <a:spcPts val="0"/>
                </a:spcAft>
              </a:pPr>
              <a:r>
                <a:rPr lang="en-US" sz="1400" kern="1200" dirty="0">
                  <a:solidFill>
                    <a:srgbClr val="000000"/>
                  </a:solidFill>
                  <a:effectLst/>
                  <a:latin typeface="Calibri" panose="020F0502020204030204" pitchFamily="34" charset="0"/>
                  <a:ea typeface="標楷體" panose="03000509000000000000" pitchFamily="65" charset="-120"/>
                  <a:cs typeface="Times New Roman" panose="02020603050405020304" pitchFamily="18" charset="0"/>
                </a:rPr>
                <a:t>Gene name</a:t>
              </a:r>
              <a:endParaRPr lang="zh-TW" sz="1200" dirty="0">
                <a:effectLst/>
                <a:latin typeface="標楷體" panose="03000509000000000000" pitchFamily="65" charset="-120"/>
                <a:ea typeface="標楷體" panose="03000509000000000000" pitchFamily="65" charset="-120"/>
                <a:cs typeface="新細明體" panose="02020500000000000000" pitchFamily="18" charset="-120"/>
              </a:endParaRPr>
            </a:p>
          </p:txBody>
        </p:sp>
        <p:sp>
          <p:nvSpPr>
            <p:cNvPr id="5" name="矩形 4"/>
            <p:cNvSpPr/>
            <p:nvPr/>
          </p:nvSpPr>
          <p:spPr>
            <a:xfrm>
              <a:off x="1534920" y="24874"/>
              <a:ext cx="1070367" cy="43815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TW" altLang="en-US" dirty="0">
                <a:ea typeface="標楷體" panose="03000509000000000000" pitchFamily="65" charset="-120"/>
              </a:endParaRPr>
            </a:p>
          </p:txBody>
        </p:sp>
        <p:sp>
          <p:nvSpPr>
            <p:cNvPr id="6" name="文字方塊 5"/>
            <p:cNvSpPr txBox="1"/>
            <p:nvPr/>
          </p:nvSpPr>
          <p:spPr>
            <a:xfrm>
              <a:off x="1592155" y="144408"/>
              <a:ext cx="1019769" cy="335798"/>
            </a:xfrm>
            <a:prstGeom prst="rect">
              <a:avLst/>
            </a:prstGeom>
            <a:noFill/>
          </p:spPr>
          <p:txBody>
            <a:bodyPr wrap="none" rtlCol="0">
              <a:spAutoFit/>
            </a:bodyPr>
            <a:lstStyle/>
            <a:p>
              <a:pPr>
                <a:spcAft>
                  <a:spcPts val="0"/>
                </a:spcAft>
              </a:pPr>
              <a:r>
                <a:rPr lang="en-US" sz="1400" kern="1200" dirty="0">
                  <a:solidFill>
                    <a:srgbClr val="FF5335"/>
                  </a:solidFill>
                  <a:effectLst/>
                  <a:latin typeface="Calibri" panose="020F0502020204030204" pitchFamily="34" charset="0"/>
                  <a:ea typeface="標楷體" panose="03000509000000000000" pitchFamily="65" charset="-120"/>
                  <a:cs typeface="Times New Roman" panose="02020603050405020304" pitchFamily="18" charset="0"/>
                </a:rPr>
                <a:t>NCBI_gene_info</a:t>
              </a:r>
            </a:p>
            <a:p>
              <a:pPr>
                <a:spcAft>
                  <a:spcPts val="0"/>
                </a:spcAft>
              </a:pPr>
              <a:r>
                <a:rPr lang="en-US" altLang="zh-TW" sz="1400" dirty="0">
                  <a:solidFill>
                    <a:srgbClr val="FF5335"/>
                  </a:solidFill>
                  <a:latin typeface="Calibri" panose="020F0502020204030204" pitchFamily="34" charset="0"/>
                  <a:ea typeface="標楷體" panose="03000509000000000000" pitchFamily="65" charset="-120"/>
                  <a:cs typeface="Times New Roman" panose="02020603050405020304" pitchFamily="18" charset="0"/>
                </a:rPr>
                <a:t>(</a:t>
              </a:r>
              <a:r>
                <a:rPr lang="en-US" altLang="zh-TW" sz="1400" b="1" dirty="0">
                  <a:solidFill>
                    <a:schemeClr val="accent5">
                      <a:lumMod val="50000"/>
                    </a:schemeClr>
                  </a:solidFill>
                  <a:ea typeface="標楷體" panose="03000509000000000000" pitchFamily="65" charset="-120"/>
                </a:rPr>
                <a:t>1-② </a:t>
              </a:r>
              <a:r>
                <a:rPr lang="en-US" altLang="zh-TW" sz="1400" dirty="0">
                  <a:solidFill>
                    <a:srgbClr val="FF5335"/>
                  </a:solidFill>
                  <a:latin typeface="Calibri" panose="020F0502020204030204" pitchFamily="34" charset="0"/>
                  <a:ea typeface="標楷體" panose="03000509000000000000" pitchFamily="65" charset="-120"/>
                  <a:cs typeface="Times New Roman" panose="02020603050405020304" pitchFamily="18" charset="0"/>
                </a:rPr>
                <a:t>mysql table)</a:t>
              </a:r>
              <a:endParaRPr lang="zh-TW" sz="1200" dirty="0">
                <a:effectLst/>
                <a:latin typeface="標楷體" panose="03000509000000000000" pitchFamily="65" charset="-120"/>
                <a:ea typeface="標楷體" panose="03000509000000000000" pitchFamily="65" charset="-120"/>
                <a:cs typeface="新細明體" panose="02020500000000000000" pitchFamily="18" charset="-120"/>
              </a:endParaRPr>
            </a:p>
          </p:txBody>
        </p:sp>
        <p:cxnSp>
          <p:nvCxnSpPr>
            <p:cNvPr id="7" name="直線單箭頭接點 6"/>
            <p:cNvCxnSpPr>
              <a:stCxn id="3" idx="2"/>
              <a:endCxn id="5" idx="1"/>
            </p:cNvCxnSpPr>
            <p:nvPr/>
          </p:nvCxnSpPr>
          <p:spPr>
            <a:xfrm>
              <a:off x="953827" y="243874"/>
              <a:ext cx="581093" cy="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直線單箭頭接點 7"/>
            <p:cNvCxnSpPr>
              <a:stCxn id="5" idx="3"/>
              <a:endCxn id="35" idx="1"/>
            </p:cNvCxnSpPr>
            <p:nvPr/>
          </p:nvCxnSpPr>
          <p:spPr>
            <a:xfrm flipV="1">
              <a:off x="2605287" y="243779"/>
              <a:ext cx="502594" cy="17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平行四邊形 8"/>
            <p:cNvSpPr/>
            <p:nvPr/>
          </p:nvSpPr>
          <p:spPr>
            <a:xfrm>
              <a:off x="4996511" y="141554"/>
              <a:ext cx="755149" cy="199873"/>
            </a:xfrm>
            <a:prstGeom prst="parallelogram">
              <a:avLst>
                <a:gd name="adj" fmla="val 88412"/>
              </a:avLst>
            </a:prstGeom>
            <a:solidFill>
              <a:srgbClr val="E1E1E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TW" altLang="en-US" dirty="0">
                <a:ea typeface="標楷體" panose="03000509000000000000" pitchFamily="65" charset="-120"/>
              </a:endParaRPr>
            </a:p>
          </p:txBody>
        </p:sp>
        <p:sp>
          <p:nvSpPr>
            <p:cNvPr id="10" name="文字方塊 28"/>
            <p:cNvSpPr txBox="1"/>
            <p:nvPr/>
          </p:nvSpPr>
          <p:spPr>
            <a:xfrm>
              <a:off x="5127585" y="127579"/>
              <a:ext cx="530860" cy="197529"/>
            </a:xfrm>
            <a:prstGeom prst="rect">
              <a:avLst/>
            </a:prstGeom>
            <a:noFill/>
          </p:spPr>
          <p:txBody>
            <a:bodyPr wrap="square" rtlCol="0">
              <a:spAutoFit/>
            </a:bodyPr>
            <a:lstStyle/>
            <a:p>
              <a:pPr>
                <a:spcAft>
                  <a:spcPts val="0"/>
                </a:spcAft>
              </a:pPr>
              <a:r>
                <a:rPr lang="en-US" sz="1400" kern="1200" dirty="0">
                  <a:solidFill>
                    <a:srgbClr val="000000"/>
                  </a:solidFill>
                  <a:effectLst/>
                  <a:latin typeface="Calibri" panose="020F0502020204030204" pitchFamily="34" charset="0"/>
                  <a:ea typeface="標楷體" panose="03000509000000000000" pitchFamily="65" charset="-120"/>
                  <a:cs typeface="Times New Roman" panose="02020603050405020304" pitchFamily="18" charset="0"/>
                </a:rPr>
                <a:t>Gene</a:t>
              </a:r>
              <a:r>
                <a:rPr lang="en-US" sz="1400" dirty="0">
                  <a:solidFill>
                    <a:srgbClr val="000000"/>
                  </a:solidFill>
                  <a:latin typeface="Calibri" panose="020F0502020204030204" pitchFamily="34" charset="0"/>
                  <a:ea typeface="標楷體" panose="03000509000000000000" pitchFamily="65" charset="-120"/>
                  <a:cs typeface="Times New Roman" panose="02020603050405020304" pitchFamily="18" charset="0"/>
                </a:rPr>
                <a:t>ID</a:t>
              </a:r>
              <a:endParaRPr lang="zh-TW" sz="1600" dirty="0">
                <a:effectLst/>
                <a:latin typeface="標楷體" panose="03000509000000000000" pitchFamily="65" charset="-120"/>
                <a:ea typeface="標楷體" panose="03000509000000000000" pitchFamily="65" charset="-120"/>
                <a:cs typeface="新細明體" panose="02020500000000000000" pitchFamily="18" charset="-120"/>
              </a:endParaRPr>
            </a:p>
          </p:txBody>
        </p:sp>
        <p:sp>
          <p:nvSpPr>
            <p:cNvPr id="11" name="矩形 10"/>
            <p:cNvSpPr/>
            <p:nvPr/>
          </p:nvSpPr>
          <p:spPr>
            <a:xfrm>
              <a:off x="1510633" y="644697"/>
              <a:ext cx="1108462" cy="43256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TW" altLang="en-US" dirty="0">
                <a:ea typeface="標楷體" panose="03000509000000000000" pitchFamily="65" charset="-120"/>
              </a:endParaRPr>
            </a:p>
          </p:txBody>
        </p:sp>
        <p:sp>
          <p:nvSpPr>
            <p:cNvPr id="12" name="文字方塊 45"/>
            <p:cNvSpPr txBox="1"/>
            <p:nvPr/>
          </p:nvSpPr>
          <p:spPr>
            <a:xfrm>
              <a:off x="1564779" y="775563"/>
              <a:ext cx="1019769" cy="335798"/>
            </a:xfrm>
            <a:prstGeom prst="rect">
              <a:avLst/>
            </a:prstGeom>
            <a:noFill/>
          </p:spPr>
          <p:txBody>
            <a:bodyPr wrap="none" rtlCol="0">
              <a:spAutoFit/>
            </a:bodyPr>
            <a:lstStyle/>
            <a:p>
              <a:pPr>
                <a:spcAft>
                  <a:spcPts val="0"/>
                </a:spcAft>
              </a:pPr>
              <a:r>
                <a:rPr lang="en-US" sz="1400" kern="1200" dirty="0">
                  <a:solidFill>
                    <a:srgbClr val="FF5335"/>
                  </a:solidFill>
                  <a:effectLst/>
                  <a:latin typeface="Calibri" panose="020F0502020204030204" pitchFamily="34" charset="0"/>
                  <a:ea typeface="標楷體" panose="03000509000000000000" pitchFamily="65" charset="-120"/>
                  <a:cs typeface="Times New Roman" panose="02020603050405020304" pitchFamily="18" charset="0"/>
                </a:rPr>
                <a:t>NCBI_gene_info</a:t>
              </a:r>
            </a:p>
            <a:p>
              <a:pPr>
                <a:spcAft>
                  <a:spcPts val="0"/>
                </a:spcAft>
              </a:pPr>
              <a:r>
                <a:rPr lang="en-US" altLang="zh-TW" sz="1400" dirty="0">
                  <a:solidFill>
                    <a:srgbClr val="FF5335"/>
                  </a:solidFill>
                  <a:latin typeface="Calibri" panose="020F0502020204030204" pitchFamily="34" charset="0"/>
                  <a:ea typeface="標楷體" panose="03000509000000000000" pitchFamily="65" charset="-120"/>
                  <a:cs typeface="Times New Roman" panose="02020603050405020304" pitchFamily="18" charset="0"/>
                </a:rPr>
                <a:t>(</a:t>
              </a:r>
              <a:r>
                <a:rPr lang="en-US" altLang="zh-TW" sz="1400" b="1" dirty="0">
                  <a:solidFill>
                    <a:schemeClr val="accent5">
                      <a:lumMod val="50000"/>
                    </a:schemeClr>
                  </a:solidFill>
                  <a:ea typeface="標楷體" panose="03000509000000000000" pitchFamily="65" charset="-120"/>
                </a:rPr>
                <a:t>1-② </a:t>
              </a:r>
              <a:r>
                <a:rPr lang="en-US" altLang="zh-TW" sz="1400" dirty="0">
                  <a:solidFill>
                    <a:srgbClr val="FF5335"/>
                  </a:solidFill>
                  <a:latin typeface="Calibri" panose="020F0502020204030204" pitchFamily="34" charset="0"/>
                  <a:ea typeface="標楷體" panose="03000509000000000000" pitchFamily="65" charset="-120"/>
                  <a:cs typeface="Times New Roman" panose="02020603050405020304" pitchFamily="18" charset="0"/>
                </a:rPr>
                <a:t>mysql table)</a:t>
              </a:r>
              <a:endParaRPr lang="zh-TW" sz="1600" dirty="0">
                <a:effectLst/>
                <a:latin typeface="標楷體" panose="03000509000000000000" pitchFamily="65" charset="-120"/>
                <a:ea typeface="標楷體" panose="03000509000000000000" pitchFamily="65" charset="-120"/>
                <a:cs typeface="新細明體" panose="02020500000000000000" pitchFamily="18" charset="-120"/>
              </a:endParaRPr>
            </a:p>
          </p:txBody>
        </p:sp>
        <p:cxnSp>
          <p:nvCxnSpPr>
            <p:cNvPr id="13" name="直線單箭頭接點 12"/>
            <p:cNvCxnSpPr>
              <a:stCxn id="11" idx="3"/>
              <a:endCxn id="51" idx="1"/>
            </p:cNvCxnSpPr>
            <p:nvPr/>
          </p:nvCxnSpPr>
          <p:spPr>
            <a:xfrm>
              <a:off x="2619095" y="860979"/>
              <a:ext cx="495345" cy="34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文字方塊 49"/>
            <p:cNvSpPr txBox="1"/>
            <p:nvPr/>
          </p:nvSpPr>
          <p:spPr>
            <a:xfrm>
              <a:off x="1800038" y="29250"/>
              <a:ext cx="590683" cy="197529"/>
            </a:xfrm>
            <a:prstGeom prst="rect">
              <a:avLst/>
            </a:prstGeom>
            <a:noFill/>
          </p:spPr>
          <p:txBody>
            <a:bodyPr wrap="none" rtlCol="0">
              <a:spAutoFit/>
            </a:bodyPr>
            <a:lstStyle/>
            <a:p>
              <a:pPr>
                <a:spcAft>
                  <a:spcPts val="0"/>
                </a:spcAft>
              </a:pPr>
              <a:r>
                <a:rPr lang="en-US" altLang="zh-TW" sz="1400" kern="1200" dirty="0">
                  <a:solidFill>
                    <a:srgbClr val="000000"/>
                  </a:solidFill>
                  <a:effectLst/>
                  <a:latin typeface="Calibri" panose="020F0502020204030204" pitchFamily="34" charset="0"/>
                  <a:ea typeface="標楷體" panose="03000509000000000000" pitchFamily="65" charset="-120"/>
                  <a:cs typeface="Times New Roman" panose="02020603050405020304" pitchFamily="18" charset="0"/>
                </a:rPr>
                <a:t>“</a:t>
              </a:r>
              <a:r>
                <a:rPr lang="en-US" sz="1400" kern="1200" dirty="0">
                  <a:solidFill>
                    <a:srgbClr val="000000"/>
                  </a:solidFill>
                  <a:effectLst/>
                  <a:latin typeface="Calibri" panose="020F0502020204030204" pitchFamily="34" charset="0"/>
                  <a:ea typeface="標楷體" panose="03000509000000000000" pitchFamily="65" charset="-120"/>
                  <a:cs typeface="Times New Roman" panose="02020603050405020304" pitchFamily="18" charset="0"/>
                </a:rPr>
                <a:t>Symbol”</a:t>
              </a:r>
              <a:endParaRPr lang="zh-TW" sz="1400" dirty="0">
                <a:effectLst/>
                <a:latin typeface="標楷體" panose="03000509000000000000" pitchFamily="65" charset="-120"/>
                <a:ea typeface="標楷體" panose="03000509000000000000" pitchFamily="65" charset="-120"/>
                <a:cs typeface="新細明體" panose="02020500000000000000" pitchFamily="18" charset="-120"/>
              </a:endParaRPr>
            </a:p>
          </p:txBody>
        </p:sp>
        <p:sp>
          <p:nvSpPr>
            <p:cNvPr id="16" name="文字方塊 52"/>
            <p:cNvSpPr txBox="1"/>
            <p:nvPr/>
          </p:nvSpPr>
          <p:spPr>
            <a:xfrm>
              <a:off x="1735848" y="658538"/>
              <a:ext cx="728207" cy="197529"/>
            </a:xfrm>
            <a:prstGeom prst="rect">
              <a:avLst/>
            </a:prstGeom>
            <a:noFill/>
          </p:spPr>
          <p:txBody>
            <a:bodyPr wrap="none" rtlCol="0">
              <a:spAutoFit/>
            </a:bodyPr>
            <a:lstStyle/>
            <a:p>
              <a:pPr>
                <a:spcAft>
                  <a:spcPts val="0"/>
                </a:spcAft>
              </a:pPr>
              <a:r>
                <a:rPr lang="en-US" sz="1400" kern="1200" dirty="0">
                  <a:solidFill>
                    <a:srgbClr val="000000"/>
                  </a:solidFill>
                  <a:effectLst/>
                  <a:latin typeface="Calibri" panose="020F0502020204030204" pitchFamily="34" charset="0"/>
                  <a:ea typeface="標楷體" panose="03000509000000000000" pitchFamily="65" charset="-120"/>
                  <a:cs typeface="Times New Roman" panose="02020603050405020304" pitchFamily="18" charset="0"/>
                </a:rPr>
                <a:t>“Synonyms”</a:t>
              </a:r>
              <a:endParaRPr lang="zh-TW" sz="1600" dirty="0">
                <a:effectLst/>
                <a:latin typeface="標楷體" panose="03000509000000000000" pitchFamily="65" charset="-120"/>
                <a:ea typeface="標楷體" panose="03000509000000000000" pitchFamily="65" charset="-120"/>
                <a:cs typeface="新細明體" panose="02020500000000000000" pitchFamily="18" charset="-120"/>
              </a:endParaRPr>
            </a:p>
          </p:txBody>
        </p:sp>
        <p:cxnSp>
          <p:nvCxnSpPr>
            <p:cNvPr id="17" name="直線單箭頭接點 61"/>
            <p:cNvCxnSpPr>
              <a:stCxn id="5" idx="3"/>
              <a:endCxn id="11" idx="1"/>
            </p:cNvCxnSpPr>
            <p:nvPr/>
          </p:nvCxnSpPr>
          <p:spPr>
            <a:xfrm flipH="1">
              <a:off x="1510633" y="243953"/>
              <a:ext cx="1094654" cy="617026"/>
            </a:xfrm>
            <a:prstGeom prst="curvedConnector5">
              <a:avLst>
                <a:gd name="adj1" fmla="val -14228"/>
                <a:gd name="adj2" fmla="val 50227"/>
                <a:gd name="adj3" fmla="val 114228"/>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文字方塊 65"/>
            <p:cNvSpPr txBox="1"/>
            <p:nvPr/>
          </p:nvSpPr>
          <p:spPr>
            <a:xfrm>
              <a:off x="2581963" y="466122"/>
              <a:ext cx="602723" cy="168040"/>
            </a:xfrm>
            <a:prstGeom prst="rect">
              <a:avLst/>
            </a:prstGeom>
            <a:noFill/>
          </p:spPr>
          <p:txBody>
            <a:bodyPr wrap="square" rtlCol="0">
              <a:spAutoFit/>
            </a:bodyPr>
            <a:lstStyle/>
            <a:p>
              <a:pPr>
                <a:spcAft>
                  <a:spcPts val="0"/>
                </a:spcAft>
              </a:pPr>
              <a:r>
                <a:rPr lang="en-US" sz="1100" kern="1200" dirty="0">
                  <a:solidFill>
                    <a:srgbClr val="FF0000"/>
                  </a:solidFill>
                  <a:effectLst/>
                  <a:latin typeface="Calibri" panose="020F0502020204030204" pitchFamily="34" charset="0"/>
                  <a:ea typeface="標楷體" panose="03000509000000000000" pitchFamily="65" charset="-120"/>
                  <a:cs typeface="Times New Roman" panose="02020603050405020304" pitchFamily="18" charset="0"/>
                </a:rPr>
                <a:t>If not exists</a:t>
              </a:r>
              <a:endParaRPr lang="zh-TW" sz="1200" dirty="0">
                <a:effectLst/>
                <a:latin typeface="標楷體" panose="03000509000000000000" pitchFamily="65" charset="-120"/>
                <a:ea typeface="標楷體" panose="03000509000000000000" pitchFamily="65" charset="-120"/>
                <a:cs typeface="新細明體" panose="02020500000000000000" pitchFamily="18" charset="-120"/>
              </a:endParaRPr>
            </a:p>
          </p:txBody>
        </p:sp>
        <p:sp>
          <p:nvSpPr>
            <p:cNvPr id="20" name="平行四邊形 19"/>
            <p:cNvSpPr/>
            <p:nvPr/>
          </p:nvSpPr>
          <p:spPr>
            <a:xfrm>
              <a:off x="587286" y="762925"/>
              <a:ext cx="726812" cy="196065"/>
            </a:xfrm>
            <a:prstGeom prst="parallelogram">
              <a:avLst>
                <a:gd name="adj" fmla="val 88412"/>
              </a:avLst>
            </a:prstGeom>
            <a:solidFill>
              <a:srgbClr val="E1E1E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TW" altLang="en-US" dirty="0">
                <a:ea typeface="標楷體" panose="03000509000000000000" pitchFamily="65" charset="-120"/>
              </a:endParaRPr>
            </a:p>
          </p:txBody>
        </p:sp>
        <p:sp>
          <p:nvSpPr>
            <p:cNvPr id="21" name="文字方塊 33"/>
            <p:cNvSpPr txBox="1"/>
            <p:nvPr/>
          </p:nvSpPr>
          <p:spPr>
            <a:xfrm>
              <a:off x="687158" y="780505"/>
              <a:ext cx="587754" cy="143120"/>
            </a:xfrm>
            <a:prstGeom prst="rect">
              <a:avLst/>
            </a:prstGeom>
            <a:noFill/>
          </p:spPr>
          <p:txBody>
            <a:bodyPr wrap="square" rtlCol="0">
              <a:noAutofit/>
            </a:bodyPr>
            <a:lstStyle/>
            <a:p>
              <a:pPr>
                <a:spcAft>
                  <a:spcPts val="0"/>
                </a:spcAft>
              </a:pPr>
              <a:r>
                <a:rPr lang="en-US" sz="1000" kern="1200" dirty="0">
                  <a:solidFill>
                    <a:srgbClr val="000000"/>
                  </a:solidFill>
                  <a:effectLst/>
                  <a:latin typeface="Calibri" panose="020F0502020204030204" pitchFamily="34" charset="0"/>
                  <a:ea typeface="標楷體" panose="03000509000000000000" pitchFamily="65" charset="-120"/>
                  <a:cs typeface="Times New Roman" panose="02020603050405020304" pitchFamily="18" charset="0"/>
                </a:rPr>
                <a:t>Gene name</a:t>
              </a:r>
              <a:endParaRPr lang="zh-TW" sz="1600" dirty="0">
                <a:effectLst/>
                <a:latin typeface="標楷體" panose="03000509000000000000" pitchFamily="65" charset="-120"/>
                <a:ea typeface="標楷體" panose="03000509000000000000" pitchFamily="65" charset="-120"/>
                <a:cs typeface="新細明體" panose="02020500000000000000" pitchFamily="18" charset="-120"/>
              </a:endParaRPr>
            </a:p>
          </p:txBody>
        </p:sp>
        <p:sp>
          <p:nvSpPr>
            <p:cNvPr id="22" name="平行四邊形 21"/>
            <p:cNvSpPr/>
            <p:nvPr/>
          </p:nvSpPr>
          <p:spPr>
            <a:xfrm>
              <a:off x="5308009" y="1459484"/>
              <a:ext cx="933163" cy="209550"/>
            </a:xfrm>
            <a:prstGeom prst="parallelogram">
              <a:avLst>
                <a:gd name="adj" fmla="val 88412"/>
              </a:avLst>
            </a:prstGeom>
            <a:solidFill>
              <a:srgbClr val="E1E1E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TW" altLang="en-US" dirty="0">
                <a:ea typeface="標楷體" panose="03000509000000000000" pitchFamily="65" charset="-120"/>
              </a:endParaRPr>
            </a:p>
          </p:txBody>
        </p:sp>
        <p:sp>
          <p:nvSpPr>
            <p:cNvPr id="23" name="文字方塊 33"/>
            <p:cNvSpPr txBox="1"/>
            <p:nvPr/>
          </p:nvSpPr>
          <p:spPr>
            <a:xfrm>
              <a:off x="5389694" y="1464223"/>
              <a:ext cx="802736" cy="211085"/>
            </a:xfrm>
            <a:prstGeom prst="rect">
              <a:avLst/>
            </a:prstGeom>
            <a:noFill/>
          </p:spPr>
          <p:txBody>
            <a:bodyPr wrap="square" rtlCol="0">
              <a:noAutofit/>
            </a:bodyPr>
            <a:lstStyle/>
            <a:p>
              <a:pPr>
                <a:spcAft>
                  <a:spcPts val="0"/>
                </a:spcAft>
              </a:pPr>
              <a:r>
                <a:rPr lang="en-US" sz="1400" kern="1200" dirty="0">
                  <a:solidFill>
                    <a:srgbClr val="000000"/>
                  </a:solidFill>
                  <a:effectLst/>
                  <a:latin typeface="Calibri" panose="020F0502020204030204" pitchFamily="34" charset="0"/>
                  <a:ea typeface="標楷體" panose="03000509000000000000" pitchFamily="65" charset="-120"/>
                  <a:cs typeface="Times New Roman" panose="02020603050405020304" pitchFamily="18" charset="0"/>
                </a:rPr>
                <a:t>Gene symbol</a:t>
              </a:r>
              <a:endParaRPr lang="zh-TW" sz="2800" dirty="0">
                <a:effectLst/>
                <a:latin typeface="標楷體" panose="03000509000000000000" pitchFamily="65" charset="-120"/>
                <a:ea typeface="標楷體" panose="03000509000000000000" pitchFamily="65" charset="-120"/>
                <a:cs typeface="新細明體" panose="02020500000000000000" pitchFamily="18" charset="-120"/>
              </a:endParaRPr>
            </a:p>
          </p:txBody>
        </p:sp>
        <p:sp>
          <p:nvSpPr>
            <p:cNvPr id="24" name="文字方塊 65"/>
            <p:cNvSpPr txBox="1"/>
            <p:nvPr/>
          </p:nvSpPr>
          <p:spPr>
            <a:xfrm>
              <a:off x="2359005" y="1254927"/>
              <a:ext cx="594521" cy="167899"/>
            </a:xfrm>
            <a:prstGeom prst="rect">
              <a:avLst/>
            </a:prstGeom>
            <a:noFill/>
          </p:spPr>
          <p:txBody>
            <a:bodyPr wrap="square" rtlCol="0">
              <a:spAutoFit/>
            </a:bodyPr>
            <a:lstStyle/>
            <a:p>
              <a:pPr>
                <a:spcAft>
                  <a:spcPts val="0"/>
                </a:spcAft>
              </a:pPr>
              <a:r>
                <a:rPr lang="en-US" sz="1100" kern="1200" dirty="0">
                  <a:solidFill>
                    <a:srgbClr val="FF0000"/>
                  </a:solidFill>
                  <a:effectLst/>
                  <a:latin typeface="Calibri" panose="020F0502020204030204" pitchFamily="34" charset="0"/>
                  <a:ea typeface="標楷體" panose="03000509000000000000" pitchFamily="65" charset="-120"/>
                  <a:cs typeface="Times New Roman" panose="02020603050405020304" pitchFamily="18" charset="0"/>
                </a:rPr>
                <a:t>If not exists</a:t>
              </a:r>
              <a:endParaRPr lang="zh-TW" sz="1200" dirty="0">
                <a:effectLst/>
                <a:latin typeface="標楷體" panose="03000509000000000000" pitchFamily="65" charset="-120"/>
                <a:ea typeface="標楷體" panose="03000509000000000000" pitchFamily="65" charset="-120"/>
                <a:cs typeface="新細明體" panose="02020500000000000000" pitchFamily="18" charset="-120"/>
              </a:endParaRPr>
            </a:p>
          </p:txBody>
        </p:sp>
        <p:cxnSp>
          <p:nvCxnSpPr>
            <p:cNvPr id="25" name="直線單箭頭接點 61"/>
            <p:cNvCxnSpPr>
              <a:stCxn id="11" idx="3"/>
              <a:endCxn id="26" idx="1"/>
            </p:cNvCxnSpPr>
            <p:nvPr/>
          </p:nvCxnSpPr>
          <p:spPr>
            <a:xfrm>
              <a:off x="2619095" y="860979"/>
              <a:ext cx="488785" cy="685293"/>
            </a:xfrm>
            <a:prstGeom prst="curved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3107880" y="1309238"/>
              <a:ext cx="3206882" cy="474068"/>
            </a:xfrm>
            <a:prstGeom prst="rect">
              <a:avLst/>
            </a:prstGeom>
            <a:ln w="19050">
              <a:solidFill>
                <a:schemeClr val="tx1"/>
              </a:solidFill>
            </a:ln>
          </p:spPr>
          <p:txBody>
            <a:bodyPr wrap="square" anchor="ctr">
              <a:spAutoFit/>
            </a:bodyPr>
            <a:lstStyle/>
            <a:p>
              <a:pPr>
                <a:spcAft>
                  <a:spcPts val="0"/>
                </a:spcAft>
              </a:pPr>
              <a:endParaRPr lang="en-US" sz="1400" kern="1200" dirty="0">
                <a:solidFill>
                  <a:srgbClr val="000000"/>
                </a:solidFill>
                <a:effectLst/>
                <a:latin typeface="Calibri" panose="020F0502020204030204" pitchFamily="34" charset="0"/>
                <a:ea typeface="標楷體" panose="03000509000000000000" pitchFamily="65" charset="-120"/>
                <a:cs typeface="Times New Roman" panose="02020603050405020304" pitchFamily="18" charset="0"/>
              </a:endParaRPr>
            </a:p>
            <a:p>
              <a:pPr>
                <a:spcAft>
                  <a:spcPts val="0"/>
                </a:spcAft>
              </a:pPr>
              <a:r>
                <a:rPr lang="en-US" sz="1400" kern="1200" dirty="0">
                  <a:solidFill>
                    <a:srgbClr val="000000"/>
                  </a:solidFill>
                  <a:effectLst/>
                  <a:latin typeface="Calibri" panose="020F0502020204030204" pitchFamily="34" charset="0"/>
                  <a:ea typeface="標楷體" panose="03000509000000000000" pitchFamily="65" charset="-120"/>
                  <a:cs typeface="Times New Roman" panose="02020603050405020304" pitchFamily="18" charset="0"/>
                </a:rPr>
                <a:t>https://www.ncbi.nlm.nih.gov/gene/?term=</a:t>
              </a:r>
              <a:endParaRPr lang="en-US" altLang="zh-TW" sz="1400" dirty="0">
                <a:solidFill>
                  <a:srgbClr val="000000"/>
                </a:solidFill>
                <a:latin typeface="Calibri" panose="020F0502020204030204" pitchFamily="34" charset="0"/>
                <a:ea typeface="標楷體" panose="03000509000000000000" pitchFamily="65" charset="-120"/>
                <a:cs typeface="Times New Roman" panose="02020603050405020304" pitchFamily="18" charset="0"/>
              </a:endParaRPr>
            </a:p>
            <a:p>
              <a:pPr>
                <a:spcAft>
                  <a:spcPts val="0"/>
                </a:spcAft>
              </a:pPr>
              <a:endParaRPr lang="zh-TW" sz="1400" dirty="0">
                <a:effectLst/>
                <a:latin typeface="標楷體" panose="03000509000000000000" pitchFamily="65" charset="-120"/>
                <a:ea typeface="標楷體" panose="03000509000000000000" pitchFamily="65" charset="-120"/>
                <a:cs typeface="新細明體" panose="02020500000000000000" pitchFamily="18" charset="-120"/>
              </a:endParaRPr>
            </a:p>
          </p:txBody>
        </p:sp>
      </p:grpSp>
      <p:sp>
        <p:nvSpPr>
          <p:cNvPr id="27" name="矩形 26"/>
          <p:cNvSpPr/>
          <p:nvPr/>
        </p:nvSpPr>
        <p:spPr>
          <a:xfrm>
            <a:off x="570417" y="362434"/>
            <a:ext cx="3390672" cy="400110"/>
          </a:xfrm>
          <a:prstGeom prst="rect">
            <a:avLst/>
          </a:prstGeom>
        </p:spPr>
        <p:txBody>
          <a:bodyPr wrap="none">
            <a:spAutoFit/>
          </a:bodyPr>
          <a:lstStyle/>
          <a:p>
            <a:r>
              <a:rPr lang="en-US" altLang="zh-TW" sz="2000" b="1" dirty="0">
                <a:latin typeface="標楷體" panose="03000509000000000000" pitchFamily="65" charset="-120"/>
                <a:ea typeface="標楷體" panose="03000509000000000000" pitchFamily="65" charset="-120"/>
              </a:rPr>
              <a:t>2. NCBI</a:t>
            </a:r>
            <a:r>
              <a:rPr lang="zh-TW" altLang="en-US" sz="2000" b="1" dirty="0">
                <a:latin typeface="標楷體" panose="03000509000000000000" pitchFamily="65" charset="-120"/>
                <a:ea typeface="標楷體" panose="03000509000000000000" pitchFamily="65" charset="-120"/>
              </a:rPr>
              <a:t> </a:t>
            </a:r>
            <a:r>
              <a:rPr lang="en-US" altLang="zh-TW" sz="2000" b="1" dirty="0">
                <a:latin typeface="標楷體" panose="03000509000000000000" pitchFamily="65" charset="-120"/>
                <a:ea typeface="標楷體" panose="03000509000000000000" pitchFamily="65" charset="-120"/>
              </a:rPr>
              <a:t>gene link</a:t>
            </a:r>
            <a:r>
              <a:rPr lang="zh-TW" altLang="en-US" sz="2000" b="1" dirty="0">
                <a:latin typeface="標楷體" panose="03000509000000000000" pitchFamily="65" charset="-120"/>
                <a:ea typeface="標楷體" panose="03000509000000000000" pitchFamily="65" charset="-120"/>
              </a:rPr>
              <a:t>製作規則</a:t>
            </a:r>
            <a:endParaRPr lang="en-US" altLang="zh-TW" sz="2000" b="1" dirty="0">
              <a:latin typeface="標楷體" panose="03000509000000000000" pitchFamily="65" charset="-120"/>
              <a:ea typeface="標楷體" panose="03000509000000000000" pitchFamily="65" charset="-120"/>
            </a:endParaRPr>
          </a:p>
        </p:txBody>
      </p:sp>
      <p:sp>
        <p:nvSpPr>
          <p:cNvPr id="35" name="矩形 34"/>
          <p:cNvSpPr/>
          <p:nvPr/>
        </p:nvSpPr>
        <p:spPr>
          <a:xfrm>
            <a:off x="5457584" y="1288748"/>
            <a:ext cx="4517689" cy="738664"/>
          </a:xfrm>
          <a:prstGeom prst="rect">
            <a:avLst/>
          </a:prstGeom>
          <a:ln w="19050">
            <a:solidFill>
              <a:schemeClr val="tx1"/>
            </a:solidFill>
          </a:ln>
        </p:spPr>
        <p:txBody>
          <a:bodyPr wrap="square" anchor="ctr">
            <a:spAutoFit/>
          </a:bodyPr>
          <a:lstStyle/>
          <a:p>
            <a:pPr>
              <a:spcAft>
                <a:spcPts val="0"/>
              </a:spcAft>
            </a:pPr>
            <a:endParaRPr lang="en-US" sz="1400" kern="1200" dirty="0">
              <a:solidFill>
                <a:srgbClr val="000000"/>
              </a:solidFill>
              <a:effectLst/>
              <a:latin typeface="Calibri" panose="020F0502020204030204" pitchFamily="34" charset="0"/>
              <a:ea typeface="標楷體" panose="03000509000000000000" pitchFamily="65" charset="-120"/>
              <a:cs typeface="Times New Roman" panose="02020603050405020304" pitchFamily="18" charset="0"/>
            </a:endParaRPr>
          </a:p>
          <a:p>
            <a:pPr>
              <a:spcAft>
                <a:spcPts val="0"/>
              </a:spcAft>
            </a:pPr>
            <a:r>
              <a:rPr lang="en-US" sz="1400" kern="1200" dirty="0">
                <a:solidFill>
                  <a:srgbClr val="000000"/>
                </a:solidFill>
                <a:effectLst/>
                <a:latin typeface="Calibri" panose="020F0502020204030204" pitchFamily="34" charset="0"/>
                <a:ea typeface="標楷體" panose="03000509000000000000" pitchFamily="65" charset="-120"/>
                <a:cs typeface="Times New Roman" panose="02020603050405020304" pitchFamily="18" charset="0"/>
              </a:rPr>
              <a:t>https://www.ncbi.nlm.nih.gov/gene/</a:t>
            </a:r>
          </a:p>
          <a:p>
            <a:pPr>
              <a:spcAft>
                <a:spcPts val="0"/>
              </a:spcAft>
            </a:pPr>
            <a:endParaRPr lang="zh-TW" sz="1400" dirty="0">
              <a:effectLst/>
              <a:latin typeface="標楷體" panose="03000509000000000000" pitchFamily="65" charset="-120"/>
              <a:ea typeface="標楷體" panose="03000509000000000000" pitchFamily="65" charset="-120"/>
              <a:cs typeface="新細明體" panose="02020500000000000000" pitchFamily="18" charset="-120"/>
            </a:endParaRPr>
          </a:p>
        </p:txBody>
      </p:sp>
      <p:sp>
        <p:nvSpPr>
          <p:cNvPr id="51" name="矩形 50"/>
          <p:cNvSpPr/>
          <p:nvPr/>
        </p:nvSpPr>
        <p:spPr>
          <a:xfrm>
            <a:off x="5467211" y="2255767"/>
            <a:ext cx="4517689" cy="738664"/>
          </a:xfrm>
          <a:prstGeom prst="rect">
            <a:avLst/>
          </a:prstGeom>
          <a:ln w="19050">
            <a:solidFill>
              <a:schemeClr val="tx1"/>
            </a:solidFill>
          </a:ln>
        </p:spPr>
        <p:txBody>
          <a:bodyPr wrap="square" anchor="ctr">
            <a:spAutoFit/>
          </a:bodyPr>
          <a:lstStyle/>
          <a:p>
            <a:pPr>
              <a:spcAft>
                <a:spcPts val="0"/>
              </a:spcAft>
            </a:pPr>
            <a:endParaRPr lang="en-US" sz="1400" kern="1200" dirty="0">
              <a:solidFill>
                <a:srgbClr val="000000"/>
              </a:solidFill>
              <a:effectLst/>
              <a:latin typeface="Calibri" panose="020F0502020204030204" pitchFamily="34" charset="0"/>
              <a:ea typeface="標楷體" panose="03000509000000000000" pitchFamily="65" charset="-120"/>
              <a:cs typeface="Times New Roman" panose="02020603050405020304" pitchFamily="18" charset="0"/>
            </a:endParaRPr>
          </a:p>
          <a:p>
            <a:pPr>
              <a:spcAft>
                <a:spcPts val="0"/>
              </a:spcAft>
            </a:pPr>
            <a:r>
              <a:rPr lang="en-US" sz="1400" kern="1200" dirty="0">
                <a:solidFill>
                  <a:srgbClr val="000000"/>
                </a:solidFill>
                <a:effectLst/>
                <a:latin typeface="Calibri" panose="020F0502020204030204" pitchFamily="34" charset="0"/>
                <a:ea typeface="標楷體" panose="03000509000000000000" pitchFamily="65" charset="-120"/>
                <a:cs typeface="Times New Roman" panose="02020603050405020304" pitchFamily="18" charset="0"/>
              </a:rPr>
              <a:t>https://www.ncbi.nlm.nih.gov/gene/</a:t>
            </a:r>
            <a:endParaRPr lang="en-US" altLang="zh-TW" sz="1400" dirty="0">
              <a:solidFill>
                <a:srgbClr val="000000"/>
              </a:solidFill>
              <a:latin typeface="Calibri" panose="020F0502020204030204" pitchFamily="34" charset="0"/>
              <a:ea typeface="標楷體" panose="03000509000000000000" pitchFamily="65" charset="-120"/>
              <a:cs typeface="Times New Roman" panose="02020603050405020304" pitchFamily="18" charset="0"/>
            </a:endParaRPr>
          </a:p>
          <a:p>
            <a:pPr>
              <a:spcAft>
                <a:spcPts val="0"/>
              </a:spcAft>
            </a:pPr>
            <a:endParaRPr lang="zh-TW" sz="1400" dirty="0">
              <a:effectLst/>
              <a:latin typeface="標楷體" panose="03000509000000000000" pitchFamily="65" charset="-120"/>
              <a:ea typeface="標楷體" panose="03000509000000000000" pitchFamily="65" charset="-120"/>
              <a:cs typeface="新細明體" panose="02020500000000000000" pitchFamily="18" charset="-120"/>
            </a:endParaRPr>
          </a:p>
        </p:txBody>
      </p:sp>
      <p:sp>
        <p:nvSpPr>
          <p:cNvPr id="58" name="平行四邊形 57"/>
          <p:cNvSpPr/>
          <p:nvPr/>
        </p:nvSpPr>
        <p:spPr>
          <a:xfrm>
            <a:off x="8229603" y="2499688"/>
            <a:ext cx="1108362" cy="311430"/>
          </a:xfrm>
          <a:prstGeom prst="parallelogram">
            <a:avLst>
              <a:gd name="adj" fmla="val 88412"/>
            </a:avLst>
          </a:prstGeom>
          <a:solidFill>
            <a:srgbClr val="E1E1E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TW" altLang="en-US" dirty="0">
              <a:ea typeface="標楷體" panose="03000509000000000000" pitchFamily="65" charset="-120"/>
            </a:endParaRPr>
          </a:p>
        </p:txBody>
      </p:sp>
      <p:sp>
        <p:nvSpPr>
          <p:cNvPr id="59" name="文字方塊 28"/>
          <p:cNvSpPr txBox="1"/>
          <p:nvPr/>
        </p:nvSpPr>
        <p:spPr>
          <a:xfrm>
            <a:off x="8421985" y="2477914"/>
            <a:ext cx="779164" cy="307778"/>
          </a:xfrm>
          <a:prstGeom prst="rect">
            <a:avLst/>
          </a:prstGeom>
          <a:noFill/>
        </p:spPr>
        <p:txBody>
          <a:bodyPr wrap="square" rtlCol="0">
            <a:spAutoFit/>
          </a:bodyPr>
          <a:lstStyle/>
          <a:p>
            <a:pPr>
              <a:spcAft>
                <a:spcPts val="0"/>
              </a:spcAft>
            </a:pPr>
            <a:r>
              <a:rPr lang="en-US" sz="1400" kern="1200" dirty="0">
                <a:solidFill>
                  <a:srgbClr val="000000"/>
                </a:solidFill>
                <a:effectLst/>
                <a:latin typeface="Calibri" panose="020F0502020204030204" pitchFamily="34" charset="0"/>
                <a:ea typeface="標楷體" panose="03000509000000000000" pitchFamily="65" charset="-120"/>
                <a:cs typeface="Times New Roman" panose="02020603050405020304" pitchFamily="18" charset="0"/>
              </a:rPr>
              <a:t>Gene</a:t>
            </a:r>
            <a:r>
              <a:rPr lang="en-US" sz="1400" dirty="0">
                <a:solidFill>
                  <a:srgbClr val="000000"/>
                </a:solidFill>
                <a:latin typeface="Calibri" panose="020F0502020204030204" pitchFamily="34" charset="0"/>
                <a:ea typeface="標楷體" panose="03000509000000000000" pitchFamily="65" charset="-120"/>
                <a:cs typeface="Times New Roman" panose="02020603050405020304" pitchFamily="18" charset="0"/>
              </a:rPr>
              <a:t>ID</a:t>
            </a:r>
            <a:endParaRPr lang="zh-TW" sz="1600" dirty="0">
              <a:effectLst/>
              <a:latin typeface="標楷體" panose="03000509000000000000" pitchFamily="65" charset="-120"/>
              <a:ea typeface="標楷體" panose="03000509000000000000" pitchFamily="65" charset="-120"/>
              <a:cs typeface="新細明體" panose="02020500000000000000" pitchFamily="18" charset="-120"/>
            </a:endParaRPr>
          </a:p>
        </p:txBody>
      </p:sp>
      <p:cxnSp>
        <p:nvCxnSpPr>
          <p:cNvPr id="65" name="直線單箭頭接點 64"/>
          <p:cNvCxnSpPr>
            <a:stCxn id="20" idx="2"/>
            <a:endCxn id="11" idx="1"/>
          </p:cNvCxnSpPr>
          <p:nvPr/>
        </p:nvCxnSpPr>
        <p:spPr>
          <a:xfrm>
            <a:off x="2689730" y="2619729"/>
            <a:ext cx="423510" cy="3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95747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34198" y="233034"/>
            <a:ext cx="3647152" cy="400110"/>
          </a:xfrm>
          <a:prstGeom prst="rect">
            <a:avLst/>
          </a:prstGeom>
        </p:spPr>
        <p:txBody>
          <a:bodyPr wrap="none">
            <a:spAutoFit/>
          </a:bodyPr>
          <a:lstStyle/>
          <a:p>
            <a:r>
              <a:rPr lang="en-US" altLang="zh-TW" sz="2000" b="1" dirty="0">
                <a:latin typeface="標楷體" panose="03000509000000000000" pitchFamily="65" charset="-120"/>
                <a:ea typeface="標楷體" panose="03000509000000000000" pitchFamily="65" charset="-120"/>
              </a:rPr>
              <a:t> 3.</a:t>
            </a:r>
            <a:r>
              <a:rPr lang="zh-TW" altLang="en-US" sz="2000" b="1" dirty="0">
                <a:latin typeface="標楷體" panose="03000509000000000000" pitchFamily="65" charset="-120"/>
                <a:ea typeface="標楷體" panose="03000509000000000000" pitchFamily="65" charset="-120"/>
              </a:rPr>
              <a:t> </a:t>
            </a:r>
            <a:r>
              <a:rPr lang="en-US" altLang="zh-TW" sz="2000" b="1" dirty="0">
                <a:latin typeface="標楷體" panose="03000509000000000000" pitchFamily="65" charset="-120"/>
                <a:ea typeface="標楷體" panose="03000509000000000000" pitchFamily="65" charset="-120"/>
              </a:rPr>
              <a:t>NCBI</a:t>
            </a:r>
            <a:r>
              <a:rPr lang="zh-TW" altLang="en-US" sz="2000" b="1" dirty="0">
                <a:latin typeface="標楷體" panose="03000509000000000000" pitchFamily="65" charset="-120"/>
                <a:ea typeface="標楷體" panose="03000509000000000000" pitchFamily="65" charset="-120"/>
              </a:rPr>
              <a:t> </a:t>
            </a:r>
            <a:r>
              <a:rPr lang="en-US" altLang="zh-TW" sz="2000" b="1" dirty="0">
                <a:latin typeface="標楷體" panose="03000509000000000000" pitchFamily="65" charset="-120"/>
                <a:ea typeface="標楷體" panose="03000509000000000000" pitchFamily="65" charset="-120"/>
              </a:rPr>
              <a:t>transcript summary</a:t>
            </a:r>
          </a:p>
        </p:txBody>
      </p:sp>
      <p:sp>
        <p:nvSpPr>
          <p:cNvPr id="2056" name="矩形 2055"/>
          <p:cNvSpPr/>
          <p:nvPr/>
        </p:nvSpPr>
        <p:spPr>
          <a:xfrm>
            <a:off x="338730" y="826179"/>
            <a:ext cx="6096000" cy="1015663"/>
          </a:xfrm>
          <a:prstGeom prst="rect">
            <a:avLst/>
          </a:prstGeom>
        </p:spPr>
        <p:txBody>
          <a:bodyPr>
            <a:spAutoFit/>
          </a:bodyPr>
          <a:lstStyle/>
          <a:p>
            <a:pPr lvl="0">
              <a:spcAft>
                <a:spcPts val="0"/>
              </a:spcAft>
            </a:pPr>
            <a:r>
              <a:rPr lang="en-US" altLang="zh-TW" b="1" dirty="0">
                <a:solidFill>
                  <a:schemeClr val="accent5">
                    <a:lumMod val="50000"/>
                  </a:schemeClr>
                </a:solidFill>
                <a:ea typeface="標楷體" panose="03000509000000000000" pitchFamily="65" charset="-120"/>
              </a:rPr>
              <a:t>3-① </a:t>
            </a:r>
            <a:r>
              <a:rPr lang="zh-TW" altLang="zh-TW" b="1" kern="100" dirty="0">
                <a:ea typeface="標楷體" panose="03000509000000000000" pitchFamily="65" charset="-120"/>
                <a:cs typeface="Times New Roman" panose="02020603050405020304" pitchFamily="18" charset="0"/>
              </a:rPr>
              <a:t>從</a:t>
            </a:r>
            <a:r>
              <a:rPr lang="en-US" altLang="zh-TW" b="1" kern="100" dirty="0">
                <a:ea typeface="標楷體" panose="03000509000000000000" pitchFamily="65" charset="-120"/>
                <a:cs typeface="Times New Roman" panose="02020603050405020304" pitchFamily="18" charset="0"/>
              </a:rPr>
              <a:t>NCBI ref seq FTP</a:t>
            </a:r>
            <a:r>
              <a:rPr lang="zh-TW" altLang="zh-TW" b="1" kern="100" dirty="0">
                <a:ea typeface="標楷體" panose="03000509000000000000" pitchFamily="65" charset="-120"/>
                <a:cs typeface="Times New Roman" panose="02020603050405020304" pitchFamily="18" charset="0"/>
              </a:rPr>
              <a:t>下載</a:t>
            </a:r>
            <a:r>
              <a:rPr lang="en-US" altLang="zh-TW" b="1" kern="100" dirty="0">
                <a:ea typeface="標楷體" panose="03000509000000000000" pitchFamily="65" charset="-120"/>
                <a:cs typeface="Times New Roman" panose="02020603050405020304" pitchFamily="18" charset="0"/>
              </a:rPr>
              <a:t>gene bank file</a:t>
            </a:r>
          </a:p>
          <a:p>
            <a:pPr lvl="0">
              <a:spcAft>
                <a:spcPts val="0"/>
              </a:spcAft>
            </a:pPr>
            <a:r>
              <a:rPr lang="en-US" altLang="zh-TW" sz="1400" kern="100" dirty="0">
                <a:ea typeface="標楷體" panose="03000509000000000000" pitchFamily="65" charset="-120"/>
                <a:cs typeface="Times New Roman" panose="02020603050405020304" pitchFamily="18" charset="0"/>
              </a:rPr>
              <a:t>$ wget </a:t>
            </a:r>
            <a:r>
              <a:rPr lang="en-US" altLang="zh-TW" sz="1400" u="sng" kern="100" dirty="0">
                <a:solidFill>
                  <a:srgbClr val="0563C1"/>
                </a:solidFill>
                <a:ea typeface="標楷體" panose="03000509000000000000" pitchFamily="65" charset="-120"/>
                <a:cs typeface="Times New Roman" panose="02020603050405020304" pitchFamily="18" charset="0"/>
                <a:hlinkClick r:id="rId2"/>
              </a:rPr>
              <a:t>ftp://ftp.ncbi.nlm.nih.gov/refseq/H_sapiens/mRNA_Prot/*.gbff</a:t>
            </a:r>
            <a:endParaRPr lang="en-US" altLang="zh-TW" sz="1400" kern="100" dirty="0">
              <a:ea typeface="標楷體" panose="03000509000000000000" pitchFamily="65" charset="-120"/>
              <a:cs typeface="Times New Roman" panose="02020603050405020304" pitchFamily="18" charset="0"/>
            </a:endParaRPr>
          </a:p>
          <a:p>
            <a:pPr lvl="0">
              <a:spcAft>
                <a:spcPts val="0"/>
              </a:spcAft>
            </a:pPr>
            <a:r>
              <a:rPr lang="en-US" altLang="zh-TW" sz="1400" kern="100" dirty="0">
                <a:ea typeface="標楷體" panose="03000509000000000000" pitchFamily="65" charset="-120"/>
                <a:cs typeface="Times New Roman" panose="02020603050405020304" pitchFamily="18" charset="0"/>
              </a:rPr>
              <a:t>$ gunzip *.gbff			</a:t>
            </a:r>
            <a:r>
              <a:rPr lang="en-US" altLang="zh-TW" sz="1100" kern="100" dirty="0">
                <a:ea typeface="標楷體" panose="03000509000000000000" pitchFamily="65" charset="-120"/>
                <a:cs typeface="Times New Roman" panose="02020603050405020304" pitchFamily="18" charset="0"/>
              </a:rPr>
              <a:t>(</a:t>
            </a:r>
            <a:r>
              <a:rPr lang="zh-TW" altLang="en-US" sz="1100" kern="100" dirty="0">
                <a:ea typeface="標楷體" panose="03000509000000000000" pitchFamily="65" charset="-120"/>
                <a:cs typeface="Times New Roman" panose="02020603050405020304" pitchFamily="18" charset="0"/>
              </a:rPr>
              <a:t>解壓縮</a:t>
            </a:r>
            <a:r>
              <a:rPr lang="en-US" altLang="zh-TW" sz="1100" kern="100" dirty="0">
                <a:ea typeface="標楷體" panose="03000509000000000000" pitchFamily="65" charset="-120"/>
                <a:cs typeface="Times New Roman" panose="02020603050405020304" pitchFamily="18" charset="0"/>
              </a:rPr>
              <a:t>)</a:t>
            </a:r>
          </a:p>
          <a:p>
            <a:pPr lvl="0">
              <a:spcAft>
                <a:spcPts val="0"/>
              </a:spcAft>
            </a:pPr>
            <a:r>
              <a:rPr lang="en-US" altLang="zh-TW" sz="1400" kern="100" dirty="0">
                <a:ea typeface="標楷體" panose="03000509000000000000" pitchFamily="65" charset="-120"/>
                <a:cs typeface="Times New Roman" panose="02020603050405020304" pitchFamily="18" charset="0"/>
              </a:rPr>
              <a:t>$ cat *.gbff &gt; human_rna.gbff		</a:t>
            </a:r>
            <a:r>
              <a:rPr lang="en-US" altLang="zh-TW" sz="1100" kern="100" dirty="0">
                <a:ea typeface="標楷體" panose="03000509000000000000" pitchFamily="65" charset="-120"/>
                <a:cs typeface="Times New Roman" panose="02020603050405020304" pitchFamily="18" charset="0"/>
              </a:rPr>
              <a:t>(merge</a:t>
            </a:r>
            <a:r>
              <a:rPr lang="zh-TW" altLang="en-US" sz="1100" kern="100" dirty="0">
                <a:ea typeface="標楷體" panose="03000509000000000000" pitchFamily="65" charset="-120"/>
                <a:cs typeface="Times New Roman" panose="02020603050405020304" pitchFamily="18" charset="0"/>
              </a:rPr>
              <a:t>所有</a:t>
            </a:r>
            <a:r>
              <a:rPr lang="en-US" altLang="zh-TW" sz="1100" kern="100" dirty="0">
                <a:ea typeface="標楷體" panose="03000509000000000000" pitchFamily="65" charset="-120"/>
                <a:cs typeface="Times New Roman" panose="02020603050405020304" pitchFamily="18" charset="0"/>
              </a:rPr>
              <a:t>.gbff</a:t>
            </a:r>
            <a:r>
              <a:rPr lang="zh-TW" altLang="en-US" sz="1100" kern="100" dirty="0">
                <a:ea typeface="標楷體" panose="03000509000000000000" pitchFamily="65" charset="-120"/>
                <a:cs typeface="Times New Roman" panose="02020603050405020304" pitchFamily="18" charset="0"/>
              </a:rPr>
              <a:t>檔案</a:t>
            </a:r>
            <a:r>
              <a:rPr lang="en-US" altLang="zh-TW" sz="1100" kern="100" dirty="0">
                <a:ea typeface="標楷體" panose="03000509000000000000" pitchFamily="65" charset="-120"/>
                <a:cs typeface="Times New Roman" panose="02020603050405020304" pitchFamily="18" charset="0"/>
              </a:rPr>
              <a:t>)</a:t>
            </a:r>
            <a:endParaRPr lang="zh-TW" altLang="zh-TW" sz="1100" kern="100" dirty="0">
              <a:ea typeface="標楷體" panose="03000509000000000000" pitchFamily="65" charset="-120"/>
              <a:cs typeface="Times New Roman" panose="02020603050405020304" pitchFamily="18" charset="0"/>
            </a:endParaRPr>
          </a:p>
        </p:txBody>
      </p:sp>
      <p:sp>
        <p:nvSpPr>
          <p:cNvPr id="2057" name="矩形 2056"/>
          <p:cNvSpPr/>
          <p:nvPr/>
        </p:nvSpPr>
        <p:spPr>
          <a:xfrm>
            <a:off x="6103552" y="729570"/>
            <a:ext cx="6088448" cy="1877437"/>
          </a:xfrm>
          <a:prstGeom prst="rect">
            <a:avLst/>
          </a:prstGeom>
        </p:spPr>
        <p:txBody>
          <a:bodyPr wrap="square">
            <a:spAutoFit/>
          </a:bodyPr>
          <a:lstStyle/>
          <a:p>
            <a:pPr lvl="0">
              <a:spcAft>
                <a:spcPts val="0"/>
              </a:spcAft>
            </a:pPr>
            <a:r>
              <a:rPr lang="en-US" altLang="zh-TW" b="1" dirty="0">
                <a:solidFill>
                  <a:schemeClr val="accent5">
                    <a:lumMod val="50000"/>
                  </a:schemeClr>
                </a:solidFill>
                <a:ea typeface="標楷體" panose="03000509000000000000" pitchFamily="65" charset="-120"/>
              </a:rPr>
              <a:t>3-② </a:t>
            </a:r>
            <a:endParaRPr lang="en-US" altLang="zh-TW" kern="100" dirty="0">
              <a:ea typeface="標楷體" panose="03000509000000000000" pitchFamily="65" charset="-120"/>
              <a:cs typeface="Times New Roman" panose="02020603050405020304" pitchFamily="18" charset="0"/>
            </a:endParaRPr>
          </a:p>
          <a:p>
            <a:pPr lvl="0">
              <a:spcAft>
                <a:spcPts val="0"/>
              </a:spcAft>
            </a:pPr>
            <a:r>
              <a:rPr lang="en-US" altLang="zh-TW" sz="1400" kern="100" dirty="0">
                <a:ea typeface="標楷體" panose="03000509000000000000" pitchFamily="65" charset="-120"/>
                <a:cs typeface="Times New Roman" panose="02020603050405020304" pitchFamily="18" charset="0"/>
              </a:rPr>
              <a:t>$ python ~/pipeline/prepare_data/NCBI_summary/transcript_summary/</a:t>
            </a:r>
          </a:p>
          <a:p>
            <a:pPr lvl="0">
              <a:spcAft>
                <a:spcPts val="0"/>
              </a:spcAft>
            </a:pPr>
            <a:r>
              <a:rPr lang="en-US" altLang="zh-TW" sz="1400" kern="100" dirty="0">
                <a:ea typeface="標楷體" panose="03000509000000000000" pitchFamily="65" charset="-120"/>
                <a:cs typeface="Times New Roman" panose="02020603050405020304" pitchFamily="18" charset="0"/>
              </a:rPr>
              <a:t>                  transcript_summary.py \</a:t>
            </a:r>
            <a:endParaRPr lang="zh-TW" altLang="zh-TW" sz="1400" kern="100" dirty="0">
              <a:ea typeface="標楷體" panose="03000509000000000000" pitchFamily="65" charset="-120"/>
              <a:cs typeface="Times New Roman" panose="02020603050405020304" pitchFamily="18" charset="0"/>
            </a:endParaRPr>
          </a:p>
          <a:p>
            <a:pPr marL="533400" indent="76200">
              <a:spcAft>
                <a:spcPts val="0"/>
              </a:spcAft>
            </a:pPr>
            <a:r>
              <a:rPr lang="en-US" altLang="zh-TW" sz="1400" kern="100" dirty="0">
                <a:ea typeface="標楷體" panose="03000509000000000000" pitchFamily="65" charset="-120"/>
                <a:cs typeface="Times New Roman" panose="02020603050405020304" pitchFamily="18" charset="0"/>
              </a:rPr>
              <a:t>  ~/Reference/NCBI_20180122/human_rna.gbff \          </a:t>
            </a:r>
            <a:r>
              <a:rPr lang="en-US" altLang="zh-TW" sz="1100" kern="100" dirty="0">
                <a:ea typeface="標楷體" panose="03000509000000000000" pitchFamily="65" charset="-120"/>
                <a:cs typeface="Times New Roman" panose="02020603050405020304" pitchFamily="18" charset="0"/>
              </a:rPr>
              <a:t>(</a:t>
            </a:r>
            <a:r>
              <a:rPr lang="en-US" altLang="zh-TW" sz="1100" b="1" dirty="0">
                <a:solidFill>
                  <a:schemeClr val="accent5">
                    <a:lumMod val="50000"/>
                  </a:schemeClr>
                </a:solidFill>
                <a:ea typeface="標楷體" panose="03000509000000000000" pitchFamily="65" charset="-120"/>
              </a:rPr>
              <a:t>3-① </a:t>
            </a:r>
            <a:r>
              <a:rPr lang="en-US" altLang="zh-TW" sz="1100" dirty="0">
                <a:ea typeface="標楷體" panose="03000509000000000000" pitchFamily="65" charset="-120"/>
              </a:rPr>
              <a:t>cat</a:t>
            </a:r>
            <a:r>
              <a:rPr lang="zh-TW" altLang="en-US" sz="1100" dirty="0">
                <a:ea typeface="標楷體" panose="03000509000000000000" pitchFamily="65" charset="-120"/>
              </a:rPr>
              <a:t>完之</a:t>
            </a:r>
            <a:r>
              <a:rPr lang="en-US" altLang="zh-TW" sz="1100" dirty="0">
                <a:ea typeface="標楷體" panose="03000509000000000000" pitchFamily="65" charset="-120"/>
              </a:rPr>
              <a:t>gbff</a:t>
            </a:r>
            <a:r>
              <a:rPr lang="zh-TW" altLang="en-US" sz="1100" dirty="0">
                <a:ea typeface="標楷體" panose="03000509000000000000" pitchFamily="65" charset="-120"/>
              </a:rPr>
              <a:t>總檔</a:t>
            </a:r>
            <a:r>
              <a:rPr lang="en-US" altLang="zh-TW" sz="1100" kern="100" dirty="0">
                <a:ea typeface="標楷體" panose="03000509000000000000" pitchFamily="65" charset="-120"/>
                <a:cs typeface="Times New Roman" panose="02020603050405020304" pitchFamily="18" charset="0"/>
              </a:rPr>
              <a:t>)</a:t>
            </a:r>
            <a:endParaRPr lang="zh-TW" altLang="zh-TW" sz="1100" kern="100" dirty="0">
              <a:ea typeface="標楷體" panose="03000509000000000000" pitchFamily="65" charset="-120"/>
              <a:cs typeface="Times New Roman" panose="02020603050405020304" pitchFamily="18" charset="0"/>
            </a:endParaRPr>
          </a:p>
          <a:p>
            <a:pPr>
              <a:spcAft>
                <a:spcPts val="0"/>
              </a:spcAft>
            </a:pPr>
            <a:r>
              <a:rPr lang="en-US" altLang="zh-TW" sz="1400" kern="100" dirty="0">
                <a:ea typeface="標楷體" panose="03000509000000000000" pitchFamily="65" charset="-120"/>
                <a:cs typeface="Times New Roman" panose="02020603050405020304" pitchFamily="18" charset="0"/>
              </a:rPr>
              <a:t>                 </a:t>
            </a:r>
            <a:r>
              <a:rPr lang="en-US" altLang="zh-TW" sz="1400" kern="100" dirty="0">
                <a:solidFill>
                  <a:schemeClr val="accent6">
                    <a:lumMod val="75000"/>
                  </a:schemeClr>
                </a:solidFill>
                <a:ea typeface="標楷體" panose="03000509000000000000" pitchFamily="65" charset="-120"/>
                <a:cs typeface="Times New Roman" panose="02020603050405020304" pitchFamily="18" charset="0"/>
              </a:rPr>
              <a:t>NCBI_transcript_info</a:t>
            </a:r>
            <a:r>
              <a:rPr lang="en-US" altLang="zh-TW" sz="1400" kern="100" dirty="0">
                <a:ea typeface="標楷體" panose="03000509000000000000" pitchFamily="65" charset="-120"/>
                <a:cs typeface="Times New Roman" panose="02020603050405020304" pitchFamily="18" charset="0"/>
              </a:rPr>
              <a:t>		                      </a:t>
            </a:r>
            <a:r>
              <a:rPr lang="en-US" altLang="zh-TW" sz="1100" kern="100" dirty="0">
                <a:ea typeface="標楷體" panose="03000509000000000000" pitchFamily="65" charset="-120"/>
                <a:cs typeface="Times New Roman" panose="02020603050405020304" pitchFamily="18" charset="0"/>
              </a:rPr>
              <a:t>(</a:t>
            </a:r>
            <a:r>
              <a:rPr lang="zh-TW" altLang="en-US" sz="1100" kern="100" dirty="0">
                <a:ea typeface="標楷體" panose="03000509000000000000" pitchFamily="65" charset="-120"/>
                <a:cs typeface="Times New Roman" panose="02020603050405020304" pitchFamily="18" charset="0"/>
              </a:rPr>
              <a:t>輸出路徑</a:t>
            </a:r>
            <a:r>
              <a:rPr lang="en-US" altLang="zh-TW" sz="1100" kern="100" dirty="0">
                <a:ea typeface="標楷體" panose="03000509000000000000" pitchFamily="65" charset="-120"/>
                <a:cs typeface="Times New Roman" panose="02020603050405020304" pitchFamily="18" charset="0"/>
              </a:rPr>
              <a:t>)</a:t>
            </a:r>
          </a:p>
          <a:p>
            <a:pPr>
              <a:spcAft>
                <a:spcPts val="0"/>
              </a:spcAft>
            </a:pPr>
            <a:endParaRPr lang="zh-TW" altLang="zh-TW" sz="1400" kern="100" dirty="0">
              <a:ea typeface="標楷體" panose="03000509000000000000" pitchFamily="65" charset="-120"/>
              <a:cs typeface="Times New Roman" panose="02020603050405020304" pitchFamily="18" charset="0"/>
            </a:endParaRPr>
          </a:p>
          <a:p>
            <a:pPr>
              <a:spcAft>
                <a:spcPts val="0"/>
              </a:spcAft>
            </a:pPr>
            <a:r>
              <a:rPr lang="zh-TW" altLang="en-US" sz="1400" kern="100" dirty="0">
                <a:ea typeface="標楷體" panose="03000509000000000000" pitchFamily="65" charset="-120"/>
                <a:cs typeface="Times New Roman" panose="02020603050405020304" pitchFamily="18" charset="0"/>
              </a:rPr>
              <a:t>輸入</a:t>
            </a:r>
            <a:r>
              <a:rPr lang="en-US" altLang="zh-TW" sz="1400" kern="100" dirty="0">
                <a:ea typeface="標楷體" panose="03000509000000000000" pitchFamily="65" charset="-120"/>
                <a:cs typeface="Times New Roman" panose="02020603050405020304" pitchFamily="18" charset="0"/>
              </a:rPr>
              <a:t>:</a:t>
            </a:r>
            <a:r>
              <a:rPr lang="zh-TW" altLang="en-US" sz="1400" kern="100" dirty="0">
                <a:ea typeface="標楷體" panose="03000509000000000000" pitchFamily="65" charset="-120"/>
                <a:cs typeface="Times New Roman" panose="02020603050405020304" pitchFamily="18" charset="0"/>
              </a:rPr>
              <a:t> </a:t>
            </a:r>
            <a:r>
              <a:rPr lang="en-US" altLang="zh-TW" sz="1400" kern="100" dirty="0">
                <a:ea typeface="標楷體" panose="03000509000000000000" pitchFamily="65" charset="-120"/>
                <a:cs typeface="Times New Roman" panose="02020603050405020304" pitchFamily="18" charset="0"/>
              </a:rPr>
              <a:t>human_rna.gbff</a:t>
            </a:r>
          </a:p>
          <a:p>
            <a:pPr>
              <a:spcAft>
                <a:spcPts val="0"/>
              </a:spcAft>
            </a:pPr>
            <a:r>
              <a:rPr lang="zh-TW" altLang="zh-TW" sz="1400" kern="100" dirty="0">
                <a:ea typeface="標楷體" panose="03000509000000000000" pitchFamily="65" charset="-120"/>
                <a:cs typeface="Times New Roman" panose="02020603050405020304" pitchFamily="18" charset="0"/>
              </a:rPr>
              <a:t>輸出</a:t>
            </a:r>
            <a:r>
              <a:rPr lang="en-US" altLang="zh-TW" sz="1400" kern="100" dirty="0">
                <a:ea typeface="標楷體" panose="03000509000000000000" pitchFamily="65" charset="-120"/>
                <a:cs typeface="Times New Roman" panose="02020603050405020304" pitchFamily="18" charset="0"/>
              </a:rPr>
              <a:t>: </a:t>
            </a:r>
            <a:r>
              <a:rPr lang="en-US" altLang="zh-TW" sz="1400" kern="100" dirty="0">
                <a:solidFill>
                  <a:schemeClr val="accent6">
                    <a:lumMod val="75000"/>
                  </a:schemeClr>
                </a:solidFill>
                <a:ea typeface="標楷體" panose="03000509000000000000" pitchFamily="65" charset="-120"/>
                <a:cs typeface="Times New Roman" panose="02020603050405020304" pitchFamily="18" charset="0"/>
              </a:rPr>
              <a:t>NCBI_transcript_info</a:t>
            </a:r>
            <a:r>
              <a:rPr lang="en-US" altLang="zh-TW" sz="1400" kern="100" dirty="0">
                <a:ea typeface="標楷體" panose="03000509000000000000" pitchFamily="65" charset="-120"/>
                <a:cs typeface="Times New Roman" panose="02020603050405020304" pitchFamily="18" charset="0"/>
              </a:rPr>
              <a:t>_20180211(mysql), </a:t>
            </a:r>
            <a:r>
              <a:rPr lang="en-US" altLang="zh-TW" sz="1400" kern="100" dirty="0">
                <a:solidFill>
                  <a:schemeClr val="accent6">
                    <a:lumMod val="75000"/>
                  </a:schemeClr>
                </a:solidFill>
                <a:ea typeface="標楷體" panose="03000509000000000000" pitchFamily="65" charset="-120"/>
                <a:cs typeface="Times New Roman" panose="02020603050405020304" pitchFamily="18" charset="0"/>
              </a:rPr>
              <a:t>NCBI_transcript_info</a:t>
            </a:r>
            <a:r>
              <a:rPr lang="en-US" altLang="zh-TW" sz="1400" kern="100" dirty="0">
                <a:ea typeface="標楷體" panose="03000509000000000000" pitchFamily="65" charset="-120"/>
                <a:cs typeface="Times New Roman" panose="02020603050405020304" pitchFamily="18" charset="0"/>
              </a:rPr>
              <a:t>(text)</a:t>
            </a:r>
            <a:endParaRPr lang="zh-TW" altLang="zh-TW" sz="1400" kern="100" dirty="0">
              <a:ea typeface="標楷體" panose="03000509000000000000" pitchFamily="65" charset="-120"/>
              <a:cs typeface="Times New Roman" panose="02020603050405020304" pitchFamily="18" charset="0"/>
            </a:endParaRPr>
          </a:p>
        </p:txBody>
      </p:sp>
      <p:pic>
        <p:nvPicPr>
          <p:cNvPr id="2058" name="圖片 2057"/>
          <p:cNvPicPr>
            <a:picLocks noChangeAspect="1"/>
          </p:cNvPicPr>
          <p:nvPr/>
        </p:nvPicPr>
        <p:blipFill>
          <a:blip r:embed="rId3"/>
          <a:stretch>
            <a:fillRect/>
          </a:stretch>
        </p:blipFill>
        <p:spPr>
          <a:xfrm>
            <a:off x="551420" y="2227913"/>
            <a:ext cx="4493411" cy="2487919"/>
          </a:xfrm>
          <a:prstGeom prst="rect">
            <a:avLst/>
          </a:prstGeom>
        </p:spPr>
      </p:pic>
      <p:graphicFrame>
        <p:nvGraphicFramePr>
          <p:cNvPr id="3" name="表格 2"/>
          <p:cNvGraphicFramePr>
            <a:graphicFrameLocks noGrp="1"/>
          </p:cNvGraphicFramePr>
          <p:nvPr/>
        </p:nvGraphicFramePr>
        <p:xfrm>
          <a:off x="6181217" y="3320414"/>
          <a:ext cx="5933118" cy="2260600"/>
        </p:xfrm>
        <a:graphic>
          <a:graphicData uri="http://schemas.openxmlformats.org/drawingml/2006/table">
            <a:tbl>
              <a:tblPr firstRow="1" bandRow="1">
                <a:tableStyleId>{5C22544A-7EE6-4342-B048-85BDC9FD1C3A}</a:tableStyleId>
              </a:tblPr>
              <a:tblGrid>
                <a:gridCol w="1545756">
                  <a:extLst>
                    <a:ext uri="{9D8B030D-6E8A-4147-A177-3AD203B41FA5}">
                      <a16:colId xmlns:a16="http://schemas.microsoft.com/office/drawing/2014/main" val="3608584292"/>
                    </a:ext>
                  </a:extLst>
                </a:gridCol>
                <a:gridCol w="2118946">
                  <a:extLst>
                    <a:ext uri="{9D8B030D-6E8A-4147-A177-3AD203B41FA5}">
                      <a16:colId xmlns:a16="http://schemas.microsoft.com/office/drawing/2014/main" val="2023391895"/>
                    </a:ext>
                  </a:extLst>
                </a:gridCol>
                <a:gridCol w="2268416">
                  <a:extLst>
                    <a:ext uri="{9D8B030D-6E8A-4147-A177-3AD203B41FA5}">
                      <a16:colId xmlns:a16="http://schemas.microsoft.com/office/drawing/2014/main" val="3170476652"/>
                    </a:ext>
                  </a:extLst>
                </a:gridCol>
              </a:tblGrid>
              <a:tr h="370840">
                <a:tc>
                  <a:txBody>
                    <a:bodyPr/>
                    <a:lstStyle/>
                    <a:p>
                      <a:r>
                        <a:rPr lang="en-US" altLang="zh-TW" sz="1400" dirty="0" err="1">
                          <a:ea typeface="標楷體" panose="03000509000000000000" pitchFamily="65" charset="-120"/>
                        </a:rPr>
                        <a:t>Transcript_name</a:t>
                      </a:r>
                      <a:endParaRPr lang="zh-TW" altLang="en-US" sz="1400" dirty="0">
                        <a:ea typeface="標楷體" panose="03000509000000000000" pitchFamily="65" charset="-120"/>
                      </a:endParaRPr>
                    </a:p>
                  </a:txBody>
                  <a:tcPr/>
                </a:tc>
                <a:tc>
                  <a:txBody>
                    <a:bodyPr/>
                    <a:lstStyle/>
                    <a:p>
                      <a:r>
                        <a:rPr lang="en-US" altLang="zh-TW" sz="1400" dirty="0">
                          <a:ea typeface="標楷體" panose="03000509000000000000" pitchFamily="65" charset="-120"/>
                        </a:rPr>
                        <a:t>Definition</a:t>
                      </a:r>
                      <a:endParaRPr lang="zh-TW" altLang="en-US" sz="1400" dirty="0">
                        <a:ea typeface="標楷體" panose="03000509000000000000" pitchFamily="65" charset="-120"/>
                      </a:endParaRPr>
                    </a:p>
                  </a:txBody>
                  <a:tcPr/>
                </a:tc>
                <a:tc>
                  <a:txBody>
                    <a:bodyPr/>
                    <a:lstStyle/>
                    <a:p>
                      <a:r>
                        <a:rPr lang="en-US" altLang="zh-TW" sz="1400" dirty="0" err="1">
                          <a:ea typeface="標楷體" panose="03000509000000000000" pitchFamily="65" charset="-120"/>
                        </a:rPr>
                        <a:t>Transcript_variant</a:t>
                      </a:r>
                      <a:endParaRPr lang="zh-TW" altLang="en-US" sz="1400" dirty="0">
                        <a:ea typeface="標楷體" panose="03000509000000000000" pitchFamily="65" charset="-120"/>
                      </a:endParaRPr>
                    </a:p>
                  </a:txBody>
                  <a:tcPr/>
                </a:tc>
                <a:extLst>
                  <a:ext uri="{0D108BD9-81ED-4DB2-BD59-A6C34878D82A}">
                    <a16:rowId xmlns:a16="http://schemas.microsoft.com/office/drawing/2014/main" val="2758636108"/>
                  </a:ext>
                </a:extLst>
              </a:tr>
              <a:tr h="370840">
                <a:tc>
                  <a:txBody>
                    <a:bodyPr/>
                    <a:lstStyle/>
                    <a:p>
                      <a:r>
                        <a:rPr lang="en-US" altLang="zh-TW" sz="1400" dirty="0">
                          <a:ea typeface="標楷體" panose="03000509000000000000" pitchFamily="65" charset="-120"/>
                        </a:rPr>
                        <a:t>NM_000014</a:t>
                      </a:r>
                      <a:endParaRPr lang="zh-TW" altLang="en-US" sz="1400" dirty="0">
                        <a:ea typeface="標楷體" panose="03000509000000000000" pitchFamily="65" charset="-120"/>
                      </a:endParaRPr>
                    </a:p>
                  </a:txBody>
                  <a:tcPr/>
                </a:tc>
                <a:tc>
                  <a:txBody>
                    <a:bodyPr/>
                    <a:lstStyle/>
                    <a:p>
                      <a:r>
                        <a:rPr lang="en-US" altLang="zh-TW" sz="1400" dirty="0">
                          <a:ea typeface="標楷體" panose="03000509000000000000" pitchFamily="65" charset="-120"/>
                        </a:rPr>
                        <a:t>Homo sapiens alpha-2-macroglobulin (A2M), transcript variant 1,mRNA.</a:t>
                      </a:r>
                      <a:endParaRPr lang="zh-TW" altLang="en-US" sz="1400" dirty="0">
                        <a:ea typeface="標楷體" panose="03000509000000000000" pitchFamily="65" charset="-120"/>
                      </a:endParaRPr>
                    </a:p>
                  </a:txBody>
                  <a:tcPr/>
                </a:tc>
                <a:tc>
                  <a:txBody>
                    <a:bodyPr/>
                    <a:lstStyle/>
                    <a:p>
                      <a:r>
                        <a:rPr lang="en-US" altLang="zh-TW" sz="1400" dirty="0">
                          <a:ea typeface="標楷體" panose="03000509000000000000" pitchFamily="65" charset="-120"/>
                        </a:rPr>
                        <a:t>Transcript Variant: This variant (1) encodes the longest isoform(a). Both variants 1 and 2 encode isoform a.</a:t>
                      </a:r>
                      <a:endParaRPr lang="zh-TW" altLang="en-US" sz="1400" dirty="0">
                        <a:ea typeface="標楷體" panose="03000509000000000000" pitchFamily="65" charset="-120"/>
                      </a:endParaRPr>
                    </a:p>
                  </a:txBody>
                  <a:tcPr/>
                </a:tc>
                <a:extLst>
                  <a:ext uri="{0D108BD9-81ED-4DB2-BD59-A6C34878D82A}">
                    <a16:rowId xmlns:a16="http://schemas.microsoft.com/office/drawing/2014/main" val="497715617"/>
                  </a:ext>
                </a:extLst>
              </a:tr>
              <a:tr h="370840">
                <a:tc gridSpan="3">
                  <a:txBody>
                    <a:bodyPr/>
                    <a:lstStyle/>
                    <a:p>
                      <a:pPr algn="ctr"/>
                      <a:r>
                        <a:rPr lang="en-US" altLang="zh-TW" sz="1400" dirty="0">
                          <a:ea typeface="標楷體" panose="03000509000000000000" pitchFamily="65" charset="-120"/>
                        </a:rPr>
                        <a:t>.</a:t>
                      </a:r>
                    </a:p>
                    <a:p>
                      <a:pPr algn="ctr"/>
                      <a:r>
                        <a:rPr lang="en-US" altLang="zh-TW" sz="1400" dirty="0">
                          <a:ea typeface="標楷體" panose="03000509000000000000" pitchFamily="65" charset="-120"/>
                        </a:rPr>
                        <a:t>.</a:t>
                      </a:r>
                    </a:p>
                    <a:p>
                      <a:pPr algn="ctr"/>
                      <a:r>
                        <a:rPr lang="en-US" altLang="zh-TW" sz="1400" dirty="0">
                          <a:ea typeface="標楷體" panose="03000509000000000000" pitchFamily="65" charset="-120"/>
                        </a:rPr>
                        <a:t>.</a:t>
                      </a:r>
                      <a:endParaRPr lang="zh-TW" altLang="en-US" sz="1400" dirty="0">
                        <a:ea typeface="標楷體" panose="03000509000000000000" pitchFamily="65" charset="-120"/>
                      </a:endParaRPr>
                    </a:p>
                  </a:txBody>
                  <a:tcPr/>
                </a:tc>
                <a:tc hMerge="1">
                  <a:txBody>
                    <a:bodyPr/>
                    <a:lstStyle/>
                    <a:p>
                      <a:endParaRPr lang="zh-TW" altLang="en-US" sz="1400" dirty="0"/>
                    </a:p>
                  </a:txBody>
                  <a:tcPr/>
                </a:tc>
                <a:tc hMerge="1">
                  <a:txBody>
                    <a:bodyPr/>
                    <a:lstStyle/>
                    <a:p>
                      <a:endParaRPr lang="zh-TW" altLang="en-US" sz="1400" dirty="0"/>
                    </a:p>
                  </a:txBody>
                  <a:tcPr/>
                </a:tc>
                <a:extLst>
                  <a:ext uri="{0D108BD9-81ED-4DB2-BD59-A6C34878D82A}">
                    <a16:rowId xmlns:a16="http://schemas.microsoft.com/office/drawing/2014/main" val="4144173551"/>
                  </a:ext>
                </a:extLst>
              </a:tr>
            </a:tbl>
          </a:graphicData>
        </a:graphic>
      </p:graphicFrame>
      <p:sp>
        <p:nvSpPr>
          <p:cNvPr id="4" name="矩形 3"/>
          <p:cNvSpPr/>
          <p:nvPr/>
        </p:nvSpPr>
        <p:spPr>
          <a:xfrm>
            <a:off x="6181217" y="2889536"/>
            <a:ext cx="3226140" cy="369332"/>
          </a:xfrm>
          <a:prstGeom prst="rect">
            <a:avLst/>
          </a:prstGeom>
        </p:spPr>
        <p:txBody>
          <a:bodyPr wrap="none">
            <a:spAutoFit/>
          </a:bodyPr>
          <a:lstStyle/>
          <a:p>
            <a:r>
              <a:rPr lang="en-US" altLang="zh-TW" b="1" kern="100" dirty="0">
                <a:solidFill>
                  <a:schemeClr val="accent6">
                    <a:lumMod val="75000"/>
                  </a:schemeClr>
                </a:solidFill>
                <a:ea typeface="標楷體" panose="03000509000000000000" pitchFamily="65" charset="-120"/>
                <a:cs typeface="Times New Roman" panose="02020603050405020304" pitchFamily="18" charset="0"/>
              </a:rPr>
              <a:t>NCBI_transcript_info</a:t>
            </a:r>
            <a:r>
              <a:rPr lang="en-US" altLang="zh-TW" b="1" kern="100" dirty="0">
                <a:ea typeface="標楷體" panose="03000509000000000000" pitchFamily="65" charset="-120"/>
                <a:cs typeface="Times New Roman" panose="02020603050405020304" pitchFamily="18" charset="0"/>
              </a:rPr>
              <a:t>_20180211</a:t>
            </a:r>
            <a:endParaRPr lang="zh-TW" altLang="en-US" b="1" dirty="0">
              <a:ea typeface="標楷體" panose="03000509000000000000" pitchFamily="65" charset="-120"/>
            </a:endParaRPr>
          </a:p>
        </p:txBody>
      </p:sp>
    </p:spTree>
    <p:extLst>
      <p:ext uri="{BB962C8B-B14F-4D97-AF65-F5344CB8AC3E}">
        <p14:creationId xmlns:p14="http://schemas.microsoft.com/office/powerpoint/2010/main" val="31377998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p:cNvSpPr txBox="1"/>
          <p:nvPr/>
        </p:nvSpPr>
        <p:spPr>
          <a:xfrm>
            <a:off x="299356" y="152636"/>
            <a:ext cx="11377264" cy="5632311"/>
          </a:xfrm>
          <a:prstGeom prst="rect">
            <a:avLst/>
          </a:prstGeom>
          <a:noFill/>
        </p:spPr>
        <p:txBody>
          <a:bodyPr wrap="square" rtlCol="0">
            <a:spAutoFit/>
          </a:bodyPr>
          <a:lstStyle/>
          <a:p>
            <a:pPr>
              <a:lnSpc>
                <a:spcPct val="150000"/>
              </a:lnSpc>
            </a:pPr>
            <a:r>
              <a:rPr lang="en-US" altLang="zh-TW" sz="2000" b="1" dirty="0">
                <a:ea typeface="標楷體" panose="03000509000000000000" pitchFamily="65" charset="-120"/>
              </a:rPr>
              <a:t>0. </a:t>
            </a:r>
            <a:r>
              <a:rPr lang="zh-TW" altLang="en-US" sz="2000" b="1" dirty="0">
                <a:ea typeface="標楷體" panose="03000509000000000000" pitchFamily="65" charset="-120"/>
              </a:rPr>
              <a:t>   軟體安裝</a:t>
            </a:r>
            <a:endParaRPr lang="en-US" altLang="zh-TW" b="1" dirty="0">
              <a:latin typeface="+mn-ea"/>
            </a:endParaRPr>
          </a:p>
          <a:p>
            <a:pPr marL="457200" indent="-457200">
              <a:lnSpc>
                <a:spcPct val="150000"/>
              </a:lnSpc>
              <a:buAutoNum type="arabicPeriod"/>
            </a:pPr>
            <a:r>
              <a:rPr lang="en-US" altLang="zh-TW" sz="2000" b="1" dirty="0">
                <a:ea typeface="標楷體" panose="03000509000000000000" pitchFamily="65" charset="-120"/>
              </a:rPr>
              <a:t>TCGA</a:t>
            </a:r>
            <a:r>
              <a:rPr lang="zh-TW" altLang="en-US" sz="2000" b="1" dirty="0">
                <a:ea typeface="標楷體" panose="03000509000000000000" pitchFamily="65" charset="-120"/>
              </a:rPr>
              <a:t> </a:t>
            </a:r>
            <a:r>
              <a:rPr lang="en-US" altLang="zh-TW" sz="2000" b="1" dirty="0">
                <a:ea typeface="標楷體" panose="03000509000000000000" pitchFamily="65" charset="-120"/>
              </a:rPr>
              <a:t>Aligned BAM</a:t>
            </a:r>
            <a:r>
              <a:rPr lang="zh-TW" altLang="en-US" sz="2000" b="1" dirty="0">
                <a:ea typeface="標楷體" panose="03000509000000000000" pitchFamily="65" charset="-120"/>
              </a:rPr>
              <a:t>下載</a:t>
            </a:r>
            <a:endParaRPr lang="en-US" altLang="zh-TW" sz="2000" b="1" dirty="0">
              <a:ea typeface="標楷體" panose="03000509000000000000" pitchFamily="65" charset="-120"/>
            </a:endParaRPr>
          </a:p>
          <a:p>
            <a:pPr marL="457200" indent="-457200">
              <a:lnSpc>
                <a:spcPct val="150000"/>
              </a:lnSpc>
              <a:buAutoNum type="arabicPeriod"/>
            </a:pPr>
            <a:r>
              <a:rPr lang="zh-TW" altLang="en-US" sz="2000" b="1" dirty="0">
                <a:ea typeface="標楷體" panose="03000509000000000000" pitchFamily="65" charset="-120"/>
              </a:rPr>
              <a:t>資料前處理</a:t>
            </a:r>
            <a:r>
              <a:rPr lang="en-US" altLang="zh-TW" sz="2000" b="1" dirty="0">
                <a:ea typeface="標楷體" panose="03000509000000000000" pitchFamily="65" charset="-120"/>
              </a:rPr>
              <a:t>(Clinical Data</a:t>
            </a:r>
            <a:r>
              <a:rPr lang="zh-TW" altLang="en-US" sz="2000" b="1" dirty="0">
                <a:ea typeface="標楷體" panose="03000509000000000000" pitchFamily="65" charset="-120"/>
              </a:rPr>
              <a:t>下載與處理</a:t>
            </a:r>
            <a:r>
              <a:rPr lang="en-US" altLang="zh-TW" sz="2000" b="1" dirty="0">
                <a:ea typeface="標楷體" panose="03000509000000000000" pitchFamily="65" charset="-120"/>
              </a:rPr>
              <a:t>:</a:t>
            </a:r>
            <a:r>
              <a:rPr lang="zh-TW" altLang="en-US" sz="2000" b="1" dirty="0">
                <a:ea typeface="標楷體" panose="03000509000000000000" pitchFamily="65" charset="-120"/>
              </a:rPr>
              <a:t> 將臨床資料匯入</a:t>
            </a:r>
            <a:r>
              <a:rPr lang="en-US" altLang="zh-TW" sz="2000" b="1" dirty="0">
                <a:ea typeface="標楷體" panose="03000509000000000000" pitchFamily="65" charset="-120"/>
              </a:rPr>
              <a:t>mysql)</a:t>
            </a:r>
            <a:endParaRPr lang="en-US" altLang="zh-TW" sz="2000" b="1" dirty="0">
              <a:solidFill>
                <a:schemeClr val="accent5">
                  <a:lumMod val="50000"/>
                </a:schemeClr>
              </a:solidFill>
              <a:ea typeface="標楷體" panose="03000509000000000000" pitchFamily="65" charset="-120"/>
            </a:endParaRPr>
          </a:p>
          <a:p>
            <a:pPr marL="457200" indent="-457200">
              <a:lnSpc>
                <a:spcPct val="150000"/>
              </a:lnSpc>
              <a:buAutoNum type="arabicPeriod"/>
            </a:pPr>
            <a:r>
              <a:rPr lang="zh-TW" altLang="en-US" sz="2000" b="1" dirty="0">
                <a:ea typeface="標楷體" panose="03000509000000000000" pitchFamily="65" charset="-120"/>
              </a:rPr>
              <a:t>資料前處理</a:t>
            </a:r>
            <a:r>
              <a:rPr lang="en-US" altLang="zh-TW" sz="2000" b="1" dirty="0">
                <a:ea typeface="標楷體" panose="03000509000000000000" pitchFamily="65" charset="-120"/>
              </a:rPr>
              <a:t>(Sample Sheet</a:t>
            </a:r>
            <a:r>
              <a:rPr lang="zh-TW" altLang="en-US" sz="2000" b="1" dirty="0">
                <a:ea typeface="標楷體" panose="03000509000000000000" pitchFamily="65" charset="-120"/>
              </a:rPr>
              <a:t>下載與處理</a:t>
            </a:r>
            <a:r>
              <a:rPr lang="en-US" altLang="zh-TW" sz="2000" b="1" dirty="0">
                <a:ea typeface="標楷體" panose="03000509000000000000" pitchFamily="65" charset="-120"/>
              </a:rPr>
              <a:t>:</a:t>
            </a:r>
            <a:r>
              <a:rPr lang="zh-TW" altLang="en-US" sz="2000" b="1" dirty="0">
                <a:ea typeface="標楷體" panose="03000509000000000000" pitchFamily="65" charset="-120"/>
              </a:rPr>
              <a:t> </a:t>
            </a:r>
            <a:r>
              <a:rPr lang="zh-TW" altLang="en-US" sz="2000" b="1" dirty="0">
                <a:solidFill>
                  <a:srgbClr val="FF0000"/>
                </a:solidFill>
                <a:ea typeface="標楷體" panose="03000509000000000000" pitchFamily="65" charset="-120"/>
              </a:rPr>
              <a:t>將</a:t>
            </a:r>
            <a:r>
              <a:rPr lang="en-US" altLang="zh-TW" sz="2000" b="1" dirty="0">
                <a:solidFill>
                  <a:srgbClr val="FF0000"/>
                </a:solidFill>
                <a:ea typeface="標楷體" panose="03000509000000000000" pitchFamily="65" charset="-120"/>
              </a:rPr>
              <a:t>BAM</a:t>
            </a:r>
            <a:r>
              <a:rPr lang="zh-TW" altLang="en-US" sz="2000" b="1" dirty="0">
                <a:solidFill>
                  <a:srgbClr val="FF0000"/>
                </a:solidFill>
                <a:ea typeface="標楷體" panose="03000509000000000000" pitchFamily="65" charset="-120"/>
              </a:rPr>
              <a:t>檔以癌症期別分類</a:t>
            </a:r>
            <a:r>
              <a:rPr lang="en-US" altLang="zh-TW" sz="2000" b="1" dirty="0">
                <a:ea typeface="標楷體" panose="03000509000000000000" pitchFamily="65" charset="-120"/>
              </a:rPr>
              <a:t>)</a:t>
            </a:r>
            <a:endParaRPr lang="en-US" altLang="zh-TW" sz="2000" b="1" dirty="0">
              <a:solidFill>
                <a:schemeClr val="accent5">
                  <a:lumMod val="50000"/>
                </a:schemeClr>
              </a:solidFill>
              <a:ea typeface="標楷體" panose="03000509000000000000" pitchFamily="65" charset="-120"/>
            </a:endParaRPr>
          </a:p>
          <a:p>
            <a:pPr marL="457200" indent="-457200">
              <a:lnSpc>
                <a:spcPct val="150000"/>
              </a:lnSpc>
              <a:buAutoNum type="arabicPeriod"/>
            </a:pPr>
            <a:r>
              <a:rPr lang="en-US" altLang="zh-TW" sz="2000" b="1" dirty="0">
                <a:ea typeface="標楷體" panose="03000509000000000000" pitchFamily="65" charset="-120"/>
              </a:rPr>
              <a:t>Cufflinks, Cuffquant</a:t>
            </a:r>
          </a:p>
          <a:p>
            <a:pPr marL="457200" indent="-457200">
              <a:lnSpc>
                <a:spcPct val="150000"/>
              </a:lnSpc>
              <a:buAutoNum type="arabicPeriod"/>
            </a:pPr>
            <a:r>
              <a:rPr lang="zh-TW" altLang="en-US" sz="2000" b="1" dirty="0">
                <a:ea typeface="標楷體" panose="03000509000000000000" pitchFamily="65" charset="-120"/>
              </a:rPr>
              <a:t>資料後處理</a:t>
            </a:r>
            <a:r>
              <a:rPr lang="en-US" altLang="zh-TW" sz="2000" b="1" dirty="0">
                <a:ea typeface="標楷體" panose="03000509000000000000" pitchFamily="65" charset="-120"/>
              </a:rPr>
              <a:t>(</a:t>
            </a:r>
            <a:r>
              <a:rPr lang="zh-TW" altLang="en-US" sz="2000" b="1" dirty="0">
                <a:ea typeface="標楷體" panose="03000509000000000000" pitchFamily="65" charset="-120"/>
              </a:rPr>
              <a:t>各期別</a:t>
            </a:r>
            <a:r>
              <a:rPr lang="en-US" altLang="zh-TW" sz="2000" b="1" dirty="0">
                <a:ea typeface="標楷體" panose="03000509000000000000" pitchFamily="65" charset="-120"/>
              </a:rPr>
              <a:t>[Cufflinks FPKM|</a:t>
            </a:r>
            <a:r>
              <a:rPr lang="zh-TW" altLang="en-US" sz="2000" b="1" dirty="0">
                <a:ea typeface="標楷體" panose="03000509000000000000" pitchFamily="65" charset="-120"/>
              </a:rPr>
              <a:t>病人</a:t>
            </a:r>
            <a:r>
              <a:rPr lang="en-US" altLang="zh-TW" sz="2000" b="1" dirty="0">
                <a:ea typeface="標楷體" panose="03000509000000000000" pitchFamily="65" charset="-120"/>
              </a:rPr>
              <a:t>id|</a:t>
            </a:r>
            <a:r>
              <a:rPr lang="zh-TW" altLang="en-US" sz="2000" b="1" dirty="0">
                <a:ea typeface="標楷體" panose="03000509000000000000" pitchFamily="65" charset="-120"/>
              </a:rPr>
              <a:t>存活時間</a:t>
            </a:r>
            <a:r>
              <a:rPr lang="en-US" altLang="zh-TW" sz="2000" b="1" dirty="0">
                <a:ea typeface="標楷體" panose="03000509000000000000" pitchFamily="65" charset="-120"/>
              </a:rPr>
              <a:t>|</a:t>
            </a:r>
            <a:r>
              <a:rPr lang="zh-TW" altLang="en-US" sz="2000" b="1" dirty="0">
                <a:ea typeface="標楷體" panose="03000509000000000000" pitchFamily="65" charset="-120"/>
              </a:rPr>
              <a:t>存活狀態</a:t>
            </a:r>
            <a:r>
              <a:rPr lang="en-US" altLang="zh-TW" sz="2000" b="1" dirty="0">
                <a:ea typeface="標楷體" panose="03000509000000000000" pitchFamily="65" charset="-120"/>
              </a:rPr>
              <a:t>]</a:t>
            </a:r>
            <a:r>
              <a:rPr lang="zh-TW" altLang="en-US" sz="2000" b="1" dirty="0">
                <a:ea typeface="標楷體" panose="03000509000000000000" pitchFamily="65" charset="-120"/>
              </a:rPr>
              <a:t>整理成一張表</a:t>
            </a:r>
            <a:r>
              <a:rPr lang="en-US" altLang="zh-TW" sz="2000" b="1" dirty="0">
                <a:ea typeface="標楷體" panose="03000509000000000000" pitchFamily="65" charset="-120"/>
              </a:rPr>
              <a:t>)</a:t>
            </a:r>
          </a:p>
          <a:p>
            <a:pPr marL="457200" indent="-457200">
              <a:lnSpc>
                <a:spcPct val="150000"/>
              </a:lnSpc>
              <a:buAutoNum type="arabicPeriod"/>
            </a:pPr>
            <a:r>
              <a:rPr lang="en-US" altLang="zh-TW" sz="2000" b="1" dirty="0">
                <a:ea typeface="標楷體" panose="03000509000000000000" pitchFamily="65" charset="-120"/>
              </a:rPr>
              <a:t>Cuffdiff</a:t>
            </a:r>
          </a:p>
          <a:p>
            <a:pPr marL="457200" indent="-457200">
              <a:lnSpc>
                <a:spcPct val="150000"/>
              </a:lnSpc>
              <a:buAutoNum type="arabicPeriod"/>
            </a:pPr>
            <a:r>
              <a:rPr lang="zh-TW" altLang="en-US" sz="2000" b="1" dirty="0">
                <a:ea typeface="標楷體" panose="03000509000000000000" pitchFamily="65" charset="-120"/>
              </a:rPr>
              <a:t>資料後處理</a:t>
            </a:r>
            <a:r>
              <a:rPr lang="en-US" altLang="zh-TW" sz="2000" b="1" dirty="0">
                <a:ea typeface="標楷體" panose="03000509000000000000" pitchFamily="65" charset="-120"/>
              </a:rPr>
              <a:t>(</a:t>
            </a:r>
            <a:r>
              <a:rPr lang="zh-TW" altLang="en-US" sz="2000" b="1" dirty="0">
                <a:ea typeface="標楷體" panose="03000509000000000000" pitchFamily="65" charset="-120"/>
              </a:rPr>
              <a:t>將</a:t>
            </a:r>
            <a:r>
              <a:rPr lang="en-US" altLang="zh-TW" sz="2000" b="1" dirty="0">
                <a:ea typeface="標楷體" panose="03000509000000000000" pitchFamily="65" charset="-120"/>
              </a:rPr>
              <a:t>Cuffdiff</a:t>
            </a:r>
            <a:r>
              <a:rPr lang="zh-TW" altLang="en-US" sz="2000" b="1" dirty="0">
                <a:ea typeface="標楷體" panose="03000509000000000000" pitchFamily="65" charset="-120"/>
              </a:rPr>
              <a:t>結果匯入資料庫</a:t>
            </a:r>
            <a:r>
              <a:rPr lang="en-US" altLang="zh-TW" sz="2000" b="1" dirty="0">
                <a:ea typeface="標楷體" panose="03000509000000000000" pitchFamily="65" charset="-120"/>
              </a:rPr>
              <a:t>)</a:t>
            </a:r>
          </a:p>
          <a:p>
            <a:pPr marL="457200" indent="-457200">
              <a:lnSpc>
                <a:spcPct val="150000"/>
              </a:lnSpc>
              <a:buAutoNum type="arabicPeriod"/>
            </a:pPr>
            <a:r>
              <a:rPr lang="zh-TW" altLang="en-US" sz="2000" b="1" dirty="0">
                <a:ea typeface="標楷體" panose="03000509000000000000" pitchFamily="65" charset="-120"/>
              </a:rPr>
              <a:t>資料後處理</a:t>
            </a:r>
            <a:r>
              <a:rPr lang="en-US" altLang="zh-TW" sz="2000" b="1" dirty="0">
                <a:ea typeface="標楷體" panose="03000509000000000000" pitchFamily="65" charset="-120"/>
              </a:rPr>
              <a:t>(</a:t>
            </a:r>
            <a:r>
              <a:rPr lang="zh-TW" altLang="en-US" sz="2000" b="1" dirty="0">
                <a:ea typeface="標楷體" panose="03000509000000000000" pitchFamily="65" charset="-120"/>
              </a:rPr>
              <a:t>將</a:t>
            </a:r>
            <a:r>
              <a:rPr lang="en-US" altLang="zh-TW" sz="2000" b="1" dirty="0">
                <a:ea typeface="標楷體" panose="03000509000000000000" pitchFamily="65" charset="-120"/>
              </a:rPr>
              <a:t>Cuffdiff FPKM</a:t>
            </a:r>
            <a:r>
              <a:rPr lang="zh-TW" altLang="en-US" sz="2000" b="1" dirty="0">
                <a:ea typeface="標楷體" panose="03000509000000000000" pitchFamily="65" charset="-120"/>
              </a:rPr>
              <a:t>集合成一表，並在所有</a:t>
            </a:r>
            <a:r>
              <a:rPr lang="en-US" altLang="zh-TW" sz="2000" b="1" dirty="0">
                <a:ea typeface="標楷體" panose="03000509000000000000" pitchFamily="65" charset="-120"/>
              </a:rPr>
              <a:t>Cuffdiff</a:t>
            </a:r>
            <a:r>
              <a:rPr lang="zh-TW" altLang="en-US" sz="2000" b="1" dirty="0">
                <a:ea typeface="標楷體" panose="03000509000000000000" pitchFamily="65" charset="-120"/>
              </a:rPr>
              <a:t>結果表加上</a:t>
            </a:r>
            <a:r>
              <a:rPr lang="en-US" altLang="zh-TW" sz="2000" b="1" dirty="0">
                <a:ea typeface="標楷體" panose="03000509000000000000" pitchFamily="65" charset="-120"/>
              </a:rPr>
              <a:t>KS test, T test, U test)</a:t>
            </a:r>
          </a:p>
          <a:p>
            <a:pPr marL="457200" indent="-457200">
              <a:lnSpc>
                <a:spcPct val="150000"/>
              </a:lnSpc>
              <a:buAutoNum type="arabicPeriod"/>
            </a:pPr>
            <a:r>
              <a:rPr lang="zh-TW" altLang="en-US" sz="2000" b="1" dirty="0">
                <a:ea typeface="標楷體" panose="03000509000000000000" pitchFamily="65" charset="-120"/>
              </a:rPr>
              <a:t>資料後處理</a:t>
            </a:r>
            <a:r>
              <a:rPr lang="en-US" altLang="zh-TW" sz="2000" b="1" dirty="0">
                <a:ea typeface="標楷體" panose="03000509000000000000" pitchFamily="65" charset="-120"/>
              </a:rPr>
              <a:t>(</a:t>
            </a:r>
            <a:r>
              <a:rPr lang="zh-TW" altLang="en-US" sz="2000" b="1" dirty="0">
                <a:ea typeface="標楷體" panose="03000509000000000000" pitchFamily="65" charset="-120"/>
              </a:rPr>
              <a:t>彙整所有</a:t>
            </a:r>
            <a:r>
              <a:rPr lang="en-US" altLang="zh-TW" sz="2000" b="1" dirty="0">
                <a:ea typeface="標楷體" panose="03000509000000000000" pitchFamily="65" charset="-120"/>
              </a:rPr>
              <a:t>Cuffdiff</a:t>
            </a:r>
            <a:r>
              <a:rPr lang="zh-TW" altLang="en-US" sz="2000" b="1" dirty="0">
                <a:ea typeface="標楷體" panose="03000509000000000000" pitchFamily="65" charset="-120"/>
              </a:rPr>
              <a:t>結果表之</a:t>
            </a:r>
            <a:r>
              <a:rPr lang="en-US" altLang="zh-TW" sz="2000" b="1" dirty="0">
                <a:ea typeface="標楷體" panose="03000509000000000000" pitchFamily="65" charset="-120"/>
              </a:rPr>
              <a:t>FC, KS test, T test, U test</a:t>
            </a:r>
            <a:r>
              <a:rPr lang="zh-TW" altLang="en-US" sz="2000" b="1" dirty="0">
                <a:ea typeface="標楷體" panose="03000509000000000000" pitchFamily="65" charset="-120"/>
              </a:rPr>
              <a:t>至一張表</a:t>
            </a:r>
            <a:r>
              <a:rPr lang="en-US" altLang="zh-TW" sz="2000" b="1" dirty="0">
                <a:ea typeface="標楷體" panose="03000509000000000000" pitchFamily="65" charset="-120"/>
              </a:rPr>
              <a:t>)</a:t>
            </a:r>
          </a:p>
          <a:p>
            <a:pPr marL="457200" indent="-457200">
              <a:lnSpc>
                <a:spcPct val="150000"/>
              </a:lnSpc>
              <a:buAutoNum type="arabicPeriod"/>
            </a:pPr>
            <a:r>
              <a:rPr lang="zh-TW" altLang="en-US" sz="2000" b="1" dirty="0">
                <a:ea typeface="標楷體" panose="03000509000000000000" pitchFamily="65" charset="-120"/>
              </a:rPr>
              <a:t>在</a:t>
            </a:r>
            <a:r>
              <a:rPr lang="en-US" altLang="zh-TW" sz="2000" b="1" dirty="0"/>
              <a:t>Mutual_Relationship (mysql) </a:t>
            </a:r>
            <a:r>
              <a:rPr lang="zh-TW" altLang="en-US" sz="2000" b="1" dirty="0"/>
              <a:t>表格新增癌症的各項資訊</a:t>
            </a:r>
            <a:endParaRPr lang="en-US" altLang="zh-TW" sz="2000" b="1" dirty="0"/>
          </a:p>
          <a:p>
            <a:pPr marL="457200" indent="-457200">
              <a:lnSpc>
                <a:spcPct val="150000"/>
              </a:lnSpc>
              <a:buAutoNum type="arabicPeriod"/>
            </a:pPr>
            <a:r>
              <a:rPr lang="zh-TW" altLang="en-US" sz="2000" b="1" dirty="0">
                <a:ea typeface="標楷體" panose="03000509000000000000" pitchFamily="65" charset="-120"/>
              </a:rPr>
              <a:t>將資料表匯出，存放於指定資料夾供</a:t>
            </a:r>
            <a:r>
              <a:rPr lang="en-US" altLang="zh-TW" sz="2000" b="1" dirty="0">
                <a:ea typeface="標楷體" panose="03000509000000000000" pitchFamily="65" charset="-120"/>
              </a:rPr>
              <a:t>Download</a:t>
            </a:r>
            <a:r>
              <a:rPr lang="zh-TW" altLang="en-US" sz="2000" b="1" dirty="0">
                <a:ea typeface="標楷體" panose="03000509000000000000" pitchFamily="65" charset="-120"/>
              </a:rPr>
              <a:t>頁面使用</a:t>
            </a:r>
            <a:endParaRPr lang="en-US" altLang="zh-TW" sz="2000" b="1" dirty="0">
              <a:ea typeface="標楷體" panose="03000509000000000000" pitchFamily="65" charset="-120"/>
            </a:endParaRPr>
          </a:p>
        </p:txBody>
      </p:sp>
    </p:spTree>
    <p:extLst>
      <p:ext uri="{BB962C8B-B14F-4D97-AF65-F5344CB8AC3E}">
        <p14:creationId xmlns:p14="http://schemas.microsoft.com/office/powerpoint/2010/main" val="28070914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32804" y="269148"/>
            <a:ext cx="4288353" cy="400110"/>
          </a:xfrm>
          <a:prstGeom prst="rect">
            <a:avLst/>
          </a:prstGeom>
        </p:spPr>
        <p:txBody>
          <a:bodyPr wrap="none">
            <a:spAutoFit/>
          </a:bodyPr>
          <a:lstStyle/>
          <a:p>
            <a:r>
              <a:rPr lang="en-US" altLang="zh-TW" sz="2000" b="1" dirty="0">
                <a:latin typeface="標楷體" panose="03000509000000000000" pitchFamily="65" charset="-120"/>
                <a:ea typeface="標楷體" panose="03000509000000000000" pitchFamily="65" charset="-120"/>
              </a:rPr>
              <a:t>4. NCBI</a:t>
            </a:r>
            <a:r>
              <a:rPr lang="zh-TW" altLang="en-US" sz="2000" b="1" dirty="0">
                <a:latin typeface="標楷體" panose="03000509000000000000" pitchFamily="65" charset="-120"/>
                <a:ea typeface="標楷體" panose="03000509000000000000" pitchFamily="65" charset="-120"/>
              </a:rPr>
              <a:t> </a:t>
            </a:r>
            <a:r>
              <a:rPr lang="en-US" altLang="zh-TW" sz="2000" b="1" dirty="0">
                <a:latin typeface="標楷體" panose="03000509000000000000" pitchFamily="65" charset="-120"/>
                <a:ea typeface="標楷體" panose="03000509000000000000" pitchFamily="65" charset="-120"/>
              </a:rPr>
              <a:t>transcript link</a:t>
            </a:r>
            <a:r>
              <a:rPr lang="zh-TW" altLang="en-US" sz="2000" b="1" dirty="0">
                <a:latin typeface="標楷體" panose="03000509000000000000" pitchFamily="65" charset="-120"/>
                <a:ea typeface="標楷體" panose="03000509000000000000" pitchFamily="65" charset="-120"/>
              </a:rPr>
              <a:t>製作規則</a:t>
            </a:r>
            <a:endParaRPr lang="en-US" altLang="zh-TW" sz="2000" b="1" dirty="0">
              <a:latin typeface="標楷體" panose="03000509000000000000" pitchFamily="65" charset="-120"/>
              <a:ea typeface="標楷體" panose="03000509000000000000" pitchFamily="65" charset="-120"/>
            </a:endParaRPr>
          </a:p>
        </p:txBody>
      </p:sp>
      <p:sp>
        <p:nvSpPr>
          <p:cNvPr id="3" name="矩形 2"/>
          <p:cNvSpPr/>
          <p:nvPr/>
        </p:nvSpPr>
        <p:spPr>
          <a:xfrm>
            <a:off x="1114183" y="1323917"/>
            <a:ext cx="4671319" cy="738664"/>
          </a:xfrm>
          <a:prstGeom prst="rect">
            <a:avLst/>
          </a:prstGeom>
          <a:ln w="19050">
            <a:solidFill>
              <a:schemeClr val="tx1"/>
            </a:solidFill>
          </a:ln>
        </p:spPr>
        <p:txBody>
          <a:bodyPr wrap="square" anchor="ctr">
            <a:spAutoFit/>
          </a:bodyPr>
          <a:lstStyle/>
          <a:p>
            <a:pPr>
              <a:spcAft>
                <a:spcPts val="0"/>
              </a:spcAft>
            </a:pPr>
            <a:endParaRPr lang="en-US" sz="1400" kern="1200" dirty="0">
              <a:solidFill>
                <a:srgbClr val="000000"/>
              </a:solidFill>
              <a:effectLst/>
              <a:latin typeface="Calibri" panose="020F0502020204030204" pitchFamily="34" charset="0"/>
              <a:ea typeface="標楷體" panose="03000509000000000000" pitchFamily="65" charset="-120"/>
              <a:cs typeface="Times New Roman" panose="02020603050405020304" pitchFamily="18" charset="0"/>
            </a:endParaRPr>
          </a:p>
          <a:p>
            <a:pPr>
              <a:spcAft>
                <a:spcPts val="0"/>
              </a:spcAft>
            </a:pPr>
            <a:r>
              <a:rPr lang="en-US" sz="1400" kern="1200" dirty="0">
                <a:solidFill>
                  <a:srgbClr val="000000"/>
                </a:solidFill>
                <a:effectLst/>
                <a:latin typeface="Calibri" panose="020F0502020204030204" pitchFamily="34" charset="0"/>
                <a:ea typeface="標楷體" panose="03000509000000000000" pitchFamily="65" charset="-120"/>
                <a:cs typeface="Times New Roman" panose="02020603050405020304" pitchFamily="18" charset="0"/>
              </a:rPr>
              <a:t>https://</a:t>
            </a:r>
            <a:r>
              <a:rPr lang="en-US" sz="1400" dirty="0">
                <a:solidFill>
                  <a:srgbClr val="000000"/>
                </a:solidFill>
                <a:latin typeface="Calibri" panose="020F0502020204030204" pitchFamily="34" charset="0"/>
                <a:ea typeface="標楷體" panose="03000509000000000000" pitchFamily="65" charset="-120"/>
                <a:cs typeface="Times New Roman" panose="02020603050405020304" pitchFamily="18" charset="0"/>
              </a:rPr>
              <a:t>www.ncbi.nlm.nih.gov/nuccore/</a:t>
            </a:r>
            <a:endParaRPr lang="en-US" sz="1400" kern="1200" dirty="0">
              <a:solidFill>
                <a:srgbClr val="000000"/>
              </a:solidFill>
              <a:effectLst/>
              <a:latin typeface="Calibri" panose="020F0502020204030204" pitchFamily="34" charset="0"/>
              <a:ea typeface="標楷體" panose="03000509000000000000" pitchFamily="65" charset="-120"/>
              <a:cs typeface="Times New Roman" panose="02020603050405020304" pitchFamily="18" charset="0"/>
            </a:endParaRPr>
          </a:p>
          <a:p>
            <a:pPr>
              <a:spcAft>
                <a:spcPts val="0"/>
              </a:spcAft>
            </a:pPr>
            <a:endParaRPr lang="zh-TW" sz="1400" dirty="0">
              <a:effectLst/>
              <a:latin typeface="標楷體" panose="03000509000000000000" pitchFamily="65" charset="-120"/>
              <a:ea typeface="標楷體" panose="03000509000000000000" pitchFamily="65" charset="-120"/>
              <a:cs typeface="新細明體" panose="02020500000000000000" pitchFamily="18" charset="-120"/>
            </a:endParaRPr>
          </a:p>
        </p:txBody>
      </p:sp>
      <p:sp>
        <p:nvSpPr>
          <p:cNvPr id="4" name="平行四邊形 3"/>
          <p:cNvSpPr/>
          <p:nvPr/>
        </p:nvSpPr>
        <p:spPr>
          <a:xfrm>
            <a:off x="4069608" y="1538877"/>
            <a:ext cx="1656074" cy="326508"/>
          </a:xfrm>
          <a:prstGeom prst="parallelogram">
            <a:avLst>
              <a:gd name="adj" fmla="val 88412"/>
            </a:avLst>
          </a:prstGeom>
          <a:solidFill>
            <a:srgbClr val="E1E1E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TW" altLang="en-US" dirty="0">
              <a:ea typeface="標楷體" panose="03000509000000000000" pitchFamily="65" charset="-120"/>
            </a:endParaRPr>
          </a:p>
        </p:txBody>
      </p:sp>
      <p:sp>
        <p:nvSpPr>
          <p:cNvPr id="5" name="文字方塊 33"/>
          <p:cNvSpPr txBox="1"/>
          <p:nvPr/>
        </p:nvSpPr>
        <p:spPr>
          <a:xfrm>
            <a:off x="4223929" y="1546261"/>
            <a:ext cx="1405976" cy="328900"/>
          </a:xfrm>
          <a:prstGeom prst="rect">
            <a:avLst/>
          </a:prstGeom>
          <a:noFill/>
        </p:spPr>
        <p:txBody>
          <a:bodyPr wrap="square" rtlCol="0">
            <a:noAutofit/>
          </a:bodyPr>
          <a:lstStyle/>
          <a:p>
            <a:pPr>
              <a:spcAft>
                <a:spcPts val="0"/>
              </a:spcAft>
            </a:pPr>
            <a:r>
              <a:rPr lang="en-US" sz="1400" dirty="0">
                <a:solidFill>
                  <a:srgbClr val="000000"/>
                </a:solidFill>
                <a:latin typeface="Calibri" panose="020F0502020204030204" pitchFamily="34" charset="0"/>
                <a:ea typeface="標楷體" panose="03000509000000000000" pitchFamily="65" charset="-120"/>
                <a:cs typeface="Times New Roman" panose="02020603050405020304" pitchFamily="18" charset="0"/>
              </a:rPr>
              <a:t>Transcript </a:t>
            </a:r>
            <a:r>
              <a:rPr lang="en-US" sz="1400" kern="1200" dirty="0">
                <a:solidFill>
                  <a:srgbClr val="000000"/>
                </a:solidFill>
                <a:effectLst/>
                <a:latin typeface="Calibri" panose="020F0502020204030204" pitchFamily="34" charset="0"/>
                <a:ea typeface="標楷體" panose="03000509000000000000" pitchFamily="65" charset="-120"/>
                <a:cs typeface="Times New Roman" panose="02020603050405020304" pitchFamily="18" charset="0"/>
              </a:rPr>
              <a:t>name</a:t>
            </a:r>
            <a:endParaRPr lang="zh-TW" sz="2800" dirty="0">
              <a:effectLst/>
              <a:latin typeface="標楷體" panose="03000509000000000000" pitchFamily="65" charset="-120"/>
              <a:ea typeface="標楷體" panose="03000509000000000000" pitchFamily="65" charset="-120"/>
              <a:cs typeface="新細明體" panose="02020500000000000000" pitchFamily="18" charset="-120"/>
            </a:endParaRPr>
          </a:p>
        </p:txBody>
      </p:sp>
    </p:spTree>
    <p:extLst>
      <p:ext uri="{BB962C8B-B14F-4D97-AF65-F5344CB8AC3E}">
        <p14:creationId xmlns:p14="http://schemas.microsoft.com/office/powerpoint/2010/main" val="3498688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2473" y="317035"/>
            <a:ext cx="4031873" cy="400110"/>
          </a:xfrm>
          <a:prstGeom prst="rect">
            <a:avLst/>
          </a:prstGeom>
        </p:spPr>
        <p:txBody>
          <a:bodyPr wrap="none">
            <a:spAutoFit/>
          </a:bodyPr>
          <a:lstStyle/>
          <a:p>
            <a:r>
              <a:rPr lang="en-US" altLang="zh-TW" sz="2000" b="1" dirty="0">
                <a:latin typeface="標楷體" panose="03000509000000000000" pitchFamily="65" charset="-120"/>
                <a:ea typeface="標楷體" panose="03000509000000000000" pitchFamily="65" charset="-120"/>
              </a:rPr>
              <a:t> 5.</a:t>
            </a:r>
            <a:r>
              <a:rPr lang="zh-TW" altLang="en-US" sz="2000" b="1" dirty="0">
                <a:latin typeface="標楷體" panose="03000509000000000000" pitchFamily="65" charset="-120"/>
                <a:ea typeface="標楷體" panose="03000509000000000000" pitchFamily="65" charset="-120"/>
              </a:rPr>
              <a:t> </a:t>
            </a:r>
            <a:r>
              <a:rPr lang="en-US" altLang="zh-TW" sz="2000" b="1" dirty="0">
                <a:latin typeface="標楷體" panose="03000509000000000000" pitchFamily="65" charset="-120"/>
                <a:ea typeface="標楷體" panose="03000509000000000000" pitchFamily="65" charset="-120"/>
              </a:rPr>
              <a:t>Hg38 gene</a:t>
            </a:r>
            <a:r>
              <a:rPr lang="zh-TW" altLang="en-US" sz="2000" b="1" dirty="0">
                <a:latin typeface="標楷體" panose="03000509000000000000" pitchFamily="65" charset="-120"/>
                <a:ea typeface="標楷體" panose="03000509000000000000" pitchFamily="65" charset="-120"/>
              </a:rPr>
              <a:t> </a:t>
            </a:r>
            <a:r>
              <a:rPr lang="en-US" altLang="zh-TW" sz="2000" b="1" dirty="0">
                <a:latin typeface="標楷體" panose="03000509000000000000" pitchFamily="65" charset="-120"/>
                <a:ea typeface="標楷體" panose="03000509000000000000" pitchFamily="65" charset="-120"/>
              </a:rPr>
              <a:t>transcript</a:t>
            </a:r>
            <a:r>
              <a:rPr lang="zh-TW" altLang="en-US" sz="2000" b="1" dirty="0">
                <a:latin typeface="標楷體" panose="03000509000000000000" pitchFamily="65" charset="-120"/>
                <a:ea typeface="標楷體" panose="03000509000000000000" pitchFamily="65" charset="-120"/>
              </a:rPr>
              <a:t>對照表</a:t>
            </a:r>
            <a:endParaRPr lang="en-US" altLang="zh-TW" sz="2000" b="1" dirty="0">
              <a:latin typeface="標楷體" panose="03000509000000000000" pitchFamily="65" charset="-120"/>
              <a:ea typeface="標楷體" panose="03000509000000000000" pitchFamily="65" charset="-120"/>
            </a:endParaRPr>
          </a:p>
        </p:txBody>
      </p:sp>
      <p:sp>
        <p:nvSpPr>
          <p:cNvPr id="3" name="矩形 2"/>
          <p:cNvSpPr/>
          <p:nvPr/>
        </p:nvSpPr>
        <p:spPr>
          <a:xfrm>
            <a:off x="795535" y="1047774"/>
            <a:ext cx="9937983" cy="1384995"/>
          </a:xfrm>
          <a:prstGeom prst="rect">
            <a:avLst/>
          </a:prstGeom>
        </p:spPr>
        <p:txBody>
          <a:bodyPr wrap="square">
            <a:spAutoFit/>
          </a:bodyPr>
          <a:lstStyle/>
          <a:p>
            <a:pPr>
              <a:spcAft>
                <a:spcPts val="0"/>
              </a:spcAft>
            </a:pPr>
            <a:r>
              <a:rPr lang="en-US" altLang="zh-TW" sz="1400" kern="100" dirty="0">
                <a:ea typeface="標楷體" panose="03000509000000000000" pitchFamily="65" charset="-120"/>
                <a:cs typeface="Times New Roman" panose="02020603050405020304" pitchFamily="18" charset="0"/>
              </a:rPr>
              <a:t>$ python ~/pipeline/prepare_data/hg38_gene_transcripts/hg38_gene_transcripts.py</a:t>
            </a:r>
          </a:p>
          <a:p>
            <a:pPr>
              <a:spcAft>
                <a:spcPts val="0"/>
              </a:spcAft>
            </a:pPr>
            <a:r>
              <a:rPr lang="zh-TW" altLang="en-US" sz="1400" kern="100" dirty="0">
                <a:ea typeface="標楷體" panose="03000509000000000000" pitchFamily="65" charset="-120"/>
                <a:cs typeface="Times New Roman" panose="02020603050405020304" pitchFamily="18" charset="0"/>
              </a:rPr>
              <a:t>                 </a:t>
            </a:r>
            <a:r>
              <a:rPr lang="en-US" altLang="zh-TW" sz="1400" kern="100" dirty="0">
                <a:ea typeface="標楷體" panose="03000509000000000000" pitchFamily="65" charset="-120"/>
                <a:cs typeface="Times New Roman" panose="02020603050405020304" pitchFamily="18" charset="0"/>
              </a:rPr>
              <a:t>~/Reference/igenome_20170514/Homo_sapiens/UCSC/hg38/Annotation/Genes/genes.gtf		(hg38</a:t>
            </a:r>
            <a:r>
              <a:rPr lang="zh-TW" altLang="en-US" sz="1400" kern="100" dirty="0">
                <a:ea typeface="標楷體" panose="03000509000000000000" pitchFamily="65" charset="-120"/>
                <a:cs typeface="Times New Roman" panose="02020603050405020304" pitchFamily="18" charset="0"/>
              </a:rPr>
              <a:t>註解檔</a:t>
            </a:r>
            <a:r>
              <a:rPr lang="en-US" altLang="zh-TW" sz="1400" kern="100" dirty="0">
                <a:ea typeface="標楷體" panose="03000509000000000000" pitchFamily="65" charset="-120"/>
                <a:cs typeface="Times New Roman" panose="02020603050405020304" pitchFamily="18" charset="0"/>
              </a:rPr>
              <a:t>)</a:t>
            </a:r>
            <a:endParaRPr lang="zh-TW" altLang="zh-TW" sz="1400" kern="100" dirty="0">
              <a:ea typeface="標楷體" panose="03000509000000000000" pitchFamily="65" charset="-120"/>
              <a:cs typeface="Times New Roman" panose="02020603050405020304" pitchFamily="18" charset="0"/>
            </a:endParaRPr>
          </a:p>
          <a:p>
            <a:pPr marL="304800" indent="304800">
              <a:spcAft>
                <a:spcPts val="0"/>
              </a:spcAft>
            </a:pPr>
            <a:r>
              <a:rPr lang="zh-TW" altLang="en-US" sz="1400" kern="100" dirty="0">
                <a:ea typeface="標楷體" panose="03000509000000000000" pitchFamily="65" charset="-120"/>
                <a:cs typeface="Times New Roman" panose="02020603050405020304" pitchFamily="18" charset="0"/>
              </a:rPr>
              <a:t>  </a:t>
            </a:r>
            <a:r>
              <a:rPr lang="en-US" altLang="zh-TW" sz="1400" kern="100" dirty="0">
                <a:solidFill>
                  <a:schemeClr val="accent6">
                    <a:lumMod val="75000"/>
                  </a:schemeClr>
                </a:solidFill>
                <a:ea typeface="標楷體" panose="03000509000000000000" pitchFamily="65" charset="-120"/>
                <a:cs typeface="Times New Roman" panose="02020603050405020304" pitchFamily="18" charset="0"/>
              </a:rPr>
              <a:t>hg38_gene_transcripts</a:t>
            </a:r>
            <a:r>
              <a:rPr lang="en-US" altLang="zh-TW" sz="1400" kern="100" dirty="0">
                <a:ea typeface="標楷體" panose="03000509000000000000" pitchFamily="65" charset="-120"/>
                <a:cs typeface="Times New Roman" panose="02020603050405020304" pitchFamily="18" charset="0"/>
              </a:rPr>
              <a:t>							(</a:t>
            </a:r>
            <a:r>
              <a:rPr lang="zh-TW" altLang="en-US" sz="1400" kern="100" dirty="0">
                <a:ea typeface="標楷體" panose="03000509000000000000" pitchFamily="65" charset="-120"/>
                <a:cs typeface="Times New Roman" panose="02020603050405020304" pitchFamily="18" charset="0"/>
              </a:rPr>
              <a:t>輸出路徑</a:t>
            </a:r>
            <a:r>
              <a:rPr lang="en-US" altLang="zh-TW" sz="1400" kern="100" dirty="0">
                <a:ea typeface="標楷體" panose="03000509000000000000" pitchFamily="65" charset="-120"/>
                <a:cs typeface="Times New Roman" panose="02020603050405020304" pitchFamily="18" charset="0"/>
              </a:rPr>
              <a:t>)</a:t>
            </a:r>
            <a:endParaRPr lang="zh-TW" altLang="zh-TW" sz="1400" kern="100" dirty="0">
              <a:ea typeface="標楷體" panose="03000509000000000000" pitchFamily="65" charset="-120"/>
              <a:cs typeface="Times New Roman" panose="02020603050405020304" pitchFamily="18" charset="0"/>
            </a:endParaRPr>
          </a:p>
          <a:p>
            <a:pPr>
              <a:spcAft>
                <a:spcPts val="0"/>
              </a:spcAft>
            </a:pPr>
            <a:r>
              <a:rPr lang="en-US" altLang="zh-TW" sz="1400" kern="100" dirty="0">
                <a:ea typeface="標楷體" panose="03000509000000000000" pitchFamily="65" charset="-120"/>
                <a:cs typeface="Times New Roman" panose="02020603050405020304" pitchFamily="18" charset="0"/>
              </a:rPr>
              <a:t> </a:t>
            </a:r>
          </a:p>
          <a:p>
            <a:pPr>
              <a:spcAft>
                <a:spcPts val="0"/>
              </a:spcAft>
            </a:pPr>
            <a:r>
              <a:rPr lang="zh-TW" altLang="en-US" sz="1400" kern="100" dirty="0">
                <a:ea typeface="標楷體" panose="03000509000000000000" pitchFamily="65" charset="-120"/>
                <a:cs typeface="Times New Roman" panose="02020603050405020304" pitchFamily="18" charset="0"/>
              </a:rPr>
              <a:t>輸入</a:t>
            </a:r>
            <a:r>
              <a:rPr lang="en-US" altLang="zh-TW" sz="1400" kern="100" dirty="0">
                <a:ea typeface="標楷體" panose="03000509000000000000" pitchFamily="65" charset="-120"/>
                <a:cs typeface="Times New Roman" panose="02020603050405020304" pitchFamily="18" charset="0"/>
              </a:rPr>
              <a:t>:</a:t>
            </a:r>
            <a:r>
              <a:rPr lang="zh-TW" altLang="en-US" sz="1400" kern="100" dirty="0">
                <a:ea typeface="標楷體" panose="03000509000000000000" pitchFamily="65" charset="-120"/>
                <a:cs typeface="Times New Roman" panose="02020603050405020304" pitchFamily="18" charset="0"/>
              </a:rPr>
              <a:t> </a:t>
            </a:r>
            <a:r>
              <a:rPr lang="en-US" altLang="zh-TW" sz="1400" kern="100" dirty="0">
                <a:ea typeface="標楷體" panose="03000509000000000000" pitchFamily="65" charset="-120"/>
                <a:cs typeface="Times New Roman" panose="02020603050405020304" pitchFamily="18" charset="0"/>
              </a:rPr>
              <a:t>genes.gtf</a:t>
            </a:r>
            <a:endParaRPr lang="zh-TW" altLang="zh-TW" sz="1400" kern="100" dirty="0">
              <a:ea typeface="標楷體" panose="03000509000000000000" pitchFamily="65" charset="-120"/>
              <a:cs typeface="Times New Roman" panose="02020603050405020304" pitchFamily="18" charset="0"/>
            </a:endParaRPr>
          </a:p>
          <a:p>
            <a:pPr>
              <a:spcAft>
                <a:spcPts val="0"/>
              </a:spcAft>
            </a:pPr>
            <a:r>
              <a:rPr lang="zh-TW" altLang="zh-TW" sz="1400" kern="100" dirty="0">
                <a:ea typeface="標楷體" panose="03000509000000000000" pitchFamily="65" charset="-120"/>
                <a:cs typeface="Times New Roman" panose="02020603050405020304" pitchFamily="18" charset="0"/>
              </a:rPr>
              <a:t>輸出</a:t>
            </a:r>
            <a:r>
              <a:rPr lang="en-US" altLang="zh-TW" sz="1400" kern="100" dirty="0">
                <a:ea typeface="標楷體" panose="03000509000000000000" pitchFamily="65" charset="-120"/>
                <a:cs typeface="Times New Roman" panose="02020603050405020304" pitchFamily="18" charset="0"/>
              </a:rPr>
              <a:t>: </a:t>
            </a:r>
            <a:r>
              <a:rPr lang="en-US" altLang="zh-TW" sz="1400" kern="100" dirty="0">
                <a:solidFill>
                  <a:schemeClr val="accent6">
                    <a:lumMod val="75000"/>
                  </a:schemeClr>
                </a:solidFill>
                <a:ea typeface="標楷體" panose="03000509000000000000" pitchFamily="65" charset="-120"/>
                <a:cs typeface="Times New Roman" panose="02020603050405020304" pitchFamily="18" charset="0"/>
              </a:rPr>
              <a:t>hg38_gene_transcripts</a:t>
            </a:r>
            <a:r>
              <a:rPr lang="en-US" altLang="zh-TW" sz="1400" kern="100" dirty="0">
                <a:ea typeface="標楷體" panose="03000509000000000000" pitchFamily="65" charset="-120"/>
                <a:cs typeface="Times New Roman" panose="02020603050405020304" pitchFamily="18" charset="0"/>
              </a:rPr>
              <a:t>_20180129(mysql), </a:t>
            </a:r>
            <a:r>
              <a:rPr lang="en-US" altLang="zh-TW" sz="1400" kern="100" dirty="0">
                <a:solidFill>
                  <a:schemeClr val="accent6">
                    <a:lumMod val="75000"/>
                  </a:schemeClr>
                </a:solidFill>
                <a:ea typeface="標楷體" panose="03000509000000000000" pitchFamily="65" charset="-120"/>
                <a:cs typeface="Times New Roman" panose="02020603050405020304" pitchFamily="18" charset="0"/>
              </a:rPr>
              <a:t>hg38_gene_transcripts</a:t>
            </a:r>
            <a:r>
              <a:rPr lang="en-US" altLang="zh-TW" sz="1400" kern="100" dirty="0">
                <a:ea typeface="標楷體" panose="03000509000000000000" pitchFamily="65" charset="-120"/>
                <a:cs typeface="Times New Roman" panose="02020603050405020304" pitchFamily="18" charset="0"/>
              </a:rPr>
              <a:t>(text)</a:t>
            </a:r>
            <a:endParaRPr lang="zh-TW" altLang="zh-TW" sz="1400" kern="100" dirty="0">
              <a:ea typeface="標楷體" panose="03000509000000000000" pitchFamily="65" charset="-120"/>
              <a:cs typeface="Times New Roman" panose="02020603050405020304" pitchFamily="18" charset="0"/>
            </a:endParaRPr>
          </a:p>
        </p:txBody>
      </p:sp>
      <p:graphicFrame>
        <p:nvGraphicFramePr>
          <p:cNvPr id="4" name="表格 3"/>
          <p:cNvGraphicFramePr>
            <a:graphicFrameLocks noGrp="1"/>
          </p:cNvGraphicFramePr>
          <p:nvPr/>
        </p:nvGraphicFramePr>
        <p:xfrm>
          <a:off x="795535" y="3026775"/>
          <a:ext cx="8128000" cy="2214880"/>
        </p:xfrm>
        <a:graphic>
          <a:graphicData uri="http://schemas.openxmlformats.org/drawingml/2006/table">
            <a:tbl>
              <a:tblPr firstRow="1" bandRow="1">
                <a:tableStyleId>{5C22544A-7EE6-4342-B048-85BDC9FD1C3A}</a:tableStyleId>
              </a:tblPr>
              <a:tblGrid>
                <a:gridCol w="1423377">
                  <a:extLst>
                    <a:ext uri="{9D8B030D-6E8A-4147-A177-3AD203B41FA5}">
                      <a16:colId xmlns:a16="http://schemas.microsoft.com/office/drawing/2014/main" val="1077015637"/>
                    </a:ext>
                  </a:extLst>
                </a:gridCol>
                <a:gridCol w="6704623">
                  <a:extLst>
                    <a:ext uri="{9D8B030D-6E8A-4147-A177-3AD203B41FA5}">
                      <a16:colId xmlns:a16="http://schemas.microsoft.com/office/drawing/2014/main" val="1130540132"/>
                    </a:ext>
                  </a:extLst>
                </a:gridCol>
              </a:tblGrid>
              <a:tr h="370840">
                <a:tc>
                  <a:txBody>
                    <a:bodyPr/>
                    <a:lstStyle/>
                    <a:p>
                      <a:r>
                        <a:rPr lang="en-US" altLang="zh-TW" sz="1400" dirty="0">
                          <a:ea typeface="標楷體" panose="03000509000000000000" pitchFamily="65" charset="-120"/>
                        </a:rPr>
                        <a:t>Gene</a:t>
                      </a:r>
                      <a:endParaRPr lang="zh-TW" altLang="en-US" sz="1400" dirty="0">
                        <a:ea typeface="標楷體" panose="03000509000000000000" pitchFamily="65" charset="-120"/>
                      </a:endParaRPr>
                    </a:p>
                  </a:txBody>
                  <a:tcPr/>
                </a:tc>
                <a:tc>
                  <a:txBody>
                    <a:bodyPr/>
                    <a:lstStyle/>
                    <a:p>
                      <a:r>
                        <a:rPr lang="en-US" altLang="zh-TW" sz="1400" dirty="0">
                          <a:ea typeface="標楷體" panose="03000509000000000000" pitchFamily="65" charset="-120"/>
                        </a:rPr>
                        <a:t>Transcripts</a:t>
                      </a:r>
                      <a:endParaRPr lang="zh-TW" altLang="en-US" sz="1400" dirty="0">
                        <a:ea typeface="標楷體" panose="03000509000000000000" pitchFamily="65" charset="-120"/>
                      </a:endParaRPr>
                    </a:p>
                  </a:txBody>
                  <a:tcPr/>
                </a:tc>
                <a:extLst>
                  <a:ext uri="{0D108BD9-81ED-4DB2-BD59-A6C34878D82A}">
                    <a16:rowId xmlns:a16="http://schemas.microsoft.com/office/drawing/2014/main" val="2439802526"/>
                  </a:ext>
                </a:extLst>
              </a:tr>
              <a:tr h="370840">
                <a:tc>
                  <a:txBody>
                    <a:bodyPr/>
                    <a:lstStyle/>
                    <a:p>
                      <a:pPr fontAlgn="t"/>
                      <a:r>
                        <a:rPr lang="en-US" sz="1400" dirty="0">
                          <a:effectLst/>
                        </a:rPr>
                        <a:t>A1BG</a:t>
                      </a:r>
                    </a:p>
                  </a:txBody>
                  <a:tcPr/>
                </a:tc>
                <a:tc>
                  <a:txBody>
                    <a:bodyPr/>
                    <a:lstStyle/>
                    <a:p>
                      <a:pPr algn="l" fontAlgn="t"/>
                      <a:r>
                        <a:rPr lang="en-US" sz="1400" dirty="0">
                          <a:effectLst/>
                        </a:rPr>
                        <a:t>NM_130786</a:t>
                      </a:r>
                    </a:p>
                  </a:txBody>
                  <a:tcPr/>
                </a:tc>
                <a:extLst>
                  <a:ext uri="{0D108BD9-81ED-4DB2-BD59-A6C34878D82A}">
                    <a16:rowId xmlns:a16="http://schemas.microsoft.com/office/drawing/2014/main" val="1940762935"/>
                  </a:ext>
                </a:extLst>
              </a:tr>
              <a:tr h="370840">
                <a:tc>
                  <a:txBody>
                    <a:bodyPr/>
                    <a:lstStyle/>
                    <a:p>
                      <a:pPr fontAlgn="t"/>
                      <a:r>
                        <a:rPr lang="en-US" sz="1400" dirty="0">
                          <a:effectLst/>
                        </a:rPr>
                        <a:t>A1BG-AS1</a:t>
                      </a:r>
                    </a:p>
                  </a:txBody>
                  <a:tcPr/>
                </a:tc>
                <a:tc>
                  <a:txBody>
                    <a:bodyPr/>
                    <a:lstStyle/>
                    <a:p>
                      <a:pPr algn="l" fontAlgn="t"/>
                      <a:r>
                        <a:rPr lang="en-US" sz="1400" dirty="0">
                          <a:effectLst/>
                        </a:rPr>
                        <a:t>NR_015380</a:t>
                      </a:r>
                    </a:p>
                  </a:txBody>
                  <a:tcPr/>
                </a:tc>
                <a:extLst>
                  <a:ext uri="{0D108BD9-81ED-4DB2-BD59-A6C34878D82A}">
                    <a16:rowId xmlns:a16="http://schemas.microsoft.com/office/drawing/2014/main" val="2492911258"/>
                  </a:ext>
                </a:extLst>
              </a:tr>
              <a:tr h="370840">
                <a:tc>
                  <a:txBody>
                    <a:bodyPr/>
                    <a:lstStyle/>
                    <a:p>
                      <a:r>
                        <a:rPr lang="en-US" altLang="zh-TW" sz="1400" dirty="0">
                          <a:ea typeface="標楷體" panose="03000509000000000000" pitchFamily="65" charset="-120"/>
                        </a:rPr>
                        <a:t>A1CF</a:t>
                      </a:r>
                      <a:endParaRPr lang="zh-TW" altLang="en-US" sz="1400" dirty="0">
                        <a:ea typeface="標楷體" panose="03000509000000000000" pitchFamily="65" charset="-120"/>
                      </a:endParaRPr>
                    </a:p>
                  </a:txBody>
                  <a:tcPr/>
                </a:tc>
                <a:tc>
                  <a:txBody>
                    <a:bodyPr/>
                    <a:lstStyle/>
                    <a:p>
                      <a:r>
                        <a:rPr lang="en-US" altLang="zh-TW" sz="1400" dirty="0">
                          <a:ea typeface="標楷體" panose="03000509000000000000" pitchFamily="65" charset="-120"/>
                        </a:rPr>
                        <a:t>NM_138933,NM_138932,NM_014576,NM_001198820,NM_001198818,NM_001198819</a:t>
                      </a:r>
                      <a:endParaRPr lang="zh-TW" altLang="en-US" sz="1400" dirty="0">
                        <a:ea typeface="標楷體" panose="03000509000000000000" pitchFamily="65" charset="-120"/>
                      </a:endParaRPr>
                    </a:p>
                  </a:txBody>
                  <a:tcPr/>
                </a:tc>
                <a:extLst>
                  <a:ext uri="{0D108BD9-81ED-4DB2-BD59-A6C34878D82A}">
                    <a16:rowId xmlns:a16="http://schemas.microsoft.com/office/drawing/2014/main" val="4196834855"/>
                  </a:ext>
                </a:extLst>
              </a:tr>
              <a:tr h="370840">
                <a:tc gridSpan="2">
                  <a:txBody>
                    <a:bodyPr/>
                    <a:lstStyle/>
                    <a:p>
                      <a:pPr algn="ctr"/>
                      <a:r>
                        <a:rPr lang="en-US" altLang="zh-TW" sz="1400" b="1" dirty="0">
                          <a:ea typeface="標楷體" panose="03000509000000000000" pitchFamily="65" charset="-120"/>
                        </a:rPr>
                        <a:t>.</a:t>
                      </a:r>
                    </a:p>
                    <a:p>
                      <a:pPr algn="ctr"/>
                      <a:r>
                        <a:rPr lang="en-US" altLang="zh-TW" sz="1400" b="1" dirty="0">
                          <a:ea typeface="標楷體" panose="03000509000000000000" pitchFamily="65" charset="-120"/>
                        </a:rPr>
                        <a:t>.</a:t>
                      </a:r>
                    </a:p>
                    <a:p>
                      <a:pPr algn="ctr"/>
                      <a:r>
                        <a:rPr lang="en-US" altLang="zh-TW" sz="1400" b="1" dirty="0">
                          <a:ea typeface="標楷體" panose="03000509000000000000" pitchFamily="65" charset="-120"/>
                        </a:rPr>
                        <a:t>.</a:t>
                      </a:r>
                    </a:p>
                  </a:txBody>
                  <a:tcPr/>
                </a:tc>
                <a:tc hMerge="1">
                  <a:txBody>
                    <a:bodyPr/>
                    <a:lstStyle/>
                    <a:p>
                      <a:endParaRPr lang="zh-TW" altLang="en-US" sz="1400" dirty="0"/>
                    </a:p>
                  </a:txBody>
                  <a:tcPr/>
                </a:tc>
                <a:extLst>
                  <a:ext uri="{0D108BD9-81ED-4DB2-BD59-A6C34878D82A}">
                    <a16:rowId xmlns:a16="http://schemas.microsoft.com/office/drawing/2014/main" val="257666954"/>
                  </a:ext>
                </a:extLst>
              </a:tr>
            </a:tbl>
          </a:graphicData>
        </a:graphic>
      </p:graphicFrame>
      <p:sp>
        <p:nvSpPr>
          <p:cNvPr id="5" name="矩形 4"/>
          <p:cNvSpPr/>
          <p:nvPr/>
        </p:nvSpPr>
        <p:spPr>
          <a:xfrm>
            <a:off x="795535" y="2624994"/>
            <a:ext cx="2701189" cy="307777"/>
          </a:xfrm>
          <a:prstGeom prst="rect">
            <a:avLst/>
          </a:prstGeom>
        </p:spPr>
        <p:txBody>
          <a:bodyPr wrap="none">
            <a:spAutoFit/>
          </a:bodyPr>
          <a:lstStyle/>
          <a:p>
            <a:r>
              <a:rPr lang="en-US" altLang="zh-TW" sz="1400" b="1" kern="100" dirty="0">
                <a:solidFill>
                  <a:schemeClr val="accent6">
                    <a:lumMod val="75000"/>
                  </a:schemeClr>
                </a:solidFill>
                <a:ea typeface="標楷體" panose="03000509000000000000" pitchFamily="65" charset="-120"/>
                <a:cs typeface="Times New Roman" panose="02020603050405020304" pitchFamily="18" charset="0"/>
              </a:rPr>
              <a:t>hg38_gene_transcripts</a:t>
            </a:r>
            <a:r>
              <a:rPr lang="en-US" altLang="zh-TW" sz="1400" b="1" kern="100" dirty="0">
                <a:ea typeface="標楷體" panose="03000509000000000000" pitchFamily="65" charset="-120"/>
                <a:cs typeface="Times New Roman" panose="02020603050405020304" pitchFamily="18" charset="0"/>
              </a:rPr>
              <a:t>_20180129</a:t>
            </a:r>
            <a:endParaRPr lang="zh-TW" altLang="en-US" sz="1400" b="1" dirty="0">
              <a:ea typeface="標楷體" panose="03000509000000000000" pitchFamily="65" charset="-120"/>
            </a:endParaRPr>
          </a:p>
        </p:txBody>
      </p:sp>
    </p:spTree>
    <p:extLst>
      <p:ext uri="{BB962C8B-B14F-4D97-AF65-F5344CB8AC3E}">
        <p14:creationId xmlns:p14="http://schemas.microsoft.com/office/powerpoint/2010/main" val="39420721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2473" y="317035"/>
            <a:ext cx="3005951" cy="400110"/>
          </a:xfrm>
          <a:prstGeom prst="rect">
            <a:avLst/>
          </a:prstGeom>
        </p:spPr>
        <p:txBody>
          <a:bodyPr wrap="none">
            <a:spAutoFit/>
          </a:bodyPr>
          <a:lstStyle/>
          <a:p>
            <a:r>
              <a:rPr lang="en-US" altLang="zh-TW" sz="2000" b="1" dirty="0">
                <a:latin typeface="標楷體" panose="03000509000000000000" pitchFamily="65" charset="-120"/>
                <a:ea typeface="標楷體" panose="03000509000000000000" pitchFamily="65" charset="-120"/>
              </a:rPr>
              <a:t> 6.</a:t>
            </a:r>
            <a:r>
              <a:rPr lang="zh-TW" altLang="en-US" sz="2000" b="1" dirty="0">
                <a:latin typeface="標楷體" panose="03000509000000000000" pitchFamily="65" charset="-120"/>
                <a:ea typeface="標楷體" panose="03000509000000000000" pitchFamily="65" charset="-120"/>
              </a:rPr>
              <a:t> </a:t>
            </a:r>
            <a:r>
              <a:rPr lang="en-US" altLang="zh-TW" sz="2000" b="1" dirty="0">
                <a:latin typeface="標楷體" panose="03000509000000000000" pitchFamily="65" charset="-120"/>
                <a:ea typeface="標楷體" panose="03000509000000000000" pitchFamily="65" charset="-120"/>
              </a:rPr>
              <a:t>Isoform </a:t>
            </a:r>
            <a:r>
              <a:rPr lang="zh-TW" altLang="en-US" sz="2000" b="1" dirty="0">
                <a:latin typeface="標楷體" panose="03000509000000000000" pitchFamily="65" charset="-120"/>
                <a:ea typeface="標楷體" panose="03000509000000000000" pitchFamily="65" charset="-120"/>
              </a:rPr>
              <a:t>結構圖資料</a:t>
            </a:r>
            <a:endParaRPr lang="en-US" altLang="zh-TW" sz="2000" b="1" dirty="0">
              <a:latin typeface="標楷體" panose="03000509000000000000" pitchFamily="65" charset="-120"/>
              <a:ea typeface="標楷體" panose="03000509000000000000" pitchFamily="65" charset="-120"/>
            </a:endParaRPr>
          </a:p>
        </p:txBody>
      </p:sp>
      <p:sp>
        <p:nvSpPr>
          <p:cNvPr id="3" name="矩形 2"/>
          <p:cNvSpPr/>
          <p:nvPr/>
        </p:nvSpPr>
        <p:spPr>
          <a:xfrm>
            <a:off x="829524" y="1024922"/>
            <a:ext cx="10812378" cy="1384995"/>
          </a:xfrm>
          <a:prstGeom prst="rect">
            <a:avLst/>
          </a:prstGeom>
        </p:spPr>
        <p:txBody>
          <a:bodyPr wrap="square">
            <a:spAutoFit/>
          </a:bodyPr>
          <a:lstStyle/>
          <a:p>
            <a:r>
              <a:rPr lang="en-US" altLang="zh-TW" sz="1400" dirty="0"/>
              <a:t>$</a:t>
            </a:r>
            <a:r>
              <a:rPr lang="zh-TW" altLang="en-US" sz="1400" dirty="0"/>
              <a:t> python ~/pipeline/prepare_data/isoform_struture/isoform_struture.py \</a:t>
            </a:r>
            <a:r>
              <a:rPr lang="en-US" altLang="zh-TW" sz="1400" dirty="0"/>
              <a:t>					</a:t>
            </a:r>
            <a:endParaRPr lang="zh-TW" altLang="en-US" sz="1400" dirty="0"/>
          </a:p>
          <a:p>
            <a:r>
              <a:rPr lang="zh-TW" altLang="en-US" sz="1400" dirty="0"/>
              <a:t>                 ~/Reference/igenome_20170514/Homo_sapiens/UCSC/hg38/Annotation/Genes/genes.gtf \</a:t>
            </a:r>
            <a:r>
              <a:rPr lang="en-US" altLang="zh-TW" sz="1400" dirty="0"/>
              <a:t>		(hg38</a:t>
            </a:r>
            <a:r>
              <a:rPr lang="zh-TW" altLang="en-US" sz="1400" dirty="0"/>
              <a:t>註解檔</a:t>
            </a:r>
            <a:r>
              <a:rPr lang="en-US" altLang="zh-TW" sz="1400" dirty="0"/>
              <a:t>)</a:t>
            </a:r>
            <a:endParaRPr lang="zh-TW" altLang="en-US" sz="1400" dirty="0"/>
          </a:p>
          <a:p>
            <a:r>
              <a:rPr lang="zh-TW" altLang="en-US" sz="1400" dirty="0"/>
              <a:t>                 ~/Reference/igenome_20170514/Homo_sapiens/UCSC/hg38/Annotation/Genes/</a:t>
            </a:r>
            <a:r>
              <a:rPr lang="zh-TW" altLang="en-US" sz="1400" dirty="0">
                <a:solidFill>
                  <a:schemeClr val="accent6"/>
                </a:solidFill>
              </a:rPr>
              <a:t>Isoform_struture_info</a:t>
            </a:r>
            <a:r>
              <a:rPr lang="en-US" altLang="zh-TW" sz="1400" dirty="0"/>
              <a:t>		(</a:t>
            </a:r>
            <a:r>
              <a:rPr lang="zh-TW" altLang="en-US" sz="1400" dirty="0"/>
              <a:t>輸出路徑</a:t>
            </a:r>
            <a:r>
              <a:rPr lang="en-US" altLang="zh-TW" sz="1400" dirty="0"/>
              <a:t>)</a:t>
            </a:r>
          </a:p>
          <a:p>
            <a:endParaRPr lang="en-US" altLang="zh-TW" sz="1400" dirty="0"/>
          </a:p>
          <a:p>
            <a:r>
              <a:rPr lang="zh-TW" altLang="en-US" sz="1400" dirty="0">
                <a:latin typeface="標楷體" panose="03000509000000000000" pitchFamily="65" charset="-120"/>
                <a:ea typeface="標楷體" panose="03000509000000000000" pitchFamily="65" charset="-120"/>
              </a:rPr>
              <a:t>輸入</a:t>
            </a:r>
            <a:r>
              <a:rPr lang="en-US" altLang="zh-TW" sz="1400" dirty="0"/>
              <a:t>:</a:t>
            </a:r>
            <a:r>
              <a:rPr lang="zh-TW" altLang="en-US" sz="1400" dirty="0"/>
              <a:t> genes.gtf</a:t>
            </a:r>
            <a:endParaRPr lang="en-US" altLang="zh-TW" sz="1400" dirty="0"/>
          </a:p>
          <a:p>
            <a:r>
              <a:rPr lang="zh-TW" altLang="zh-TW" sz="1400" kern="100" dirty="0">
                <a:ea typeface="標楷體" panose="03000509000000000000" pitchFamily="65" charset="-120"/>
                <a:cs typeface="Times New Roman" panose="02020603050405020304" pitchFamily="18" charset="0"/>
              </a:rPr>
              <a:t>輸出</a:t>
            </a:r>
            <a:r>
              <a:rPr lang="en-US" altLang="zh-TW" sz="1400" kern="100" dirty="0">
                <a:ea typeface="標楷體" panose="03000509000000000000" pitchFamily="65" charset="-120"/>
                <a:cs typeface="Times New Roman" panose="02020603050405020304" pitchFamily="18" charset="0"/>
              </a:rPr>
              <a:t>: </a:t>
            </a:r>
            <a:r>
              <a:rPr lang="zh-TW" altLang="en-US" sz="1400" dirty="0">
                <a:solidFill>
                  <a:schemeClr val="accent6"/>
                </a:solidFill>
              </a:rPr>
              <a:t>Isoform_struture_info</a:t>
            </a:r>
            <a:r>
              <a:rPr lang="en-US" altLang="zh-TW" sz="1400" dirty="0"/>
              <a:t>(mysql), </a:t>
            </a:r>
            <a:r>
              <a:rPr lang="zh-TW" altLang="en-US" sz="1400" dirty="0">
                <a:solidFill>
                  <a:schemeClr val="accent6"/>
                </a:solidFill>
              </a:rPr>
              <a:t>Isoform_struture_info</a:t>
            </a:r>
            <a:r>
              <a:rPr lang="en-US" altLang="zh-TW" sz="1400" dirty="0"/>
              <a:t>(text)</a:t>
            </a:r>
            <a:endParaRPr lang="zh-TW" altLang="en-US" sz="1400" dirty="0"/>
          </a:p>
        </p:txBody>
      </p:sp>
      <p:graphicFrame>
        <p:nvGraphicFramePr>
          <p:cNvPr id="4" name="表格 3"/>
          <p:cNvGraphicFramePr>
            <a:graphicFrameLocks noGrp="1"/>
          </p:cNvGraphicFramePr>
          <p:nvPr/>
        </p:nvGraphicFramePr>
        <p:xfrm>
          <a:off x="829524" y="2973491"/>
          <a:ext cx="10705429" cy="2047240"/>
        </p:xfrm>
        <a:graphic>
          <a:graphicData uri="http://schemas.openxmlformats.org/drawingml/2006/table">
            <a:tbl>
              <a:tblPr firstRow="1" bandRow="1">
                <a:tableStyleId>{5C22544A-7EE6-4342-B048-85BDC9FD1C3A}</a:tableStyleId>
              </a:tblPr>
              <a:tblGrid>
                <a:gridCol w="1529347">
                  <a:extLst>
                    <a:ext uri="{9D8B030D-6E8A-4147-A177-3AD203B41FA5}">
                      <a16:colId xmlns:a16="http://schemas.microsoft.com/office/drawing/2014/main" val="2745786338"/>
                    </a:ext>
                  </a:extLst>
                </a:gridCol>
                <a:gridCol w="1529347">
                  <a:extLst>
                    <a:ext uri="{9D8B030D-6E8A-4147-A177-3AD203B41FA5}">
                      <a16:colId xmlns:a16="http://schemas.microsoft.com/office/drawing/2014/main" val="2843615019"/>
                    </a:ext>
                  </a:extLst>
                </a:gridCol>
                <a:gridCol w="1529347">
                  <a:extLst>
                    <a:ext uri="{9D8B030D-6E8A-4147-A177-3AD203B41FA5}">
                      <a16:colId xmlns:a16="http://schemas.microsoft.com/office/drawing/2014/main" val="726548842"/>
                    </a:ext>
                  </a:extLst>
                </a:gridCol>
                <a:gridCol w="1529347">
                  <a:extLst>
                    <a:ext uri="{9D8B030D-6E8A-4147-A177-3AD203B41FA5}">
                      <a16:colId xmlns:a16="http://schemas.microsoft.com/office/drawing/2014/main" val="3212154513"/>
                    </a:ext>
                  </a:extLst>
                </a:gridCol>
                <a:gridCol w="1529347">
                  <a:extLst>
                    <a:ext uri="{9D8B030D-6E8A-4147-A177-3AD203B41FA5}">
                      <a16:colId xmlns:a16="http://schemas.microsoft.com/office/drawing/2014/main" val="2354806967"/>
                    </a:ext>
                  </a:extLst>
                </a:gridCol>
                <a:gridCol w="1529347">
                  <a:extLst>
                    <a:ext uri="{9D8B030D-6E8A-4147-A177-3AD203B41FA5}">
                      <a16:colId xmlns:a16="http://schemas.microsoft.com/office/drawing/2014/main" val="1901080772"/>
                    </a:ext>
                  </a:extLst>
                </a:gridCol>
                <a:gridCol w="1529347">
                  <a:extLst>
                    <a:ext uri="{9D8B030D-6E8A-4147-A177-3AD203B41FA5}">
                      <a16:colId xmlns:a16="http://schemas.microsoft.com/office/drawing/2014/main" val="1135493077"/>
                    </a:ext>
                  </a:extLst>
                </a:gridCol>
              </a:tblGrid>
              <a:tr h="370840">
                <a:tc>
                  <a:txBody>
                    <a:bodyPr/>
                    <a:lstStyle/>
                    <a:p>
                      <a:r>
                        <a:rPr lang="en-US" altLang="zh-TW" sz="1400" dirty="0" err="1"/>
                        <a:t>Isoform_name</a:t>
                      </a:r>
                      <a:endParaRPr lang="zh-TW" altLang="en-US" sz="1400" dirty="0"/>
                    </a:p>
                  </a:txBody>
                  <a:tcPr/>
                </a:tc>
                <a:tc>
                  <a:txBody>
                    <a:bodyPr/>
                    <a:lstStyle/>
                    <a:p>
                      <a:r>
                        <a:rPr lang="en-US" altLang="zh-TW" sz="1400" dirty="0" err="1"/>
                        <a:t>Gene_name</a:t>
                      </a:r>
                      <a:endParaRPr lang="zh-TW" altLang="en-US" sz="1400" dirty="0"/>
                    </a:p>
                  </a:txBody>
                  <a:tcPr/>
                </a:tc>
                <a:tc>
                  <a:txBody>
                    <a:bodyPr/>
                    <a:lstStyle/>
                    <a:p>
                      <a:r>
                        <a:rPr lang="en-US" altLang="zh-TW" sz="1400" dirty="0"/>
                        <a:t>Chromsome</a:t>
                      </a:r>
                      <a:endParaRPr lang="zh-TW" altLang="en-US" sz="1400" dirty="0"/>
                    </a:p>
                  </a:txBody>
                  <a:tcPr/>
                </a:tc>
                <a:tc>
                  <a:txBody>
                    <a:bodyPr/>
                    <a:lstStyle/>
                    <a:p>
                      <a:r>
                        <a:rPr lang="en-US" altLang="zh-TW" sz="1400" dirty="0"/>
                        <a:t>Strand</a:t>
                      </a:r>
                      <a:endParaRPr lang="zh-TW" altLang="en-US" sz="1400" dirty="0"/>
                    </a:p>
                  </a:txBody>
                  <a:tcPr/>
                </a:tc>
                <a:tc>
                  <a:txBody>
                    <a:bodyPr/>
                    <a:lstStyle/>
                    <a:p>
                      <a:r>
                        <a:rPr lang="en-US" altLang="zh-TW" sz="1400" dirty="0" err="1"/>
                        <a:t>Isoform_region</a:t>
                      </a:r>
                      <a:endParaRPr lang="zh-TW" altLang="en-US" sz="1400" dirty="0"/>
                    </a:p>
                  </a:txBody>
                  <a:tcPr/>
                </a:tc>
                <a:tc>
                  <a:txBody>
                    <a:bodyPr/>
                    <a:lstStyle/>
                    <a:p>
                      <a:r>
                        <a:rPr lang="en-US" altLang="zh-TW" sz="1400" dirty="0"/>
                        <a:t>Exon</a:t>
                      </a:r>
                      <a:endParaRPr lang="zh-TW" altLang="en-US" sz="1400" dirty="0"/>
                    </a:p>
                  </a:txBody>
                  <a:tcPr/>
                </a:tc>
                <a:tc>
                  <a:txBody>
                    <a:bodyPr/>
                    <a:lstStyle/>
                    <a:p>
                      <a:r>
                        <a:rPr lang="en-US" altLang="zh-TW" sz="1400" dirty="0"/>
                        <a:t>CDS</a:t>
                      </a:r>
                      <a:endParaRPr lang="zh-TW" altLang="en-US" sz="1400" dirty="0"/>
                    </a:p>
                  </a:txBody>
                  <a:tcPr/>
                </a:tc>
                <a:extLst>
                  <a:ext uri="{0D108BD9-81ED-4DB2-BD59-A6C34878D82A}">
                    <a16:rowId xmlns:a16="http://schemas.microsoft.com/office/drawing/2014/main" val="3309497596"/>
                  </a:ext>
                </a:extLst>
              </a:tr>
              <a:tr h="370840">
                <a:tc>
                  <a:txBody>
                    <a:bodyPr/>
                    <a:lstStyle/>
                    <a:p>
                      <a:pPr fontAlgn="t"/>
                      <a:r>
                        <a:rPr lang="en-US" sz="1400" dirty="0">
                          <a:effectLst/>
                        </a:rPr>
                        <a:t>NM_000014</a:t>
                      </a:r>
                    </a:p>
                  </a:txBody>
                  <a:tcPr/>
                </a:tc>
                <a:tc>
                  <a:txBody>
                    <a:bodyPr/>
                    <a:lstStyle/>
                    <a:p>
                      <a:pPr fontAlgn="t"/>
                      <a:r>
                        <a:rPr lang="en-US" sz="1400" dirty="0">
                          <a:effectLst/>
                        </a:rPr>
                        <a:t>A2M</a:t>
                      </a:r>
                    </a:p>
                  </a:txBody>
                  <a:tcPr/>
                </a:tc>
                <a:tc>
                  <a:txBody>
                    <a:bodyPr/>
                    <a:lstStyle/>
                    <a:p>
                      <a:pPr fontAlgn="t"/>
                      <a:r>
                        <a:rPr lang="en-US" sz="1400" dirty="0">
                          <a:effectLst/>
                        </a:rPr>
                        <a:t>chr12</a:t>
                      </a:r>
                    </a:p>
                  </a:txBody>
                  <a:tcPr/>
                </a:tc>
                <a:tc>
                  <a:txBody>
                    <a:bodyPr/>
                    <a:lstStyle/>
                    <a:p>
                      <a:pPr fontAlgn="t"/>
                      <a:r>
                        <a:rPr lang="en-US" altLang="zh-TW" sz="1400" dirty="0">
                          <a:effectLst/>
                        </a:rPr>
                        <a:t>-</a:t>
                      </a:r>
                    </a:p>
                  </a:txBody>
                  <a:tcPr/>
                </a:tc>
                <a:tc>
                  <a:txBody>
                    <a:bodyPr/>
                    <a:lstStyle/>
                    <a:p>
                      <a:pPr fontAlgn="t"/>
                      <a:r>
                        <a:rPr lang="en-US" altLang="zh-TW" sz="1400" dirty="0">
                          <a:effectLst/>
                        </a:rPr>
                        <a:t>9067708...9115962</a:t>
                      </a:r>
                    </a:p>
                  </a:txBody>
                  <a:tcPr/>
                </a:tc>
                <a:tc>
                  <a:txBody>
                    <a:bodyPr/>
                    <a:lstStyle/>
                    <a:p>
                      <a:pPr algn="l" fontAlgn="t"/>
                      <a:r>
                        <a:rPr lang="en-US" altLang="zh-TW" sz="1400" dirty="0">
                          <a:effectLst/>
                        </a:rPr>
                        <a:t>9067708...9067839,9068183...9068224,9068740...9068</a:t>
                      </a:r>
                    </a:p>
                  </a:txBody>
                  <a:tcPr/>
                </a:tc>
                <a:tc>
                  <a:txBody>
                    <a:bodyPr/>
                    <a:lstStyle/>
                    <a:p>
                      <a:pPr algn="l" fontAlgn="t"/>
                      <a:r>
                        <a:rPr lang="en-US" altLang="zh-TW" sz="1400" dirty="0">
                          <a:effectLst/>
                        </a:rPr>
                        <a:t>9067826...9067839,9068183...9068224</a:t>
                      </a:r>
                    </a:p>
                  </a:txBody>
                  <a:tcPr/>
                </a:tc>
                <a:extLst>
                  <a:ext uri="{0D108BD9-81ED-4DB2-BD59-A6C34878D82A}">
                    <a16:rowId xmlns:a16="http://schemas.microsoft.com/office/drawing/2014/main" val="2530468939"/>
                  </a:ext>
                </a:extLst>
              </a:tr>
              <a:tr h="370840">
                <a:tc>
                  <a:txBody>
                    <a:bodyPr/>
                    <a:lstStyle/>
                    <a:p>
                      <a:pPr fontAlgn="t"/>
                      <a:r>
                        <a:rPr lang="en-US" sz="1400" dirty="0">
                          <a:effectLst/>
                        </a:rPr>
                        <a:t>NM_000015</a:t>
                      </a:r>
                    </a:p>
                  </a:txBody>
                  <a:tcPr/>
                </a:tc>
                <a:tc>
                  <a:txBody>
                    <a:bodyPr/>
                    <a:lstStyle/>
                    <a:p>
                      <a:pPr fontAlgn="t"/>
                      <a:r>
                        <a:rPr lang="en-US" sz="1400" dirty="0">
                          <a:effectLst/>
                        </a:rPr>
                        <a:t>NAT2</a:t>
                      </a:r>
                    </a:p>
                  </a:txBody>
                  <a:tcPr/>
                </a:tc>
                <a:tc>
                  <a:txBody>
                    <a:bodyPr/>
                    <a:lstStyle/>
                    <a:p>
                      <a:pPr fontAlgn="t"/>
                      <a:r>
                        <a:rPr lang="en-US" sz="1400" dirty="0">
                          <a:effectLst/>
                        </a:rPr>
                        <a:t>chr8</a:t>
                      </a:r>
                    </a:p>
                  </a:txBody>
                  <a:tcPr/>
                </a:tc>
                <a:tc>
                  <a:txBody>
                    <a:bodyPr/>
                    <a:lstStyle/>
                    <a:p>
                      <a:pPr fontAlgn="t"/>
                      <a:r>
                        <a:rPr lang="en-US" altLang="zh-TW" sz="1400" dirty="0">
                          <a:effectLst/>
                        </a:rPr>
                        <a:t>+</a:t>
                      </a:r>
                    </a:p>
                  </a:txBody>
                  <a:tcPr/>
                </a:tc>
                <a:tc>
                  <a:txBody>
                    <a:bodyPr/>
                    <a:lstStyle/>
                    <a:p>
                      <a:pPr fontAlgn="t"/>
                      <a:r>
                        <a:rPr lang="en-US" altLang="zh-TW" sz="1400" dirty="0">
                          <a:effectLst/>
                        </a:rPr>
                        <a:t>18391245...18401213</a:t>
                      </a:r>
                    </a:p>
                  </a:txBody>
                  <a:tcPr/>
                </a:tc>
                <a:tc>
                  <a:txBody>
                    <a:bodyPr/>
                    <a:lstStyle/>
                    <a:p>
                      <a:pPr algn="l" fontAlgn="t"/>
                      <a:r>
                        <a:rPr lang="en-US" altLang="zh-TW" sz="1400" dirty="0">
                          <a:effectLst/>
                        </a:rPr>
                        <a:t>18391245...18391345,18399998...18401213</a:t>
                      </a:r>
                    </a:p>
                  </a:txBody>
                  <a:tcPr/>
                </a:tc>
                <a:tc>
                  <a:txBody>
                    <a:bodyPr/>
                    <a:lstStyle/>
                    <a:p>
                      <a:pPr algn="l" fontAlgn="t"/>
                      <a:r>
                        <a:rPr lang="en-US" altLang="zh-TW" sz="1400" dirty="0">
                          <a:effectLst/>
                        </a:rPr>
                        <a:t>18400004...18400873</a:t>
                      </a:r>
                    </a:p>
                  </a:txBody>
                  <a:tcPr/>
                </a:tc>
                <a:extLst>
                  <a:ext uri="{0D108BD9-81ED-4DB2-BD59-A6C34878D82A}">
                    <a16:rowId xmlns:a16="http://schemas.microsoft.com/office/drawing/2014/main" val="254885577"/>
                  </a:ext>
                </a:extLst>
              </a:tr>
            </a:tbl>
          </a:graphicData>
        </a:graphic>
      </p:graphicFrame>
      <p:sp>
        <p:nvSpPr>
          <p:cNvPr id="5" name="矩形 4"/>
          <p:cNvSpPr/>
          <p:nvPr/>
        </p:nvSpPr>
        <p:spPr>
          <a:xfrm>
            <a:off x="802805" y="2665714"/>
            <a:ext cx="1873526" cy="307777"/>
          </a:xfrm>
          <a:prstGeom prst="rect">
            <a:avLst/>
          </a:prstGeom>
        </p:spPr>
        <p:txBody>
          <a:bodyPr wrap="none">
            <a:spAutoFit/>
          </a:bodyPr>
          <a:lstStyle/>
          <a:p>
            <a:r>
              <a:rPr lang="zh-TW" altLang="en-US" sz="1400" b="1" dirty="0"/>
              <a:t>Isoform_struture_info </a:t>
            </a:r>
          </a:p>
        </p:txBody>
      </p:sp>
    </p:spTree>
    <p:extLst>
      <p:ext uri="{BB962C8B-B14F-4D97-AF65-F5344CB8AC3E}">
        <p14:creationId xmlns:p14="http://schemas.microsoft.com/office/powerpoint/2010/main" val="7604226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47428" y="188640"/>
            <a:ext cx="6156684" cy="6211957"/>
          </a:xfrm>
          <a:prstGeom prst="rect">
            <a:avLst/>
          </a:prstGeom>
        </p:spPr>
        <p:txBody>
          <a:bodyPr wrap="square">
            <a:spAutoFit/>
          </a:bodyPr>
          <a:lstStyle/>
          <a:p>
            <a:pPr marL="0" lvl="1">
              <a:spcBef>
                <a:spcPts val="1000"/>
              </a:spcBef>
            </a:pPr>
            <a:r>
              <a:rPr lang="en-US" altLang="zh-TW" sz="3600" b="1" dirty="0"/>
              <a:t>Mysql</a:t>
            </a:r>
            <a:r>
              <a:rPr lang="zh-TW" altLang="en-US" sz="3600" b="1" dirty="0"/>
              <a:t>資料庫架構</a:t>
            </a:r>
            <a:endParaRPr lang="en-US" altLang="zh-TW" b="1" dirty="0"/>
          </a:p>
          <a:p>
            <a:pPr marL="0" lvl="1">
              <a:spcBef>
                <a:spcPts val="1000"/>
              </a:spcBef>
            </a:pPr>
            <a:endParaRPr lang="en-US" altLang="zh-TW" b="1" dirty="0"/>
          </a:p>
          <a:p>
            <a:pPr marL="0" lvl="1">
              <a:spcBef>
                <a:spcPts val="1000"/>
              </a:spcBef>
            </a:pPr>
            <a:r>
              <a:rPr lang="en-US" altLang="zh-TW" b="1" dirty="0"/>
              <a:t>edward_clinical: </a:t>
            </a:r>
          </a:p>
          <a:p>
            <a:pPr marL="0" lvl="1">
              <a:spcBef>
                <a:spcPts val="1000"/>
              </a:spcBef>
            </a:pPr>
            <a:r>
              <a:rPr lang="en-US" altLang="zh-TW" b="1" dirty="0"/>
              <a:t>	</a:t>
            </a:r>
            <a:r>
              <a:rPr lang="zh-TW" altLang="en-US" dirty="0"/>
              <a:t>各癌症的病人臨床資料</a:t>
            </a:r>
            <a:endParaRPr lang="en-US" altLang="zh-TW" dirty="0"/>
          </a:p>
          <a:p>
            <a:pPr marL="0" lvl="1">
              <a:lnSpc>
                <a:spcPct val="150000"/>
              </a:lnSpc>
              <a:spcBef>
                <a:spcPts val="1000"/>
              </a:spcBef>
            </a:pPr>
            <a:r>
              <a:rPr lang="en-US" altLang="zh-TW" b="1" dirty="0"/>
              <a:t>edward_Cuffdiff:</a:t>
            </a:r>
          </a:p>
          <a:p>
            <a:pPr marL="0" lvl="1">
              <a:lnSpc>
                <a:spcPct val="150000"/>
              </a:lnSpc>
              <a:spcBef>
                <a:spcPts val="1000"/>
              </a:spcBef>
            </a:pPr>
            <a:r>
              <a:rPr lang="en-US" altLang="zh-TW" b="1" dirty="0"/>
              <a:t>	</a:t>
            </a:r>
            <a:r>
              <a:rPr lang="zh-TW" altLang="en-US" dirty="0"/>
              <a:t>各癌症各狀態組合的</a:t>
            </a:r>
            <a:r>
              <a:rPr lang="en-US" altLang="zh-TW" dirty="0"/>
              <a:t>Cuffdiff</a:t>
            </a:r>
            <a:r>
              <a:rPr lang="zh-TW" altLang="en-US" dirty="0"/>
              <a:t>輸出</a:t>
            </a:r>
            <a:endParaRPr lang="en-US" altLang="zh-TW" dirty="0"/>
          </a:p>
          <a:p>
            <a:pPr marL="0" lvl="1">
              <a:lnSpc>
                <a:spcPct val="150000"/>
              </a:lnSpc>
              <a:spcBef>
                <a:spcPts val="1000"/>
              </a:spcBef>
            </a:pPr>
            <a:r>
              <a:rPr lang="en-US" altLang="zh-TW" b="1" dirty="0"/>
              <a:t>edward_Cufflinks:</a:t>
            </a:r>
          </a:p>
          <a:p>
            <a:pPr marL="0" lvl="1">
              <a:lnSpc>
                <a:spcPct val="150000"/>
              </a:lnSpc>
              <a:spcBef>
                <a:spcPts val="1000"/>
              </a:spcBef>
            </a:pPr>
            <a:r>
              <a:rPr lang="en-US" altLang="zh-TW" b="1" dirty="0"/>
              <a:t>	</a:t>
            </a:r>
            <a:r>
              <a:rPr lang="zh-TW" altLang="en-US" dirty="0"/>
              <a:t>各癌症</a:t>
            </a:r>
            <a:r>
              <a:rPr lang="en-US" altLang="zh-TW" dirty="0"/>
              <a:t>Cufflinks</a:t>
            </a:r>
            <a:r>
              <a:rPr lang="zh-TW" altLang="en-US" dirty="0"/>
              <a:t>輸出</a:t>
            </a:r>
            <a:endParaRPr lang="en-US" altLang="zh-TW" dirty="0"/>
          </a:p>
          <a:p>
            <a:pPr marL="0" lvl="1">
              <a:lnSpc>
                <a:spcPct val="150000"/>
              </a:lnSpc>
              <a:spcBef>
                <a:spcPts val="1000"/>
              </a:spcBef>
            </a:pPr>
            <a:r>
              <a:rPr lang="en-US" altLang="zh-TW" b="1" dirty="0"/>
              <a:t>edward_database:</a:t>
            </a:r>
          </a:p>
          <a:p>
            <a:pPr marL="0" lvl="1">
              <a:lnSpc>
                <a:spcPct val="150000"/>
              </a:lnSpc>
              <a:spcBef>
                <a:spcPts val="1000"/>
              </a:spcBef>
            </a:pPr>
            <a:r>
              <a:rPr lang="en-US" altLang="zh-TW" b="1" dirty="0"/>
              <a:t>	</a:t>
            </a:r>
            <a:r>
              <a:rPr lang="zh-TW" altLang="en-US" dirty="0"/>
              <a:t>網站使用到之固定表格</a:t>
            </a:r>
            <a:endParaRPr lang="en-US" altLang="zh-TW" dirty="0"/>
          </a:p>
          <a:p>
            <a:pPr marL="0" lvl="1">
              <a:lnSpc>
                <a:spcPct val="150000"/>
              </a:lnSpc>
              <a:spcBef>
                <a:spcPts val="1000"/>
              </a:spcBef>
            </a:pPr>
            <a:r>
              <a:rPr lang="en-US" altLang="zh-TW" b="1" dirty="0"/>
              <a:t>edward_file_description</a:t>
            </a:r>
            <a:r>
              <a:rPr lang="zh-TW" altLang="en-US" b="1" dirty="0"/>
              <a:t> </a:t>
            </a:r>
            <a:r>
              <a:rPr lang="en-US" altLang="zh-TW" b="1" dirty="0"/>
              <a:t>(</a:t>
            </a:r>
            <a:r>
              <a:rPr lang="zh-TW" altLang="en-US" b="1" dirty="0"/>
              <a:t>網站用不到</a:t>
            </a:r>
            <a:r>
              <a:rPr lang="en-US" altLang="zh-TW" b="1" dirty="0"/>
              <a:t>):</a:t>
            </a:r>
          </a:p>
          <a:p>
            <a:pPr marL="0" lvl="1">
              <a:lnSpc>
                <a:spcPct val="150000"/>
              </a:lnSpc>
              <a:spcBef>
                <a:spcPts val="1000"/>
              </a:spcBef>
            </a:pPr>
            <a:r>
              <a:rPr lang="en-US" altLang="zh-TW" b="1" dirty="0"/>
              <a:t>	</a:t>
            </a:r>
            <a:r>
              <a:rPr lang="zh-TW" altLang="en-US" dirty="0"/>
              <a:t>觀察各癌症中重複實驗情形</a:t>
            </a:r>
            <a:endParaRPr lang="en-US" altLang="zh-TW" dirty="0"/>
          </a:p>
        </p:txBody>
      </p:sp>
    </p:spTree>
    <p:extLst>
      <p:ext uri="{BB962C8B-B14F-4D97-AF65-F5344CB8AC3E}">
        <p14:creationId xmlns:p14="http://schemas.microsoft.com/office/powerpoint/2010/main" val="26080419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95400" y="332656"/>
            <a:ext cx="10981220" cy="2380139"/>
          </a:xfrm>
          <a:prstGeom prst="rect">
            <a:avLst/>
          </a:prstGeom>
        </p:spPr>
        <p:txBody>
          <a:bodyPr wrap="square">
            <a:spAutoFit/>
          </a:bodyPr>
          <a:lstStyle/>
          <a:p>
            <a:pPr marL="0" lvl="1">
              <a:lnSpc>
                <a:spcPct val="150000"/>
              </a:lnSpc>
              <a:spcBef>
                <a:spcPts val="1000"/>
              </a:spcBef>
            </a:pPr>
            <a:r>
              <a:rPr lang="en-US" altLang="zh-TW" sz="2800" b="1" dirty="0"/>
              <a:t>edward_Cuffdiff</a:t>
            </a:r>
            <a:r>
              <a:rPr lang="zh-TW" altLang="en-US" sz="2800" b="1" dirty="0"/>
              <a:t>資料表做</a:t>
            </a:r>
            <a:r>
              <a:rPr lang="en-US" altLang="zh-TW" sz="2800" b="1" dirty="0"/>
              <a:t>FDR</a:t>
            </a:r>
            <a:r>
              <a:rPr lang="zh-TW" altLang="en-US" sz="2800" b="1" dirty="0"/>
              <a:t>校正</a:t>
            </a:r>
            <a:r>
              <a:rPr lang="en-US" altLang="zh-TW" sz="2800" b="1" dirty="0"/>
              <a:t>-</a:t>
            </a:r>
            <a:r>
              <a:rPr lang="zh-TW" altLang="en-US" sz="2800" b="1" dirty="0"/>
              <a:t>林柏亨</a:t>
            </a:r>
            <a:endParaRPr lang="en-US" altLang="zh-TW" sz="2800" b="1" dirty="0"/>
          </a:p>
          <a:p>
            <a:pPr marL="0" lvl="1">
              <a:spcBef>
                <a:spcPts val="1000"/>
              </a:spcBef>
            </a:pPr>
            <a:endParaRPr lang="en-US" altLang="zh-TW" b="1" dirty="0"/>
          </a:p>
          <a:p>
            <a:pPr marL="0" lvl="1">
              <a:spcBef>
                <a:spcPts val="1000"/>
              </a:spcBef>
            </a:pPr>
            <a:r>
              <a:rPr lang="zh-TW" altLang="en-US" dirty="0"/>
              <a:t>執行</a:t>
            </a:r>
            <a:r>
              <a:rPr lang="en-US" altLang="zh-TW" dirty="0"/>
              <a:t>correction</a:t>
            </a:r>
            <a:r>
              <a:rPr lang="zh-TW" altLang="en-US" dirty="0"/>
              <a:t>資料夾內的</a:t>
            </a:r>
            <a:r>
              <a:rPr lang="en-US" altLang="zh-TW" dirty="0"/>
              <a:t>correction.py </a:t>
            </a:r>
            <a:r>
              <a:rPr lang="zh-TW" altLang="en-US" dirty="0"/>
              <a:t>將各癌症在</a:t>
            </a:r>
            <a:r>
              <a:rPr lang="en-US" altLang="zh-TW" dirty="0"/>
              <a:t>gene</a:t>
            </a:r>
            <a:r>
              <a:rPr lang="zh-TW" altLang="en-US" dirty="0"/>
              <a:t>以及</a:t>
            </a:r>
            <a:r>
              <a:rPr lang="en-US" altLang="zh-TW" dirty="0"/>
              <a:t>isoforms</a:t>
            </a:r>
            <a:r>
              <a:rPr lang="zh-TW" altLang="en-US" dirty="0"/>
              <a:t>的每期組合內三種測試的左右尾檢定進行校正，並將原始資料名稱加上</a:t>
            </a:r>
            <a:r>
              <a:rPr lang="en-US" altLang="zh-TW" dirty="0"/>
              <a:t>(old)</a:t>
            </a:r>
            <a:r>
              <a:rPr lang="zh-TW" altLang="en-US" dirty="0"/>
              <a:t>，如</a:t>
            </a:r>
            <a:r>
              <a:rPr lang="en-US" altLang="zh-TW" dirty="0"/>
              <a:t>edward_Cuffdiff</a:t>
            </a:r>
            <a:r>
              <a:rPr lang="zh-TW" altLang="en-US" dirty="0"/>
              <a:t>內的</a:t>
            </a:r>
            <a:r>
              <a:rPr lang="en-US" altLang="zh-TW" dirty="0"/>
              <a:t>TCGA-ACC_1_2_genes</a:t>
            </a:r>
            <a:r>
              <a:rPr lang="zh-TW" altLang="en-US" dirty="0"/>
              <a:t>資料表是校正過後的，而</a:t>
            </a:r>
            <a:r>
              <a:rPr lang="en-US" altLang="zh-TW" dirty="0"/>
              <a:t>TCGA-ACC_1_2_genes(old)</a:t>
            </a:r>
            <a:r>
              <a:rPr lang="zh-TW" altLang="en-US" dirty="0"/>
              <a:t>是為校正前資料表；其中</a:t>
            </a:r>
            <a:r>
              <a:rPr lang="en-US" altLang="zh-TW" dirty="0"/>
              <a:t>TCGA-</a:t>
            </a:r>
            <a:r>
              <a:rPr lang="en-US" altLang="zh-TW" dirty="0" err="1"/>
              <a:t>ACC_gather_genes</a:t>
            </a:r>
            <a:r>
              <a:rPr lang="zh-TW" altLang="en-US" dirty="0"/>
              <a:t>這種資料表為將此癌症各期組合計算出的</a:t>
            </a:r>
            <a:r>
              <a:rPr lang="en-US" altLang="zh-TW" dirty="0"/>
              <a:t>p</a:t>
            </a:r>
            <a:r>
              <a:rPr lang="zh-TW" altLang="en-US" dirty="0"/>
              <a:t>值合計成一張，一樣進行校正動作。</a:t>
            </a:r>
            <a:endParaRPr lang="en-US" altLang="zh-TW" dirty="0"/>
          </a:p>
        </p:txBody>
      </p:sp>
    </p:spTree>
    <p:extLst>
      <p:ext uri="{BB962C8B-B14F-4D97-AF65-F5344CB8AC3E}">
        <p14:creationId xmlns:p14="http://schemas.microsoft.com/office/powerpoint/2010/main" val="41181689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9336" y="332656"/>
            <a:ext cx="11989332" cy="2287806"/>
          </a:xfrm>
          <a:prstGeom prst="rect">
            <a:avLst/>
          </a:prstGeom>
        </p:spPr>
        <p:txBody>
          <a:bodyPr wrap="square">
            <a:spAutoFit/>
          </a:bodyPr>
          <a:lstStyle/>
          <a:p>
            <a:pPr marL="0" lvl="1">
              <a:lnSpc>
                <a:spcPct val="150000"/>
              </a:lnSpc>
              <a:spcBef>
                <a:spcPts val="1000"/>
              </a:spcBef>
            </a:pPr>
            <a:r>
              <a:rPr lang="en-US" altLang="zh-TW" sz="2400" b="1" dirty="0" err="1"/>
              <a:t>edward_Cufflinks</a:t>
            </a:r>
            <a:r>
              <a:rPr lang="zh-TW" altLang="en-US" sz="2400" b="1" dirty="0"/>
              <a:t>資料表新增</a:t>
            </a:r>
            <a:r>
              <a:rPr lang="en-US" altLang="zh-TW" sz="2400" b="1" dirty="0"/>
              <a:t>Primary Tumors</a:t>
            </a:r>
            <a:r>
              <a:rPr lang="zh-TW" altLang="en-US" sz="2400" b="1" dirty="0"/>
              <a:t>以及</a:t>
            </a:r>
            <a:r>
              <a:rPr lang="en-US" altLang="zh-TW" sz="2400" b="1" dirty="0"/>
              <a:t>Normal</a:t>
            </a:r>
            <a:r>
              <a:rPr lang="zh-TW" altLang="en-US" sz="2400" b="1" dirty="0"/>
              <a:t>和</a:t>
            </a:r>
            <a:r>
              <a:rPr lang="en-US" altLang="zh-TW" sz="2400" b="1" dirty="0"/>
              <a:t>Primary</a:t>
            </a:r>
            <a:r>
              <a:rPr lang="zh-TW" altLang="en-US" sz="2400" b="1" dirty="0"/>
              <a:t>比較</a:t>
            </a:r>
            <a:r>
              <a:rPr lang="en-US" altLang="zh-TW" sz="2400" b="1" dirty="0"/>
              <a:t>-</a:t>
            </a:r>
            <a:r>
              <a:rPr lang="zh-TW" altLang="en-US" sz="2400" b="1" dirty="0"/>
              <a:t>林柏亨</a:t>
            </a:r>
            <a:endParaRPr lang="en-US" altLang="zh-TW" sz="2400" b="1" dirty="0"/>
          </a:p>
          <a:p>
            <a:pPr marL="0" lvl="1">
              <a:spcBef>
                <a:spcPts val="1000"/>
              </a:spcBef>
            </a:pPr>
            <a:endParaRPr lang="en-US" altLang="zh-TW" b="1" dirty="0"/>
          </a:p>
          <a:p>
            <a:pPr marL="0" lvl="1">
              <a:spcBef>
                <a:spcPts val="1000"/>
              </a:spcBef>
            </a:pPr>
            <a:r>
              <a:rPr lang="zh-TW" altLang="en-US" dirty="0"/>
              <a:t>執行</a:t>
            </a:r>
            <a:r>
              <a:rPr lang="en-US" altLang="zh-TW" dirty="0"/>
              <a:t>Cufflinks</a:t>
            </a:r>
            <a:r>
              <a:rPr lang="zh-TW" altLang="en-US" dirty="0"/>
              <a:t>資料夾內的</a:t>
            </a:r>
            <a:r>
              <a:rPr lang="en-US" altLang="zh-TW" dirty="0"/>
              <a:t>add_allstage.py</a:t>
            </a:r>
            <a:r>
              <a:rPr lang="zh-TW" altLang="en-US" dirty="0"/>
              <a:t>，對</a:t>
            </a:r>
            <a:r>
              <a:rPr lang="en-US" altLang="zh-TW" dirty="0"/>
              <a:t>Cufflinks</a:t>
            </a:r>
            <a:r>
              <a:rPr lang="zh-TW" altLang="en-US" dirty="0"/>
              <a:t>資料表</a:t>
            </a:r>
            <a:r>
              <a:rPr lang="en-US" altLang="zh-TW" dirty="0"/>
              <a:t>(</a:t>
            </a:r>
            <a:r>
              <a:rPr lang="zh-TW" altLang="en-US" dirty="0"/>
              <a:t>如</a:t>
            </a:r>
            <a:r>
              <a:rPr lang="en-US" altLang="zh-TW" dirty="0"/>
              <a:t>:TCGA-</a:t>
            </a:r>
            <a:r>
              <a:rPr lang="en-US" altLang="zh-TW" dirty="0" err="1"/>
              <a:t>ACC_genes_FPKM_Cufflinks</a:t>
            </a:r>
            <a:r>
              <a:rPr lang="en-US" altLang="zh-TW" dirty="0"/>
              <a:t>)</a:t>
            </a:r>
            <a:r>
              <a:rPr lang="zh-TW" altLang="en-US" dirty="0"/>
              <a:t>先新增一個欄位</a:t>
            </a:r>
            <a:r>
              <a:rPr lang="en-US" altLang="zh-TW" dirty="0" err="1"/>
              <a:t>all_stage</a:t>
            </a:r>
            <a:r>
              <a:rPr lang="zh-TW" altLang="en-US" dirty="0"/>
              <a:t> </a:t>
            </a:r>
            <a:r>
              <a:rPr lang="en-US" altLang="zh-TW" dirty="0"/>
              <a:t>(Primary Tumors)</a:t>
            </a:r>
            <a:r>
              <a:rPr lang="zh-TW" altLang="en-US" dirty="0"/>
              <a:t>此欄位為將癌症全部期別的資料合併，接者執行</a:t>
            </a:r>
            <a:r>
              <a:rPr lang="en-US" altLang="zh-TW" dirty="0"/>
              <a:t>all_stage_pvalue.py </a:t>
            </a:r>
            <a:r>
              <a:rPr lang="zh-TW" altLang="en-US" dirty="0"/>
              <a:t>，對資料表新增兩個欄位</a:t>
            </a:r>
            <a:r>
              <a:rPr lang="en-US" altLang="zh-TW" dirty="0" err="1"/>
              <a:t>pvalue</a:t>
            </a:r>
            <a:r>
              <a:rPr lang="en-US" altLang="zh-TW" dirty="0"/>
              <a:t>(</a:t>
            </a:r>
            <a:r>
              <a:rPr lang="en-US" altLang="zh-TW" dirty="0" err="1"/>
              <a:t>normal_allstage</a:t>
            </a:r>
            <a:r>
              <a:rPr lang="en-US" altLang="zh-TW" dirty="0"/>
              <a:t>)</a:t>
            </a:r>
            <a:r>
              <a:rPr lang="zh-TW" altLang="en-US" dirty="0"/>
              <a:t>和</a:t>
            </a:r>
            <a:r>
              <a:rPr lang="en-US" altLang="zh-TW" dirty="0" err="1"/>
              <a:t>pvalue</a:t>
            </a:r>
            <a:r>
              <a:rPr lang="en-US" altLang="zh-TW" dirty="0"/>
              <a:t>(</a:t>
            </a:r>
            <a:r>
              <a:rPr lang="en-US" altLang="zh-TW" dirty="0" err="1"/>
              <a:t>allstage_normal</a:t>
            </a:r>
            <a:r>
              <a:rPr lang="en-US" altLang="zh-TW" dirty="0"/>
              <a:t>)</a:t>
            </a:r>
            <a:r>
              <a:rPr lang="zh-TW" altLang="en-US" dirty="0"/>
              <a:t>裡面放置了</a:t>
            </a:r>
            <a:r>
              <a:rPr lang="en-US" altLang="zh-TW" dirty="0"/>
              <a:t>normal</a:t>
            </a:r>
            <a:r>
              <a:rPr lang="zh-TW" altLang="en-US" dirty="0"/>
              <a:t>以及</a:t>
            </a:r>
            <a:r>
              <a:rPr lang="en-US" altLang="zh-TW" dirty="0"/>
              <a:t>primary</a:t>
            </a:r>
            <a:r>
              <a:rPr lang="zh-TW" altLang="en-US" dirty="0"/>
              <a:t>的平均值和</a:t>
            </a:r>
            <a:r>
              <a:rPr lang="en-US" altLang="zh-TW" dirty="0"/>
              <a:t>fold change</a:t>
            </a:r>
            <a:r>
              <a:rPr lang="zh-TW" altLang="en-US" dirty="0"/>
              <a:t>和三種測試</a:t>
            </a:r>
            <a:r>
              <a:rPr lang="en-US" altLang="zh-TW" dirty="0"/>
              <a:t>(KS </a:t>
            </a:r>
            <a:r>
              <a:rPr lang="en-US" altLang="zh-TW" dirty="0" err="1"/>
              <a:t>test,T</a:t>
            </a:r>
            <a:r>
              <a:rPr lang="en-US" altLang="zh-TW" dirty="0"/>
              <a:t> </a:t>
            </a:r>
            <a:r>
              <a:rPr lang="en-US" altLang="zh-TW" dirty="0" err="1"/>
              <a:t>test,U</a:t>
            </a:r>
            <a:r>
              <a:rPr lang="en-US" altLang="zh-TW" dirty="0"/>
              <a:t> test)</a:t>
            </a:r>
            <a:r>
              <a:rPr lang="zh-TW" altLang="en-US" dirty="0"/>
              <a:t>的左右尾檢定並經過</a:t>
            </a:r>
            <a:r>
              <a:rPr lang="en-US" altLang="zh-TW" dirty="0"/>
              <a:t>FDR</a:t>
            </a:r>
            <a:r>
              <a:rPr lang="zh-TW" altLang="en-US" dirty="0"/>
              <a:t>校正，若此癌症</a:t>
            </a:r>
            <a:r>
              <a:rPr lang="en-US" altLang="zh-TW" dirty="0"/>
              <a:t>Cufflinks</a:t>
            </a:r>
            <a:r>
              <a:rPr lang="zh-TW" altLang="en-US" dirty="0"/>
              <a:t>資料表內沒有</a:t>
            </a:r>
            <a:r>
              <a:rPr lang="en-US" altLang="zh-TW" dirty="0"/>
              <a:t>normal</a:t>
            </a:r>
            <a:r>
              <a:rPr lang="zh-TW" altLang="en-US" dirty="0"/>
              <a:t>期別的資料跳過此步驟。</a:t>
            </a:r>
            <a:endParaRPr lang="en-US" altLang="zh-TW" dirty="0"/>
          </a:p>
        </p:txBody>
      </p:sp>
    </p:spTree>
    <p:extLst>
      <p:ext uri="{BB962C8B-B14F-4D97-AF65-F5344CB8AC3E}">
        <p14:creationId xmlns:p14="http://schemas.microsoft.com/office/powerpoint/2010/main" val="25497326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err="1"/>
              <a:t>Isoform_switching</a:t>
            </a:r>
            <a:r>
              <a:rPr lang="en-US" altLang="zh-TW" dirty="0"/>
              <a:t>-</a:t>
            </a:r>
            <a:r>
              <a:rPr lang="zh-TW" altLang="en-US" dirty="0"/>
              <a:t>陳冠儒</a:t>
            </a:r>
          </a:p>
        </p:txBody>
      </p:sp>
    </p:spTree>
    <p:extLst>
      <p:ext uri="{BB962C8B-B14F-4D97-AF65-F5344CB8AC3E}">
        <p14:creationId xmlns:p14="http://schemas.microsoft.com/office/powerpoint/2010/main" val="28063562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38200" y="546195"/>
            <a:ext cx="10515600" cy="1325563"/>
          </a:xfrm>
        </p:spPr>
        <p:txBody>
          <a:bodyPr>
            <a:normAutofit fontScale="90000"/>
          </a:bodyPr>
          <a:lstStyle/>
          <a:p>
            <a:r>
              <a:rPr lang="en-US" altLang="zh-TW" sz="2800" dirty="0"/>
              <a:t>Step1. </a:t>
            </a:r>
            <a:r>
              <a:rPr lang="zh-TW" altLang="en-US" sz="2800" dirty="0"/>
              <a:t>創建名為</a:t>
            </a:r>
            <a:r>
              <a:rPr lang="en-US" altLang="zh-TW" sz="2800" dirty="0"/>
              <a:t>Output</a:t>
            </a:r>
            <a:r>
              <a:rPr lang="zh-TW" altLang="en-US" sz="2800" dirty="0"/>
              <a:t>的資料夾</a:t>
            </a:r>
            <a:br>
              <a:rPr lang="en-US" altLang="zh-TW" sz="2800" dirty="0"/>
            </a:br>
            <a:r>
              <a:rPr lang="en-US" altLang="zh-TW" sz="2800" dirty="0"/>
              <a:t>Step2.</a:t>
            </a:r>
            <a:r>
              <a:rPr lang="zh-TW" altLang="en-US" sz="2800" dirty="0"/>
              <a:t>執行</a:t>
            </a:r>
            <a:r>
              <a:rPr lang="en-US" altLang="zh-TW" sz="2800" dirty="0"/>
              <a:t>Isoform_Switching_ALL.py</a:t>
            </a:r>
            <a:br>
              <a:rPr lang="en-US" altLang="zh-TW" sz="2800" dirty="0"/>
            </a:br>
            <a:r>
              <a:rPr lang="zh-TW" altLang="en-US" sz="2800" dirty="0"/>
              <a:t>將同一個</a:t>
            </a:r>
            <a:r>
              <a:rPr lang="en-US" altLang="zh-TW" sz="2800" dirty="0"/>
              <a:t>gene</a:t>
            </a:r>
            <a:r>
              <a:rPr lang="zh-TW" altLang="en-US" sz="2800" dirty="0"/>
              <a:t>的</a:t>
            </a:r>
            <a:r>
              <a:rPr lang="en-US" altLang="zh-TW" sz="2800" dirty="0"/>
              <a:t>isoform</a:t>
            </a:r>
            <a:r>
              <a:rPr lang="zh-TW" altLang="en-US" sz="2800" dirty="0"/>
              <a:t>分成同一組，計算出每個病人的平均值百分比；再計算個別</a:t>
            </a:r>
            <a:r>
              <a:rPr lang="en-US" altLang="zh-TW" sz="2800" dirty="0"/>
              <a:t>isoform</a:t>
            </a:r>
            <a:r>
              <a:rPr lang="zh-TW" altLang="en-US" sz="2800" dirty="0"/>
              <a:t>每個病人的百分比之平均值，以及兩群的三種左右圍測試</a:t>
            </a:r>
          </a:p>
        </p:txBody>
      </p:sp>
      <p:sp>
        <p:nvSpPr>
          <p:cNvPr id="3" name="內容版面配置區 2"/>
          <p:cNvSpPr>
            <a:spLocks noGrp="1"/>
          </p:cNvSpPr>
          <p:nvPr>
            <p:ph idx="1"/>
          </p:nvPr>
        </p:nvSpPr>
        <p:spPr>
          <a:xfrm>
            <a:off x="838200" y="2290819"/>
            <a:ext cx="11287125" cy="4351338"/>
          </a:xfrm>
          <a:ln>
            <a:noFill/>
          </a:ln>
        </p:spPr>
        <p:txBody>
          <a:bodyPr/>
          <a:lstStyle/>
          <a:p>
            <a:r>
              <a:rPr lang="en-US" altLang="zh-TW" dirty="0"/>
              <a:t>Input: </a:t>
            </a:r>
            <a:r>
              <a:rPr lang="en-US" altLang="zh-TW" dirty="0">
                <a:hlinkClick r:id="rId2"/>
              </a:rPr>
              <a:t>TCGA-ACC_isoforms_FPKM_Cuffdiff</a:t>
            </a:r>
            <a:r>
              <a:rPr lang="en-US" altLang="zh-TW" dirty="0"/>
              <a:t>.csv</a:t>
            </a:r>
          </a:p>
          <a:p>
            <a:r>
              <a:rPr lang="en-US" altLang="zh-TW" dirty="0" err="1"/>
              <a:t>Ouput</a:t>
            </a:r>
            <a:r>
              <a:rPr lang="en-US" altLang="zh-TW" dirty="0"/>
              <a:t>: Output/</a:t>
            </a:r>
            <a:r>
              <a:rPr lang="en-US" altLang="zh-TW" dirty="0">
                <a:hlinkClick r:id="rId2"/>
              </a:rPr>
              <a:t>TCGA-ACC_isoforms_FPKM_Cuffdiff</a:t>
            </a:r>
            <a:r>
              <a:rPr lang="en-US" altLang="zh-TW" dirty="0"/>
              <a:t>.csv</a:t>
            </a:r>
          </a:p>
          <a:p>
            <a:endParaRPr lang="zh-TW" altLang="en-US" dirty="0"/>
          </a:p>
        </p:txBody>
      </p:sp>
      <p:pic>
        <p:nvPicPr>
          <p:cNvPr id="4" name="圖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02573" y="2507818"/>
            <a:ext cx="3612193" cy="3871295"/>
          </a:xfrm>
          <a:prstGeom prst="rect">
            <a:avLst/>
          </a:prstGeom>
          <a:ln w="12700">
            <a:solidFill>
              <a:schemeClr val="tx1"/>
            </a:solidFill>
          </a:ln>
        </p:spPr>
      </p:pic>
      <p:sp>
        <p:nvSpPr>
          <p:cNvPr id="5" name="矩形 4"/>
          <p:cNvSpPr/>
          <p:nvPr/>
        </p:nvSpPr>
        <p:spPr>
          <a:xfrm>
            <a:off x="2043479" y="2290819"/>
            <a:ext cx="5811715" cy="433998"/>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7" name="直線單箭頭接點 6"/>
          <p:cNvCxnSpPr/>
          <p:nvPr/>
        </p:nvCxnSpPr>
        <p:spPr>
          <a:xfrm>
            <a:off x="7855194" y="2608874"/>
            <a:ext cx="526806" cy="3596"/>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文字方塊 8"/>
          <p:cNvSpPr txBox="1"/>
          <p:nvPr/>
        </p:nvSpPr>
        <p:spPr>
          <a:xfrm>
            <a:off x="10345523" y="2150793"/>
            <a:ext cx="2956506" cy="369332"/>
          </a:xfrm>
          <a:prstGeom prst="rect">
            <a:avLst/>
          </a:prstGeom>
          <a:noFill/>
        </p:spPr>
        <p:txBody>
          <a:bodyPr wrap="square" rtlCol="0">
            <a:spAutoFit/>
          </a:bodyPr>
          <a:lstStyle/>
          <a:p>
            <a:r>
              <a:rPr lang="zh-TW" altLang="en-US" dirty="0"/>
              <a:t>共有</a:t>
            </a:r>
            <a:r>
              <a:rPr lang="en-US" altLang="zh-TW" dirty="0"/>
              <a:t>21</a:t>
            </a:r>
            <a:r>
              <a:rPr lang="zh-TW" altLang="en-US" dirty="0"/>
              <a:t>個檔案</a:t>
            </a:r>
          </a:p>
        </p:txBody>
      </p:sp>
      <p:sp>
        <p:nvSpPr>
          <p:cNvPr id="11" name="矩形 10"/>
          <p:cNvSpPr/>
          <p:nvPr/>
        </p:nvSpPr>
        <p:spPr>
          <a:xfrm>
            <a:off x="3376246" y="2814532"/>
            <a:ext cx="5710604" cy="433998"/>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2" name="直線單箭頭接點 11"/>
          <p:cNvCxnSpPr/>
          <p:nvPr/>
        </p:nvCxnSpPr>
        <p:spPr>
          <a:xfrm>
            <a:off x="9064714" y="3031531"/>
            <a:ext cx="450596" cy="976"/>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32342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2500" dirty="0"/>
              <a:t>Step1. </a:t>
            </a:r>
            <a:r>
              <a:rPr lang="zh-TW" altLang="en-US" sz="2500" dirty="0"/>
              <a:t>創建名為</a:t>
            </a:r>
            <a:r>
              <a:rPr lang="en-US" altLang="zh-TW" sz="2800" dirty="0" err="1"/>
              <a:t>Correction_ksgreatlesstrans</a:t>
            </a:r>
            <a:r>
              <a:rPr lang="zh-TW" altLang="en-US" sz="2500" dirty="0"/>
              <a:t>的資料夾</a:t>
            </a:r>
            <a:br>
              <a:rPr lang="en-US" altLang="zh-TW" sz="2500" dirty="0"/>
            </a:br>
            <a:r>
              <a:rPr lang="en-US" altLang="zh-TW" sz="2500" dirty="0"/>
              <a:t>Step2.</a:t>
            </a:r>
            <a:r>
              <a:rPr lang="zh-TW" altLang="en-US" sz="2400" dirty="0"/>
              <a:t>執行</a:t>
            </a:r>
            <a:r>
              <a:rPr lang="en-US" altLang="zh-TW" sz="2500" dirty="0"/>
              <a:t>isoform_correction.py</a:t>
            </a:r>
            <a:r>
              <a:rPr lang="zh-TW" altLang="en-US" sz="2500" dirty="0"/>
              <a:t>，對三種測試作全部校正的動作</a:t>
            </a:r>
            <a:r>
              <a:rPr lang="en-US" altLang="zh-TW" sz="2500" dirty="0"/>
              <a:t> </a:t>
            </a:r>
            <a:endParaRPr lang="zh-TW" altLang="en-US" sz="2500" dirty="0"/>
          </a:p>
        </p:txBody>
      </p:sp>
      <p:sp>
        <p:nvSpPr>
          <p:cNvPr id="3" name="內容版面配置區 2"/>
          <p:cNvSpPr>
            <a:spLocks noGrp="1"/>
          </p:cNvSpPr>
          <p:nvPr>
            <p:ph idx="1"/>
          </p:nvPr>
        </p:nvSpPr>
        <p:spPr/>
        <p:txBody>
          <a:bodyPr/>
          <a:lstStyle/>
          <a:p>
            <a:r>
              <a:rPr lang="en-US" altLang="zh-TW" dirty="0"/>
              <a:t>Input: </a:t>
            </a:r>
            <a:r>
              <a:rPr lang="en-US" altLang="zh-TW" dirty="0">
                <a:hlinkClick r:id="rId2"/>
              </a:rPr>
              <a:t>TCGA-ACC_isoforms_FPKM_Cuffdiff</a:t>
            </a:r>
            <a:r>
              <a:rPr lang="en-US" altLang="zh-TW" dirty="0"/>
              <a:t>.csv</a:t>
            </a:r>
          </a:p>
          <a:p>
            <a:r>
              <a:rPr lang="en-US" altLang="zh-TW" dirty="0" err="1"/>
              <a:t>Ouput</a:t>
            </a:r>
            <a:r>
              <a:rPr lang="en-US" altLang="zh-TW" dirty="0"/>
              <a:t>: </a:t>
            </a:r>
            <a:r>
              <a:rPr lang="en-US" altLang="zh-TW" dirty="0" err="1"/>
              <a:t>Correction_ksgreatlesstrans</a:t>
            </a:r>
            <a:r>
              <a:rPr lang="en-US" altLang="zh-TW" dirty="0"/>
              <a:t>/</a:t>
            </a:r>
            <a:r>
              <a:rPr lang="en-US" altLang="zh-TW" dirty="0">
                <a:hlinkClick r:id="rId2"/>
              </a:rPr>
              <a:t>TCGA-ACC_isoforms_FPKM_Cuffdiff</a:t>
            </a:r>
            <a:r>
              <a:rPr lang="en-US" altLang="zh-TW" dirty="0"/>
              <a:t>.csv</a:t>
            </a:r>
          </a:p>
          <a:p>
            <a:endParaRPr lang="en-US" altLang="zh-TW" dirty="0"/>
          </a:p>
          <a:p>
            <a:endParaRPr lang="zh-TW" altLang="en-US" dirty="0"/>
          </a:p>
        </p:txBody>
      </p:sp>
      <p:pic>
        <p:nvPicPr>
          <p:cNvPr id="4" name="圖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9807" y="2010291"/>
            <a:ext cx="3612193" cy="3871295"/>
          </a:xfrm>
          <a:prstGeom prst="rect">
            <a:avLst/>
          </a:prstGeom>
          <a:ln w="12700">
            <a:solidFill>
              <a:schemeClr val="tx1"/>
            </a:solidFill>
          </a:ln>
        </p:spPr>
      </p:pic>
      <p:sp>
        <p:nvSpPr>
          <p:cNvPr id="5" name="文字方塊 4"/>
          <p:cNvSpPr txBox="1"/>
          <p:nvPr/>
        </p:nvSpPr>
        <p:spPr>
          <a:xfrm>
            <a:off x="9694892" y="1690688"/>
            <a:ext cx="2956506" cy="369332"/>
          </a:xfrm>
          <a:prstGeom prst="rect">
            <a:avLst/>
          </a:prstGeom>
          <a:noFill/>
        </p:spPr>
        <p:txBody>
          <a:bodyPr wrap="square" rtlCol="0">
            <a:spAutoFit/>
          </a:bodyPr>
          <a:lstStyle/>
          <a:p>
            <a:r>
              <a:rPr lang="zh-TW" altLang="en-US" dirty="0"/>
              <a:t>共有</a:t>
            </a:r>
            <a:r>
              <a:rPr lang="en-US" altLang="zh-TW" dirty="0"/>
              <a:t>21</a:t>
            </a:r>
            <a:r>
              <a:rPr lang="zh-TW" altLang="en-US" dirty="0"/>
              <a:t>個檔案</a:t>
            </a:r>
          </a:p>
        </p:txBody>
      </p:sp>
      <p:sp>
        <p:nvSpPr>
          <p:cNvPr id="6" name="矩形 5"/>
          <p:cNvSpPr/>
          <p:nvPr/>
        </p:nvSpPr>
        <p:spPr>
          <a:xfrm>
            <a:off x="2058773" y="1825625"/>
            <a:ext cx="5811715" cy="433998"/>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7" name="直線單箭頭接點 6"/>
          <p:cNvCxnSpPr/>
          <p:nvPr/>
        </p:nvCxnSpPr>
        <p:spPr>
          <a:xfrm>
            <a:off x="7870488" y="2143680"/>
            <a:ext cx="526806" cy="3596"/>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單箭頭接點 13"/>
          <p:cNvCxnSpPr/>
          <p:nvPr/>
        </p:nvCxnSpPr>
        <p:spPr>
          <a:xfrm>
            <a:off x="7444510" y="2577678"/>
            <a:ext cx="1042265" cy="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991973" y="2759075"/>
            <a:ext cx="5065927" cy="433998"/>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矩形 16"/>
          <p:cNvSpPr/>
          <p:nvPr/>
        </p:nvSpPr>
        <p:spPr>
          <a:xfrm>
            <a:off x="6372225" y="2360679"/>
            <a:ext cx="1125368" cy="433998"/>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5927070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Autofit/>
          </a:bodyPr>
          <a:lstStyle/>
          <a:p>
            <a:r>
              <a:rPr lang="en-US" altLang="zh-TW" sz="2500" dirty="0"/>
              <a:t>Step1. </a:t>
            </a:r>
            <a:r>
              <a:rPr lang="zh-TW" altLang="en-US" sz="2500" dirty="0"/>
              <a:t>創建名為</a:t>
            </a:r>
            <a:r>
              <a:rPr lang="en-US" altLang="zh-TW" sz="2500" dirty="0" err="1"/>
              <a:t>Output_Median</a:t>
            </a:r>
            <a:r>
              <a:rPr lang="zh-TW" altLang="en-US" sz="2500" dirty="0"/>
              <a:t>的資料夾</a:t>
            </a:r>
            <a:br>
              <a:rPr lang="en-US" altLang="zh-TW" sz="2500" dirty="0"/>
            </a:br>
            <a:r>
              <a:rPr lang="en-US" altLang="zh-TW" sz="2500" dirty="0"/>
              <a:t>Step2.</a:t>
            </a:r>
            <a:r>
              <a:rPr lang="zh-TW" altLang="en-US" sz="2500" dirty="0"/>
              <a:t>執行</a:t>
            </a:r>
            <a:r>
              <a:rPr lang="en-US" altLang="zh-TW" sz="2500" dirty="0"/>
              <a:t>Isoform_Switching_Median.py</a:t>
            </a:r>
            <a:r>
              <a:rPr lang="zh-TW" altLang="en-US" sz="2500" dirty="0"/>
              <a:t>，對三種測試作全部校正的動作</a:t>
            </a:r>
            <a:r>
              <a:rPr lang="en-US" altLang="zh-TW" sz="2500" dirty="0"/>
              <a:t> </a:t>
            </a:r>
            <a:br>
              <a:rPr lang="en-US" altLang="zh-TW" sz="2500" dirty="0"/>
            </a:br>
            <a:r>
              <a:rPr lang="zh-TW" altLang="en-US" sz="2500" dirty="0"/>
              <a:t>將同一個</a:t>
            </a:r>
            <a:r>
              <a:rPr lang="en-US" altLang="zh-TW" sz="2500" dirty="0"/>
              <a:t>gene</a:t>
            </a:r>
            <a:r>
              <a:rPr lang="zh-TW" altLang="en-US" sz="2500" dirty="0"/>
              <a:t>的</a:t>
            </a:r>
            <a:r>
              <a:rPr lang="en-US" altLang="zh-TW" sz="2500" dirty="0"/>
              <a:t>isoform</a:t>
            </a:r>
            <a:r>
              <a:rPr lang="zh-TW" altLang="en-US" sz="2500" dirty="0"/>
              <a:t>分成同一組，計算出每個病人的平均值百分比；再計算個別</a:t>
            </a:r>
            <a:r>
              <a:rPr lang="en-US" altLang="zh-TW" sz="2500" dirty="0"/>
              <a:t>isoform</a:t>
            </a:r>
            <a:r>
              <a:rPr lang="zh-TW" altLang="en-US" sz="2500" dirty="0"/>
              <a:t>每個病人的百分比之中位數</a:t>
            </a:r>
          </a:p>
        </p:txBody>
      </p:sp>
      <p:sp>
        <p:nvSpPr>
          <p:cNvPr id="4" name="內容版面配置區 2"/>
          <p:cNvSpPr>
            <a:spLocks noGrp="1"/>
          </p:cNvSpPr>
          <p:nvPr>
            <p:ph idx="1"/>
          </p:nvPr>
        </p:nvSpPr>
        <p:spPr>
          <a:ln>
            <a:noFill/>
          </a:ln>
        </p:spPr>
        <p:txBody>
          <a:bodyPr/>
          <a:lstStyle/>
          <a:p>
            <a:r>
              <a:rPr lang="en-US" altLang="zh-TW" dirty="0"/>
              <a:t>Input: </a:t>
            </a:r>
            <a:r>
              <a:rPr lang="en-US" altLang="zh-TW" dirty="0">
                <a:hlinkClick r:id="rId2"/>
              </a:rPr>
              <a:t>TCGA-ACC_isoforms_FPKM_Cuffdiff</a:t>
            </a:r>
            <a:r>
              <a:rPr lang="en-US" altLang="zh-TW" dirty="0"/>
              <a:t>.csv</a:t>
            </a:r>
          </a:p>
          <a:p>
            <a:r>
              <a:rPr lang="en-US" altLang="zh-TW" dirty="0" err="1"/>
              <a:t>Ouput</a:t>
            </a:r>
            <a:r>
              <a:rPr lang="en-US" altLang="zh-TW" dirty="0"/>
              <a:t>: </a:t>
            </a:r>
            <a:r>
              <a:rPr lang="en-US" altLang="zh-TW" dirty="0" err="1"/>
              <a:t>Output_Median</a:t>
            </a:r>
            <a:r>
              <a:rPr lang="en-US" altLang="zh-TW" dirty="0"/>
              <a:t>/</a:t>
            </a:r>
            <a:r>
              <a:rPr lang="en-US" altLang="zh-TW" dirty="0">
                <a:hlinkClick r:id="rId2"/>
              </a:rPr>
              <a:t>TCGA-ACC_isoforms_FPKM_Cuffdiff</a:t>
            </a:r>
            <a:r>
              <a:rPr lang="en-US" altLang="zh-TW" dirty="0"/>
              <a:t>.csv</a:t>
            </a:r>
          </a:p>
          <a:p>
            <a:endParaRPr lang="zh-TW" altLang="en-US" dirty="0"/>
          </a:p>
        </p:txBody>
      </p:sp>
      <p:pic>
        <p:nvPicPr>
          <p:cNvPr id="5" name="圖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37113" y="2878140"/>
            <a:ext cx="3072728" cy="3871295"/>
          </a:xfrm>
          <a:prstGeom prst="rect">
            <a:avLst/>
          </a:prstGeom>
          <a:ln w="12700">
            <a:solidFill>
              <a:schemeClr val="tx1"/>
            </a:solidFill>
          </a:ln>
        </p:spPr>
      </p:pic>
      <p:sp>
        <p:nvSpPr>
          <p:cNvPr id="6" name="矩形 5"/>
          <p:cNvSpPr/>
          <p:nvPr/>
        </p:nvSpPr>
        <p:spPr>
          <a:xfrm>
            <a:off x="2057400" y="1830714"/>
            <a:ext cx="5845419" cy="433998"/>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7" name="直線單箭頭接點 6"/>
          <p:cNvCxnSpPr/>
          <p:nvPr/>
        </p:nvCxnSpPr>
        <p:spPr>
          <a:xfrm flipH="1">
            <a:off x="10610850" y="2117007"/>
            <a:ext cx="7982" cy="887164"/>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文字方塊 7"/>
          <p:cNvSpPr txBox="1"/>
          <p:nvPr/>
        </p:nvSpPr>
        <p:spPr>
          <a:xfrm>
            <a:off x="10842897" y="2545124"/>
            <a:ext cx="2514965" cy="369332"/>
          </a:xfrm>
          <a:prstGeom prst="rect">
            <a:avLst/>
          </a:prstGeom>
          <a:noFill/>
        </p:spPr>
        <p:txBody>
          <a:bodyPr wrap="square" rtlCol="0">
            <a:spAutoFit/>
          </a:bodyPr>
          <a:lstStyle/>
          <a:p>
            <a:r>
              <a:rPr lang="zh-TW" altLang="en-US" dirty="0"/>
              <a:t>共有</a:t>
            </a:r>
            <a:r>
              <a:rPr lang="en-US" altLang="zh-TW" dirty="0"/>
              <a:t>21</a:t>
            </a:r>
            <a:r>
              <a:rPr lang="zh-TW" altLang="en-US" dirty="0"/>
              <a:t>個檔案</a:t>
            </a:r>
          </a:p>
        </p:txBody>
      </p:sp>
      <p:sp>
        <p:nvSpPr>
          <p:cNvPr id="9" name="矩形 8"/>
          <p:cNvSpPr/>
          <p:nvPr/>
        </p:nvSpPr>
        <p:spPr>
          <a:xfrm>
            <a:off x="4676775" y="2354427"/>
            <a:ext cx="5782821" cy="433998"/>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0" name="直線單箭頭接點 9"/>
          <p:cNvCxnSpPr/>
          <p:nvPr/>
        </p:nvCxnSpPr>
        <p:spPr>
          <a:xfrm>
            <a:off x="10174759" y="2832658"/>
            <a:ext cx="0" cy="261998"/>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線接點 15"/>
          <p:cNvCxnSpPr/>
          <p:nvPr/>
        </p:nvCxnSpPr>
        <p:spPr>
          <a:xfrm>
            <a:off x="7929213" y="2117007"/>
            <a:ext cx="2681637" cy="0"/>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04244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p:cNvSpPr txBox="1"/>
          <p:nvPr/>
        </p:nvSpPr>
        <p:spPr>
          <a:xfrm>
            <a:off x="120870" y="73230"/>
            <a:ext cx="11951794" cy="4862870"/>
          </a:xfrm>
          <a:prstGeom prst="rect">
            <a:avLst/>
          </a:prstGeom>
          <a:noFill/>
        </p:spPr>
        <p:txBody>
          <a:bodyPr wrap="square" rtlCol="0">
            <a:spAutoFit/>
          </a:bodyPr>
          <a:lstStyle/>
          <a:p>
            <a:r>
              <a:rPr lang="en-US" altLang="zh-TW" sz="2000" b="1" dirty="0">
                <a:ea typeface="標楷體" panose="03000509000000000000" pitchFamily="65" charset="-120"/>
              </a:rPr>
              <a:t>0. </a:t>
            </a:r>
            <a:r>
              <a:rPr lang="zh-TW" altLang="en-US" sz="2000" b="1" dirty="0">
                <a:ea typeface="標楷體" panose="03000509000000000000" pitchFamily="65" charset="-120"/>
              </a:rPr>
              <a:t>軟體安裝</a:t>
            </a:r>
            <a:r>
              <a:rPr lang="en-US" altLang="zh-TW" sz="2000" b="1" dirty="0">
                <a:solidFill>
                  <a:schemeClr val="accent5">
                    <a:lumMod val="50000"/>
                  </a:schemeClr>
                </a:solidFill>
                <a:ea typeface="標楷體" panose="03000509000000000000" pitchFamily="65" charset="-120"/>
              </a:rPr>
              <a:t> ①~②</a:t>
            </a:r>
            <a:endParaRPr lang="en-US" altLang="zh-TW" sz="2000" b="1" dirty="0">
              <a:ea typeface="標楷體" panose="03000509000000000000" pitchFamily="65" charset="-120"/>
            </a:endParaRPr>
          </a:p>
          <a:p>
            <a:r>
              <a:rPr lang="en-US" altLang="zh-TW" sz="2000" b="1" dirty="0">
                <a:solidFill>
                  <a:schemeClr val="accent5">
                    <a:lumMod val="50000"/>
                  </a:schemeClr>
                </a:solidFill>
                <a:ea typeface="標楷體" panose="03000509000000000000" pitchFamily="65" charset="-120"/>
              </a:rPr>
              <a:t>	</a:t>
            </a:r>
          </a:p>
          <a:p>
            <a:r>
              <a:rPr lang="en-US" altLang="zh-TW" b="1" dirty="0">
                <a:solidFill>
                  <a:schemeClr val="accent5">
                    <a:lumMod val="50000"/>
                  </a:schemeClr>
                </a:solidFill>
                <a:ea typeface="標楷體" panose="03000509000000000000" pitchFamily="65" charset="-120"/>
              </a:rPr>
              <a:t>	0-①:</a:t>
            </a:r>
            <a:r>
              <a:rPr lang="en-US" altLang="zh-TW" b="1" dirty="0">
                <a:ea typeface="標楷體" panose="03000509000000000000" pitchFamily="65" charset="-120"/>
              </a:rPr>
              <a:t> GDC Data Transfer Tool (</a:t>
            </a:r>
            <a:r>
              <a:rPr lang="en-US" altLang="zh-TW" b="1" dirty="0">
                <a:ea typeface="標楷體" panose="03000509000000000000" pitchFamily="65" charset="-120"/>
                <a:hlinkClick r:id="rId3"/>
              </a:rPr>
              <a:t>https://gdc.cancer.gov/access-data/gdc-data-transfer-tool</a:t>
            </a:r>
            <a:r>
              <a:rPr lang="en-US" altLang="zh-TW" b="1" dirty="0">
                <a:ea typeface="標楷體" panose="03000509000000000000" pitchFamily="65" charset="-120"/>
              </a:rPr>
              <a:t>)</a:t>
            </a:r>
          </a:p>
          <a:p>
            <a:endParaRPr lang="en-US" altLang="zh-TW" dirty="0">
              <a:ea typeface="標楷體" panose="03000509000000000000" pitchFamily="65" charset="-120"/>
            </a:endParaRPr>
          </a:p>
          <a:p>
            <a:r>
              <a:rPr lang="en-US" altLang="zh-TW" dirty="0">
                <a:ea typeface="標楷體" panose="03000509000000000000" pitchFamily="65" charset="-120"/>
              </a:rPr>
              <a:t>	</a:t>
            </a:r>
            <a:r>
              <a:rPr lang="en-US" altLang="zh-TW" dirty="0"/>
              <a:t>$ wget </a:t>
            </a:r>
            <a:r>
              <a:rPr lang="en-US" altLang="zh-TW" u="sng" dirty="0">
                <a:hlinkClick r:id="rId4"/>
              </a:rPr>
              <a:t>https://gdc.cancer.gov/system/files/authenticated%20user/0/gdc-client_v1.3.0_Ubuntu14.04_x64.zip</a:t>
            </a:r>
            <a:endParaRPr lang="zh-TW" altLang="zh-TW" dirty="0"/>
          </a:p>
          <a:p>
            <a:r>
              <a:rPr lang="en-US" altLang="zh-TW" dirty="0"/>
              <a:t>	</a:t>
            </a:r>
            <a:r>
              <a:rPr lang="zh-TW" altLang="zh-TW" dirty="0"/>
              <a:t>解壓縮加入</a:t>
            </a:r>
            <a:r>
              <a:rPr lang="en-US" altLang="zh-TW" dirty="0"/>
              <a:t>PATH</a:t>
            </a:r>
          </a:p>
          <a:p>
            <a:endParaRPr lang="en-US" altLang="zh-TW" dirty="0"/>
          </a:p>
          <a:p>
            <a:endParaRPr lang="en-US" altLang="zh-TW" dirty="0"/>
          </a:p>
          <a:p>
            <a:r>
              <a:rPr lang="en-US" altLang="zh-TW" dirty="0"/>
              <a:t>	</a:t>
            </a:r>
            <a:r>
              <a:rPr lang="en-US" altLang="zh-TW" b="1" dirty="0">
                <a:solidFill>
                  <a:schemeClr val="accent5">
                    <a:lumMod val="50000"/>
                  </a:schemeClr>
                </a:solidFill>
                <a:ea typeface="標楷體" panose="03000509000000000000" pitchFamily="65" charset="-120"/>
              </a:rPr>
              <a:t>0-② :</a:t>
            </a:r>
            <a:r>
              <a:rPr lang="en-US" altLang="zh-TW" b="1" dirty="0"/>
              <a:t> Cufflinks (</a:t>
            </a:r>
            <a:r>
              <a:rPr lang="en-US" altLang="zh-TW" b="1" u="sng" dirty="0">
                <a:hlinkClick r:id="rId5"/>
              </a:rPr>
              <a:t>http://cole-trapnell-lab.github.io/cufflinks/manual/</a:t>
            </a:r>
            <a:r>
              <a:rPr lang="en-US" altLang="zh-TW" b="1" dirty="0"/>
              <a:t>)</a:t>
            </a:r>
          </a:p>
          <a:p>
            <a:r>
              <a:rPr lang="en-US" altLang="zh-TW" dirty="0"/>
              <a:t>	$ wget </a:t>
            </a:r>
            <a:r>
              <a:rPr lang="en-US" altLang="zh-TW" u="sng" dirty="0">
                <a:hlinkClick r:id="rId6"/>
              </a:rPr>
              <a:t>http://cole-trapnell-lab.github.io/cufflinks/releases/v2.2.1/</a:t>
            </a:r>
            <a:endParaRPr lang="zh-TW" altLang="zh-TW" dirty="0"/>
          </a:p>
          <a:p>
            <a:r>
              <a:rPr lang="en-US" altLang="zh-TW" dirty="0"/>
              <a:t>	</a:t>
            </a:r>
            <a:r>
              <a:rPr lang="zh-TW" altLang="zh-TW" dirty="0"/>
              <a:t>解壓縮加入</a:t>
            </a:r>
            <a:r>
              <a:rPr lang="en-US" altLang="zh-TW" dirty="0"/>
              <a:t>PATH</a:t>
            </a:r>
            <a:endParaRPr lang="zh-TW" altLang="zh-TW" dirty="0"/>
          </a:p>
          <a:p>
            <a:r>
              <a:rPr lang="en-US" altLang="zh-TW" b="1" dirty="0"/>
              <a:t>	</a:t>
            </a:r>
          </a:p>
          <a:p>
            <a:r>
              <a:rPr lang="en-US" altLang="zh-TW" b="1" dirty="0"/>
              <a:t>	</a:t>
            </a:r>
          </a:p>
          <a:p>
            <a:r>
              <a:rPr lang="en-US" altLang="zh-TW" b="1" dirty="0"/>
              <a:t>	</a:t>
            </a:r>
            <a:r>
              <a:rPr lang="en-US" altLang="zh-TW" b="1" dirty="0">
                <a:solidFill>
                  <a:schemeClr val="accent5">
                    <a:lumMod val="50000"/>
                  </a:schemeClr>
                </a:solidFill>
                <a:ea typeface="標楷體" panose="03000509000000000000" pitchFamily="65" charset="-120"/>
              </a:rPr>
              <a:t> 0-③: </a:t>
            </a:r>
            <a:r>
              <a:rPr lang="en-US" altLang="zh-TW" b="1" dirty="0">
                <a:ea typeface="標楷體" panose="03000509000000000000" pitchFamily="65" charset="-120"/>
              </a:rPr>
              <a:t>Hg38 (</a:t>
            </a:r>
            <a:r>
              <a:rPr lang="en-US" altLang="zh-TW" b="1" dirty="0">
                <a:ea typeface="標楷體" panose="03000509000000000000" pitchFamily="65" charset="-120"/>
                <a:hlinkClick r:id="rId7"/>
              </a:rPr>
              <a:t>https://support.illumina.com/sequencing/sequencing_software/igenome.html</a:t>
            </a:r>
            <a:r>
              <a:rPr lang="en-US" altLang="zh-TW" b="1" dirty="0">
                <a:ea typeface="標楷體" panose="03000509000000000000" pitchFamily="65" charset="-120"/>
              </a:rPr>
              <a:t>)</a:t>
            </a:r>
          </a:p>
          <a:p>
            <a:r>
              <a:rPr lang="en-US" altLang="zh-TW" b="1" dirty="0">
                <a:ea typeface="標楷體" panose="03000509000000000000" pitchFamily="65" charset="-120"/>
              </a:rPr>
              <a:t>	</a:t>
            </a:r>
            <a:r>
              <a:rPr lang="en-US" altLang="zh-TW" dirty="0">
                <a:ea typeface="標楷體" panose="03000509000000000000" pitchFamily="65" charset="-120"/>
              </a:rPr>
              <a:t>$ wget </a:t>
            </a:r>
            <a:r>
              <a:rPr lang="en-US" altLang="zh-TW" dirty="0">
                <a:ea typeface="標楷體" panose="03000509000000000000" pitchFamily="65" charset="-120"/>
                <a:hlinkClick r:id="rId8"/>
              </a:rPr>
              <a:t>ftp://igenome:G3nom3s4u@ussd-ftp.illumina.com/Homo_sapiens/UCSC/hg38/Homo_sapiens_UCSC_hg38.tar.gz</a:t>
            </a:r>
            <a:endParaRPr lang="en-US" altLang="zh-TW" dirty="0">
              <a:ea typeface="標楷體" panose="03000509000000000000" pitchFamily="65" charset="-120"/>
            </a:endParaRPr>
          </a:p>
          <a:p>
            <a:r>
              <a:rPr lang="en-US" altLang="zh-TW" dirty="0">
                <a:ea typeface="標楷體" panose="03000509000000000000" pitchFamily="65" charset="-120"/>
              </a:rPr>
              <a:t>	</a:t>
            </a:r>
            <a:r>
              <a:rPr lang="zh-TW" altLang="en-US" dirty="0">
                <a:latin typeface="+mn-ea"/>
              </a:rPr>
              <a:t>解壓縮</a:t>
            </a:r>
            <a:endParaRPr lang="zh-TW" altLang="zh-TW" dirty="0">
              <a:latin typeface="+mn-ea"/>
            </a:endParaRPr>
          </a:p>
        </p:txBody>
      </p:sp>
    </p:spTree>
    <p:extLst>
      <p:ext uri="{BB962C8B-B14F-4D97-AF65-F5344CB8AC3E}">
        <p14:creationId xmlns:p14="http://schemas.microsoft.com/office/powerpoint/2010/main" val="278550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圖片 25"/>
          <p:cNvPicPr>
            <a:picLocks noChangeAspect="1"/>
          </p:cNvPicPr>
          <p:nvPr/>
        </p:nvPicPr>
        <p:blipFill>
          <a:blip r:embed="rId2"/>
          <a:stretch>
            <a:fillRect/>
          </a:stretch>
        </p:blipFill>
        <p:spPr>
          <a:xfrm>
            <a:off x="322564" y="4191858"/>
            <a:ext cx="4680577" cy="2577638"/>
          </a:xfrm>
          <a:prstGeom prst="rect">
            <a:avLst/>
          </a:prstGeom>
        </p:spPr>
      </p:pic>
      <p:pic>
        <p:nvPicPr>
          <p:cNvPr id="18" name="圖片 17"/>
          <p:cNvPicPr>
            <a:picLocks noChangeAspect="1"/>
          </p:cNvPicPr>
          <p:nvPr/>
        </p:nvPicPr>
        <p:blipFill>
          <a:blip r:embed="rId3"/>
          <a:stretch>
            <a:fillRect/>
          </a:stretch>
        </p:blipFill>
        <p:spPr>
          <a:xfrm>
            <a:off x="5920713" y="957242"/>
            <a:ext cx="5750527" cy="2709151"/>
          </a:xfrm>
          <a:prstGeom prst="rect">
            <a:avLst/>
          </a:prstGeom>
        </p:spPr>
      </p:pic>
      <p:pic>
        <p:nvPicPr>
          <p:cNvPr id="2" name="圖片 1"/>
          <p:cNvPicPr>
            <a:picLocks noChangeAspect="1"/>
          </p:cNvPicPr>
          <p:nvPr/>
        </p:nvPicPr>
        <p:blipFill>
          <a:blip r:embed="rId4"/>
          <a:stretch>
            <a:fillRect/>
          </a:stretch>
        </p:blipFill>
        <p:spPr>
          <a:xfrm>
            <a:off x="6016817" y="4191857"/>
            <a:ext cx="4689526" cy="2577638"/>
          </a:xfrm>
          <a:prstGeom prst="rect">
            <a:avLst/>
          </a:prstGeom>
        </p:spPr>
      </p:pic>
      <p:sp>
        <p:nvSpPr>
          <p:cNvPr id="3" name="文字方塊 2"/>
          <p:cNvSpPr txBox="1"/>
          <p:nvPr/>
        </p:nvSpPr>
        <p:spPr>
          <a:xfrm>
            <a:off x="120869" y="73230"/>
            <a:ext cx="7114640" cy="400110"/>
          </a:xfrm>
          <a:prstGeom prst="rect">
            <a:avLst/>
          </a:prstGeom>
          <a:noFill/>
        </p:spPr>
        <p:txBody>
          <a:bodyPr wrap="none" rtlCol="0">
            <a:spAutoFit/>
          </a:bodyPr>
          <a:lstStyle/>
          <a:p>
            <a:r>
              <a:rPr lang="en-US" altLang="zh-TW" sz="2000" b="1" dirty="0">
                <a:ea typeface="標楷體" panose="03000509000000000000" pitchFamily="65" charset="-120"/>
              </a:rPr>
              <a:t>1. TCGA</a:t>
            </a:r>
            <a:r>
              <a:rPr lang="zh-TW" altLang="en-US" sz="2000" b="1" dirty="0">
                <a:ea typeface="標楷體" panose="03000509000000000000" pitchFamily="65" charset="-120"/>
              </a:rPr>
              <a:t> </a:t>
            </a:r>
            <a:r>
              <a:rPr lang="en-US" altLang="zh-TW" sz="2000" b="1" dirty="0">
                <a:ea typeface="標楷體" panose="03000509000000000000" pitchFamily="65" charset="-120"/>
              </a:rPr>
              <a:t>Aligned BAM</a:t>
            </a:r>
            <a:r>
              <a:rPr lang="zh-TW" altLang="en-US" sz="2000" b="1" dirty="0">
                <a:ea typeface="標楷體" panose="03000509000000000000" pitchFamily="65" charset="-120"/>
              </a:rPr>
              <a:t>下載 </a:t>
            </a:r>
            <a:r>
              <a:rPr lang="en-US" altLang="zh-TW" sz="2000" b="1" dirty="0">
                <a:ea typeface="標楷體" panose="03000509000000000000" pitchFamily="65" charset="-120"/>
                <a:cs typeface="Calibri" panose="020F0502020204030204" pitchFamily="34" charset="0"/>
              </a:rPr>
              <a:t>(</a:t>
            </a:r>
            <a:r>
              <a:rPr lang="en-US" altLang="zh-TW" sz="2000" b="1" dirty="0">
                <a:solidFill>
                  <a:schemeClr val="accent5">
                    <a:lumMod val="50000"/>
                  </a:schemeClr>
                </a:solidFill>
                <a:ea typeface="標楷體" panose="03000509000000000000" pitchFamily="65" charset="-120"/>
                <a:cs typeface="Calibri" panose="020F0502020204030204" pitchFamily="34" charset="0"/>
                <a:hlinkClick r:id="rId5"/>
              </a:rPr>
              <a:t>https://portal.gdc.cancer.gov/</a:t>
            </a:r>
            <a:r>
              <a:rPr lang="en-US" altLang="zh-TW" sz="2000" b="1" dirty="0">
                <a:ea typeface="標楷體" panose="03000509000000000000" pitchFamily="65" charset="-120"/>
                <a:cs typeface="Calibri" panose="020F0502020204030204" pitchFamily="34" charset="0"/>
              </a:rPr>
              <a:t>)</a:t>
            </a:r>
            <a:r>
              <a:rPr lang="en-US" altLang="zh-TW" sz="2000" b="1" dirty="0">
                <a:solidFill>
                  <a:schemeClr val="accent5">
                    <a:lumMod val="50000"/>
                  </a:schemeClr>
                </a:solidFill>
                <a:ea typeface="標楷體" panose="03000509000000000000" pitchFamily="65" charset="-120"/>
              </a:rPr>
              <a:t> ①</a:t>
            </a:r>
            <a:r>
              <a:rPr lang="en-US" altLang="zh-TW" sz="2000" b="1" dirty="0">
                <a:ea typeface="標楷體" panose="03000509000000000000" pitchFamily="65" charset="-120"/>
              </a:rPr>
              <a:t>~</a:t>
            </a:r>
            <a:r>
              <a:rPr lang="en-US" altLang="zh-TW" sz="2000" b="1" dirty="0">
                <a:solidFill>
                  <a:schemeClr val="accent5">
                    <a:lumMod val="50000"/>
                  </a:schemeClr>
                </a:solidFill>
                <a:ea typeface="標楷體" panose="03000509000000000000" pitchFamily="65" charset="-120"/>
                <a:cs typeface="Calibri" panose="020F0502020204030204" pitchFamily="34" charset="0"/>
              </a:rPr>
              <a:t>⑦</a:t>
            </a:r>
            <a:endParaRPr lang="zh-TW" altLang="en-US" sz="2000" b="1" dirty="0">
              <a:ea typeface="標楷體" panose="03000509000000000000" pitchFamily="65" charset="-120"/>
            </a:endParaRPr>
          </a:p>
        </p:txBody>
      </p:sp>
      <p:pic>
        <p:nvPicPr>
          <p:cNvPr id="4" name="圖片 3"/>
          <p:cNvPicPr>
            <a:picLocks noChangeAspect="1"/>
          </p:cNvPicPr>
          <p:nvPr/>
        </p:nvPicPr>
        <p:blipFill>
          <a:blip r:embed="rId6"/>
          <a:stretch>
            <a:fillRect/>
          </a:stretch>
        </p:blipFill>
        <p:spPr>
          <a:xfrm>
            <a:off x="323092" y="957242"/>
            <a:ext cx="5181659" cy="2709151"/>
          </a:xfrm>
          <a:prstGeom prst="rect">
            <a:avLst/>
          </a:prstGeom>
        </p:spPr>
      </p:pic>
      <p:sp>
        <p:nvSpPr>
          <p:cNvPr id="6" name="矩形 5"/>
          <p:cNvSpPr/>
          <p:nvPr/>
        </p:nvSpPr>
        <p:spPr>
          <a:xfrm>
            <a:off x="11352584" y="3248980"/>
            <a:ext cx="275492" cy="11429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ea typeface="標楷體" panose="03000509000000000000" pitchFamily="65" charset="-120"/>
            </a:endParaRPr>
          </a:p>
        </p:txBody>
      </p:sp>
      <p:sp>
        <p:nvSpPr>
          <p:cNvPr id="7" name="矩形 6"/>
          <p:cNvSpPr/>
          <p:nvPr/>
        </p:nvSpPr>
        <p:spPr>
          <a:xfrm>
            <a:off x="407367" y="2311817"/>
            <a:ext cx="916608" cy="24618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ea typeface="標楷體" panose="03000509000000000000" pitchFamily="65" charset="-120"/>
            </a:endParaRPr>
          </a:p>
        </p:txBody>
      </p:sp>
      <p:sp>
        <p:nvSpPr>
          <p:cNvPr id="8" name="矩形 7"/>
          <p:cNvSpPr/>
          <p:nvPr/>
        </p:nvSpPr>
        <p:spPr>
          <a:xfrm>
            <a:off x="323092" y="587910"/>
            <a:ext cx="1627753" cy="369332"/>
          </a:xfrm>
          <a:prstGeom prst="rect">
            <a:avLst/>
          </a:prstGeom>
        </p:spPr>
        <p:txBody>
          <a:bodyPr wrap="none">
            <a:spAutoFit/>
          </a:bodyPr>
          <a:lstStyle/>
          <a:p>
            <a:r>
              <a:rPr lang="en-US" altLang="zh-TW" b="1" dirty="0">
                <a:solidFill>
                  <a:schemeClr val="accent5">
                    <a:lumMod val="50000"/>
                  </a:schemeClr>
                </a:solidFill>
                <a:ea typeface="標楷體" panose="03000509000000000000" pitchFamily="65" charset="-120"/>
              </a:rPr>
              <a:t>1-①</a:t>
            </a:r>
            <a:r>
              <a:rPr lang="en-US" altLang="zh-TW" b="1" dirty="0">
                <a:ea typeface="標楷體" panose="03000509000000000000" pitchFamily="65" charset="-120"/>
              </a:rPr>
              <a:t>:</a:t>
            </a:r>
            <a:r>
              <a:rPr lang="zh-TW" altLang="en-US" b="1" dirty="0">
                <a:ea typeface="標楷體" panose="03000509000000000000" pitchFamily="65" charset="-120"/>
              </a:rPr>
              <a:t> 點</a:t>
            </a:r>
            <a:r>
              <a:rPr lang="en-US" altLang="zh-TW" b="1" dirty="0">
                <a:ea typeface="標楷體" panose="03000509000000000000" pitchFamily="65" charset="-120"/>
              </a:rPr>
              <a:t>project</a:t>
            </a:r>
            <a:endParaRPr lang="zh-TW" altLang="en-US" b="1" dirty="0">
              <a:ea typeface="標楷體" panose="03000509000000000000" pitchFamily="65" charset="-120"/>
            </a:endParaRPr>
          </a:p>
        </p:txBody>
      </p:sp>
      <p:sp>
        <p:nvSpPr>
          <p:cNvPr id="9" name="矩形 8"/>
          <p:cNvSpPr/>
          <p:nvPr/>
        </p:nvSpPr>
        <p:spPr>
          <a:xfrm>
            <a:off x="5800277" y="587910"/>
            <a:ext cx="3858429" cy="369332"/>
          </a:xfrm>
          <a:prstGeom prst="rect">
            <a:avLst/>
          </a:prstGeom>
        </p:spPr>
        <p:txBody>
          <a:bodyPr wrap="none">
            <a:spAutoFit/>
          </a:bodyPr>
          <a:lstStyle/>
          <a:p>
            <a:r>
              <a:rPr lang="en-US" altLang="zh-TW" b="1" dirty="0">
                <a:solidFill>
                  <a:schemeClr val="accent5">
                    <a:lumMod val="50000"/>
                  </a:schemeClr>
                </a:solidFill>
                <a:ea typeface="標楷體" panose="03000509000000000000" pitchFamily="65" charset="-120"/>
              </a:rPr>
              <a:t>1-②</a:t>
            </a:r>
            <a:r>
              <a:rPr lang="en-US" altLang="zh-TW" b="1" dirty="0">
                <a:ea typeface="標楷體" panose="03000509000000000000" pitchFamily="65" charset="-120"/>
              </a:rPr>
              <a:t>:</a:t>
            </a:r>
            <a:r>
              <a:rPr lang="zh-TW" altLang="en-US" b="1" dirty="0">
                <a:ea typeface="標楷體" panose="03000509000000000000" pitchFamily="65" charset="-120"/>
              </a:rPr>
              <a:t> 選擇部位</a:t>
            </a:r>
            <a:r>
              <a:rPr lang="en-US" altLang="zh-TW" b="1" dirty="0">
                <a:ea typeface="標楷體" panose="03000509000000000000" pitchFamily="65" charset="-120"/>
              </a:rPr>
              <a:t>, </a:t>
            </a:r>
            <a:r>
              <a:rPr lang="zh-TW" altLang="en-US" b="1" dirty="0">
                <a:ea typeface="標楷體" panose="03000509000000000000" pitchFamily="65" charset="-120"/>
              </a:rPr>
              <a:t>點</a:t>
            </a:r>
            <a:r>
              <a:rPr lang="en-US" altLang="zh-TW" b="1" dirty="0">
                <a:ea typeface="標楷體" panose="03000509000000000000" pitchFamily="65" charset="-120"/>
              </a:rPr>
              <a:t>TCGA-COAD</a:t>
            </a:r>
            <a:r>
              <a:rPr lang="zh-TW" altLang="en-US" b="1" dirty="0">
                <a:ea typeface="標楷體" panose="03000509000000000000" pitchFamily="65" charset="-120"/>
              </a:rPr>
              <a:t>的</a:t>
            </a:r>
            <a:r>
              <a:rPr lang="en-US" altLang="zh-TW" b="1" dirty="0">
                <a:ea typeface="標楷體" panose="03000509000000000000" pitchFamily="65" charset="-120"/>
              </a:rPr>
              <a:t>Files</a:t>
            </a:r>
            <a:endParaRPr lang="zh-TW" altLang="en-US" b="1" dirty="0">
              <a:ea typeface="標楷體" panose="03000509000000000000" pitchFamily="65" charset="-120"/>
            </a:endParaRPr>
          </a:p>
        </p:txBody>
      </p:sp>
      <p:sp>
        <p:nvSpPr>
          <p:cNvPr id="10" name="矩形 9"/>
          <p:cNvSpPr/>
          <p:nvPr/>
        </p:nvSpPr>
        <p:spPr>
          <a:xfrm>
            <a:off x="252106" y="3780963"/>
            <a:ext cx="2105063" cy="369332"/>
          </a:xfrm>
          <a:prstGeom prst="rect">
            <a:avLst/>
          </a:prstGeom>
        </p:spPr>
        <p:txBody>
          <a:bodyPr wrap="none">
            <a:spAutoFit/>
          </a:bodyPr>
          <a:lstStyle/>
          <a:p>
            <a:r>
              <a:rPr lang="en-US" altLang="zh-TW" b="1" dirty="0">
                <a:solidFill>
                  <a:schemeClr val="accent5">
                    <a:lumMod val="50000"/>
                  </a:schemeClr>
                </a:solidFill>
                <a:ea typeface="標楷體" panose="03000509000000000000" pitchFamily="65" charset="-120"/>
              </a:rPr>
              <a:t>1-③</a:t>
            </a:r>
            <a:r>
              <a:rPr lang="en-US" altLang="zh-TW" b="1" dirty="0">
                <a:ea typeface="標楷體" panose="03000509000000000000" pitchFamily="65" charset="-120"/>
              </a:rPr>
              <a:t>: </a:t>
            </a:r>
            <a:r>
              <a:rPr lang="zh-TW" altLang="en-US" b="1" dirty="0">
                <a:ea typeface="標楷體" panose="03000509000000000000" pitchFamily="65" charset="-120"/>
              </a:rPr>
              <a:t>選擇檔案類型</a:t>
            </a:r>
          </a:p>
        </p:txBody>
      </p:sp>
      <p:sp>
        <p:nvSpPr>
          <p:cNvPr id="12" name="矩形 11"/>
          <p:cNvSpPr/>
          <p:nvPr/>
        </p:nvSpPr>
        <p:spPr>
          <a:xfrm>
            <a:off x="388634" y="5039966"/>
            <a:ext cx="1044116" cy="15323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ea typeface="標楷體" panose="03000509000000000000" pitchFamily="65" charset="-120"/>
            </a:endParaRPr>
          </a:p>
        </p:txBody>
      </p:sp>
      <p:sp>
        <p:nvSpPr>
          <p:cNvPr id="13" name="矩形 12"/>
          <p:cNvSpPr/>
          <p:nvPr/>
        </p:nvSpPr>
        <p:spPr>
          <a:xfrm>
            <a:off x="388634" y="5570991"/>
            <a:ext cx="1044117" cy="14332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ea typeface="標楷體" panose="03000509000000000000" pitchFamily="65" charset="-120"/>
            </a:endParaRPr>
          </a:p>
        </p:txBody>
      </p:sp>
      <p:sp>
        <p:nvSpPr>
          <p:cNvPr id="14" name="矩形 13"/>
          <p:cNvSpPr/>
          <p:nvPr/>
        </p:nvSpPr>
        <p:spPr>
          <a:xfrm>
            <a:off x="5920714" y="3780963"/>
            <a:ext cx="2105063" cy="369332"/>
          </a:xfrm>
          <a:prstGeom prst="rect">
            <a:avLst/>
          </a:prstGeom>
        </p:spPr>
        <p:txBody>
          <a:bodyPr wrap="none">
            <a:spAutoFit/>
          </a:bodyPr>
          <a:lstStyle/>
          <a:p>
            <a:r>
              <a:rPr lang="en-US" altLang="zh-TW" b="1" dirty="0">
                <a:solidFill>
                  <a:schemeClr val="accent5">
                    <a:lumMod val="50000"/>
                  </a:schemeClr>
                </a:solidFill>
                <a:ea typeface="標楷體" panose="03000509000000000000" pitchFamily="65" charset="-120"/>
              </a:rPr>
              <a:t>1-④</a:t>
            </a:r>
            <a:r>
              <a:rPr lang="en-US" altLang="zh-TW" b="1" dirty="0">
                <a:ea typeface="標楷體" panose="03000509000000000000" pitchFamily="65" charset="-120"/>
              </a:rPr>
              <a:t>:</a:t>
            </a:r>
            <a:r>
              <a:rPr lang="zh-TW" altLang="en-US" b="1" dirty="0">
                <a:ea typeface="標楷體" panose="03000509000000000000" pitchFamily="65" charset="-120"/>
              </a:rPr>
              <a:t> 選擇狀態類型</a:t>
            </a:r>
            <a:endParaRPr lang="zh-TW" altLang="en-US" dirty="0">
              <a:ea typeface="標楷體" panose="03000509000000000000" pitchFamily="65" charset="-120"/>
            </a:endParaRPr>
          </a:p>
        </p:txBody>
      </p:sp>
      <p:sp>
        <p:nvSpPr>
          <p:cNvPr id="16" name="矩形 15"/>
          <p:cNvSpPr/>
          <p:nvPr/>
        </p:nvSpPr>
        <p:spPr>
          <a:xfrm>
            <a:off x="6059997" y="4797152"/>
            <a:ext cx="1080120" cy="14401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ea typeface="標楷體" panose="03000509000000000000" pitchFamily="65" charset="-120"/>
            </a:endParaRPr>
          </a:p>
        </p:txBody>
      </p:sp>
      <p:sp>
        <p:nvSpPr>
          <p:cNvPr id="23" name="矩形 22"/>
          <p:cNvSpPr/>
          <p:nvPr/>
        </p:nvSpPr>
        <p:spPr>
          <a:xfrm>
            <a:off x="6016817" y="2407445"/>
            <a:ext cx="1303319" cy="12145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ea typeface="標楷體" panose="03000509000000000000" pitchFamily="65" charset="-120"/>
            </a:endParaRPr>
          </a:p>
        </p:txBody>
      </p:sp>
      <p:sp>
        <p:nvSpPr>
          <p:cNvPr id="19" name="矩形 18"/>
          <p:cNvSpPr/>
          <p:nvPr/>
        </p:nvSpPr>
        <p:spPr>
          <a:xfrm>
            <a:off x="388634" y="5269156"/>
            <a:ext cx="1044117" cy="15601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ea typeface="標楷體" panose="03000509000000000000" pitchFamily="65" charset="-120"/>
            </a:endParaRPr>
          </a:p>
        </p:txBody>
      </p:sp>
      <p:sp>
        <p:nvSpPr>
          <p:cNvPr id="20" name="矩形 19"/>
          <p:cNvSpPr/>
          <p:nvPr/>
        </p:nvSpPr>
        <p:spPr>
          <a:xfrm>
            <a:off x="6059997" y="5049180"/>
            <a:ext cx="1080120" cy="14401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ea typeface="標楷體" panose="03000509000000000000" pitchFamily="65" charset="-120"/>
            </a:endParaRPr>
          </a:p>
        </p:txBody>
      </p:sp>
      <p:sp>
        <p:nvSpPr>
          <p:cNvPr id="21" name="矩形 20"/>
          <p:cNvSpPr/>
          <p:nvPr/>
        </p:nvSpPr>
        <p:spPr>
          <a:xfrm>
            <a:off x="407368" y="4473116"/>
            <a:ext cx="197596" cy="16390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ea typeface="標楷體" panose="03000509000000000000" pitchFamily="65" charset="-120"/>
            </a:endParaRPr>
          </a:p>
        </p:txBody>
      </p:sp>
      <p:sp>
        <p:nvSpPr>
          <p:cNvPr id="22" name="矩形 21"/>
          <p:cNvSpPr/>
          <p:nvPr/>
        </p:nvSpPr>
        <p:spPr>
          <a:xfrm>
            <a:off x="6312024" y="4473116"/>
            <a:ext cx="197596" cy="16390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ea typeface="標楷體" panose="03000509000000000000" pitchFamily="65" charset="-120"/>
            </a:endParaRPr>
          </a:p>
        </p:txBody>
      </p:sp>
    </p:spTree>
    <p:extLst>
      <p:ext uri="{BB962C8B-B14F-4D97-AF65-F5344CB8AC3E}">
        <p14:creationId xmlns:p14="http://schemas.microsoft.com/office/powerpoint/2010/main" val="11092624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圖片 17"/>
          <p:cNvPicPr>
            <a:picLocks noChangeAspect="1"/>
          </p:cNvPicPr>
          <p:nvPr/>
        </p:nvPicPr>
        <p:blipFill>
          <a:blip r:embed="rId2"/>
          <a:stretch>
            <a:fillRect/>
          </a:stretch>
        </p:blipFill>
        <p:spPr>
          <a:xfrm>
            <a:off x="471126" y="1071811"/>
            <a:ext cx="9729329" cy="5347809"/>
          </a:xfrm>
          <a:prstGeom prst="rect">
            <a:avLst/>
          </a:prstGeom>
        </p:spPr>
      </p:pic>
      <p:sp>
        <p:nvSpPr>
          <p:cNvPr id="3" name="文字方塊 2"/>
          <p:cNvSpPr txBox="1"/>
          <p:nvPr/>
        </p:nvSpPr>
        <p:spPr>
          <a:xfrm>
            <a:off x="120869" y="73230"/>
            <a:ext cx="3730124" cy="400110"/>
          </a:xfrm>
          <a:prstGeom prst="rect">
            <a:avLst/>
          </a:prstGeom>
          <a:noFill/>
        </p:spPr>
        <p:txBody>
          <a:bodyPr wrap="none" rtlCol="0">
            <a:spAutoFit/>
          </a:bodyPr>
          <a:lstStyle/>
          <a:p>
            <a:r>
              <a:rPr lang="en-US" altLang="zh-TW" sz="2000" b="1" dirty="0">
                <a:ea typeface="標楷體" panose="03000509000000000000" pitchFamily="65" charset="-120"/>
              </a:rPr>
              <a:t>1. TCGA</a:t>
            </a:r>
            <a:r>
              <a:rPr lang="zh-TW" altLang="en-US" sz="2000" b="1" dirty="0">
                <a:ea typeface="標楷體" panose="03000509000000000000" pitchFamily="65" charset="-120"/>
              </a:rPr>
              <a:t> </a:t>
            </a:r>
            <a:r>
              <a:rPr lang="en-US" altLang="zh-TW" sz="2000" b="1" dirty="0">
                <a:ea typeface="標楷體" panose="03000509000000000000" pitchFamily="65" charset="-120"/>
              </a:rPr>
              <a:t>Aligned BAM</a:t>
            </a:r>
            <a:r>
              <a:rPr lang="zh-TW" altLang="en-US" sz="2000" b="1" dirty="0">
                <a:ea typeface="標楷體" panose="03000509000000000000" pitchFamily="65" charset="-120"/>
              </a:rPr>
              <a:t>下載 </a:t>
            </a:r>
            <a:r>
              <a:rPr lang="en-US" altLang="zh-TW" sz="2000" b="1" dirty="0">
                <a:solidFill>
                  <a:schemeClr val="accent5">
                    <a:lumMod val="50000"/>
                  </a:schemeClr>
                </a:solidFill>
                <a:ea typeface="標楷體" panose="03000509000000000000" pitchFamily="65" charset="-120"/>
              </a:rPr>
              <a:t>①</a:t>
            </a:r>
            <a:r>
              <a:rPr lang="en-US" altLang="zh-TW" sz="2000" b="1" dirty="0">
                <a:ea typeface="標楷體" panose="03000509000000000000" pitchFamily="65" charset="-120"/>
              </a:rPr>
              <a:t>~</a:t>
            </a:r>
            <a:r>
              <a:rPr lang="en-US" altLang="zh-TW" sz="2000" b="1" dirty="0">
                <a:solidFill>
                  <a:schemeClr val="accent5">
                    <a:lumMod val="50000"/>
                  </a:schemeClr>
                </a:solidFill>
                <a:ea typeface="標楷體" panose="03000509000000000000" pitchFamily="65" charset="-120"/>
                <a:cs typeface="Calibri" panose="020F0502020204030204" pitchFamily="34" charset="0"/>
              </a:rPr>
              <a:t>⑦</a:t>
            </a:r>
            <a:endParaRPr lang="zh-TW" altLang="en-US" sz="2000" b="1" dirty="0">
              <a:ea typeface="標楷體" panose="03000509000000000000" pitchFamily="65" charset="-120"/>
            </a:endParaRPr>
          </a:p>
        </p:txBody>
      </p:sp>
      <p:sp>
        <p:nvSpPr>
          <p:cNvPr id="8" name="矩形 7"/>
          <p:cNvSpPr/>
          <p:nvPr/>
        </p:nvSpPr>
        <p:spPr>
          <a:xfrm>
            <a:off x="323092" y="587910"/>
            <a:ext cx="2852640" cy="369332"/>
          </a:xfrm>
          <a:prstGeom prst="rect">
            <a:avLst/>
          </a:prstGeom>
        </p:spPr>
        <p:txBody>
          <a:bodyPr wrap="none">
            <a:spAutoFit/>
          </a:bodyPr>
          <a:lstStyle/>
          <a:p>
            <a:r>
              <a:rPr lang="en-US" altLang="zh-TW" b="1" dirty="0">
                <a:solidFill>
                  <a:schemeClr val="accent5">
                    <a:lumMod val="50000"/>
                  </a:schemeClr>
                </a:solidFill>
                <a:ea typeface="標楷體" panose="03000509000000000000" pitchFamily="65" charset="-120"/>
              </a:rPr>
              <a:t>1-⑤</a:t>
            </a:r>
            <a:r>
              <a:rPr lang="en-US" altLang="zh-TW" b="1" dirty="0">
                <a:ea typeface="標楷體" panose="03000509000000000000" pitchFamily="65" charset="-120"/>
              </a:rPr>
              <a:t>:</a:t>
            </a:r>
            <a:r>
              <a:rPr lang="zh-TW" altLang="en-US" b="1" dirty="0">
                <a:ea typeface="標楷體" panose="03000509000000000000" pitchFamily="65" charset="-120"/>
              </a:rPr>
              <a:t> 下載清單 </a:t>
            </a:r>
            <a:r>
              <a:rPr lang="en-US" altLang="zh-TW" b="1" kern="100" dirty="0">
                <a:solidFill>
                  <a:srgbClr val="000000"/>
                </a:solidFill>
                <a:ea typeface="標楷體" panose="03000509000000000000" pitchFamily="65" charset="-120"/>
                <a:cs typeface="Times New Roman" panose="02020603050405020304" pitchFamily="18" charset="0"/>
              </a:rPr>
              <a:t>manifest.txt</a:t>
            </a:r>
            <a:endParaRPr lang="zh-TW" altLang="en-US" b="1" dirty="0">
              <a:ea typeface="標楷體" panose="03000509000000000000" pitchFamily="65" charset="-120"/>
            </a:endParaRPr>
          </a:p>
        </p:txBody>
      </p:sp>
      <p:sp>
        <p:nvSpPr>
          <p:cNvPr id="16" name="矩形 15"/>
          <p:cNvSpPr/>
          <p:nvPr/>
        </p:nvSpPr>
        <p:spPr>
          <a:xfrm>
            <a:off x="3829516" y="2528900"/>
            <a:ext cx="532139" cy="21602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ea typeface="標楷體" panose="03000509000000000000" pitchFamily="65" charset="-120"/>
            </a:endParaRPr>
          </a:p>
        </p:txBody>
      </p:sp>
    </p:spTree>
    <p:extLst>
      <p:ext uri="{BB962C8B-B14F-4D97-AF65-F5344CB8AC3E}">
        <p14:creationId xmlns:p14="http://schemas.microsoft.com/office/powerpoint/2010/main" val="11187088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10313" y="679914"/>
            <a:ext cx="11834445" cy="4801314"/>
          </a:xfrm>
          <a:prstGeom prst="rect">
            <a:avLst/>
          </a:prstGeom>
        </p:spPr>
        <p:txBody>
          <a:bodyPr wrap="square">
            <a:spAutoFit/>
          </a:bodyPr>
          <a:lstStyle/>
          <a:p>
            <a:pPr marL="685800"/>
            <a:r>
              <a:rPr lang="en-US" altLang="zh-TW" b="1" dirty="0">
                <a:solidFill>
                  <a:schemeClr val="accent5">
                    <a:lumMod val="50000"/>
                  </a:schemeClr>
                </a:solidFill>
                <a:ea typeface="標楷體" panose="03000509000000000000" pitchFamily="65" charset="-120"/>
                <a:cs typeface="Calibri" panose="020F0502020204030204" pitchFamily="34" charset="0"/>
              </a:rPr>
              <a:t>1-⑥</a:t>
            </a:r>
            <a:r>
              <a:rPr lang="en-US" altLang="zh-TW" b="1" dirty="0">
                <a:ea typeface="標楷體" panose="03000509000000000000" pitchFamily="65" charset="-120"/>
              </a:rPr>
              <a:t>:</a:t>
            </a:r>
            <a:r>
              <a:rPr lang="zh-TW" altLang="en-US" b="1" dirty="0">
                <a:ea typeface="標楷體" panose="03000509000000000000" pitchFamily="65" charset="-120"/>
              </a:rPr>
              <a:t>下載認證檔 </a:t>
            </a:r>
            <a:r>
              <a:rPr lang="en-US" altLang="zh-TW" b="1" kern="100" dirty="0">
                <a:solidFill>
                  <a:srgbClr val="000000"/>
                </a:solidFill>
                <a:ea typeface="標楷體" panose="03000509000000000000" pitchFamily="65" charset="-120"/>
                <a:cs typeface="Times New Roman" panose="02020603050405020304" pitchFamily="18" charset="0"/>
              </a:rPr>
              <a:t>gdc-user-token</a:t>
            </a:r>
            <a:r>
              <a:rPr lang="en-US" altLang="zh-TW" b="1" kern="100" dirty="0">
                <a:ea typeface="標楷體" panose="03000509000000000000" pitchFamily="65" charset="-120"/>
                <a:cs typeface="Times New Roman" panose="02020603050405020304" pitchFamily="18" charset="0"/>
              </a:rPr>
              <a:t>.txt</a:t>
            </a:r>
            <a:endParaRPr lang="en-US" altLang="zh-TW" b="1" dirty="0">
              <a:ea typeface="標楷體" panose="03000509000000000000" pitchFamily="65" charset="-120"/>
            </a:endParaRPr>
          </a:p>
          <a:p>
            <a:pPr marL="685800"/>
            <a:endParaRPr lang="en-US" altLang="zh-TW" kern="100" dirty="0">
              <a:ea typeface="標楷體" panose="03000509000000000000" pitchFamily="65" charset="-120"/>
              <a:cs typeface="Times New Roman" panose="02020603050405020304" pitchFamily="18" charset="0"/>
            </a:endParaRPr>
          </a:p>
          <a:p>
            <a:pPr marL="685800">
              <a:spcAft>
                <a:spcPts val="0"/>
              </a:spcAft>
            </a:pPr>
            <a:r>
              <a:rPr lang="zh-TW" altLang="zh-TW" kern="100" dirty="0">
                <a:ea typeface="標楷體" panose="03000509000000000000" pitchFamily="65" charset="-120"/>
                <a:cs typeface="Times New Roman" panose="02020603050405020304" pitchFamily="18" charset="0"/>
              </a:rPr>
              <a:t>先至</a:t>
            </a:r>
            <a:r>
              <a:rPr lang="en-US" altLang="zh-TW" kern="100" dirty="0">
                <a:ea typeface="標楷體" panose="03000509000000000000" pitchFamily="65" charset="-120"/>
                <a:cs typeface="Times New Roman" panose="02020603050405020304" pitchFamily="18" charset="0"/>
              </a:rPr>
              <a:t>GDC Data Portal</a:t>
            </a:r>
            <a:r>
              <a:rPr lang="zh-TW" altLang="zh-TW" kern="100" dirty="0">
                <a:ea typeface="標楷體" panose="03000509000000000000" pitchFamily="65" charset="-120"/>
                <a:cs typeface="Times New Roman" panose="02020603050405020304" pitchFamily="18" charset="0"/>
              </a:rPr>
              <a:t>登入帳號，點選帳號下拉選單中的</a:t>
            </a:r>
            <a:r>
              <a:rPr lang="en-US" altLang="zh-TW" kern="100" dirty="0">
                <a:ea typeface="標楷體" panose="03000509000000000000" pitchFamily="65" charset="-120"/>
                <a:cs typeface="Times New Roman" panose="02020603050405020304" pitchFamily="18" charset="0"/>
              </a:rPr>
              <a:t>Download Token</a:t>
            </a:r>
            <a:r>
              <a:rPr lang="zh-TW" altLang="zh-TW" kern="100" dirty="0">
                <a:ea typeface="標楷體" panose="03000509000000000000" pitchFamily="65" charset="-120"/>
                <a:cs typeface="Times New Roman" panose="02020603050405020304" pitchFamily="18" charset="0"/>
              </a:rPr>
              <a:t>下載認證檔</a:t>
            </a:r>
            <a:r>
              <a:rPr lang="en-US" altLang="zh-TW" kern="100" dirty="0">
                <a:ea typeface="標楷體" panose="03000509000000000000" pitchFamily="65" charset="-120"/>
                <a:cs typeface="Times New Roman" panose="02020603050405020304" pitchFamily="18" charset="0"/>
              </a:rPr>
              <a:t>”</a:t>
            </a:r>
            <a:r>
              <a:rPr lang="en-US" altLang="zh-TW" kern="100" dirty="0">
                <a:solidFill>
                  <a:srgbClr val="000000"/>
                </a:solidFill>
                <a:ea typeface="標楷體" panose="03000509000000000000" pitchFamily="65" charset="-120"/>
                <a:cs typeface="Times New Roman" panose="02020603050405020304" pitchFamily="18" charset="0"/>
              </a:rPr>
              <a:t>gdc-user-token</a:t>
            </a:r>
            <a:r>
              <a:rPr lang="en-US" altLang="zh-TW" kern="100" dirty="0">
                <a:ea typeface="標楷體" panose="03000509000000000000" pitchFamily="65" charset="-120"/>
                <a:cs typeface="Times New Roman" panose="02020603050405020304" pitchFamily="18" charset="0"/>
              </a:rPr>
              <a:t>.txt”</a:t>
            </a:r>
          </a:p>
          <a:p>
            <a:pPr marL="685800">
              <a:spcAft>
                <a:spcPts val="0"/>
              </a:spcAft>
            </a:pPr>
            <a:r>
              <a:rPr lang="zh-TW" altLang="zh-TW" kern="100" dirty="0">
                <a:solidFill>
                  <a:srgbClr val="000000"/>
                </a:solidFill>
                <a:ea typeface="標楷體" panose="03000509000000000000" pitchFamily="65" charset="-120"/>
                <a:cs typeface="Calibri" panose="020F0502020204030204" pitchFamily="34" charset="0"/>
              </a:rPr>
              <a:t>帳號</a:t>
            </a:r>
            <a:r>
              <a:rPr lang="en-US" altLang="zh-TW" kern="100" dirty="0">
                <a:solidFill>
                  <a:srgbClr val="000000"/>
                </a:solidFill>
                <a:ea typeface="標楷體" panose="03000509000000000000" pitchFamily="65" charset="-120"/>
                <a:cs typeface="Calibri" panose="020F0502020204030204" pitchFamily="34" charset="0"/>
              </a:rPr>
              <a:t>: JOSEPHTSENG</a:t>
            </a:r>
            <a:endParaRPr lang="en-US" altLang="zh-TW" kern="100" dirty="0">
              <a:ea typeface="標楷體" panose="03000509000000000000" pitchFamily="65" charset="-120"/>
              <a:cs typeface="Times New Roman" panose="02020603050405020304" pitchFamily="18" charset="0"/>
            </a:endParaRPr>
          </a:p>
          <a:p>
            <a:pPr marL="685800">
              <a:spcAft>
                <a:spcPts val="0"/>
              </a:spcAft>
            </a:pPr>
            <a:r>
              <a:rPr lang="zh-TW" altLang="zh-TW" kern="100" dirty="0">
                <a:solidFill>
                  <a:srgbClr val="000000"/>
                </a:solidFill>
                <a:ea typeface="標楷體" panose="03000509000000000000" pitchFamily="65" charset="-120"/>
                <a:cs typeface="Calibri" panose="020F0502020204030204" pitchFamily="34" charset="0"/>
              </a:rPr>
              <a:t>密碼</a:t>
            </a:r>
            <a:r>
              <a:rPr lang="en-US" altLang="zh-TW" kern="100" dirty="0">
                <a:solidFill>
                  <a:srgbClr val="000000"/>
                </a:solidFill>
                <a:ea typeface="標楷體" panose="03000509000000000000" pitchFamily="65" charset="-120"/>
                <a:cs typeface="Calibri" panose="020F0502020204030204" pitchFamily="34" charset="0"/>
              </a:rPr>
              <a:t>: yji45j/^&amp;A</a:t>
            </a:r>
          </a:p>
          <a:p>
            <a:pPr marL="685800"/>
            <a:r>
              <a:rPr lang="en-US" altLang="zh-TW" kern="100" dirty="0">
                <a:solidFill>
                  <a:srgbClr val="FF0000"/>
                </a:solidFill>
                <a:ea typeface="標楷體" panose="03000509000000000000" pitchFamily="65" charset="-120"/>
                <a:cs typeface="Times New Roman" panose="02020603050405020304" pitchFamily="18" charset="0"/>
              </a:rPr>
              <a:t>*</a:t>
            </a:r>
            <a:r>
              <a:rPr lang="zh-TW" altLang="zh-TW" kern="100" dirty="0">
                <a:solidFill>
                  <a:srgbClr val="FF0000"/>
                </a:solidFill>
                <a:ea typeface="標楷體" panose="03000509000000000000" pitchFamily="65" charset="-120"/>
                <a:cs typeface="Times New Roman" panose="02020603050405020304" pitchFamily="18" charset="0"/>
              </a:rPr>
              <a:t>注意</a:t>
            </a:r>
            <a:r>
              <a:rPr lang="en-US" altLang="zh-TW" kern="100" dirty="0">
                <a:solidFill>
                  <a:srgbClr val="FF0000"/>
                </a:solidFill>
                <a:ea typeface="標楷體" panose="03000509000000000000" pitchFamily="65" charset="-120"/>
                <a:cs typeface="Times New Roman" panose="02020603050405020304" pitchFamily="18" charset="0"/>
              </a:rPr>
              <a:t>:</a:t>
            </a:r>
            <a:r>
              <a:rPr lang="zh-TW" altLang="zh-TW" kern="100" dirty="0">
                <a:solidFill>
                  <a:srgbClr val="FF0000"/>
                </a:solidFill>
                <a:ea typeface="標楷體" panose="03000509000000000000" pitchFamily="65" charset="-120"/>
                <a:cs typeface="Times New Roman" panose="02020603050405020304" pitchFamily="18" charset="0"/>
              </a:rPr>
              <a:t>一旦產生</a:t>
            </a:r>
            <a:r>
              <a:rPr lang="en-US" altLang="zh-TW" kern="100" dirty="0">
                <a:solidFill>
                  <a:srgbClr val="FF0000"/>
                </a:solidFill>
                <a:ea typeface="標楷體" panose="03000509000000000000" pitchFamily="65" charset="-120"/>
                <a:cs typeface="Times New Roman" panose="02020603050405020304" pitchFamily="18" charset="0"/>
              </a:rPr>
              <a:t>gdc-user-token</a:t>
            </a:r>
            <a:r>
              <a:rPr lang="zh-TW" altLang="zh-TW" kern="100" dirty="0">
                <a:solidFill>
                  <a:srgbClr val="FF0000"/>
                </a:solidFill>
                <a:ea typeface="標楷體" panose="03000509000000000000" pitchFamily="65" charset="-120"/>
                <a:cs typeface="Times New Roman" panose="02020603050405020304" pitchFamily="18" charset="0"/>
              </a:rPr>
              <a:t>，所有使用者須使用</a:t>
            </a:r>
            <a:r>
              <a:rPr lang="zh-TW" altLang="en-US" kern="100" dirty="0">
                <a:solidFill>
                  <a:srgbClr val="FF0000"/>
                </a:solidFill>
                <a:ea typeface="標楷體" panose="03000509000000000000" pitchFamily="65" charset="-120"/>
                <a:cs typeface="Times New Roman" panose="02020603050405020304" pitchFamily="18" charset="0"/>
              </a:rPr>
              <a:t>個</a:t>
            </a:r>
            <a:r>
              <a:rPr lang="zh-TW" altLang="zh-TW" kern="100" dirty="0">
                <a:solidFill>
                  <a:srgbClr val="FF0000"/>
                </a:solidFill>
                <a:ea typeface="標楷體" panose="03000509000000000000" pitchFamily="65" charset="-120"/>
                <a:cs typeface="Times New Roman" panose="02020603050405020304" pitchFamily="18" charset="0"/>
              </a:rPr>
              <a:t>同驗證</a:t>
            </a:r>
            <a:r>
              <a:rPr lang="zh-TW" altLang="en-US" kern="100" dirty="0">
                <a:solidFill>
                  <a:srgbClr val="FF0000"/>
                </a:solidFill>
                <a:ea typeface="標楷體" panose="03000509000000000000" pitchFamily="65" charset="-120"/>
                <a:cs typeface="Times New Roman" panose="02020603050405020304" pitchFamily="18" charset="0"/>
              </a:rPr>
              <a:t>檔</a:t>
            </a:r>
            <a:r>
              <a:rPr lang="zh-TW" altLang="zh-TW" kern="100" dirty="0">
                <a:solidFill>
                  <a:srgbClr val="FF0000"/>
                </a:solidFill>
                <a:ea typeface="標楷體" panose="03000509000000000000" pitchFamily="65" charset="-120"/>
                <a:cs typeface="Times New Roman" panose="02020603050405020304" pitchFamily="18" charset="0"/>
              </a:rPr>
              <a:t>，若產生新的</a:t>
            </a:r>
            <a:r>
              <a:rPr lang="en-US" altLang="zh-TW" kern="100" dirty="0">
                <a:solidFill>
                  <a:srgbClr val="FF0000"/>
                </a:solidFill>
                <a:ea typeface="標楷體" panose="03000509000000000000" pitchFamily="65" charset="-120"/>
                <a:cs typeface="Times New Roman" panose="02020603050405020304" pitchFamily="18" charset="0"/>
              </a:rPr>
              <a:t>gdc-user-token</a:t>
            </a:r>
            <a:r>
              <a:rPr lang="zh-TW" altLang="zh-TW" kern="100" dirty="0">
                <a:solidFill>
                  <a:srgbClr val="FF0000"/>
                </a:solidFill>
                <a:ea typeface="標楷體" panose="03000509000000000000" pitchFamily="65" charset="-120"/>
                <a:cs typeface="Times New Roman" panose="02020603050405020304" pitchFamily="18" charset="0"/>
              </a:rPr>
              <a:t>上一個就會失效</a:t>
            </a:r>
            <a:endParaRPr lang="en-US" altLang="zh-TW" kern="100" dirty="0">
              <a:solidFill>
                <a:srgbClr val="FF0000"/>
              </a:solidFill>
              <a:ea typeface="標楷體" panose="03000509000000000000" pitchFamily="65" charset="-120"/>
              <a:cs typeface="Times New Roman" panose="02020603050405020304" pitchFamily="18" charset="0"/>
            </a:endParaRPr>
          </a:p>
          <a:p>
            <a:pPr marL="685800">
              <a:spcAft>
                <a:spcPts val="0"/>
              </a:spcAft>
            </a:pPr>
            <a:endParaRPr lang="zh-TW" altLang="zh-TW" kern="100" dirty="0">
              <a:ea typeface="標楷體" panose="03000509000000000000" pitchFamily="65" charset="-120"/>
              <a:cs typeface="Times New Roman" panose="02020603050405020304" pitchFamily="18" charset="0"/>
            </a:endParaRPr>
          </a:p>
          <a:p>
            <a:pPr marL="685800">
              <a:spcAft>
                <a:spcPts val="0"/>
              </a:spcAft>
            </a:pPr>
            <a:endParaRPr lang="en-US" altLang="zh-TW" kern="100" dirty="0">
              <a:ea typeface="標楷體" panose="03000509000000000000" pitchFamily="65" charset="-120"/>
              <a:cs typeface="Times New Roman" panose="02020603050405020304" pitchFamily="18" charset="0"/>
            </a:endParaRPr>
          </a:p>
          <a:p>
            <a:pPr marL="685800">
              <a:spcAft>
                <a:spcPts val="0"/>
              </a:spcAft>
            </a:pPr>
            <a:endParaRPr lang="en-US" altLang="zh-TW" kern="100" dirty="0">
              <a:ea typeface="標楷體" panose="03000509000000000000" pitchFamily="65" charset="-120"/>
              <a:cs typeface="Times New Roman" panose="02020603050405020304" pitchFamily="18" charset="0"/>
            </a:endParaRPr>
          </a:p>
          <a:p>
            <a:pPr marL="685800">
              <a:spcAft>
                <a:spcPts val="0"/>
              </a:spcAft>
            </a:pPr>
            <a:endParaRPr lang="en-US" altLang="zh-TW" kern="100" dirty="0">
              <a:ea typeface="標楷體" panose="03000509000000000000" pitchFamily="65" charset="-120"/>
              <a:cs typeface="Times New Roman" panose="02020603050405020304" pitchFamily="18" charset="0"/>
            </a:endParaRPr>
          </a:p>
          <a:p>
            <a:pPr marL="685800">
              <a:spcAft>
                <a:spcPts val="0"/>
              </a:spcAft>
            </a:pPr>
            <a:endParaRPr lang="en-US" altLang="zh-TW" kern="100" dirty="0">
              <a:ea typeface="標楷體" panose="03000509000000000000" pitchFamily="65" charset="-120"/>
              <a:cs typeface="Times New Roman" panose="02020603050405020304" pitchFamily="18" charset="0"/>
            </a:endParaRPr>
          </a:p>
          <a:p>
            <a:pPr marL="685800">
              <a:spcAft>
                <a:spcPts val="0"/>
              </a:spcAft>
            </a:pPr>
            <a:endParaRPr lang="en-US" altLang="zh-TW" kern="100" dirty="0">
              <a:ea typeface="標楷體" panose="03000509000000000000" pitchFamily="65" charset="-120"/>
              <a:cs typeface="Times New Roman" panose="02020603050405020304" pitchFamily="18" charset="0"/>
            </a:endParaRPr>
          </a:p>
          <a:p>
            <a:pPr marL="685800">
              <a:spcAft>
                <a:spcPts val="0"/>
              </a:spcAft>
            </a:pPr>
            <a:endParaRPr lang="en-US" altLang="zh-TW" kern="100" dirty="0">
              <a:ea typeface="標楷體" panose="03000509000000000000" pitchFamily="65" charset="-120"/>
              <a:cs typeface="Times New Roman" panose="02020603050405020304" pitchFamily="18" charset="0"/>
            </a:endParaRPr>
          </a:p>
          <a:p>
            <a:pPr marL="685800">
              <a:spcAft>
                <a:spcPts val="0"/>
              </a:spcAft>
            </a:pPr>
            <a:endParaRPr lang="en-US" altLang="zh-TW" kern="100" dirty="0">
              <a:ea typeface="標楷體" panose="03000509000000000000" pitchFamily="65" charset="-120"/>
              <a:cs typeface="Times New Roman" panose="02020603050405020304" pitchFamily="18" charset="0"/>
            </a:endParaRPr>
          </a:p>
          <a:p>
            <a:pPr marL="685800">
              <a:spcAft>
                <a:spcPts val="0"/>
              </a:spcAft>
            </a:pPr>
            <a:endParaRPr lang="en-US" altLang="zh-TW" kern="100" dirty="0">
              <a:ea typeface="標楷體" panose="03000509000000000000" pitchFamily="65" charset="-120"/>
              <a:cs typeface="Times New Roman" panose="02020603050405020304" pitchFamily="18" charset="0"/>
            </a:endParaRPr>
          </a:p>
          <a:p>
            <a:pPr marL="685800">
              <a:spcAft>
                <a:spcPts val="0"/>
              </a:spcAft>
            </a:pPr>
            <a:endParaRPr lang="en-US" altLang="zh-TW" kern="100" dirty="0">
              <a:ea typeface="標楷體" panose="03000509000000000000" pitchFamily="65" charset="-120"/>
              <a:cs typeface="Times New Roman" panose="02020603050405020304" pitchFamily="18" charset="0"/>
            </a:endParaRPr>
          </a:p>
          <a:p>
            <a:pPr marL="685800">
              <a:spcAft>
                <a:spcPts val="0"/>
              </a:spcAft>
            </a:pPr>
            <a:endParaRPr lang="zh-TW" altLang="zh-TW" kern="100" dirty="0">
              <a:ea typeface="標楷體" panose="03000509000000000000" pitchFamily="65" charset="-120"/>
              <a:cs typeface="Times New Roman" panose="02020603050405020304" pitchFamily="18" charset="0"/>
            </a:endParaRPr>
          </a:p>
        </p:txBody>
      </p:sp>
      <p:pic>
        <p:nvPicPr>
          <p:cNvPr id="3" name="圖片 2"/>
          <p:cNvPicPr>
            <a:picLocks noChangeAspect="1"/>
          </p:cNvPicPr>
          <p:nvPr/>
        </p:nvPicPr>
        <p:blipFill>
          <a:blip r:embed="rId2"/>
          <a:stretch>
            <a:fillRect/>
          </a:stretch>
        </p:blipFill>
        <p:spPr>
          <a:xfrm>
            <a:off x="1872176" y="2528900"/>
            <a:ext cx="8375640" cy="4146008"/>
          </a:xfrm>
          <a:prstGeom prst="rect">
            <a:avLst/>
          </a:prstGeom>
        </p:spPr>
      </p:pic>
      <p:sp>
        <p:nvSpPr>
          <p:cNvPr id="19" name="矩形 18"/>
          <p:cNvSpPr/>
          <p:nvPr/>
        </p:nvSpPr>
        <p:spPr>
          <a:xfrm>
            <a:off x="8328248" y="2852936"/>
            <a:ext cx="792088" cy="18002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ea typeface="標楷體" panose="03000509000000000000" pitchFamily="65" charset="-120"/>
            </a:endParaRPr>
          </a:p>
        </p:txBody>
      </p:sp>
      <p:sp>
        <p:nvSpPr>
          <p:cNvPr id="8" name="文字方塊 7"/>
          <p:cNvSpPr txBox="1"/>
          <p:nvPr/>
        </p:nvSpPr>
        <p:spPr>
          <a:xfrm>
            <a:off x="120869" y="73230"/>
            <a:ext cx="3672416" cy="400110"/>
          </a:xfrm>
          <a:prstGeom prst="rect">
            <a:avLst/>
          </a:prstGeom>
          <a:noFill/>
        </p:spPr>
        <p:txBody>
          <a:bodyPr wrap="none" rtlCol="0">
            <a:spAutoFit/>
          </a:bodyPr>
          <a:lstStyle/>
          <a:p>
            <a:r>
              <a:rPr lang="en-US" altLang="zh-TW" sz="2000" b="1" dirty="0">
                <a:ea typeface="標楷體" panose="03000509000000000000" pitchFamily="65" charset="-120"/>
              </a:rPr>
              <a:t>1. TCGA</a:t>
            </a:r>
            <a:r>
              <a:rPr lang="zh-TW" altLang="en-US" sz="2000" b="1" dirty="0">
                <a:ea typeface="標楷體" panose="03000509000000000000" pitchFamily="65" charset="-120"/>
              </a:rPr>
              <a:t> </a:t>
            </a:r>
            <a:r>
              <a:rPr lang="en-US" altLang="zh-TW" sz="2000" b="1" dirty="0">
                <a:ea typeface="標楷體" panose="03000509000000000000" pitchFamily="65" charset="-120"/>
              </a:rPr>
              <a:t>Aligned BAM</a:t>
            </a:r>
            <a:r>
              <a:rPr lang="zh-TW" altLang="en-US" sz="2000" b="1" dirty="0">
                <a:ea typeface="標楷體" panose="03000509000000000000" pitchFamily="65" charset="-120"/>
              </a:rPr>
              <a:t>下載 </a:t>
            </a:r>
            <a:r>
              <a:rPr lang="en-US" altLang="zh-TW" sz="2000" b="1" dirty="0">
                <a:solidFill>
                  <a:schemeClr val="accent5">
                    <a:lumMod val="50000"/>
                  </a:schemeClr>
                </a:solidFill>
                <a:ea typeface="標楷體" panose="03000509000000000000" pitchFamily="65" charset="-120"/>
              </a:rPr>
              <a:t>①</a:t>
            </a:r>
            <a:r>
              <a:rPr lang="en-US" altLang="zh-TW" sz="2000" b="1" dirty="0">
                <a:ea typeface="標楷體" panose="03000509000000000000" pitchFamily="65" charset="-120"/>
              </a:rPr>
              <a:t>~</a:t>
            </a:r>
            <a:r>
              <a:rPr lang="en-US" altLang="zh-TW" sz="2000" b="1" dirty="0">
                <a:solidFill>
                  <a:schemeClr val="accent5">
                    <a:lumMod val="50000"/>
                  </a:schemeClr>
                </a:solidFill>
                <a:ea typeface="標楷體" panose="03000509000000000000" pitchFamily="65" charset="-120"/>
                <a:cs typeface="Calibri" panose="020F0502020204030204" pitchFamily="34" charset="0"/>
              </a:rPr>
              <a:t>⑦</a:t>
            </a:r>
            <a:endParaRPr lang="zh-TW" altLang="en-US" sz="2000" b="1" dirty="0">
              <a:solidFill>
                <a:schemeClr val="accent5">
                  <a:lumMod val="50000"/>
                </a:schemeClr>
              </a:solidFill>
              <a:ea typeface="標楷體" panose="03000509000000000000" pitchFamily="65" charset="-120"/>
            </a:endParaRPr>
          </a:p>
        </p:txBody>
      </p:sp>
    </p:spTree>
    <p:extLst>
      <p:ext uri="{BB962C8B-B14F-4D97-AF65-F5344CB8AC3E}">
        <p14:creationId xmlns:p14="http://schemas.microsoft.com/office/powerpoint/2010/main" val="30277982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10313" y="476672"/>
            <a:ext cx="11834445" cy="2031325"/>
          </a:xfrm>
          <a:prstGeom prst="rect">
            <a:avLst/>
          </a:prstGeom>
        </p:spPr>
        <p:txBody>
          <a:bodyPr wrap="square">
            <a:spAutoFit/>
          </a:bodyPr>
          <a:lstStyle/>
          <a:p>
            <a:pPr marL="685800">
              <a:spcAft>
                <a:spcPts val="0"/>
              </a:spcAft>
            </a:pPr>
            <a:endParaRPr lang="zh-TW" altLang="zh-TW" kern="100" dirty="0">
              <a:ea typeface="標楷體" panose="03000509000000000000" pitchFamily="65" charset="-120"/>
              <a:cs typeface="Times New Roman" panose="02020603050405020304" pitchFamily="18" charset="0"/>
            </a:endParaRPr>
          </a:p>
          <a:p>
            <a:pPr marL="685800">
              <a:spcAft>
                <a:spcPts val="0"/>
              </a:spcAft>
            </a:pPr>
            <a:r>
              <a:rPr lang="en-US" altLang="zh-TW" b="1" dirty="0">
                <a:solidFill>
                  <a:schemeClr val="accent5">
                    <a:lumMod val="50000"/>
                  </a:schemeClr>
                </a:solidFill>
                <a:ea typeface="標楷體" panose="03000509000000000000" pitchFamily="65" charset="-120"/>
                <a:cs typeface="Calibri" panose="020F0502020204030204" pitchFamily="34" charset="0"/>
              </a:rPr>
              <a:t>1-⑦:</a:t>
            </a:r>
            <a:r>
              <a:rPr lang="zh-TW" altLang="en-US" b="1" dirty="0">
                <a:solidFill>
                  <a:schemeClr val="accent5">
                    <a:lumMod val="50000"/>
                  </a:schemeClr>
                </a:solidFill>
                <a:ea typeface="標楷體" panose="03000509000000000000" pitchFamily="65" charset="-120"/>
                <a:cs typeface="Calibri" panose="020F0502020204030204" pitchFamily="34" charset="0"/>
              </a:rPr>
              <a:t> </a:t>
            </a:r>
            <a:r>
              <a:rPr lang="zh-TW" altLang="en-US" b="1" kern="100" dirty="0">
                <a:ea typeface="標楷體" panose="03000509000000000000" pitchFamily="65" charset="-120"/>
                <a:cs typeface="Times New Roman" panose="02020603050405020304" pitchFamily="18" charset="0"/>
              </a:rPr>
              <a:t>利用</a:t>
            </a:r>
            <a:r>
              <a:rPr lang="en-US" altLang="zh-TW" b="1" dirty="0">
                <a:solidFill>
                  <a:schemeClr val="accent5">
                    <a:lumMod val="50000"/>
                  </a:schemeClr>
                </a:solidFill>
                <a:ea typeface="標楷體" panose="03000509000000000000" pitchFamily="65" charset="-120"/>
              </a:rPr>
              <a:t>1-⑤</a:t>
            </a:r>
            <a:r>
              <a:rPr lang="zh-TW" altLang="en-US" b="1" dirty="0">
                <a:solidFill>
                  <a:schemeClr val="accent5">
                    <a:lumMod val="50000"/>
                  </a:schemeClr>
                </a:solidFill>
                <a:ea typeface="標楷體" panose="03000509000000000000" pitchFamily="65" charset="-120"/>
              </a:rPr>
              <a:t> </a:t>
            </a:r>
            <a:r>
              <a:rPr lang="en-US" altLang="zh-TW" b="1" kern="100" dirty="0">
                <a:solidFill>
                  <a:srgbClr val="000000"/>
                </a:solidFill>
                <a:ea typeface="標楷體" panose="03000509000000000000" pitchFamily="65" charset="-120"/>
                <a:cs typeface="Times New Roman" panose="02020603050405020304" pitchFamily="18" charset="0"/>
              </a:rPr>
              <a:t>manifest.txt</a:t>
            </a:r>
            <a:r>
              <a:rPr lang="zh-TW" altLang="en-US" b="1" kern="100" dirty="0">
                <a:solidFill>
                  <a:srgbClr val="000000"/>
                </a:solidFill>
                <a:ea typeface="標楷體" panose="03000509000000000000" pitchFamily="65" charset="-120"/>
                <a:cs typeface="Times New Roman" panose="02020603050405020304" pitchFamily="18" charset="0"/>
              </a:rPr>
              <a:t>與</a:t>
            </a:r>
            <a:r>
              <a:rPr lang="en-US" altLang="zh-TW" b="1" dirty="0">
                <a:solidFill>
                  <a:schemeClr val="accent5">
                    <a:lumMod val="50000"/>
                  </a:schemeClr>
                </a:solidFill>
                <a:ea typeface="標楷體" panose="03000509000000000000" pitchFamily="65" charset="-120"/>
              </a:rPr>
              <a:t>1-</a:t>
            </a:r>
            <a:r>
              <a:rPr lang="en-US" altLang="zh-TW" b="1" dirty="0">
                <a:solidFill>
                  <a:schemeClr val="accent5">
                    <a:lumMod val="50000"/>
                  </a:schemeClr>
                </a:solidFill>
                <a:ea typeface="標楷體" panose="03000509000000000000" pitchFamily="65" charset="-120"/>
                <a:cs typeface="Calibri" panose="020F0502020204030204" pitchFamily="34" charset="0"/>
              </a:rPr>
              <a:t>⑥</a:t>
            </a:r>
            <a:r>
              <a:rPr lang="zh-TW" altLang="en-US" b="1" dirty="0">
                <a:solidFill>
                  <a:schemeClr val="accent5">
                    <a:lumMod val="50000"/>
                  </a:schemeClr>
                </a:solidFill>
                <a:ea typeface="標楷體" panose="03000509000000000000" pitchFamily="65" charset="-120"/>
                <a:cs typeface="Calibri" panose="020F0502020204030204" pitchFamily="34" charset="0"/>
              </a:rPr>
              <a:t> </a:t>
            </a:r>
            <a:r>
              <a:rPr lang="en-US" altLang="zh-TW" b="1" kern="100" dirty="0">
                <a:solidFill>
                  <a:srgbClr val="000000"/>
                </a:solidFill>
                <a:ea typeface="標楷體" panose="03000509000000000000" pitchFamily="65" charset="-120"/>
                <a:cs typeface="Times New Roman" panose="02020603050405020304" pitchFamily="18" charset="0"/>
              </a:rPr>
              <a:t>gdc-user-token</a:t>
            </a:r>
            <a:r>
              <a:rPr lang="en-US" altLang="zh-TW" b="1" kern="100" dirty="0">
                <a:ea typeface="標楷體" panose="03000509000000000000" pitchFamily="65" charset="-120"/>
                <a:cs typeface="Times New Roman" panose="02020603050405020304" pitchFamily="18" charset="0"/>
              </a:rPr>
              <a:t>.txt</a:t>
            </a:r>
            <a:r>
              <a:rPr lang="zh-TW" altLang="en-US" b="1" kern="100" dirty="0">
                <a:ea typeface="標楷體" panose="03000509000000000000" pitchFamily="65" charset="-120"/>
                <a:cs typeface="Times New Roman" panose="02020603050405020304" pitchFamily="18" charset="0"/>
              </a:rPr>
              <a:t>開始下載檔案</a:t>
            </a:r>
            <a:endParaRPr lang="en-US" altLang="zh-TW" b="1" kern="100" dirty="0">
              <a:ea typeface="標楷體" panose="03000509000000000000" pitchFamily="65" charset="-120"/>
              <a:cs typeface="Times New Roman" panose="02020603050405020304" pitchFamily="18" charset="0"/>
            </a:endParaRPr>
          </a:p>
          <a:p>
            <a:pPr marL="685800">
              <a:spcAft>
                <a:spcPts val="0"/>
              </a:spcAft>
            </a:pPr>
            <a:endParaRPr lang="en-US" altLang="zh-TW" b="1" kern="100" dirty="0">
              <a:ea typeface="標楷體" panose="03000509000000000000" pitchFamily="65" charset="-120"/>
              <a:cs typeface="Times New Roman" panose="02020603050405020304" pitchFamily="18" charset="0"/>
            </a:endParaRPr>
          </a:p>
          <a:p>
            <a:pPr marL="685800">
              <a:spcAft>
                <a:spcPts val="0"/>
              </a:spcAft>
            </a:pPr>
            <a:r>
              <a:rPr lang="en-US" altLang="zh-TW" kern="100" dirty="0">
                <a:solidFill>
                  <a:srgbClr val="000000"/>
                </a:solidFill>
                <a:ea typeface="標楷體" panose="03000509000000000000" pitchFamily="65" charset="-120"/>
                <a:cs typeface="Times New Roman" panose="02020603050405020304" pitchFamily="18" charset="0"/>
              </a:rPr>
              <a:t>$</a:t>
            </a:r>
            <a:r>
              <a:rPr lang="zh-TW" altLang="en-US" kern="100" dirty="0">
                <a:solidFill>
                  <a:srgbClr val="000000"/>
                </a:solidFill>
                <a:ea typeface="標楷體" panose="03000509000000000000" pitchFamily="65" charset="-120"/>
                <a:cs typeface="Times New Roman" panose="02020603050405020304" pitchFamily="18" charset="0"/>
              </a:rPr>
              <a:t> </a:t>
            </a:r>
            <a:r>
              <a:rPr lang="en-US" altLang="zh-TW" kern="100" dirty="0">
                <a:solidFill>
                  <a:srgbClr val="000000"/>
                </a:solidFill>
                <a:ea typeface="標楷體" panose="03000509000000000000" pitchFamily="65" charset="-120"/>
                <a:cs typeface="Times New Roman" panose="02020603050405020304" pitchFamily="18" charset="0"/>
              </a:rPr>
              <a:t>gdc-client download \</a:t>
            </a:r>
            <a:endParaRPr lang="zh-TW" altLang="zh-TW" kern="100" dirty="0">
              <a:ea typeface="標楷體" panose="03000509000000000000" pitchFamily="65" charset="-120"/>
              <a:cs typeface="Times New Roman" panose="02020603050405020304" pitchFamily="18" charset="0"/>
            </a:endParaRPr>
          </a:p>
          <a:p>
            <a:pPr marL="457200" indent="152400">
              <a:spcAft>
                <a:spcPts val="0"/>
              </a:spcAft>
            </a:pPr>
            <a:r>
              <a:rPr lang="en-US" altLang="zh-TW" kern="100" dirty="0">
                <a:solidFill>
                  <a:srgbClr val="000000"/>
                </a:solidFill>
                <a:ea typeface="標楷體" panose="03000509000000000000" pitchFamily="65" charset="-120"/>
                <a:cs typeface="Times New Roman" panose="02020603050405020304" pitchFamily="18" charset="0"/>
              </a:rPr>
              <a:t>	            </a:t>
            </a:r>
            <a:r>
              <a:rPr lang="zh-TW" altLang="en-US" kern="100" dirty="0">
                <a:solidFill>
                  <a:srgbClr val="000000"/>
                </a:solidFill>
                <a:ea typeface="標楷體" panose="03000509000000000000" pitchFamily="65" charset="-120"/>
                <a:cs typeface="Times New Roman" panose="02020603050405020304" pitchFamily="18" charset="0"/>
              </a:rPr>
              <a:t>    </a:t>
            </a:r>
            <a:r>
              <a:rPr lang="en-US" altLang="zh-TW" kern="100" dirty="0">
                <a:solidFill>
                  <a:srgbClr val="000000"/>
                </a:solidFill>
                <a:ea typeface="標楷體" panose="03000509000000000000" pitchFamily="65" charset="-120"/>
                <a:cs typeface="Times New Roman" panose="02020603050405020304" pitchFamily="18" charset="0"/>
              </a:rPr>
              <a:t> -m manifest.txt \				(</a:t>
            </a:r>
            <a:r>
              <a:rPr lang="en-US" altLang="zh-TW" b="1" dirty="0">
                <a:solidFill>
                  <a:schemeClr val="accent5">
                    <a:lumMod val="50000"/>
                  </a:schemeClr>
                </a:solidFill>
                <a:ea typeface="標楷體" panose="03000509000000000000" pitchFamily="65" charset="-120"/>
              </a:rPr>
              <a:t>1-⑤</a:t>
            </a:r>
            <a:r>
              <a:rPr lang="zh-TW" altLang="en-US" dirty="0">
                <a:ea typeface="標楷體" panose="03000509000000000000" pitchFamily="65" charset="-120"/>
              </a:rPr>
              <a:t>下載</a:t>
            </a:r>
            <a:r>
              <a:rPr lang="zh-TW" altLang="zh-TW" kern="100" dirty="0">
                <a:solidFill>
                  <a:srgbClr val="000000"/>
                </a:solidFill>
                <a:ea typeface="標楷體" panose="03000509000000000000" pitchFamily="65" charset="-120"/>
                <a:cs typeface="Times New Roman" panose="02020603050405020304" pitchFamily="18" charset="0"/>
              </a:rPr>
              <a:t>清單</a:t>
            </a:r>
            <a:r>
              <a:rPr lang="en-US" altLang="zh-TW" kern="100" dirty="0">
                <a:solidFill>
                  <a:srgbClr val="000000"/>
                </a:solidFill>
                <a:ea typeface="標楷體" panose="03000509000000000000" pitchFamily="65" charset="-120"/>
                <a:cs typeface="Times New Roman" panose="02020603050405020304" pitchFamily="18" charset="0"/>
              </a:rPr>
              <a:t>”manifest.txt”)</a:t>
            </a:r>
            <a:endParaRPr lang="zh-TW" altLang="zh-TW" kern="100" dirty="0">
              <a:ea typeface="標楷體" panose="03000509000000000000" pitchFamily="65" charset="-120"/>
              <a:cs typeface="Times New Roman" panose="02020603050405020304" pitchFamily="18" charset="0"/>
            </a:endParaRPr>
          </a:p>
          <a:p>
            <a:pPr marL="381000" indent="228600"/>
            <a:r>
              <a:rPr lang="en-US" altLang="zh-TW" kern="100" dirty="0">
                <a:solidFill>
                  <a:srgbClr val="000000"/>
                </a:solidFill>
                <a:ea typeface="標楷體" panose="03000509000000000000" pitchFamily="65" charset="-120"/>
                <a:cs typeface="Times New Roman" panose="02020603050405020304" pitchFamily="18" charset="0"/>
              </a:rPr>
              <a:t>                  </a:t>
            </a:r>
            <a:r>
              <a:rPr lang="zh-TW" altLang="en-US" kern="100" dirty="0">
                <a:solidFill>
                  <a:srgbClr val="000000"/>
                </a:solidFill>
                <a:ea typeface="標楷體" panose="03000509000000000000" pitchFamily="65" charset="-120"/>
                <a:cs typeface="Times New Roman" panose="02020603050405020304" pitchFamily="18" charset="0"/>
              </a:rPr>
              <a:t> </a:t>
            </a:r>
            <a:r>
              <a:rPr lang="en-US" altLang="zh-TW" kern="100" dirty="0">
                <a:solidFill>
                  <a:srgbClr val="000000"/>
                </a:solidFill>
                <a:ea typeface="標楷體" panose="03000509000000000000" pitchFamily="65" charset="-120"/>
                <a:cs typeface="Times New Roman" panose="02020603050405020304" pitchFamily="18" charset="0"/>
              </a:rPr>
              <a:t>    -t gdc-user-token.txt \			(</a:t>
            </a:r>
            <a:r>
              <a:rPr lang="en-US" altLang="zh-TW" b="1" dirty="0">
                <a:solidFill>
                  <a:schemeClr val="accent5">
                    <a:lumMod val="50000"/>
                  </a:schemeClr>
                </a:solidFill>
                <a:ea typeface="標楷體" panose="03000509000000000000" pitchFamily="65" charset="-120"/>
              </a:rPr>
              <a:t>1-</a:t>
            </a:r>
            <a:r>
              <a:rPr lang="en-US" altLang="zh-TW" b="1" dirty="0">
                <a:solidFill>
                  <a:schemeClr val="accent5">
                    <a:lumMod val="50000"/>
                  </a:schemeClr>
                </a:solidFill>
                <a:ea typeface="標楷體" panose="03000509000000000000" pitchFamily="65" charset="-120"/>
                <a:cs typeface="Calibri" panose="020F0502020204030204" pitchFamily="34" charset="0"/>
              </a:rPr>
              <a:t>⑥</a:t>
            </a:r>
            <a:r>
              <a:rPr lang="en-US" altLang="zh-TW" kern="100" dirty="0">
                <a:ea typeface="標楷體" panose="03000509000000000000" pitchFamily="65" charset="-120"/>
                <a:cs typeface="Times New Roman" panose="02020603050405020304" pitchFamily="18" charset="0"/>
              </a:rPr>
              <a:t>”</a:t>
            </a:r>
            <a:r>
              <a:rPr lang="en-US" altLang="zh-TW" kern="100" dirty="0">
                <a:solidFill>
                  <a:srgbClr val="000000"/>
                </a:solidFill>
                <a:ea typeface="標楷體" panose="03000509000000000000" pitchFamily="65" charset="-120"/>
                <a:cs typeface="Times New Roman" panose="02020603050405020304" pitchFamily="18" charset="0"/>
              </a:rPr>
              <a:t>gdc-user-token</a:t>
            </a:r>
            <a:r>
              <a:rPr lang="en-US" altLang="zh-TW" kern="100" dirty="0">
                <a:ea typeface="標楷體" panose="03000509000000000000" pitchFamily="65" charset="-120"/>
                <a:cs typeface="Times New Roman" panose="02020603050405020304" pitchFamily="18" charset="0"/>
              </a:rPr>
              <a:t>.txt”</a:t>
            </a:r>
            <a:r>
              <a:rPr lang="zh-TW" altLang="zh-TW" kern="100" dirty="0">
                <a:solidFill>
                  <a:srgbClr val="000000"/>
                </a:solidFill>
                <a:ea typeface="標楷體" panose="03000509000000000000" pitchFamily="65" charset="-120"/>
                <a:cs typeface="Times New Roman" panose="02020603050405020304" pitchFamily="18" charset="0"/>
              </a:rPr>
              <a:t>驗證檔</a:t>
            </a:r>
            <a:r>
              <a:rPr lang="en-US" altLang="zh-TW" kern="100" dirty="0">
                <a:solidFill>
                  <a:srgbClr val="000000"/>
                </a:solidFill>
                <a:ea typeface="標楷體" panose="03000509000000000000" pitchFamily="65" charset="-120"/>
                <a:cs typeface="Times New Roman" panose="02020603050405020304" pitchFamily="18" charset="0"/>
              </a:rPr>
              <a:t>)</a:t>
            </a:r>
            <a:endParaRPr lang="zh-TW" altLang="zh-TW" kern="100" dirty="0">
              <a:ea typeface="標楷體" panose="03000509000000000000" pitchFamily="65" charset="-120"/>
              <a:cs typeface="Times New Roman" panose="02020603050405020304" pitchFamily="18" charset="0"/>
            </a:endParaRPr>
          </a:p>
          <a:p>
            <a:pPr marL="304800" indent="304800">
              <a:spcAft>
                <a:spcPts val="0"/>
              </a:spcAft>
            </a:pPr>
            <a:r>
              <a:rPr lang="en-US" altLang="zh-TW" kern="100" dirty="0">
                <a:solidFill>
                  <a:srgbClr val="000000"/>
                </a:solidFill>
                <a:ea typeface="標楷體" panose="03000509000000000000" pitchFamily="65" charset="-120"/>
                <a:cs typeface="Times New Roman" panose="02020603050405020304" pitchFamily="18" charset="0"/>
              </a:rPr>
              <a:t>                  </a:t>
            </a:r>
            <a:r>
              <a:rPr lang="zh-TW" altLang="en-US" kern="100" dirty="0">
                <a:solidFill>
                  <a:srgbClr val="000000"/>
                </a:solidFill>
                <a:ea typeface="標楷體" panose="03000509000000000000" pitchFamily="65" charset="-120"/>
                <a:cs typeface="Times New Roman" panose="02020603050405020304" pitchFamily="18" charset="0"/>
              </a:rPr>
              <a:t> </a:t>
            </a:r>
            <a:r>
              <a:rPr lang="en-US" altLang="zh-TW" kern="100" dirty="0">
                <a:solidFill>
                  <a:srgbClr val="000000"/>
                </a:solidFill>
                <a:ea typeface="標楷體" panose="03000509000000000000" pitchFamily="65" charset="-120"/>
                <a:cs typeface="Times New Roman" panose="02020603050405020304" pitchFamily="18" charset="0"/>
              </a:rPr>
              <a:t>    --debug					(</a:t>
            </a:r>
            <a:r>
              <a:rPr lang="zh-TW" altLang="zh-TW" kern="100" dirty="0">
                <a:solidFill>
                  <a:srgbClr val="000000"/>
                </a:solidFill>
                <a:ea typeface="標楷體" panose="03000509000000000000" pitchFamily="65" charset="-120"/>
                <a:cs typeface="Times New Roman" panose="02020603050405020304" pitchFamily="18" charset="0"/>
              </a:rPr>
              <a:t>輸出</a:t>
            </a:r>
            <a:r>
              <a:rPr lang="en-US" altLang="zh-TW" kern="100" dirty="0">
                <a:solidFill>
                  <a:srgbClr val="000000"/>
                </a:solidFill>
                <a:ea typeface="標楷體" panose="03000509000000000000" pitchFamily="65" charset="-120"/>
                <a:cs typeface="Times New Roman" panose="02020603050405020304" pitchFamily="18" charset="0"/>
              </a:rPr>
              <a:t>debug</a:t>
            </a:r>
            <a:r>
              <a:rPr lang="zh-TW" altLang="zh-TW" kern="100" dirty="0">
                <a:solidFill>
                  <a:srgbClr val="000000"/>
                </a:solidFill>
                <a:ea typeface="標楷體" panose="03000509000000000000" pitchFamily="65" charset="-120"/>
                <a:cs typeface="Times New Roman" panose="02020603050405020304" pitchFamily="18" charset="0"/>
              </a:rPr>
              <a:t>訊息</a:t>
            </a:r>
            <a:r>
              <a:rPr lang="en-US" altLang="zh-TW" kern="100" dirty="0">
                <a:solidFill>
                  <a:srgbClr val="000000"/>
                </a:solidFill>
                <a:ea typeface="標楷體" panose="03000509000000000000" pitchFamily="65" charset="-120"/>
                <a:cs typeface="Times New Roman" panose="02020603050405020304" pitchFamily="18" charset="0"/>
              </a:rPr>
              <a:t>)</a:t>
            </a:r>
            <a:endParaRPr lang="zh-TW" altLang="zh-TW" kern="100" dirty="0">
              <a:ea typeface="標楷體" panose="03000509000000000000" pitchFamily="65" charset="-120"/>
              <a:cs typeface="Times New Roman" panose="02020603050405020304" pitchFamily="18" charset="0"/>
            </a:endParaRPr>
          </a:p>
        </p:txBody>
      </p:sp>
      <p:sp>
        <p:nvSpPr>
          <p:cNvPr id="8" name="文字方塊 7"/>
          <p:cNvSpPr txBox="1"/>
          <p:nvPr/>
        </p:nvSpPr>
        <p:spPr>
          <a:xfrm>
            <a:off x="120869" y="73230"/>
            <a:ext cx="3672416" cy="400110"/>
          </a:xfrm>
          <a:prstGeom prst="rect">
            <a:avLst/>
          </a:prstGeom>
          <a:noFill/>
        </p:spPr>
        <p:txBody>
          <a:bodyPr wrap="none" rtlCol="0">
            <a:spAutoFit/>
          </a:bodyPr>
          <a:lstStyle/>
          <a:p>
            <a:r>
              <a:rPr lang="en-US" altLang="zh-TW" sz="2000" b="1" dirty="0">
                <a:ea typeface="標楷體" panose="03000509000000000000" pitchFamily="65" charset="-120"/>
              </a:rPr>
              <a:t>1. TCGA</a:t>
            </a:r>
            <a:r>
              <a:rPr lang="zh-TW" altLang="en-US" sz="2000" b="1" dirty="0">
                <a:ea typeface="標楷體" panose="03000509000000000000" pitchFamily="65" charset="-120"/>
              </a:rPr>
              <a:t> </a:t>
            </a:r>
            <a:r>
              <a:rPr lang="en-US" altLang="zh-TW" sz="2000" b="1" dirty="0">
                <a:ea typeface="標楷體" panose="03000509000000000000" pitchFamily="65" charset="-120"/>
              </a:rPr>
              <a:t>Aligned BAM</a:t>
            </a:r>
            <a:r>
              <a:rPr lang="zh-TW" altLang="en-US" sz="2000" b="1" dirty="0">
                <a:ea typeface="標楷體" panose="03000509000000000000" pitchFamily="65" charset="-120"/>
              </a:rPr>
              <a:t>下載 </a:t>
            </a:r>
            <a:r>
              <a:rPr lang="en-US" altLang="zh-TW" sz="2000" b="1" dirty="0">
                <a:solidFill>
                  <a:schemeClr val="accent5">
                    <a:lumMod val="50000"/>
                  </a:schemeClr>
                </a:solidFill>
                <a:ea typeface="標楷體" panose="03000509000000000000" pitchFamily="65" charset="-120"/>
              </a:rPr>
              <a:t>①</a:t>
            </a:r>
            <a:r>
              <a:rPr lang="en-US" altLang="zh-TW" sz="2000" b="1" dirty="0">
                <a:ea typeface="標楷體" panose="03000509000000000000" pitchFamily="65" charset="-120"/>
              </a:rPr>
              <a:t>~</a:t>
            </a:r>
            <a:r>
              <a:rPr lang="en-US" altLang="zh-TW" sz="2000" b="1" dirty="0">
                <a:solidFill>
                  <a:schemeClr val="accent5">
                    <a:lumMod val="50000"/>
                  </a:schemeClr>
                </a:solidFill>
                <a:ea typeface="標楷體" panose="03000509000000000000" pitchFamily="65" charset="-120"/>
                <a:cs typeface="Calibri" panose="020F0502020204030204" pitchFamily="34" charset="0"/>
              </a:rPr>
              <a:t>⑦</a:t>
            </a:r>
            <a:endParaRPr lang="zh-TW" altLang="en-US" sz="2000" b="1" dirty="0">
              <a:solidFill>
                <a:schemeClr val="accent5">
                  <a:lumMod val="50000"/>
                </a:schemeClr>
              </a:solidFill>
              <a:ea typeface="標楷體" panose="03000509000000000000" pitchFamily="65" charset="-120"/>
            </a:endParaRPr>
          </a:p>
        </p:txBody>
      </p:sp>
    </p:spTree>
    <p:extLst>
      <p:ext uri="{BB962C8B-B14F-4D97-AF65-F5344CB8AC3E}">
        <p14:creationId xmlns:p14="http://schemas.microsoft.com/office/powerpoint/2010/main" val="25906854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字方塊 13"/>
          <p:cNvSpPr txBox="1"/>
          <p:nvPr/>
        </p:nvSpPr>
        <p:spPr>
          <a:xfrm>
            <a:off x="120869" y="73230"/>
            <a:ext cx="4466351" cy="400110"/>
          </a:xfrm>
          <a:prstGeom prst="rect">
            <a:avLst/>
          </a:prstGeom>
          <a:noFill/>
        </p:spPr>
        <p:txBody>
          <a:bodyPr wrap="none" rtlCol="0">
            <a:spAutoFit/>
          </a:bodyPr>
          <a:lstStyle/>
          <a:p>
            <a:r>
              <a:rPr lang="en-US" altLang="zh-TW" sz="2000" b="1" dirty="0">
                <a:ea typeface="標楷體" panose="03000509000000000000" pitchFamily="65" charset="-120"/>
              </a:rPr>
              <a:t>2. </a:t>
            </a:r>
            <a:r>
              <a:rPr lang="zh-TW" altLang="en-US" sz="2000" b="1" dirty="0">
                <a:ea typeface="標楷體" panose="03000509000000000000" pitchFamily="65" charset="-120"/>
              </a:rPr>
              <a:t>資料前處理</a:t>
            </a:r>
            <a:r>
              <a:rPr lang="en-US" altLang="zh-TW" sz="2000" b="1" dirty="0">
                <a:ea typeface="標楷體" panose="03000509000000000000" pitchFamily="65" charset="-120"/>
              </a:rPr>
              <a:t>(Clinical Data</a:t>
            </a:r>
            <a:r>
              <a:rPr lang="zh-TW" altLang="en-US" sz="2000" b="1" dirty="0">
                <a:ea typeface="標楷體" panose="03000509000000000000" pitchFamily="65" charset="-120"/>
              </a:rPr>
              <a:t>下載</a:t>
            </a:r>
            <a:r>
              <a:rPr lang="en-US" altLang="zh-TW" sz="2000" b="1" dirty="0">
                <a:ea typeface="標楷體" panose="03000509000000000000" pitchFamily="65" charset="-120"/>
              </a:rPr>
              <a:t>)</a:t>
            </a:r>
            <a:r>
              <a:rPr lang="en-US" altLang="zh-TW" sz="2000" b="1" dirty="0">
                <a:solidFill>
                  <a:schemeClr val="accent5">
                    <a:lumMod val="50000"/>
                  </a:schemeClr>
                </a:solidFill>
                <a:ea typeface="標楷體" panose="03000509000000000000" pitchFamily="65" charset="-120"/>
              </a:rPr>
              <a:t> ①~④</a:t>
            </a:r>
            <a:endParaRPr lang="en-US" altLang="zh-TW" sz="2000" b="1" dirty="0">
              <a:ea typeface="標楷體" panose="03000509000000000000" pitchFamily="65" charset="-120"/>
            </a:endParaRPr>
          </a:p>
        </p:txBody>
      </p:sp>
      <p:pic>
        <p:nvPicPr>
          <p:cNvPr id="3" name="圖片 2"/>
          <p:cNvPicPr>
            <a:picLocks noChangeAspect="1"/>
          </p:cNvPicPr>
          <p:nvPr/>
        </p:nvPicPr>
        <p:blipFill>
          <a:blip r:embed="rId2"/>
          <a:stretch>
            <a:fillRect/>
          </a:stretch>
        </p:blipFill>
        <p:spPr>
          <a:xfrm>
            <a:off x="323092" y="957242"/>
            <a:ext cx="5181659" cy="2709151"/>
          </a:xfrm>
          <a:prstGeom prst="rect">
            <a:avLst/>
          </a:prstGeom>
        </p:spPr>
      </p:pic>
      <p:pic>
        <p:nvPicPr>
          <p:cNvPr id="4" name="圖片 3"/>
          <p:cNvPicPr>
            <a:picLocks noChangeAspect="1"/>
          </p:cNvPicPr>
          <p:nvPr/>
        </p:nvPicPr>
        <p:blipFill>
          <a:blip r:embed="rId3"/>
          <a:stretch>
            <a:fillRect/>
          </a:stretch>
        </p:blipFill>
        <p:spPr>
          <a:xfrm>
            <a:off x="5920714" y="957242"/>
            <a:ext cx="5950122" cy="2709151"/>
          </a:xfrm>
          <a:prstGeom prst="rect">
            <a:avLst/>
          </a:prstGeom>
        </p:spPr>
      </p:pic>
      <p:sp>
        <p:nvSpPr>
          <p:cNvPr id="5" name="矩形 4"/>
          <p:cNvSpPr/>
          <p:nvPr/>
        </p:nvSpPr>
        <p:spPr>
          <a:xfrm>
            <a:off x="6002215" y="2470078"/>
            <a:ext cx="1367722" cy="11429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ea typeface="標楷體" panose="03000509000000000000" pitchFamily="65" charset="-120"/>
            </a:endParaRPr>
          </a:p>
        </p:txBody>
      </p:sp>
      <p:sp>
        <p:nvSpPr>
          <p:cNvPr id="6" name="矩形 5"/>
          <p:cNvSpPr/>
          <p:nvPr/>
        </p:nvSpPr>
        <p:spPr>
          <a:xfrm>
            <a:off x="389793" y="2311817"/>
            <a:ext cx="923192" cy="24618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ea typeface="標楷體" panose="03000509000000000000" pitchFamily="65" charset="-120"/>
            </a:endParaRPr>
          </a:p>
        </p:txBody>
      </p:sp>
      <p:sp>
        <p:nvSpPr>
          <p:cNvPr id="7" name="矩形 6"/>
          <p:cNvSpPr/>
          <p:nvPr/>
        </p:nvSpPr>
        <p:spPr>
          <a:xfrm>
            <a:off x="323092" y="587910"/>
            <a:ext cx="1627753" cy="369332"/>
          </a:xfrm>
          <a:prstGeom prst="rect">
            <a:avLst/>
          </a:prstGeom>
        </p:spPr>
        <p:txBody>
          <a:bodyPr wrap="none">
            <a:spAutoFit/>
          </a:bodyPr>
          <a:lstStyle/>
          <a:p>
            <a:r>
              <a:rPr lang="en-US" altLang="zh-TW" b="1" dirty="0">
                <a:solidFill>
                  <a:schemeClr val="accent5">
                    <a:lumMod val="50000"/>
                  </a:schemeClr>
                </a:solidFill>
                <a:ea typeface="標楷體" panose="03000509000000000000" pitchFamily="65" charset="-120"/>
              </a:rPr>
              <a:t>2-①</a:t>
            </a:r>
            <a:r>
              <a:rPr lang="en-US" altLang="zh-TW" b="1" dirty="0">
                <a:ea typeface="標楷體" panose="03000509000000000000" pitchFamily="65" charset="-120"/>
              </a:rPr>
              <a:t>: </a:t>
            </a:r>
            <a:r>
              <a:rPr lang="zh-TW" altLang="en-US" b="1" dirty="0">
                <a:ea typeface="標楷體" panose="03000509000000000000" pitchFamily="65" charset="-120"/>
              </a:rPr>
              <a:t>點</a:t>
            </a:r>
            <a:r>
              <a:rPr lang="en-US" altLang="zh-TW" b="1" dirty="0">
                <a:ea typeface="標楷體" panose="03000509000000000000" pitchFamily="65" charset="-120"/>
              </a:rPr>
              <a:t>project</a:t>
            </a:r>
            <a:endParaRPr lang="zh-TW" altLang="en-US" b="1" dirty="0">
              <a:ea typeface="標楷體" panose="03000509000000000000" pitchFamily="65" charset="-120"/>
            </a:endParaRPr>
          </a:p>
        </p:txBody>
      </p:sp>
      <p:sp>
        <p:nvSpPr>
          <p:cNvPr id="8" name="矩形 7"/>
          <p:cNvSpPr/>
          <p:nvPr/>
        </p:nvSpPr>
        <p:spPr>
          <a:xfrm>
            <a:off x="5800277" y="587910"/>
            <a:ext cx="2663293" cy="369332"/>
          </a:xfrm>
          <a:prstGeom prst="rect">
            <a:avLst/>
          </a:prstGeom>
        </p:spPr>
        <p:txBody>
          <a:bodyPr wrap="none">
            <a:spAutoFit/>
          </a:bodyPr>
          <a:lstStyle/>
          <a:p>
            <a:r>
              <a:rPr lang="en-US" altLang="zh-TW" b="1" dirty="0">
                <a:solidFill>
                  <a:schemeClr val="accent5">
                    <a:lumMod val="50000"/>
                  </a:schemeClr>
                </a:solidFill>
                <a:ea typeface="標楷體" panose="03000509000000000000" pitchFamily="65" charset="-120"/>
              </a:rPr>
              <a:t>2-②</a:t>
            </a:r>
            <a:r>
              <a:rPr lang="en-US" altLang="zh-TW" b="1" dirty="0">
                <a:ea typeface="標楷體" panose="03000509000000000000" pitchFamily="65" charset="-120"/>
              </a:rPr>
              <a:t>:</a:t>
            </a:r>
            <a:r>
              <a:rPr lang="zh-TW" altLang="en-US" b="1" dirty="0">
                <a:ea typeface="標楷體" panose="03000509000000000000" pitchFamily="65" charset="-120"/>
              </a:rPr>
              <a:t> 選擇部位</a:t>
            </a:r>
            <a:r>
              <a:rPr lang="en-US" altLang="zh-TW" b="1" dirty="0">
                <a:ea typeface="標楷體" panose="03000509000000000000" pitchFamily="65" charset="-120"/>
              </a:rPr>
              <a:t>,</a:t>
            </a:r>
            <a:r>
              <a:rPr lang="zh-TW" altLang="en-US" b="1" dirty="0">
                <a:ea typeface="標楷體" panose="03000509000000000000" pitchFamily="65" charset="-120"/>
              </a:rPr>
              <a:t> 點</a:t>
            </a:r>
            <a:r>
              <a:rPr lang="en-US" altLang="zh-TW" b="1" dirty="0">
                <a:ea typeface="標楷體" panose="03000509000000000000" pitchFamily="65" charset="-120"/>
              </a:rPr>
              <a:t>Project</a:t>
            </a:r>
            <a:endParaRPr lang="zh-TW" altLang="en-US" b="1" dirty="0">
              <a:ea typeface="標楷體" panose="03000509000000000000" pitchFamily="65" charset="-120"/>
            </a:endParaRPr>
          </a:p>
        </p:txBody>
      </p:sp>
      <p:sp>
        <p:nvSpPr>
          <p:cNvPr id="9" name="矩形 8"/>
          <p:cNvSpPr/>
          <p:nvPr/>
        </p:nvSpPr>
        <p:spPr>
          <a:xfrm>
            <a:off x="7369937" y="3332213"/>
            <a:ext cx="376086" cy="11192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ea typeface="標楷體" panose="03000509000000000000" pitchFamily="65" charset="-120"/>
            </a:endParaRPr>
          </a:p>
        </p:txBody>
      </p:sp>
      <p:sp>
        <p:nvSpPr>
          <p:cNvPr id="11" name="矩形 10"/>
          <p:cNvSpPr/>
          <p:nvPr/>
        </p:nvSpPr>
        <p:spPr>
          <a:xfrm>
            <a:off x="316597" y="3778911"/>
            <a:ext cx="2662717" cy="369332"/>
          </a:xfrm>
          <a:prstGeom prst="rect">
            <a:avLst/>
          </a:prstGeom>
        </p:spPr>
        <p:txBody>
          <a:bodyPr wrap="none">
            <a:spAutoFit/>
          </a:bodyPr>
          <a:lstStyle/>
          <a:p>
            <a:r>
              <a:rPr lang="en-US" altLang="zh-TW" b="1" dirty="0">
                <a:solidFill>
                  <a:schemeClr val="accent5">
                    <a:lumMod val="50000"/>
                  </a:schemeClr>
                </a:solidFill>
                <a:ea typeface="標楷體" panose="03000509000000000000" pitchFamily="65" charset="-120"/>
              </a:rPr>
              <a:t>2-③</a:t>
            </a:r>
            <a:r>
              <a:rPr lang="en-US" altLang="zh-TW" b="1" dirty="0">
                <a:ea typeface="標楷體" panose="03000509000000000000" pitchFamily="65" charset="-120"/>
              </a:rPr>
              <a:t>:</a:t>
            </a:r>
            <a:r>
              <a:rPr lang="zh-TW" altLang="en-US" b="1" dirty="0">
                <a:ea typeface="標楷體" panose="03000509000000000000" pitchFamily="65" charset="-120"/>
              </a:rPr>
              <a:t> 點</a:t>
            </a:r>
            <a:r>
              <a:rPr lang="en-US" altLang="zh-TW" b="1" dirty="0">
                <a:ea typeface="標楷體" panose="03000509000000000000" pitchFamily="65" charset="-120"/>
              </a:rPr>
              <a:t>Download Clinical</a:t>
            </a:r>
            <a:endParaRPr lang="zh-TW" altLang="en-US" b="1" dirty="0">
              <a:ea typeface="標楷體" panose="03000509000000000000" pitchFamily="65" charset="-120"/>
            </a:endParaRPr>
          </a:p>
        </p:txBody>
      </p:sp>
      <p:pic>
        <p:nvPicPr>
          <p:cNvPr id="12" name="圖片 11"/>
          <p:cNvPicPr>
            <a:picLocks noChangeAspect="1"/>
          </p:cNvPicPr>
          <p:nvPr/>
        </p:nvPicPr>
        <p:blipFill>
          <a:blip r:embed="rId4"/>
          <a:stretch>
            <a:fillRect/>
          </a:stretch>
        </p:blipFill>
        <p:spPr>
          <a:xfrm>
            <a:off x="389794" y="4198660"/>
            <a:ext cx="5114958" cy="2276600"/>
          </a:xfrm>
          <a:prstGeom prst="rect">
            <a:avLst/>
          </a:prstGeom>
        </p:spPr>
      </p:pic>
      <p:sp>
        <p:nvSpPr>
          <p:cNvPr id="13" name="矩形 12"/>
          <p:cNvSpPr/>
          <p:nvPr/>
        </p:nvSpPr>
        <p:spPr>
          <a:xfrm>
            <a:off x="4038599" y="4695093"/>
            <a:ext cx="515816" cy="13806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ea typeface="標楷體" panose="03000509000000000000" pitchFamily="65" charset="-120"/>
            </a:endParaRPr>
          </a:p>
        </p:txBody>
      </p:sp>
    </p:spTree>
    <p:extLst>
      <p:ext uri="{BB962C8B-B14F-4D97-AF65-F5344CB8AC3E}">
        <p14:creationId xmlns:p14="http://schemas.microsoft.com/office/powerpoint/2010/main" val="1414201543"/>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123337</TotalTime>
  <Words>6265</Words>
  <Application>Microsoft Office PowerPoint</Application>
  <PresentationFormat>寬螢幕</PresentationFormat>
  <Paragraphs>557</Paragraphs>
  <Slides>39</Slides>
  <Notes>6</Notes>
  <HiddenSlides>0</HiddenSlides>
  <MMClips>0</MMClips>
  <ScaleCrop>false</ScaleCrop>
  <HeadingPairs>
    <vt:vector size="6" baseType="variant">
      <vt:variant>
        <vt:lpstr>使用字型</vt:lpstr>
      </vt:variant>
      <vt:variant>
        <vt:i4>8</vt:i4>
      </vt:variant>
      <vt:variant>
        <vt:lpstr>佈景主題</vt:lpstr>
      </vt:variant>
      <vt:variant>
        <vt:i4>1</vt:i4>
      </vt:variant>
      <vt:variant>
        <vt:lpstr>投影片標題</vt:lpstr>
      </vt:variant>
      <vt:variant>
        <vt:i4>39</vt:i4>
      </vt:variant>
    </vt:vector>
  </HeadingPairs>
  <TitlesOfParts>
    <vt:vector size="48" baseType="lpstr">
      <vt:lpstr>微軟正黑體</vt:lpstr>
      <vt:lpstr>新細明體</vt:lpstr>
      <vt:lpstr>標楷體</vt:lpstr>
      <vt:lpstr>Arial</vt:lpstr>
      <vt:lpstr>Calibri</vt:lpstr>
      <vt:lpstr>Calibri Light</vt:lpstr>
      <vt:lpstr>Cambria Math</vt:lpstr>
      <vt:lpstr>Times New Roman</vt:lpstr>
      <vt:lpstr>Office 佈景主題</vt:lpstr>
      <vt:lpstr>DEIso新增癌症</vt:lpstr>
      <vt:lpstr>Cosbi4 宇軒學長帳號</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Isoform_switching-陳冠儒</vt:lpstr>
      <vt:lpstr>Step1. 創建名為Output的資料夾 Step2.執行Isoform_Switching_ALL.py 將同一個gene的isoform分成同一組，計算出每個病人的平均值百分比；再計算個別isoform每個病人的百分比之平均值，以及兩群的三種左右圍測試</vt:lpstr>
      <vt:lpstr>Step1. 創建名為Correction_ksgreatlesstrans的資料夾 Step2.執行isoform_correction.py，對三種測試作全部校正的動作 </vt:lpstr>
      <vt:lpstr>Step1. 創建名為Output_Median的資料夾 Step2.執行Isoform_Switching_Median.py，對三種測試作全部校正的動作  將同一個gene的isoform分成同一組，計算出每個病人的平均值百分比；再計算個別isoform每個病人的百分比之中位數</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Windows 使用者</dc:creator>
  <cp:lastModifiedBy>林柏亨</cp:lastModifiedBy>
  <cp:revision>411</cp:revision>
  <dcterms:created xsi:type="dcterms:W3CDTF">2018-06-11T03:54:27Z</dcterms:created>
  <dcterms:modified xsi:type="dcterms:W3CDTF">2021-09-06T19:31:49Z</dcterms:modified>
</cp:coreProperties>
</file>