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3" r:id="rId3"/>
    <p:sldId id="256" r:id="rId4"/>
    <p:sldId id="296" r:id="rId5"/>
    <p:sldId id="297" r:id="rId6"/>
    <p:sldId id="298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8072F5-4057-40FC-8AA7-0A960A086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FC1C12-F839-4985-B2ED-6B021B5A7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D05AD1-D71E-40D2-B3A2-460B1DFC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0DAC-AB24-4113-8749-7B82D7720C00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2FC990-0AE6-4A44-81D3-3B15C616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B92425-8485-46AA-9DF7-884C77B7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F96F-543D-417B-8386-EB6E7E73E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79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965CA3-B89E-4EB6-A681-B34C7CFC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FDC1FA-AAD4-461D-BA26-3BD516D5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C9EBB9-F92E-45E7-AEDB-A3687A87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0DAC-AB24-4113-8749-7B82D7720C00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FD7C54-2A45-458C-9C38-BAF6029F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02F97E-6770-4FC4-90F1-DA523F6C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F96F-543D-417B-8386-EB6E7E73E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70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DCAF937-6539-40F5-97A0-52EE7551F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DBEE6B-E0EE-451C-A4FC-20483914B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ECFEC6-68F6-471E-9BEF-69DEF6AC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0DAC-AB24-4113-8749-7B82D7720C00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93A4BA-BCBD-4511-8C21-F2E5E5F1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4EF3E6-F8C3-4735-A696-1E9D03A7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F96F-543D-417B-8386-EB6E7E73E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11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800695-8CF6-47BC-AE6F-5A8385CB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94BE2-6D8A-4B32-A5DC-B04AFAB8A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5EC001-34B1-4E35-9834-7CC7AA67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0DAC-AB24-4113-8749-7B82D7720C00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A8B523-99B3-46FA-A856-3EC41907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A74A3A-F88E-42F2-84FD-2139EF62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F96F-543D-417B-8386-EB6E7E73E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96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37BA0B-8367-4139-A4A1-5B8DFF40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AB58B2-D040-4C49-A632-35D7E8DB0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7142A5-B00D-40EF-8CE3-599657C7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0DAC-AB24-4113-8749-7B82D7720C00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79A504-FFB8-44B3-9021-72AAA148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78AFFA-8C67-4B62-A26F-1A43CBDD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F96F-543D-417B-8386-EB6E7E73E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31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3A318-9FDD-4855-9FEA-526E7A2C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26102D-D680-4268-ABF1-84C69178E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DA2BD6-9785-48C2-B193-F08359EFF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1F0528-8AD7-4593-AED5-784C7B86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0DAC-AB24-4113-8749-7B82D7720C00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E98335-3790-4B7F-83FF-AD3F4855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0DE6AD-4069-4B05-8699-A00838C3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F96F-543D-417B-8386-EB6E7E73E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76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CF7E7-CB14-48B1-8218-B5186E993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1F706D-D232-4C4E-AB94-2DEC8BF9C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28DF3F-C8BF-47F0-A059-57C5D5F39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E3C519A-BF2E-4DAA-8DA4-FABB5355C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4A0AD0-C1A5-4431-B95B-711EF1785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2309577-624E-4043-85AA-171CF956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0DAC-AB24-4113-8749-7B82D7720C00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FAB3A6-66F7-48FD-B602-6CAEA72F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DB94662-09BE-44E7-A9BD-5A93C1A5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F96F-543D-417B-8386-EB6E7E73E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38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CAB65-F231-494B-B1C5-F9C60DBF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58A339E-FE98-4418-BCE7-D9F247C8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0DAC-AB24-4113-8749-7B82D7720C00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7DFB516-89A4-4240-8B96-E198F665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1473C3-5EB4-4485-8FF2-61E1124F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F96F-543D-417B-8386-EB6E7E73E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70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DE9ADBD-C697-42AE-9191-A22EBE25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0DAC-AB24-4113-8749-7B82D7720C00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2825D26-FE51-4065-A4B0-8B4FF85D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C95522-EA1B-4758-A68D-984086EE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F96F-543D-417B-8386-EB6E7E73E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02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F416E-AE0A-4064-BB2B-2C56E910A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843A4C-5417-4737-A4D6-BE37DAE41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58A020-879B-4371-9DE7-EC3114F6D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287049-4605-4E6B-8CD2-113595AE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0DAC-AB24-4113-8749-7B82D7720C00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FE03A8-7DFC-4870-AE7E-09BB6C7C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E1F0F1-C504-4CD9-8A57-B421B8B0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F96F-543D-417B-8386-EB6E7E73E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37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C7D92-B614-49C5-99F3-AD160BA6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A74A45B-3DBB-4A28-8F26-AF0C3090E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4A142C-732F-4878-9BC6-4287A51D4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CD9E07-687F-432D-8BC1-DAC72F24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0DAC-AB24-4113-8749-7B82D7720C00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797517-097E-41E9-804A-8462CA43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51BE68-67F4-4D62-AB8B-C8B12F6A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F96F-543D-417B-8386-EB6E7E73E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65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7F618D9-C525-4842-987C-30A216CF1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EC1028-3098-48E1-A9B7-6FD3F5F51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F337E8-90BB-49CC-A362-207CB3F20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70DAC-AB24-4113-8749-7B82D7720C00}" type="datetimeFigureOut">
              <a:rPr lang="zh-TW" altLang="en-US" smtClean="0"/>
              <a:t>2021/9/5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32C38C-79FC-4880-9F49-B48FFC820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29F5C6-0B56-4F32-9F5C-32786D33C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9F96F-543D-417B-8386-EB6E7E73E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88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40.116.214.133/phpmyadmin/sql.php?server=1&amp;db=edward_Cufflinks&amp;table=TCGA-ACC_isoforms_FPKM_Cuffdiff&amp;pos=0&amp;token=0559bd21015bbe02c391c1512520763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40.116.214.133/phpmyadmin/sql.php?server=1&amp;db=edward_Cufflinks&amp;table=TCGA-ACC_isoforms_FPKM_Cuffdiff&amp;pos=0&amp;token=0559bd21015bbe02c391c1512520763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40.116.214.133/phpmyadmin/sql.php?server=1&amp;db=edward_Cufflinks&amp;table=TCGA-ACC_isoforms_FPKM_Cuffdiff&amp;pos=0&amp;token=0559bd21015bbe02c391c1512520763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5400" y="332656"/>
            <a:ext cx="10981220" cy="2380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spcBef>
                <a:spcPts val="1000"/>
              </a:spcBef>
            </a:pPr>
            <a:r>
              <a:rPr lang="en-US" altLang="zh-TW" sz="2800" b="1" dirty="0"/>
              <a:t>edward_Cuffdiff</a:t>
            </a:r>
            <a:r>
              <a:rPr lang="zh-TW" altLang="en-US" sz="2800" b="1" dirty="0"/>
              <a:t>資料表做</a:t>
            </a:r>
            <a:r>
              <a:rPr lang="en-US" altLang="zh-TW" sz="2800" b="1" dirty="0"/>
              <a:t>FDR</a:t>
            </a:r>
            <a:r>
              <a:rPr lang="zh-TW" altLang="en-US" sz="2800" b="1" dirty="0"/>
              <a:t>校正</a:t>
            </a:r>
            <a:endParaRPr lang="en-US" altLang="zh-TW" sz="2800" b="1" dirty="0"/>
          </a:p>
          <a:p>
            <a:pPr marL="0" lvl="1">
              <a:spcBef>
                <a:spcPts val="1000"/>
              </a:spcBef>
            </a:pPr>
            <a:endParaRPr lang="en-US" altLang="zh-TW" b="1" dirty="0"/>
          </a:p>
          <a:p>
            <a:pPr marL="0" lvl="1">
              <a:spcBef>
                <a:spcPts val="1000"/>
              </a:spcBef>
            </a:pPr>
            <a:r>
              <a:rPr lang="zh-TW" altLang="en-US" dirty="0"/>
              <a:t>執行</a:t>
            </a:r>
            <a:r>
              <a:rPr lang="en-US" altLang="zh-TW" dirty="0"/>
              <a:t>correction</a:t>
            </a:r>
            <a:r>
              <a:rPr lang="zh-TW" altLang="en-US" dirty="0"/>
              <a:t>資料夾內的</a:t>
            </a:r>
            <a:r>
              <a:rPr lang="en-US" altLang="zh-TW" dirty="0">
                <a:solidFill>
                  <a:srgbClr val="FF0000"/>
                </a:solidFill>
              </a:rPr>
              <a:t>correction.py </a:t>
            </a:r>
            <a:r>
              <a:rPr lang="zh-TW" altLang="en-US" dirty="0"/>
              <a:t>將各癌症在</a:t>
            </a:r>
            <a:r>
              <a:rPr lang="en-US" altLang="zh-TW" dirty="0"/>
              <a:t>gene</a:t>
            </a:r>
            <a:r>
              <a:rPr lang="zh-TW" altLang="en-US" dirty="0"/>
              <a:t>以及</a:t>
            </a:r>
            <a:r>
              <a:rPr lang="en-US" altLang="zh-TW" dirty="0"/>
              <a:t>isoforms</a:t>
            </a:r>
            <a:r>
              <a:rPr lang="zh-TW" altLang="en-US" dirty="0"/>
              <a:t>的每期組合內三種測試的左右尾檢定進行校正，並將原始資料名稱加上</a:t>
            </a:r>
            <a:r>
              <a:rPr lang="en-US" altLang="zh-TW" dirty="0"/>
              <a:t>(old)</a:t>
            </a:r>
            <a:r>
              <a:rPr lang="zh-TW" altLang="en-US" dirty="0"/>
              <a:t>，如</a:t>
            </a:r>
            <a:r>
              <a:rPr lang="en-US" altLang="zh-TW" dirty="0"/>
              <a:t>edward_Cuffdiff</a:t>
            </a:r>
            <a:r>
              <a:rPr lang="zh-TW" altLang="en-US" dirty="0"/>
              <a:t>內的</a:t>
            </a:r>
            <a:r>
              <a:rPr lang="en-US" altLang="zh-TW" dirty="0"/>
              <a:t>TCGA-ACC_1_2_genes</a:t>
            </a:r>
            <a:r>
              <a:rPr lang="zh-TW" altLang="en-US" dirty="0"/>
              <a:t>資料表是校正過後的，而</a:t>
            </a:r>
            <a:r>
              <a:rPr lang="en-US" altLang="zh-TW" dirty="0"/>
              <a:t>TCGA-ACC_1_2_genes(old)</a:t>
            </a:r>
            <a:r>
              <a:rPr lang="zh-TW" altLang="en-US" dirty="0"/>
              <a:t>是為校正前資料表；其中</a:t>
            </a:r>
            <a:r>
              <a:rPr lang="en-US" altLang="zh-TW" dirty="0"/>
              <a:t>TCGA-</a:t>
            </a:r>
            <a:r>
              <a:rPr lang="en-US" altLang="zh-TW" dirty="0" err="1"/>
              <a:t>ACC_gather_genes</a:t>
            </a:r>
            <a:r>
              <a:rPr lang="zh-TW" altLang="en-US" dirty="0"/>
              <a:t>這種資料表為將此癌症各期組合計算出的</a:t>
            </a:r>
            <a:r>
              <a:rPr lang="en-US" altLang="zh-TW" dirty="0"/>
              <a:t>p</a:t>
            </a:r>
            <a:r>
              <a:rPr lang="zh-TW" altLang="en-US" dirty="0"/>
              <a:t>值合計成一張，一樣進行校正動作。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1816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5400" y="332656"/>
            <a:ext cx="10981220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spcBef>
                <a:spcPts val="1000"/>
              </a:spcBef>
            </a:pPr>
            <a:r>
              <a:rPr lang="en-US" altLang="zh-TW" sz="2800" b="1" dirty="0" err="1"/>
              <a:t>edward_Cufflinks</a:t>
            </a:r>
            <a:r>
              <a:rPr lang="zh-TW" altLang="en-US" sz="2800" b="1" dirty="0"/>
              <a:t>資料表新增</a:t>
            </a:r>
            <a:r>
              <a:rPr lang="en-US" altLang="zh-TW" sz="2800" b="1" dirty="0"/>
              <a:t>Primary Tumors</a:t>
            </a:r>
            <a:r>
              <a:rPr lang="zh-TW" altLang="en-US" sz="2800" b="1" dirty="0"/>
              <a:t>以及</a:t>
            </a:r>
            <a:r>
              <a:rPr lang="en-US" altLang="zh-TW" sz="2800" b="1" dirty="0"/>
              <a:t>Normal</a:t>
            </a:r>
            <a:r>
              <a:rPr lang="zh-TW" altLang="en-US" sz="2800" b="1" dirty="0"/>
              <a:t>和</a:t>
            </a:r>
            <a:r>
              <a:rPr lang="en-US" altLang="zh-TW" sz="2800" b="1" dirty="0"/>
              <a:t>Primary</a:t>
            </a:r>
            <a:r>
              <a:rPr lang="zh-TW" altLang="en-US" sz="2800" b="1" dirty="0"/>
              <a:t>比較</a:t>
            </a:r>
            <a:endParaRPr lang="en-US" altLang="zh-TW" sz="2800" b="1" dirty="0"/>
          </a:p>
          <a:p>
            <a:pPr marL="0" lvl="1">
              <a:spcBef>
                <a:spcPts val="1000"/>
              </a:spcBef>
            </a:pPr>
            <a:endParaRPr lang="en-US" altLang="zh-TW" b="1" dirty="0"/>
          </a:p>
          <a:p>
            <a:pPr marL="0" lvl="1">
              <a:spcBef>
                <a:spcPts val="1000"/>
              </a:spcBef>
            </a:pPr>
            <a:r>
              <a:rPr lang="zh-TW" altLang="en-US" dirty="0"/>
              <a:t>執行</a:t>
            </a:r>
            <a:r>
              <a:rPr lang="en-US" altLang="zh-TW" dirty="0"/>
              <a:t>Cufflinks</a:t>
            </a:r>
            <a:r>
              <a:rPr lang="zh-TW" altLang="en-US" dirty="0"/>
              <a:t>資料夾內的</a:t>
            </a:r>
            <a:r>
              <a:rPr lang="en-US" altLang="zh-TW" dirty="0">
                <a:solidFill>
                  <a:srgbClr val="FF0000"/>
                </a:solidFill>
              </a:rPr>
              <a:t>add_allstage.py</a:t>
            </a:r>
            <a:r>
              <a:rPr lang="zh-TW" altLang="en-US" dirty="0"/>
              <a:t>，對</a:t>
            </a:r>
            <a:r>
              <a:rPr lang="en-US" altLang="zh-TW" dirty="0"/>
              <a:t>Cufflinks</a:t>
            </a:r>
            <a:r>
              <a:rPr lang="zh-TW" altLang="en-US" dirty="0"/>
              <a:t>資料表</a:t>
            </a:r>
            <a:r>
              <a:rPr lang="en-US" altLang="zh-TW" dirty="0"/>
              <a:t>(</a:t>
            </a:r>
            <a:r>
              <a:rPr lang="zh-TW" altLang="en-US" dirty="0"/>
              <a:t>如</a:t>
            </a:r>
            <a:r>
              <a:rPr lang="en-US" altLang="zh-TW" dirty="0"/>
              <a:t>:TCGA-</a:t>
            </a:r>
            <a:r>
              <a:rPr lang="en-US" altLang="zh-TW" dirty="0" err="1"/>
              <a:t>ACC_genes_FPKM_Cufflinks</a:t>
            </a:r>
            <a:r>
              <a:rPr lang="en-US" altLang="zh-TW" dirty="0"/>
              <a:t>)</a:t>
            </a:r>
            <a:r>
              <a:rPr lang="zh-TW" altLang="en-US" dirty="0"/>
              <a:t>先新增一個欄位</a:t>
            </a:r>
            <a:r>
              <a:rPr lang="en-US" altLang="zh-TW" dirty="0" err="1"/>
              <a:t>all_stage</a:t>
            </a:r>
            <a:r>
              <a:rPr lang="zh-TW" altLang="en-US" dirty="0"/>
              <a:t> </a:t>
            </a:r>
            <a:r>
              <a:rPr lang="en-US" altLang="zh-TW" dirty="0"/>
              <a:t>(Primary Tumors)</a:t>
            </a:r>
            <a:r>
              <a:rPr lang="zh-TW" altLang="en-US" dirty="0"/>
              <a:t>此欄位為將癌症全部期別的資料合併，接者執行</a:t>
            </a:r>
            <a:r>
              <a:rPr lang="en-US" altLang="zh-TW" dirty="0">
                <a:solidFill>
                  <a:srgbClr val="FF0000"/>
                </a:solidFill>
              </a:rPr>
              <a:t>all_stage_pvalue.py </a:t>
            </a:r>
            <a:r>
              <a:rPr lang="zh-TW" altLang="en-US" dirty="0"/>
              <a:t>，對資料表新增兩個欄位</a:t>
            </a:r>
            <a:r>
              <a:rPr lang="en-US" altLang="zh-TW" dirty="0" err="1"/>
              <a:t>pvalue</a:t>
            </a:r>
            <a:r>
              <a:rPr lang="en-US" altLang="zh-TW" dirty="0"/>
              <a:t>(</a:t>
            </a:r>
            <a:r>
              <a:rPr lang="en-US" altLang="zh-TW" dirty="0" err="1"/>
              <a:t>normal_allstage</a:t>
            </a:r>
            <a:r>
              <a:rPr lang="en-US" altLang="zh-TW" dirty="0"/>
              <a:t>)</a:t>
            </a:r>
            <a:r>
              <a:rPr lang="zh-TW" altLang="en-US" dirty="0"/>
              <a:t>和</a:t>
            </a:r>
            <a:r>
              <a:rPr lang="en-US" altLang="zh-TW" dirty="0" err="1"/>
              <a:t>pvalue</a:t>
            </a:r>
            <a:r>
              <a:rPr lang="en-US" altLang="zh-TW" dirty="0"/>
              <a:t>(</a:t>
            </a:r>
            <a:r>
              <a:rPr lang="en-US" altLang="zh-TW" dirty="0" err="1"/>
              <a:t>allstage_normal</a:t>
            </a:r>
            <a:r>
              <a:rPr lang="en-US" altLang="zh-TW" dirty="0"/>
              <a:t>)</a:t>
            </a:r>
            <a:r>
              <a:rPr lang="zh-TW" altLang="en-US" dirty="0"/>
              <a:t>裡面放置了</a:t>
            </a:r>
            <a:r>
              <a:rPr lang="en-US" altLang="zh-TW" dirty="0"/>
              <a:t>normal</a:t>
            </a:r>
            <a:r>
              <a:rPr lang="zh-TW" altLang="en-US" dirty="0"/>
              <a:t>以及</a:t>
            </a:r>
            <a:r>
              <a:rPr lang="en-US" altLang="zh-TW" dirty="0"/>
              <a:t>primary</a:t>
            </a:r>
            <a:r>
              <a:rPr lang="zh-TW" altLang="en-US" dirty="0"/>
              <a:t>的平均值和</a:t>
            </a:r>
            <a:r>
              <a:rPr lang="en-US" altLang="zh-TW" dirty="0"/>
              <a:t>fold change</a:t>
            </a:r>
            <a:r>
              <a:rPr lang="zh-TW" altLang="en-US" dirty="0"/>
              <a:t>和三種測試</a:t>
            </a:r>
            <a:r>
              <a:rPr lang="en-US" altLang="zh-TW" dirty="0"/>
              <a:t>(KS </a:t>
            </a:r>
            <a:r>
              <a:rPr lang="en-US" altLang="zh-TW" dirty="0" err="1"/>
              <a:t>test,T</a:t>
            </a:r>
            <a:r>
              <a:rPr lang="en-US" altLang="zh-TW" dirty="0"/>
              <a:t> </a:t>
            </a:r>
            <a:r>
              <a:rPr lang="en-US" altLang="zh-TW" dirty="0" err="1"/>
              <a:t>test,U</a:t>
            </a:r>
            <a:r>
              <a:rPr lang="en-US" altLang="zh-TW" dirty="0"/>
              <a:t> test)</a:t>
            </a:r>
            <a:r>
              <a:rPr lang="zh-TW" altLang="en-US" dirty="0"/>
              <a:t>的左右尾檢定並經過</a:t>
            </a:r>
            <a:r>
              <a:rPr lang="en-US" altLang="zh-TW" dirty="0"/>
              <a:t>FDR</a:t>
            </a:r>
            <a:r>
              <a:rPr lang="zh-TW" altLang="en-US" dirty="0"/>
              <a:t>校正，若此癌症</a:t>
            </a:r>
            <a:r>
              <a:rPr lang="en-US" altLang="zh-TW" dirty="0"/>
              <a:t>Cufflinks</a:t>
            </a:r>
            <a:r>
              <a:rPr lang="zh-TW" altLang="en-US" dirty="0"/>
              <a:t>資料表內沒有</a:t>
            </a:r>
            <a:r>
              <a:rPr lang="en-US" altLang="zh-TW" dirty="0"/>
              <a:t>normal</a:t>
            </a:r>
            <a:r>
              <a:rPr lang="zh-TW" altLang="en-US" dirty="0"/>
              <a:t>期別的資料跳過此步驟。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4973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Isoform_switching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35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5461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sz="2800" dirty="0"/>
              <a:t>Step1. </a:t>
            </a:r>
            <a:r>
              <a:rPr lang="zh-TW" altLang="en-US" sz="2800" dirty="0"/>
              <a:t>創建名為</a:t>
            </a:r>
            <a:r>
              <a:rPr lang="en-US" altLang="zh-TW" sz="2800" dirty="0"/>
              <a:t>Output</a:t>
            </a:r>
            <a:r>
              <a:rPr lang="zh-TW" altLang="en-US" sz="2800" dirty="0"/>
              <a:t>的資料夾</a:t>
            </a:r>
            <a:br>
              <a:rPr lang="en-US" altLang="zh-TW" sz="2800" dirty="0"/>
            </a:br>
            <a:r>
              <a:rPr lang="en-US" altLang="zh-TW" sz="2800" dirty="0"/>
              <a:t>Step2.</a:t>
            </a:r>
            <a:r>
              <a:rPr lang="zh-TW" altLang="en-US" sz="2800" dirty="0"/>
              <a:t>執行</a:t>
            </a:r>
            <a:r>
              <a:rPr lang="en-US" altLang="zh-TW" sz="2800" dirty="0">
                <a:solidFill>
                  <a:srgbClr val="FF0000"/>
                </a:solidFill>
              </a:rPr>
              <a:t>Isoform_Switching_ALL.py</a:t>
            </a:r>
            <a:br>
              <a:rPr lang="en-US" altLang="zh-TW" sz="2800" dirty="0"/>
            </a:br>
            <a:r>
              <a:rPr lang="zh-TW" altLang="en-US" sz="2800" dirty="0"/>
              <a:t>將同一個</a:t>
            </a:r>
            <a:r>
              <a:rPr lang="en-US" altLang="zh-TW" sz="2800" dirty="0"/>
              <a:t>gene</a:t>
            </a:r>
            <a:r>
              <a:rPr lang="zh-TW" altLang="en-US" sz="2800" dirty="0"/>
              <a:t>的</a:t>
            </a:r>
            <a:r>
              <a:rPr lang="en-US" altLang="zh-TW" sz="2800" dirty="0"/>
              <a:t>isoform</a:t>
            </a:r>
            <a:r>
              <a:rPr lang="zh-TW" altLang="en-US" sz="2800" dirty="0"/>
              <a:t>分成同一組，計算出每個病人的平均值百分比；再計算個別</a:t>
            </a:r>
            <a:r>
              <a:rPr lang="en-US" altLang="zh-TW" sz="2800" dirty="0"/>
              <a:t>isoform</a:t>
            </a:r>
            <a:r>
              <a:rPr lang="zh-TW" altLang="en-US" sz="2800" dirty="0"/>
              <a:t>每個病人的百分比之平均值，以及兩群的三種左右圍測試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90819"/>
            <a:ext cx="11287125" cy="4351338"/>
          </a:xfrm>
          <a:ln>
            <a:noFill/>
          </a:ln>
        </p:spPr>
        <p:txBody>
          <a:bodyPr/>
          <a:lstStyle/>
          <a:p>
            <a:r>
              <a:rPr lang="en-US" altLang="zh-TW" dirty="0"/>
              <a:t>Input: </a:t>
            </a:r>
            <a:r>
              <a:rPr lang="en-US" altLang="zh-TW" dirty="0">
                <a:hlinkClick r:id="rId2"/>
              </a:rPr>
              <a:t>TCGA-ACC_isoforms_FPKM_Cuffdiff</a:t>
            </a:r>
            <a:r>
              <a:rPr lang="en-US" altLang="zh-TW" dirty="0"/>
              <a:t>.csv</a:t>
            </a:r>
          </a:p>
          <a:p>
            <a:r>
              <a:rPr lang="en-US" altLang="zh-TW" dirty="0" err="1"/>
              <a:t>Ouput</a:t>
            </a:r>
            <a:r>
              <a:rPr lang="en-US" altLang="zh-TW" dirty="0"/>
              <a:t>: Output/</a:t>
            </a:r>
            <a:r>
              <a:rPr lang="en-US" altLang="zh-TW" dirty="0">
                <a:hlinkClick r:id="rId2"/>
              </a:rPr>
              <a:t>TCGA-ACC_isoforms_FPKM_Cuffdiff</a:t>
            </a:r>
            <a:r>
              <a:rPr lang="en-US" altLang="zh-TW" dirty="0"/>
              <a:t>.csv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573" y="2507818"/>
            <a:ext cx="3612193" cy="38712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2043479" y="2290819"/>
            <a:ext cx="5811715" cy="43399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7855194" y="2608874"/>
            <a:ext cx="526806" cy="35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0345523" y="2150793"/>
            <a:ext cx="295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共有</a:t>
            </a:r>
            <a:r>
              <a:rPr lang="en-US" altLang="zh-TW" dirty="0"/>
              <a:t>21</a:t>
            </a:r>
            <a:r>
              <a:rPr lang="zh-TW" altLang="en-US" dirty="0"/>
              <a:t>個檔案</a:t>
            </a:r>
          </a:p>
        </p:txBody>
      </p:sp>
      <p:sp>
        <p:nvSpPr>
          <p:cNvPr id="11" name="矩形 10"/>
          <p:cNvSpPr/>
          <p:nvPr/>
        </p:nvSpPr>
        <p:spPr>
          <a:xfrm>
            <a:off x="3376246" y="2814532"/>
            <a:ext cx="5710604" cy="43399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9064714" y="3031531"/>
            <a:ext cx="450596" cy="9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23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500" dirty="0"/>
              <a:t>Step1. </a:t>
            </a:r>
            <a:r>
              <a:rPr lang="zh-TW" altLang="en-US" sz="2500" dirty="0"/>
              <a:t>創建名為</a:t>
            </a:r>
            <a:r>
              <a:rPr lang="en-US" altLang="zh-TW" sz="2800" dirty="0" err="1"/>
              <a:t>Correction_ksgreatlesstrans</a:t>
            </a:r>
            <a:r>
              <a:rPr lang="zh-TW" altLang="en-US" sz="2500" dirty="0"/>
              <a:t>的資料夾</a:t>
            </a:r>
            <a:br>
              <a:rPr lang="en-US" altLang="zh-TW" sz="2500" dirty="0"/>
            </a:br>
            <a:r>
              <a:rPr lang="en-US" altLang="zh-TW" sz="2500" dirty="0"/>
              <a:t>Step2.</a:t>
            </a:r>
            <a:r>
              <a:rPr lang="zh-TW" altLang="en-US" sz="2400" dirty="0"/>
              <a:t>執行</a:t>
            </a:r>
            <a:r>
              <a:rPr lang="en-US" altLang="zh-TW" sz="2500" dirty="0">
                <a:solidFill>
                  <a:srgbClr val="FF0000"/>
                </a:solidFill>
              </a:rPr>
              <a:t>isoform_correction.py</a:t>
            </a:r>
            <a:r>
              <a:rPr lang="zh-TW" altLang="en-US" sz="2500" dirty="0"/>
              <a:t>，對三種測試作全部校正的動作</a:t>
            </a:r>
            <a:r>
              <a:rPr lang="en-US" altLang="zh-TW" sz="2500" dirty="0"/>
              <a:t> </a:t>
            </a:r>
            <a:endParaRPr lang="zh-TW" altLang="en-US" sz="25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</a:t>
            </a:r>
            <a:r>
              <a:rPr lang="en-US" altLang="zh-TW" dirty="0">
                <a:hlinkClick r:id="rId2"/>
              </a:rPr>
              <a:t>TCGA-ACC_isoforms_FPKM_Cuffdiff</a:t>
            </a:r>
            <a:r>
              <a:rPr lang="en-US" altLang="zh-TW" dirty="0"/>
              <a:t>.csv</a:t>
            </a:r>
          </a:p>
          <a:p>
            <a:r>
              <a:rPr lang="en-US" altLang="zh-TW" dirty="0" err="1"/>
              <a:t>Ouput</a:t>
            </a:r>
            <a:r>
              <a:rPr lang="en-US" altLang="zh-TW" dirty="0"/>
              <a:t>: </a:t>
            </a:r>
            <a:r>
              <a:rPr lang="en-US" altLang="zh-TW" dirty="0" err="1"/>
              <a:t>Correction_ksgreatlesstrans</a:t>
            </a:r>
            <a:r>
              <a:rPr lang="en-US" altLang="zh-TW" dirty="0"/>
              <a:t>/</a:t>
            </a:r>
            <a:r>
              <a:rPr lang="en-US" altLang="zh-TW" dirty="0">
                <a:hlinkClick r:id="rId2"/>
              </a:rPr>
              <a:t>TCGA-ACC_isoforms_FPKM_Cuffdiff</a:t>
            </a:r>
            <a:r>
              <a:rPr lang="en-US" altLang="zh-TW" dirty="0"/>
              <a:t>.csv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807" y="2010291"/>
            <a:ext cx="3612193" cy="38712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9694892" y="1690688"/>
            <a:ext cx="295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共有</a:t>
            </a:r>
            <a:r>
              <a:rPr lang="en-US" altLang="zh-TW" dirty="0"/>
              <a:t>21</a:t>
            </a:r>
            <a:r>
              <a:rPr lang="zh-TW" altLang="en-US" dirty="0"/>
              <a:t>個檔案</a:t>
            </a:r>
          </a:p>
        </p:txBody>
      </p:sp>
      <p:sp>
        <p:nvSpPr>
          <p:cNvPr id="6" name="矩形 5"/>
          <p:cNvSpPr/>
          <p:nvPr/>
        </p:nvSpPr>
        <p:spPr>
          <a:xfrm>
            <a:off x="2058773" y="1825625"/>
            <a:ext cx="5811715" cy="43399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7870488" y="2143680"/>
            <a:ext cx="526806" cy="35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7444510" y="2577678"/>
            <a:ext cx="1042265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91973" y="2759075"/>
            <a:ext cx="5065927" cy="43399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372225" y="2360679"/>
            <a:ext cx="1125368" cy="43399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70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500" dirty="0"/>
              <a:t>Step1. </a:t>
            </a:r>
            <a:r>
              <a:rPr lang="zh-TW" altLang="en-US" sz="2500" dirty="0"/>
              <a:t>創建名為</a:t>
            </a:r>
            <a:r>
              <a:rPr lang="en-US" altLang="zh-TW" sz="2500" dirty="0" err="1"/>
              <a:t>Output_Median</a:t>
            </a:r>
            <a:r>
              <a:rPr lang="zh-TW" altLang="en-US" sz="2500" dirty="0"/>
              <a:t>的資料夾</a:t>
            </a:r>
            <a:br>
              <a:rPr lang="en-US" altLang="zh-TW" sz="2500" dirty="0"/>
            </a:br>
            <a:r>
              <a:rPr lang="en-US" altLang="zh-TW" sz="2500" dirty="0"/>
              <a:t>Step2.</a:t>
            </a:r>
            <a:r>
              <a:rPr lang="zh-TW" altLang="en-US" sz="2500" dirty="0"/>
              <a:t>執行</a:t>
            </a:r>
            <a:r>
              <a:rPr lang="en-US" altLang="zh-TW" sz="2500" dirty="0">
                <a:solidFill>
                  <a:srgbClr val="FF0000"/>
                </a:solidFill>
              </a:rPr>
              <a:t>Isoform_Switching_Median.py</a:t>
            </a:r>
            <a:r>
              <a:rPr lang="zh-TW" altLang="en-US" sz="2500" dirty="0"/>
              <a:t>，對三種測試作全部校正的動作</a:t>
            </a:r>
            <a:r>
              <a:rPr lang="en-US" altLang="zh-TW" sz="2500" dirty="0"/>
              <a:t> </a:t>
            </a:r>
            <a:br>
              <a:rPr lang="en-US" altLang="zh-TW" sz="2500" dirty="0"/>
            </a:br>
            <a:r>
              <a:rPr lang="zh-TW" altLang="en-US" sz="2500" dirty="0"/>
              <a:t>將同一個</a:t>
            </a:r>
            <a:r>
              <a:rPr lang="en-US" altLang="zh-TW" sz="2500" dirty="0"/>
              <a:t>gene</a:t>
            </a:r>
            <a:r>
              <a:rPr lang="zh-TW" altLang="en-US" sz="2500" dirty="0"/>
              <a:t>的</a:t>
            </a:r>
            <a:r>
              <a:rPr lang="en-US" altLang="zh-TW" sz="2500" dirty="0"/>
              <a:t>isoform</a:t>
            </a:r>
            <a:r>
              <a:rPr lang="zh-TW" altLang="en-US" sz="2500" dirty="0"/>
              <a:t>分成同一組，計算出每個病人的平均值百分比；再計算個別</a:t>
            </a:r>
            <a:r>
              <a:rPr lang="en-US" altLang="zh-TW" sz="2500" dirty="0"/>
              <a:t>isoform</a:t>
            </a:r>
            <a:r>
              <a:rPr lang="zh-TW" altLang="en-US" sz="2500" dirty="0"/>
              <a:t>每個病人的百分比之中位數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TW" dirty="0"/>
              <a:t>Input: </a:t>
            </a:r>
            <a:r>
              <a:rPr lang="en-US" altLang="zh-TW" dirty="0">
                <a:hlinkClick r:id="rId2"/>
              </a:rPr>
              <a:t>TCGA-ACC_isoforms_FPKM_Cuffdiff</a:t>
            </a:r>
            <a:r>
              <a:rPr lang="en-US" altLang="zh-TW" dirty="0"/>
              <a:t>.csv</a:t>
            </a:r>
          </a:p>
          <a:p>
            <a:r>
              <a:rPr lang="en-US" altLang="zh-TW" dirty="0" err="1"/>
              <a:t>Ouput</a:t>
            </a:r>
            <a:r>
              <a:rPr lang="en-US" altLang="zh-TW" dirty="0"/>
              <a:t>: </a:t>
            </a:r>
            <a:r>
              <a:rPr lang="en-US" altLang="zh-TW" dirty="0" err="1"/>
              <a:t>Output_Median</a:t>
            </a:r>
            <a:r>
              <a:rPr lang="en-US" altLang="zh-TW" dirty="0"/>
              <a:t>/</a:t>
            </a:r>
            <a:r>
              <a:rPr lang="en-US" altLang="zh-TW" dirty="0">
                <a:hlinkClick r:id="rId2"/>
              </a:rPr>
              <a:t>TCGA-ACC_isoforms_FPKM_Cuffdiff</a:t>
            </a:r>
            <a:r>
              <a:rPr lang="en-US" altLang="zh-TW" dirty="0"/>
              <a:t>.csv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113" y="2878140"/>
            <a:ext cx="3072728" cy="38712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2057400" y="1830714"/>
            <a:ext cx="5845419" cy="43399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10610850" y="2117007"/>
            <a:ext cx="7982" cy="88716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0842897" y="2545124"/>
            <a:ext cx="251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共有</a:t>
            </a:r>
            <a:r>
              <a:rPr lang="en-US" altLang="zh-TW" dirty="0"/>
              <a:t>21</a:t>
            </a:r>
            <a:r>
              <a:rPr lang="zh-TW" altLang="en-US" dirty="0"/>
              <a:t>個檔案</a:t>
            </a:r>
          </a:p>
        </p:txBody>
      </p:sp>
      <p:sp>
        <p:nvSpPr>
          <p:cNvPr id="9" name="矩形 8"/>
          <p:cNvSpPr/>
          <p:nvPr/>
        </p:nvSpPr>
        <p:spPr>
          <a:xfrm>
            <a:off x="4676775" y="2354427"/>
            <a:ext cx="5782821" cy="43399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0174759" y="2832658"/>
            <a:ext cx="0" cy="26199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7929213" y="2117007"/>
            <a:ext cx="268163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42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500</Words>
  <Application>Microsoft Office PowerPoint</Application>
  <PresentationFormat>寬螢幕</PresentationFormat>
  <Paragraphs>19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Isoform_switching</vt:lpstr>
      <vt:lpstr>Step1. 創建名為Output的資料夾 Step2.執行Isoform_Switching_ALL.py 將同一個gene的isoform分成同一組，計算出每個病人的平均值百分比；再計算個別isoform每個病人的百分比之平均值，以及兩群的三種左右圍測試</vt:lpstr>
      <vt:lpstr>Step1. 創建名為Correction_ksgreatlesstrans的資料夾 Step2.執行isoform_correction.py，對三種測試作全部校正的動作 </vt:lpstr>
      <vt:lpstr>Step1. 創建名為Output_Median的資料夾 Step2.執行Isoform_Switching_Median.py，對三種測試作全部校正的動作  將同一個gene的isoform分成同一組，計算出每個病人的平均值百分比；再計算個別isoform每個病人的百分比之中位數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林柏亨</dc:creator>
  <cp:lastModifiedBy>林柏亨</cp:lastModifiedBy>
  <cp:revision>2</cp:revision>
  <dcterms:created xsi:type="dcterms:W3CDTF">2021-09-05T13:24:29Z</dcterms:created>
  <dcterms:modified xsi:type="dcterms:W3CDTF">2021-09-05T13:42:55Z</dcterms:modified>
</cp:coreProperties>
</file>