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289" r:id="rId6"/>
    <p:sldId id="294" r:id="rId7"/>
    <p:sldId id="299" r:id="rId8"/>
    <p:sldId id="301" r:id="rId9"/>
    <p:sldId id="300" r:id="rId10"/>
    <p:sldId id="302" r:id="rId11"/>
    <p:sldId id="286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865"/>
    <a:srgbClr val="E2E9E9"/>
    <a:srgbClr val="BFBFBF"/>
    <a:srgbClr val="0071C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ACBB1-1174-4432-BE6F-41B3ACC0B8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90FA-BF50-4B16-B630-490134ED6E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A4963E-0D9B-45DC-9720-FEC0E036E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C1EF214-A2F4-4BB1-A3DC-69933A723F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A4963E-0D9B-45DC-9720-FEC0E036E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C1EF214-A2F4-4BB1-A3DC-69933A723F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0" y="4867274"/>
            <a:ext cx="7048500" cy="276225"/>
          </a:xfrm>
          <a:prstGeom prst="roundRect">
            <a:avLst>
              <a:gd name="adj" fmla="val 0"/>
            </a:avLst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124825" y="4867273"/>
            <a:ext cx="1019175" cy="276225"/>
          </a:xfrm>
          <a:prstGeom prst="roundRect">
            <a:avLst>
              <a:gd name="adj" fmla="val 0"/>
            </a:avLst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58025" y="4843416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工业设计系</a:t>
            </a:r>
            <a:endParaRPr lang="zh-CN" altLang="en-US" b="0" dirty="0">
              <a:solidFill>
                <a:srgbClr val="314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cover dir="rd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.xml"/><Relationship Id="rId1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"/>
          <p:cNvSpPr/>
          <p:nvPr/>
        </p:nvSpPr>
        <p:spPr>
          <a:xfrm>
            <a:off x="5715" y="0"/>
            <a:ext cx="9144000" cy="5143501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-1" fmla="*/ 0 w 12192000"/>
              <a:gd name="connsiteY0-2" fmla="*/ 0 h 5943600"/>
              <a:gd name="connsiteX1-3" fmla="*/ 10000343 w 12192000"/>
              <a:gd name="connsiteY1-4" fmla="*/ 1233714 h 5943600"/>
              <a:gd name="connsiteX2-5" fmla="*/ 12192000 w 12192000"/>
              <a:gd name="connsiteY2-6" fmla="*/ 5943600 h 5943600"/>
              <a:gd name="connsiteX3-7" fmla="*/ 0 w 12192000"/>
              <a:gd name="connsiteY3-8" fmla="*/ 5943600 h 5943600"/>
              <a:gd name="connsiteX4-9" fmla="*/ 0 w 12192000"/>
              <a:gd name="connsiteY4-10" fmla="*/ 0 h 5943600"/>
              <a:gd name="connsiteX0-11" fmla="*/ 0 w 12192000"/>
              <a:gd name="connsiteY0-12" fmla="*/ 0 h 5943600"/>
              <a:gd name="connsiteX1-13" fmla="*/ 10537372 w 12192000"/>
              <a:gd name="connsiteY1-14" fmla="*/ 1623664 h 5943600"/>
              <a:gd name="connsiteX2-15" fmla="*/ 12192000 w 12192000"/>
              <a:gd name="connsiteY2-16" fmla="*/ 5943600 h 5943600"/>
              <a:gd name="connsiteX3-17" fmla="*/ 0 w 12192000"/>
              <a:gd name="connsiteY3-18" fmla="*/ 5943600 h 5943600"/>
              <a:gd name="connsiteX4-19" fmla="*/ 0 w 12192000"/>
              <a:gd name="connsiteY4-20" fmla="*/ 0 h 5943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0537372" y="1623664"/>
                </a:lnTo>
                <a:lnTo>
                  <a:pt x="12192000" y="5943600"/>
                </a:lnTo>
                <a:lnTo>
                  <a:pt x="0" y="5943600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8" name="等腰三角形 17"/>
          <p:cNvSpPr/>
          <p:nvPr/>
        </p:nvSpPr>
        <p:spPr>
          <a:xfrm>
            <a:off x="7037887" y="1400175"/>
            <a:ext cx="2111828" cy="3743326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9" name="矩形 6"/>
          <p:cNvSpPr/>
          <p:nvPr/>
        </p:nvSpPr>
        <p:spPr>
          <a:xfrm>
            <a:off x="7851337" y="1"/>
            <a:ext cx="1292663" cy="664028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-1" fmla="*/ 0 w 1723550"/>
              <a:gd name="connsiteY0-2" fmla="*/ 0 h 885371"/>
              <a:gd name="connsiteX1-3" fmla="*/ 1723550 w 1723550"/>
              <a:gd name="connsiteY1-4" fmla="*/ 0 h 885371"/>
              <a:gd name="connsiteX2-5" fmla="*/ 1723550 w 1723550"/>
              <a:gd name="connsiteY2-6" fmla="*/ 885371 h 885371"/>
              <a:gd name="connsiteX3-7" fmla="*/ 1451428 w 1723550"/>
              <a:gd name="connsiteY3-8" fmla="*/ 275771 h 885371"/>
              <a:gd name="connsiteX4-9" fmla="*/ 0 w 1723550"/>
              <a:gd name="connsiteY4-10" fmla="*/ 0 h 885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矩形 31"/>
          <p:cNvSpPr/>
          <p:nvPr/>
        </p:nvSpPr>
        <p:spPr>
          <a:xfrm>
            <a:off x="-861060" y="1903730"/>
            <a:ext cx="9805670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2800" dirty="0" smtClean="0">
                <a:ln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基于WSN的智能教室管理系统的设计与实现</a:t>
            </a:r>
            <a:endParaRPr lang="zh-CN" altLang="en-US" sz="2800" dirty="0" smtClean="0">
              <a:ln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92026" y="4254538"/>
            <a:ext cx="1459865" cy="3371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1600" b="1" dirty="0" smtClean="0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答辩人</a:t>
            </a:r>
            <a:r>
              <a:rPr lang="en-US" altLang="zh-CN" sz="1600" b="1" dirty="0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1600" b="1" dirty="0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卢钰均</a:t>
            </a:r>
            <a:endParaRPr lang="zh-CN" altLang="en-US" sz="1600" b="1" dirty="0">
              <a:ln>
                <a:prstDash val="solid"/>
              </a:ln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92702" y="4703048"/>
            <a:ext cx="1657985" cy="3371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1400" b="1" dirty="0" smtClean="0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指导老师：杨光</a:t>
            </a:r>
            <a:endParaRPr lang="zh-CN" altLang="en-US" sz="1600" b="1" dirty="0" smtClean="0">
              <a:ln>
                <a:prstDash val="solid"/>
              </a:ln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3538572" y="327082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8650" y="3313430"/>
            <a:ext cx="370205" cy="3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animBg="1"/>
      <p:bldP spid="19" grpId="0" animBg="1"/>
      <p:bldP spid="32" grpId="0"/>
      <p:bldP spid="36" grpId="0"/>
      <p:bldP spid="37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7037887" y="1400175"/>
            <a:ext cx="2111828" cy="3743326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6"/>
          <p:cNvSpPr/>
          <p:nvPr/>
        </p:nvSpPr>
        <p:spPr>
          <a:xfrm>
            <a:off x="7851337" y="1"/>
            <a:ext cx="1292663" cy="664028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-1" fmla="*/ 0 w 1723550"/>
              <a:gd name="connsiteY0-2" fmla="*/ 0 h 885371"/>
              <a:gd name="connsiteX1-3" fmla="*/ 1723550 w 1723550"/>
              <a:gd name="connsiteY1-4" fmla="*/ 0 h 885371"/>
              <a:gd name="connsiteX2-5" fmla="*/ 1723550 w 1723550"/>
              <a:gd name="connsiteY2-6" fmla="*/ 885371 h 885371"/>
              <a:gd name="connsiteX3-7" fmla="*/ 1451428 w 1723550"/>
              <a:gd name="connsiteY3-8" fmla="*/ 275771 h 885371"/>
              <a:gd name="connsiteX4-9" fmla="*/ 0 w 1723550"/>
              <a:gd name="connsiteY4-10" fmla="*/ 0 h 885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196" name="Group 3"/>
          <p:cNvGrpSpPr/>
          <p:nvPr/>
        </p:nvGrpSpPr>
        <p:grpSpPr bwMode="auto">
          <a:xfrm>
            <a:off x="1559786" y="1664091"/>
            <a:ext cx="1039241" cy="2016224"/>
            <a:chOff x="0" y="0"/>
            <a:chExt cx="1521423" cy="2950591"/>
          </a:xfrm>
        </p:grpSpPr>
        <p:sp>
          <p:nvSpPr>
            <p:cNvPr id="197" name="圆角矩形 258"/>
            <p:cNvSpPr>
              <a:spLocks noChangeArrowheads="1"/>
            </p:cNvSpPr>
            <p:nvPr/>
          </p:nvSpPr>
          <p:spPr bwMode="auto">
            <a:xfrm rot="5400000">
              <a:off x="-714584" y="714584"/>
              <a:ext cx="2950591" cy="1521423"/>
            </a:xfrm>
            <a:prstGeom prst="roundRect">
              <a:avLst>
                <a:gd name="adj" fmla="val 50000"/>
              </a:avLst>
            </a:prstGeom>
            <a:solidFill>
              <a:srgbClr val="314865"/>
            </a:solidFill>
            <a:ln w="34925">
              <a:solidFill>
                <a:srgbClr val="FFFFFF"/>
              </a:solidFill>
              <a:round/>
            </a:ln>
          </p:spPr>
          <p:txBody>
            <a:bodyPr anchor="ctr"/>
            <a:p>
              <a:pPr algn="ctr"/>
              <a:endParaRPr lang="zh-CN" altLang="zh-CN" sz="16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8" name="椭圆 259"/>
            <p:cNvSpPr>
              <a:spLocks noChangeArrowheads="1"/>
            </p:cNvSpPr>
            <p:nvPr/>
          </p:nvSpPr>
          <p:spPr bwMode="auto">
            <a:xfrm>
              <a:off x="152670" y="176755"/>
              <a:ext cx="1189128" cy="118912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E2E9E9"/>
              </a:solidFill>
              <a:round/>
            </a:ln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9" name="Text Box 39"/>
            <p:cNvSpPr>
              <a:spLocks noChangeArrowheads="1"/>
            </p:cNvSpPr>
            <p:nvPr/>
          </p:nvSpPr>
          <p:spPr bwMode="auto">
            <a:xfrm>
              <a:off x="125777" y="151437"/>
              <a:ext cx="1307517" cy="11010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rgbClr val="314865"/>
                </a:solidFill>
              </a:endParaRPr>
            </a:p>
          </p:txBody>
        </p:sp>
        <p:sp>
          <p:nvSpPr>
            <p:cNvPr id="201" name="Text Box 39"/>
            <p:cNvSpPr>
              <a:spLocks noChangeArrowheads="1"/>
            </p:cNvSpPr>
            <p:nvPr/>
          </p:nvSpPr>
          <p:spPr bwMode="auto">
            <a:xfrm>
              <a:off x="100052" y="1580197"/>
              <a:ext cx="1361749" cy="5517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algn="ctr">
                <a:lnSpc>
                  <a:spcPct val="150000"/>
                </a:lnSpc>
                <a:buClr>
                  <a:schemeClr val="tx1"/>
                </a:buClr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选题意义</a:t>
              </a:r>
              <a:endParaRPr lang="en-US" sz="2400" b="1" dirty="0"/>
            </a:p>
          </p:txBody>
        </p:sp>
      </p:grpSp>
      <p:grpSp>
        <p:nvGrpSpPr>
          <p:cNvPr id="202" name="Group 9"/>
          <p:cNvGrpSpPr/>
          <p:nvPr/>
        </p:nvGrpSpPr>
        <p:grpSpPr bwMode="auto">
          <a:xfrm>
            <a:off x="3798022" y="1697746"/>
            <a:ext cx="1039241" cy="2016224"/>
            <a:chOff x="0" y="0"/>
            <a:chExt cx="1521423" cy="2950591"/>
          </a:xfrm>
        </p:grpSpPr>
        <p:sp>
          <p:nvSpPr>
            <p:cNvPr id="203" name="圆角矩形 264"/>
            <p:cNvSpPr>
              <a:spLocks noChangeArrowheads="1"/>
            </p:cNvSpPr>
            <p:nvPr/>
          </p:nvSpPr>
          <p:spPr bwMode="auto">
            <a:xfrm rot="5400000">
              <a:off x="-714584" y="714584"/>
              <a:ext cx="2950591" cy="1521423"/>
            </a:xfrm>
            <a:prstGeom prst="roundRect">
              <a:avLst>
                <a:gd name="adj" fmla="val 50000"/>
              </a:avLst>
            </a:prstGeom>
            <a:solidFill>
              <a:srgbClr val="314865"/>
            </a:solidFill>
            <a:ln w="34925" cap="flat" cmpd="sng">
              <a:solidFill>
                <a:srgbClr val="FFFFFF"/>
              </a:solidFill>
              <a:round/>
            </a:ln>
          </p:spPr>
          <p:txBody>
            <a:bodyPr anchor="ctr"/>
            <a:p>
              <a:pPr algn="ctr">
                <a:defRPr/>
              </a:pPr>
              <a:endParaRPr lang="zh-CN" altLang="zh-CN" sz="16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" name="椭圆 265"/>
            <p:cNvSpPr>
              <a:spLocks noChangeArrowheads="1"/>
            </p:cNvSpPr>
            <p:nvPr/>
          </p:nvSpPr>
          <p:spPr bwMode="auto">
            <a:xfrm>
              <a:off x="152670" y="176755"/>
              <a:ext cx="1189128" cy="118912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75000"/>
                </a:schemeClr>
              </a:solidFill>
              <a:round/>
            </a:ln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" name="Text Box 39"/>
            <p:cNvSpPr>
              <a:spLocks noChangeArrowheads="1"/>
            </p:cNvSpPr>
            <p:nvPr/>
          </p:nvSpPr>
          <p:spPr bwMode="auto">
            <a:xfrm>
              <a:off x="125777" y="151437"/>
              <a:ext cx="1307517" cy="11010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314865"/>
                </a:solidFill>
              </a:endParaRPr>
            </a:p>
          </p:txBody>
        </p:sp>
        <p:sp>
          <p:nvSpPr>
            <p:cNvPr id="207" name="Text Box 39"/>
            <p:cNvSpPr>
              <a:spLocks noChangeArrowheads="1"/>
            </p:cNvSpPr>
            <p:nvPr/>
          </p:nvSpPr>
          <p:spPr bwMode="auto">
            <a:xfrm>
              <a:off x="100052" y="1580197"/>
              <a:ext cx="1361749" cy="605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algn="ctr">
                <a:lnSpc>
                  <a:spcPct val="150000"/>
                </a:lnSpc>
                <a:buClr>
                  <a:schemeClr val="tx1"/>
                </a:buClr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硬软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设计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8" name="Group 15"/>
          <p:cNvGrpSpPr/>
          <p:nvPr/>
        </p:nvGrpSpPr>
        <p:grpSpPr bwMode="auto">
          <a:xfrm>
            <a:off x="3019910" y="2631196"/>
            <a:ext cx="356791" cy="195157"/>
            <a:chOff x="0" y="0"/>
            <a:chExt cx="522914" cy="285752"/>
          </a:xfrm>
          <a:solidFill>
            <a:srgbClr val="314865"/>
          </a:solidFill>
        </p:grpSpPr>
        <p:sp>
          <p:nvSpPr>
            <p:cNvPr id="209" name="燕尾形 270"/>
            <p:cNvSpPr>
              <a:spLocks noChangeArrowheads="1"/>
            </p:cNvSpPr>
            <p:nvPr/>
          </p:nvSpPr>
          <p:spPr bwMode="auto">
            <a:xfrm>
              <a:off x="0" y="0"/>
              <a:ext cx="285752" cy="285752"/>
            </a:xfrm>
            <a:prstGeom prst="chevron">
              <a:avLst>
                <a:gd name="adj" fmla="val 50000"/>
              </a:avLst>
            </a:prstGeom>
            <a:grpFill/>
            <a:ln w="9525">
              <a:noFill/>
              <a:miter lim="800000"/>
            </a:ln>
          </p:spPr>
          <p:txBody>
            <a:bodyPr anchor="ctr"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0" name="燕尾形 271"/>
            <p:cNvSpPr>
              <a:spLocks noChangeArrowheads="1"/>
            </p:cNvSpPr>
            <p:nvPr/>
          </p:nvSpPr>
          <p:spPr bwMode="auto">
            <a:xfrm>
              <a:off x="237162" y="0"/>
              <a:ext cx="285752" cy="285752"/>
            </a:xfrm>
            <a:prstGeom prst="chevron">
              <a:avLst>
                <a:gd name="adj" fmla="val 50000"/>
              </a:avLst>
            </a:prstGeom>
            <a:grpFill/>
            <a:ln w="9525">
              <a:noFill/>
              <a:miter lim="800000"/>
            </a:ln>
          </p:spPr>
          <p:txBody>
            <a:bodyPr anchor="ctr"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11" name="Group 18"/>
          <p:cNvGrpSpPr/>
          <p:nvPr/>
        </p:nvGrpSpPr>
        <p:grpSpPr bwMode="auto">
          <a:xfrm>
            <a:off x="6067261" y="1697746"/>
            <a:ext cx="1039241" cy="2016224"/>
            <a:chOff x="0" y="0"/>
            <a:chExt cx="1521423" cy="2950591"/>
          </a:xfrm>
        </p:grpSpPr>
        <p:sp>
          <p:nvSpPr>
            <p:cNvPr id="212" name="圆角矩形 273"/>
            <p:cNvSpPr>
              <a:spLocks noChangeArrowheads="1"/>
            </p:cNvSpPr>
            <p:nvPr/>
          </p:nvSpPr>
          <p:spPr bwMode="auto">
            <a:xfrm rot="5400000">
              <a:off x="-714584" y="714584"/>
              <a:ext cx="2950591" cy="1521423"/>
            </a:xfrm>
            <a:prstGeom prst="roundRect">
              <a:avLst>
                <a:gd name="adj" fmla="val 50000"/>
              </a:avLst>
            </a:prstGeom>
            <a:solidFill>
              <a:srgbClr val="314865"/>
            </a:solidFill>
            <a:ln w="34925">
              <a:solidFill>
                <a:srgbClr val="FFFFFF"/>
              </a:solidFill>
              <a:round/>
            </a:ln>
          </p:spPr>
          <p:txBody>
            <a:bodyPr anchor="ctr"/>
            <a:p>
              <a:pPr algn="ctr"/>
              <a:endParaRPr lang="zh-CN" altLang="zh-CN" sz="16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3" name="椭圆 274"/>
            <p:cNvSpPr>
              <a:spLocks noChangeArrowheads="1"/>
            </p:cNvSpPr>
            <p:nvPr/>
          </p:nvSpPr>
          <p:spPr bwMode="auto">
            <a:xfrm>
              <a:off x="152670" y="176755"/>
              <a:ext cx="1189128" cy="118912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E2E9E9"/>
              </a:solidFill>
              <a:round/>
            </a:ln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4" name="Text Box 39"/>
            <p:cNvSpPr>
              <a:spLocks noChangeArrowheads="1"/>
            </p:cNvSpPr>
            <p:nvPr/>
          </p:nvSpPr>
          <p:spPr bwMode="auto">
            <a:xfrm>
              <a:off x="125777" y="151437"/>
              <a:ext cx="1307517" cy="11010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rgbClr val="314865"/>
                </a:solidFill>
              </a:endParaRPr>
            </a:p>
          </p:txBody>
        </p:sp>
        <p:sp>
          <p:nvSpPr>
            <p:cNvPr id="216" name="Text Box 39"/>
            <p:cNvSpPr>
              <a:spLocks noChangeArrowheads="1"/>
            </p:cNvSpPr>
            <p:nvPr/>
          </p:nvSpPr>
          <p:spPr bwMode="auto">
            <a:xfrm>
              <a:off x="100052" y="1580197"/>
              <a:ext cx="1361749" cy="605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algn="ctr">
                <a:lnSpc>
                  <a:spcPct val="150000"/>
                </a:lnSpc>
                <a:buClr>
                  <a:schemeClr val="tx1"/>
                </a:buClr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功能实现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6" name="Group 33"/>
          <p:cNvGrpSpPr/>
          <p:nvPr/>
        </p:nvGrpSpPr>
        <p:grpSpPr bwMode="auto">
          <a:xfrm>
            <a:off x="5257625" y="2631196"/>
            <a:ext cx="356791" cy="195157"/>
            <a:chOff x="0" y="0"/>
            <a:chExt cx="522914" cy="285752"/>
          </a:xfrm>
          <a:solidFill>
            <a:srgbClr val="314865"/>
          </a:solidFill>
        </p:grpSpPr>
        <p:sp>
          <p:nvSpPr>
            <p:cNvPr id="227" name="燕尾形 288"/>
            <p:cNvSpPr>
              <a:spLocks noChangeArrowheads="1"/>
            </p:cNvSpPr>
            <p:nvPr/>
          </p:nvSpPr>
          <p:spPr bwMode="auto">
            <a:xfrm>
              <a:off x="0" y="0"/>
              <a:ext cx="285752" cy="285752"/>
            </a:xfrm>
            <a:prstGeom prst="chevron">
              <a:avLst>
                <a:gd name="adj" fmla="val 50000"/>
              </a:avLst>
            </a:prstGeom>
            <a:grpFill/>
            <a:ln w="9525">
              <a:noFill/>
              <a:miter lim="800000"/>
            </a:ln>
          </p:spPr>
          <p:txBody>
            <a:bodyPr anchor="ctr"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8" name="燕尾形 289"/>
            <p:cNvSpPr>
              <a:spLocks noChangeArrowheads="1"/>
            </p:cNvSpPr>
            <p:nvPr/>
          </p:nvSpPr>
          <p:spPr bwMode="auto">
            <a:xfrm>
              <a:off x="237162" y="0"/>
              <a:ext cx="285752" cy="285752"/>
            </a:xfrm>
            <a:prstGeom prst="chevron">
              <a:avLst>
                <a:gd name="adj" fmla="val 50000"/>
              </a:avLst>
            </a:prstGeom>
            <a:grpFill/>
            <a:ln w="9525">
              <a:noFill/>
              <a:miter lim="800000"/>
            </a:ln>
          </p:spPr>
          <p:txBody>
            <a:bodyPr anchor="ctr"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7037887" y="1400175"/>
            <a:ext cx="2111828" cy="3743326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6"/>
          <p:cNvSpPr/>
          <p:nvPr/>
        </p:nvSpPr>
        <p:spPr>
          <a:xfrm>
            <a:off x="7851337" y="1"/>
            <a:ext cx="1292663" cy="664028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-1" fmla="*/ 0 w 1723550"/>
              <a:gd name="connsiteY0-2" fmla="*/ 0 h 885371"/>
              <a:gd name="connsiteX1-3" fmla="*/ 1723550 w 1723550"/>
              <a:gd name="connsiteY1-4" fmla="*/ 0 h 885371"/>
              <a:gd name="connsiteX2-5" fmla="*/ 1723550 w 1723550"/>
              <a:gd name="connsiteY2-6" fmla="*/ 885371 h 885371"/>
              <a:gd name="connsiteX3-7" fmla="*/ 1451428 w 1723550"/>
              <a:gd name="connsiteY3-8" fmla="*/ 275771 h 885371"/>
              <a:gd name="connsiteX4-9" fmla="*/ 0 w 1723550"/>
              <a:gd name="connsiteY4-10" fmla="*/ 0 h 885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22" name="组合 21"/>
          <p:cNvGrpSpPr/>
          <p:nvPr/>
        </p:nvGrpSpPr>
        <p:grpSpPr>
          <a:xfrm>
            <a:off x="1629830" y="2084454"/>
            <a:ext cx="1491158" cy="96967"/>
            <a:chOff x="190285" y="2218439"/>
            <a:chExt cx="1491158" cy="96967"/>
          </a:xfrm>
        </p:grpSpPr>
        <p:cxnSp>
          <p:nvCxnSpPr>
            <p:cNvPr id="12" name="AutoShape 12"/>
            <p:cNvCxnSpPr>
              <a:cxnSpLocks noChangeShapeType="1"/>
              <a:stCxn id="7" idx="3"/>
            </p:cNvCxnSpPr>
            <p:nvPr/>
          </p:nvCxnSpPr>
          <p:spPr bwMode="gray">
            <a:xfrm flipH="1">
              <a:off x="1372546" y="2218439"/>
              <a:ext cx="308897" cy="96967"/>
            </a:xfrm>
            <a:prstGeom prst="straightConnector1">
              <a:avLst/>
            </a:prstGeom>
            <a:noFill/>
            <a:ln w="9525">
              <a:solidFill>
                <a:srgbClr val="2B2E3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3"/>
            <p:cNvCxnSpPr>
              <a:cxnSpLocks noChangeShapeType="1"/>
              <a:stCxn id="2" idx="5"/>
            </p:cNvCxnSpPr>
            <p:nvPr/>
          </p:nvCxnSpPr>
          <p:spPr bwMode="gray">
            <a:xfrm>
              <a:off x="190285" y="2218439"/>
              <a:ext cx="372001" cy="96967"/>
            </a:xfrm>
            <a:prstGeom prst="straightConnector1">
              <a:avLst/>
            </a:prstGeom>
            <a:noFill/>
            <a:ln w="9525">
              <a:solidFill>
                <a:srgbClr val="2B2E3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Oval 16"/>
          <p:cNvSpPr>
            <a:spLocks noChangeArrowheads="1"/>
          </p:cNvSpPr>
          <p:nvPr/>
        </p:nvSpPr>
        <p:spPr bwMode="gray">
          <a:xfrm>
            <a:off x="1854999" y="1881673"/>
            <a:ext cx="1104266" cy="1080120"/>
          </a:xfrm>
          <a:prstGeom prst="ellipse">
            <a:avLst/>
          </a:prstGeom>
          <a:solidFill>
            <a:srgbClr val="314865"/>
          </a:solidFill>
          <a:ln w="38100" algn="ctr">
            <a:noFill/>
            <a:round/>
          </a:ln>
          <a:effectLst/>
        </p:spPr>
        <p:txBody>
          <a:bodyPr wrap="none" anchor="ctr"/>
          <a:p>
            <a:pPr algn="ctr"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</a:t>
            </a:r>
            <a:endParaRPr lang="zh-CN" altLang="en-US" sz="1800" b="1" kern="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rgbClr val="314865"/>
                </a:solidFill>
              </a:rPr>
              <a:t>选题意义</a:t>
            </a:r>
            <a:endParaRPr lang="zh-CN" altLang="en-US" sz="2000" b="1" dirty="0">
              <a:solidFill>
                <a:srgbClr val="314865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 rot="0">
            <a:off x="898525" y="1167216"/>
            <a:ext cx="2954020" cy="2735352"/>
            <a:chOff x="1655676" y="1369573"/>
            <a:chExt cx="2953941" cy="2735273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gray">
            <a:xfrm>
              <a:off x="1890230" y="1369573"/>
              <a:ext cx="2516981" cy="2516981"/>
            </a:xfrm>
            <a:prstGeom prst="ellipse">
              <a:avLst/>
            </a:prstGeom>
            <a:noFill/>
            <a:ln w="12700" algn="ctr">
              <a:solidFill>
                <a:srgbClr val="2B2E3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" name="Oval 5"/>
            <p:cNvSpPr>
              <a:spLocks noChangeArrowheads="1"/>
            </p:cNvSpPr>
            <p:nvPr/>
          </p:nvSpPr>
          <p:spPr bwMode="gray">
            <a:xfrm>
              <a:off x="1655676" y="1555310"/>
              <a:ext cx="857250" cy="857250"/>
            </a:xfrm>
            <a:prstGeom prst="ellipse">
              <a:avLst/>
            </a:prstGeom>
            <a:solidFill>
              <a:srgbClr val="314865"/>
            </a:solidFill>
            <a:ln w="38100" algn="ctr">
              <a:noFill/>
              <a:round/>
            </a:ln>
            <a:effectLst/>
          </p:spPr>
          <p:txBody>
            <a:bodyPr wrap="square" anchor="ctr"/>
            <a:p>
              <a:pPr algn="ctr">
                <a:defRPr/>
              </a:pPr>
              <a:r>
                <a:rPr lang="zh-CN" altLang="en-US" sz="9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有线连接</a:t>
              </a:r>
              <a:endParaRPr lang="zh-CN" altLang="en-US" sz="900" kern="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3752367" y="1555310"/>
              <a:ext cx="857250" cy="857250"/>
            </a:xfrm>
            <a:prstGeom prst="ellipse">
              <a:avLst/>
            </a:prstGeom>
            <a:solidFill>
              <a:srgbClr val="314865"/>
            </a:solidFill>
            <a:ln w="38100" algn="ctr">
              <a:noFill/>
              <a:round/>
            </a:ln>
            <a:effectLst/>
          </p:spPr>
          <p:txBody>
            <a:bodyPr wrap="square" anchor="ctr"/>
            <a:p>
              <a:pPr algn="ctr"/>
              <a:r>
                <a:rPr lang="zh-CN" altLang="en-US" sz="1015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线路复杂</a:t>
              </a:r>
              <a:endParaRPr lang="zh-CN" altLang="en-US" sz="1015" kern="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gray">
            <a:xfrm>
              <a:off x="2919563" y="3521440"/>
              <a:ext cx="583406" cy="583406"/>
            </a:xfrm>
            <a:prstGeom prst="ellipse">
              <a:avLst/>
            </a:prstGeom>
            <a:solidFill>
              <a:srgbClr val="314865"/>
            </a:solidFill>
            <a:ln w="38100" algn="ctr">
              <a:noFill/>
              <a:round/>
            </a:ln>
            <a:effectLst/>
          </p:spPr>
          <p:txBody>
            <a:bodyPr wrap="none" anchor="ctr"/>
            <a:p>
              <a:pPr algn="ctr">
                <a:defRPr/>
              </a:pPr>
              <a:r>
                <a:rPr lang="zh-CN" altLang="en-US" sz="900" kern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成本高</a:t>
              </a:r>
              <a:endParaRPr lang="zh-CN" altLang="en-US" sz="900" ker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 rot="0">
            <a:off x="4828540" y="1144356"/>
            <a:ext cx="2954020" cy="2576601"/>
            <a:chOff x="1655676" y="1369573"/>
            <a:chExt cx="2953941" cy="2576527"/>
          </a:xfrm>
        </p:grpSpPr>
        <p:sp>
          <p:nvSpPr>
            <p:cNvPr id="32" name="Oval 4"/>
            <p:cNvSpPr>
              <a:spLocks noChangeArrowheads="1"/>
            </p:cNvSpPr>
            <p:nvPr/>
          </p:nvSpPr>
          <p:spPr bwMode="gray">
            <a:xfrm>
              <a:off x="1890230" y="1369573"/>
              <a:ext cx="2516981" cy="2516981"/>
            </a:xfrm>
            <a:prstGeom prst="ellipse">
              <a:avLst/>
            </a:prstGeom>
            <a:noFill/>
            <a:ln w="12700" algn="ctr">
              <a:solidFill>
                <a:srgbClr val="2B2E3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gray">
            <a:xfrm>
              <a:off x="1655676" y="1555310"/>
              <a:ext cx="857250" cy="857250"/>
            </a:xfrm>
            <a:prstGeom prst="ellipse">
              <a:avLst/>
            </a:prstGeom>
            <a:solidFill>
              <a:srgbClr val="314865"/>
            </a:solidFill>
            <a:ln w="38100" algn="ctr">
              <a:noFill/>
              <a:round/>
            </a:ln>
            <a:effectLst/>
          </p:spPr>
          <p:txBody>
            <a:bodyPr wrap="square" anchor="ctr"/>
            <a:p>
              <a:pPr algn="ctr">
                <a:defRPr/>
              </a:pPr>
              <a:r>
                <a:rPr lang="zh-CN" altLang="en-US" sz="9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无</a:t>
              </a:r>
              <a:r>
                <a:rPr lang="zh-CN" altLang="en-US" sz="9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线连接</a:t>
              </a:r>
              <a:endParaRPr lang="zh-CN" altLang="en-US" sz="900" kern="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gray">
            <a:xfrm>
              <a:off x="3752367" y="1555310"/>
              <a:ext cx="857250" cy="857250"/>
            </a:xfrm>
            <a:prstGeom prst="ellipse">
              <a:avLst/>
            </a:prstGeom>
            <a:solidFill>
              <a:srgbClr val="314865"/>
            </a:solidFill>
            <a:ln w="38100" algn="ctr">
              <a:noFill/>
              <a:round/>
            </a:ln>
            <a:effectLst/>
          </p:spPr>
          <p:txBody>
            <a:bodyPr wrap="square" anchor="ctr"/>
            <a:p>
              <a:pPr algn="ctr"/>
              <a:r>
                <a:rPr lang="zh-CN" altLang="en-US" sz="1015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智能化</a:t>
              </a:r>
              <a:endParaRPr lang="zh-CN" altLang="en-US" sz="1015" kern="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gray">
            <a:xfrm>
              <a:off x="3540576" y="3362694"/>
              <a:ext cx="583406" cy="583406"/>
            </a:xfrm>
            <a:prstGeom prst="ellipse">
              <a:avLst/>
            </a:prstGeom>
            <a:solidFill>
              <a:srgbClr val="314865"/>
            </a:solidFill>
            <a:ln w="38100" algn="ctr">
              <a:noFill/>
              <a:round/>
            </a:ln>
            <a:effectLst/>
          </p:spPr>
          <p:txBody>
            <a:bodyPr wrap="none" anchor="ctr"/>
            <a:p>
              <a:pPr algn="ctr">
                <a:defRPr/>
              </a:pPr>
              <a:r>
                <a:rPr lang="zh-CN" altLang="en-US" sz="900" kern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成本低</a:t>
              </a:r>
              <a:endParaRPr lang="zh-CN" altLang="en-US" sz="900" ker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gray">
            <a:xfrm>
              <a:off x="1743782" y="2920958"/>
              <a:ext cx="583406" cy="583406"/>
            </a:xfrm>
            <a:prstGeom prst="ellipse">
              <a:avLst/>
            </a:prstGeom>
            <a:solidFill>
              <a:srgbClr val="314865"/>
            </a:solidFill>
            <a:ln w="38100" algn="ctr">
              <a:noFill/>
              <a:round/>
            </a:ln>
            <a:effectLst/>
          </p:spPr>
          <p:txBody>
            <a:bodyPr wrap="none" anchor="ctr"/>
            <a:p>
              <a:pPr algn="ctr"/>
              <a:r>
                <a:rPr lang="zh-CN" altLang="en-US" sz="9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扩展性</a:t>
              </a:r>
              <a:endParaRPr lang="zh-CN" altLang="en-US" sz="900" kern="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Oval 16"/>
          <p:cNvSpPr>
            <a:spLocks noChangeArrowheads="1"/>
          </p:cNvSpPr>
          <p:nvPr/>
        </p:nvSpPr>
        <p:spPr bwMode="gray">
          <a:xfrm>
            <a:off x="5797714" y="1843573"/>
            <a:ext cx="1104266" cy="1080120"/>
          </a:xfrm>
          <a:prstGeom prst="ellipse">
            <a:avLst/>
          </a:prstGeom>
          <a:solidFill>
            <a:srgbClr val="314865"/>
          </a:solidFill>
          <a:ln w="38100" algn="ctr">
            <a:noFill/>
            <a:round/>
          </a:ln>
          <a:effectLst/>
        </p:spPr>
        <p:txBody>
          <a:bodyPr wrap="none" anchor="ctr"/>
          <a:p>
            <a:pPr algn="ctr">
              <a:defRPr/>
            </a:pPr>
            <a:r>
              <a:rPr lang="en-US" altLang="zh-CN" sz="1800" b="1" kern="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WSN</a:t>
            </a:r>
            <a:endParaRPr lang="en-US" altLang="zh-CN" sz="1800" b="1" kern="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6"/>
          <p:cNvSpPr/>
          <p:nvPr/>
        </p:nvSpPr>
        <p:spPr>
          <a:xfrm>
            <a:off x="7851337" y="1"/>
            <a:ext cx="1292663" cy="664028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-1" fmla="*/ 0 w 1723550"/>
              <a:gd name="connsiteY0-2" fmla="*/ 0 h 885371"/>
              <a:gd name="connsiteX1-3" fmla="*/ 1723550 w 1723550"/>
              <a:gd name="connsiteY1-4" fmla="*/ 0 h 885371"/>
              <a:gd name="connsiteX2-5" fmla="*/ 1723550 w 1723550"/>
              <a:gd name="connsiteY2-6" fmla="*/ 885371 h 885371"/>
              <a:gd name="connsiteX3-7" fmla="*/ 1451428 w 1723550"/>
              <a:gd name="connsiteY3-8" fmla="*/ 275771 h 885371"/>
              <a:gd name="connsiteX4-9" fmla="*/ 0 w 1723550"/>
              <a:gd name="connsiteY4-10" fmla="*/ 0 h 885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矩形 31"/>
          <p:cNvSpPr/>
          <p:nvPr/>
        </p:nvSpPr>
        <p:spPr>
          <a:xfrm>
            <a:off x="-861060" y="1903730"/>
            <a:ext cx="9805670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2800" dirty="0" smtClean="0">
                <a:ln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基于WSN的智能教室管理系统的设计与实现</a:t>
            </a:r>
            <a:endParaRPr lang="zh-CN" altLang="en-US" sz="2800" dirty="0" smtClean="0">
              <a:ln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3538572" y="327082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8650" y="3313430"/>
            <a:ext cx="370205" cy="3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500"/>
          <p:cNvSpPr txBox="1"/>
          <p:nvPr/>
        </p:nvSpPr>
        <p:spPr>
          <a:xfrm>
            <a:off x="3779912" y="155416"/>
            <a:ext cx="158417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rgbClr val="314865"/>
                </a:solidFill>
              </a:rPr>
              <a:t>硬软设计</a:t>
            </a:r>
            <a:endParaRPr lang="zh-CN" altLang="en-US" sz="2000" b="1" dirty="0" smtClean="0">
              <a:solidFill>
                <a:srgbClr val="314865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2495"/>
          <p:cNvGrpSpPr/>
          <p:nvPr/>
        </p:nvGrpSpPr>
        <p:grpSpPr>
          <a:xfrm>
            <a:off x="308901" y="340682"/>
            <a:ext cx="1857388" cy="1298572"/>
            <a:chOff x="785786" y="3000378"/>
            <a:chExt cx="1857388" cy="1298572"/>
          </a:xfrm>
        </p:grpSpPr>
        <p:sp>
          <p:nvSpPr>
            <p:cNvPr id="43" name="Freeform 7"/>
            <p:cNvSpPr/>
            <p:nvPr/>
          </p:nvSpPr>
          <p:spPr bwMode="auto">
            <a:xfrm rot="10800000">
              <a:off x="785786" y="300037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1643042" y="3143253"/>
              <a:ext cx="128459" cy="51980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31" y="0"/>
                </a:cxn>
                <a:cxn ang="0">
                  <a:pos x="43" y="0"/>
                </a:cxn>
                <a:cxn ang="0">
                  <a:pos x="43" y="174"/>
                </a:cxn>
                <a:cxn ang="0">
                  <a:pos x="31" y="174"/>
                </a:cxn>
                <a:cxn ang="0">
                  <a:pos x="31" y="14"/>
                </a:cxn>
                <a:cxn ang="0">
                  <a:pos x="7" y="33"/>
                </a:cxn>
                <a:cxn ang="0">
                  <a:pos x="0" y="26"/>
                </a:cxn>
              </a:cxnLst>
              <a:rect l="0" t="0" r="r" b="b"/>
              <a:pathLst>
                <a:path w="43" h="174">
                  <a:moveTo>
                    <a:pt x="0" y="26"/>
                  </a:moveTo>
                  <a:lnTo>
                    <a:pt x="31" y="0"/>
                  </a:lnTo>
                  <a:lnTo>
                    <a:pt x="43" y="0"/>
                  </a:lnTo>
                  <a:lnTo>
                    <a:pt x="43" y="174"/>
                  </a:lnTo>
                  <a:lnTo>
                    <a:pt x="31" y="174"/>
                  </a:lnTo>
                  <a:lnTo>
                    <a:pt x="31" y="14"/>
                  </a:lnTo>
                  <a:lnTo>
                    <a:pt x="7" y="3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2475"/>
            <p:cNvSpPr txBox="1"/>
            <p:nvPr/>
          </p:nvSpPr>
          <p:spPr>
            <a:xfrm>
              <a:off x="1170439" y="3810332"/>
              <a:ext cx="13573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dirty="0" smtClean="0">
                  <a:solidFill>
                    <a:schemeClr val="bg1"/>
                  </a:solidFill>
                  <a:latin typeface="方正中倩简体" pitchFamily="65" charset="-122"/>
                  <a:ea typeface="方正中倩简体" pitchFamily="65" charset="-122"/>
                </a:rPr>
                <a:t>总体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方正中倩简体" pitchFamily="65" charset="-122"/>
                  <a:ea typeface="方正中倩简体" pitchFamily="65" charset="-122"/>
                </a:rPr>
                <a:t>设计</a:t>
              </a:r>
              <a:endParaRPr lang="zh-CN" altLang="en-US" sz="2000" dirty="0" smtClean="0">
                <a:solidFill>
                  <a:schemeClr val="bg1"/>
                </a:solidFill>
                <a:latin typeface="方正中倩简体" pitchFamily="65" charset="-122"/>
                <a:ea typeface="方正中倩简体" pitchFamily="65" charset="-122"/>
              </a:endParaRPr>
            </a:p>
          </p:txBody>
        </p:sp>
      </p:grpSp>
      <p:pic>
        <p:nvPicPr>
          <p:cNvPr id="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8" y="1969453"/>
            <a:ext cx="3773805" cy="237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图片 30" descr="(T)$3{`%~@ABDJ0`H)9B%[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075" y="632460"/>
            <a:ext cx="2502535" cy="4415155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32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7037887" y="1400175"/>
            <a:ext cx="2111828" cy="3743326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9" name="矩形 6"/>
          <p:cNvSpPr/>
          <p:nvPr/>
        </p:nvSpPr>
        <p:spPr>
          <a:xfrm>
            <a:off x="7851337" y="1"/>
            <a:ext cx="1292663" cy="664028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-1" fmla="*/ 0 w 1723550"/>
              <a:gd name="connsiteY0-2" fmla="*/ 0 h 885371"/>
              <a:gd name="connsiteX1-3" fmla="*/ 1723550 w 1723550"/>
              <a:gd name="connsiteY1-4" fmla="*/ 0 h 885371"/>
              <a:gd name="connsiteX2-5" fmla="*/ 1723550 w 1723550"/>
              <a:gd name="connsiteY2-6" fmla="*/ 885371 h 885371"/>
              <a:gd name="connsiteX3-7" fmla="*/ 1451428 w 1723550"/>
              <a:gd name="connsiteY3-8" fmla="*/ 275771 h 885371"/>
              <a:gd name="connsiteX4-9" fmla="*/ 0 w 1723550"/>
              <a:gd name="connsiteY4-10" fmla="*/ 0 h 885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矩形 31"/>
          <p:cNvSpPr/>
          <p:nvPr/>
        </p:nvSpPr>
        <p:spPr>
          <a:xfrm>
            <a:off x="-861060" y="1903730"/>
            <a:ext cx="9805670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2800" dirty="0" smtClean="0">
                <a:ln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基于WSN的智能教室管理系统的设计与实现</a:t>
            </a:r>
            <a:endParaRPr lang="zh-CN" altLang="en-US" sz="2800" dirty="0" smtClean="0">
              <a:ln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3538572" y="327082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8650" y="3313430"/>
            <a:ext cx="370205" cy="3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500"/>
          <p:cNvSpPr txBox="1"/>
          <p:nvPr/>
        </p:nvSpPr>
        <p:spPr>
          <a:xfrm>
            <a:off x="3779912" y="155416"/>
            <a:ext cx="158417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rgbClr val="314865"/>
                </a:solidFill>
              </a:rPr>
              <a:t>硬软设计</a:t>
            </a:r>
            <a:endParaRPr lang="zh-CN" altLang="en-US" sz="2000" b="1" dirty="0" smtClean="0">
              <a:solidFill>
                <a:srgbClr val="314865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2496"/>
          <p:cNvGrpSpPr/>
          <p:nvPr/>
        </p:nvGrpSpPr>
        <p:grpSpPr>
          <a:xfrm>
            <a:off x="211121" y="359093"/>
            <a:ext cx="1857388" cy="1298572"/>
            <a:chOff x="2214546" y="915988"/>
            <a:chExt cx="1857388" cy="1298572"/>
          </a:xfrm>
        </p:grpSpPr>
        <p:sp>
          <p:nvSpPr>
            <p:cNvPr id="47" name="Freeform 7"/>
            <p:cNvSpPr/>
            <p:nvPr/>
          </p:nvSpPr>
          <p:spPr bwMode="auto">
            <a:xfrm>
              <a:off x="2214546" y="91598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aseline="-25000"/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3007573" y="1374521"/>
              <a:ext cx="271335" cy="470977"/>
            </a:xfrm>
            <a:custGeom>
              <a:avLst/>
              <a:gdLst/>
              <a:ahLst/>
              <a:cxnLst>
                <a:cxn ang="0">
                  <a:pos x="6" y="70"/>
                </a:cxn>
                <a:cxn ang="0">
                  <a:pos x="40" y="70"/>
                </a:cxn>
                <a:cxn ang="0">
                  <a:pos x="41" y="74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31" y="35"/>
                </a:cxn>
                <a:cxn ang="0">
                  <a:pos x="35" y="29"/>
                </a:cxn>
                <a:cxn ang="0">
                  <a:pos x="36" y="23"/>
                </a:cxn>
                <a:cxn ang="0">
                  <a:pos x="34" y="15"/>
                </a:cxn>
                <a:cxn ang="0">
                  <a:pos x="30" y="9"/>
                </a:cxn>
                <a:cxn ang="0">
                  <a:pos x="24" y="5"/>
                </a:cxn>
                <a:cxn ang="0">
                  <a:pos x="17" y="4"/>
                </a:cxn>
                <a:cxn ang="0">
                  <a:pos x="10" y="5"/>
                </a:cxn>
                <a:cxn ang="0">
                  <a:pos x="4" y="9"/>
                </a:cxn>
                <a:cxn ang="0">
                  <a:pos x="1" y="6"/>
                </a:cxn>
                <a:cxn ang="0">
                  <a:pos x="8" y="1"/>
                </a:cxn>
                <a:cxn ang="0">
                  <a:pos x="17" y="0"/>
                </a:cxn>
                <a:cxn ang="0">
                  <a:pos x="26" y="1"/>
                </a:cxn>
                <a:cxn ang="0">
                  <a:pos x="34" y="6"/>
                </a:cxn>
                <a:cxn ang="0">
                  <a:pos x="39" y="14"/>
                </a:cxn>
                <a:cxn ang="0">
                  <a:pos x="40" y="23"/>
                </a:cxn>
                <a:cxn ang="0">
                  <a:pos x="39" y="31"/>
                </a:cxn>
                <a:cxn ang="0">
                  <a:pos x="34" y="38"/>
                </a:cxn>
                <a:cxn ang="0">
                  <a:pos x="6" y="70"/>
                </a:cxn>
              </a:cxnLst>
              <a:rect l="0" t="0" r="r" b="b"/>
              <a:pathLst>
                <a:path w="41" h="74">
                  <a:moveTo>
                    <a:pt x="6" y="70"/>
                  </a:moveTo>
                  <a:cubicBezTo>
                    <a:pt x="40" y="70"/>
                    <a:pt x="40" y="70"/>
                    <a:pt x="40" y="70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3" y="33"/>
                    <a:pt x="34" y="31"/>
                    <a:pt x="35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0"/>
                    <a:pt x="35" y="18"/>
                    <a:pt x="34" y="15"/>
                  </a:cubicBezTo>
                  <a:cubicBezTo>
                    <a:pt x="34" y="13"/>
                    <a:pt x="32" y="11"/>
                    <a:pt x="30" y="9"/>
                  </a:cubicBezTo>
                  <a:cubicBezTo>
                    <a:pt x="29" y="8"/>
                    <a:pt x="27" y="6"/>
                    <a:pt x="24" y="5"/>
                  </a:cubicBezTo>
                  <a:cubicBezTo>
                    <a:pt x="22" y="5"/>
                    <a:pt x="20" y="4"/>
                    <a:pt x="17" y="4"/>
                  </a:cubicBezTo>
                  <a:cubicBezTo>
                    <a:pt x="14" y="4"/>
                    <a:pt x="12" y="5"/>
                    <a:pt x="10" y="5"/>
                  </a:cubicBezTo>
                  <a:cubicBezTo>
                    <a:pt x="8" y="6"/>
                    <a:pt x="6" y="8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4"/>
                    <a:pt x="5" y="3"/>
                    <a:pt x="8" y="1"/>
                  </a:cubicBezTo>
                  <a:cubicBezTo>
                    <a:pt x="11" y="0"/>
                    <a:pt x="14" y="0"/>
                    <a:pt x="17" y="0"/>
                  </a:cubicBezTo>
                  <a:cubicBezTo>
                    <a:pt x="20" y="0"/>
                    <a:pt x="23" y="0"/>
                    <a:pt x="26" y="1"/>
                  </a:cubicBezTo>
                  <a:cubicBezTo>
                    <a:pt x="29" y="3"/>
                    <a:pt x="31" y="4"/>
                    <a:pt x="34" y="6"/>
                  </a:cubicBezTo>
                  <a:cubicBezTo>
                    <a:pt x="36" y="8"/>
                    <a:pt x="37" y="11"/>
                    <a:pt x="39" y="14"/>
                  </a:cubicBezTo>
                  <a:cubicBezTo>
                    <a:pt x="40" y="16"/>
                    <a:pt x="40" y="19"/>
                    <a:pt x="40" y="23"/>
                  </a:cubicBezTo>
                  <a:cubicBezTo>
                    <a:pt x="40" y="26"/>
                    <a:pt x="40" y="28"/>
                    <a:pt x="39" y="31"/>
                  </a:cubicBezTo>
                  <a:cubicBezTo>
                    <a:pt x="38" y="34"/>
                    <a:pt x="36" y="36"/>
                    <a:pt x="34" y="38"/>
                  </a:cubicBezTo>
                  <a:lnTo>
                    <a:pt x="6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aseline="-25000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9" name="TextBox 2478"/>
            <p:cNvSpPr txBox="1"/>
            <p:nvPr/>
          </p:nvSpPr>
          <p:spPr>
            <a:xfrm>
              <a:off x="2500298" y="928676"/>
              <a:ext cx="12709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dirty="0" smtClean="0">
                  <a:solidFill>
                    <a:schemeClr val="bg1"/>
                  </a:solidFill>
                  <a:latin typeface="方正中倩简体" pitchFamily="65" charset="-122"/>
                  <a:ea typeface="方正中倩简体" pitchFamily="65" charset="-122"/>
                </a:rPr>
                <a:t>硬件设计</a:t>
              </a:r>
              <a:endParaRPr lang="zh-CN" altLang="en-US" sz="2000" dirty="0" smtClean="0">
                <a:solidFill>
                  <a:schemeClr val="bg1"/>
                </a:solidFill>
                <a:latin typeface="方正中倩简体" pitchFamily="65" charset="-122"/>
                <a:ea typeface="方正中倩简体" pitchFamily="65" charset="-122"/>
              </a:endParaRPr>
            </a:p>
          </p:txBody>
        </p:sp>
      </p:grpSp>
      <p:pic>
        <p:nvPicPr>
          <p:cNvPr id="26" name="图片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0" y="989648"/>
            <a:ext cx="5243830" cy="3837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32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7037887" y="1400175"/>
            <a:ext cx="2111828" cy="3743326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9" name="矩形 6"/>
          <p:cNvSpPr/>
          <p:nvPr/>
        </p:nvSpPr>
        <p:spPr>
          <a:xfrm>
            <a:off x="7851337" y="1"/>
            <a:ext cx="1292663" cy="664028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-1" fmla="*/ 0 w 1723550"/>
              <a:gd name="connsiteY0-2" fmla="*/ 0 h 885371"/>
              <a:gd name="connsiteX1-3" fmla="*/ 1723550 w 1723550"/>
              <a:gd name="connsiteY1-4" fmla="*/ 0 h 885371"/>
              <a:gd name="connsiteX2-5" fmla="*/ 1723550 w 1723550"/>
              <a:gd name="connsiteY2-6" fmla="*/ 885371 h 885371"/>
              <a:gd name="connsiteX3-7" fmla="*/ 1451428 w 1723550"/>
              <a:gd name="connsiteY3-8" fmla="*/ 275771 h 885371"/>
              <a:gd name="connsiteX4-9" fmla="*/ 0 w 1723550"/>
              <a:gd name="connsiteY4-10" fmla="*/ 0 h 885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矩形 31"/>
          <p:cNvSpPr/>
          <p:nvPr/>
        </p:nvSpPr>
        <p:spPr>
          <a:xfrm>
            <a:off x="-861060" y="1903730"/>
            <a:ext cx="9805670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2800" dirty="0" smtClean="0">
                <a:ln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基于WSN的智能教室管理系统的设计与实现</a:t>
            </a:r>
            <a:endParaRPr lang="zh-CN" altLang="en-US" sz="2800" dirty="0" smtClean="0">
              <a:ln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3538572" y="327082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8650" y="3313430"/>
            <a:ext cx="370205" cy="3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500"/>
          <p:cNvSpPr txBox="1"/>
          <p:nvPr/>
        </p:nvSpPr>
        <p:spPr>
          <a:xfrm>
            <a:off x="3779912" y="155416"/>
            <a:ext cx="158417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rgbClr val="314865"/>
                </a:solidFill>
              </a:rPr>
              <a:t>硬软设计</a:t>
            </a:r>
            <a:endParaRPr lang="zh-CN" altLang="en-US" sz="2000" b="1" dirty="0" smtClean="0">
              <a:solidFill>
                <a:srgbClr val="314865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2498"/>
          <p:cNvGrpSpPr/>
          <p:nvPr/>
        </p:nvGrpSpPr>
        <p:grpSpPr>
          <a:xfrm>
            <a:off x="108261" y="371162"/>
            <a:ext cx="1857388" cy="1298572"/>
            <a:chOff x="3643306" y="3071816"/>
            <a:chExt cx="1857388" cy="1298572"/>
          </a:xfrm>
        </p:grpSpPr>
        <p:sp>
          <p:nvSpPr>
            <p:cNvPr id="55" name="Freeform 7"/>
            <p:cNvSpPr/>
            <p:nvPr/>
          </p:nvSpPr>
          <p:spPr bwMode="auto">
            <a:xfrm rot="10800000">
              <a:off x="3643306" y="3071816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Freeform 13"/>
            <p:cNvSpPr/>
            <p:nvPr/>
          </p:nvSpPr>
          <p:spPr bwMode="auto">
            <a:xfrm>
              <a:off x="4427110" y="3214692"/>
              <a:ext cx="289778" cy="537733"/>
            </a:xfrm>
            <a:custGeom>
              <a:avLst/>
              <a:gdLst/>
              <a:ahLst/>
              <a:cxnLst>
                <a:cxn ang="0">
                  <a:pos x="3" y="65"/>
                </a:cxn>
                <a:cxn ang="0">
                  <a:pos x="10" y="70"/>
                </a:cxn>
                <a:cxn ang="0">
                  <a:pos x="18" y="72"/>
                </a:cxn>
                <a:cxn ang="0">
                  <a:pos x="25" y="70"/>
                </a:cxn>
                <a:cxn ang="0">
                  <a:pos x="31" y="67"/>
                </a:cxn>
                <a:cxn ang="0">
                  <a:pos x="35" y="62"/>
                </a:cxn>
                <a:cxn ang="0">
                  <a:pos x="36" y="55"/>
                </a:cxn>
                <a:cxn ang="0">
                  <a:pos x="35" y="49"/>
                </a:cxn>
                <a:cxn ang="0">
                  <a:pos x="31" y="45"/>
                </a:cxn>
                <a:cxn ang="0">
                  <a:pos x="26" y="41"/>
                </a:cxn>
                <a:cxn ang="0">
                  <a:pos x="19" y="39"/>
                </a:cxn>
                <a:cxn ang="0">
                  <a:pos x="9" y="39"/>
                </a:cxn>
                <a:cxn ang="0">
                  <a:pos x="9" y="35"/>
                </a:cxn>
                <a:cxn ang="0">
                  <a:pos x="19" y="35"/>
                </a:cxn>
                <a:cxn ang="0">
                  <a:pos x="26" y="33"/>
                </a:cxn>
                <a:cxn ang="0">
                  <a:pos x="31" y="30"/>
                </a:cxn>
                <a:cxn ang="0">
                  <a:pos x="35" y="25"/>
                </a:cxn>
                <a:cxn ang="0">
                  <a:pos x="36" y="20"/>
                </a:cxn>
                <a:cxn ang="0">
                  <a:pos x="35" y="14"/>
                </a:cxn>
                <a:cxn ang="0">
                  <a:pos x="31" y="9"/>
                </a:cxn>
                <a:cxn ang="0">
                  <a:pos x="25" y="6"/>
                </a:cxn>
                <a:cxn ang="0">
                  <a:pos x="18" y="5"/>
                </a:cxn>
                <a:cxn ang="0">
                  <a:pos x="10" y="6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27" y="2"/>
                </a:cxn>
                <a:cxn ang="0">
                  <a:pos x="34" y="6"/>
                </a:cxn>
                <a:cxn ang="0">
                  <a:pos x="39" y="12"/>
                </a:cxn>
                <a:cxn ang="0">
                  <a:pos x="41" y="20"/>
                </a:cxn>
                <a:cxn ang="0">
                  <a:pos x="37" y="30"/>
                </a:cxn>
                <a:cxn ang="0">
                  <a:pos x="28" y="37"/>
                </a:cxn>
                <a:cxn ang="0">
                  <a:pos x="37" y="45"/>
                </a:cxn>
                <a:cxn ang="0">
                  <a:pos x="40" y="55"/>
                </a:cxn>
                <a:cxn ang="0">
                  <a:pos x="39" y="63"/>
                </a:cxn>
                <a:cxn ang="0">
                  <a:pos x="34" y="70"/>
                </a:cxn>
                <a:cxn ang="0">
                  <a:pos x="27" y="75"/>
                </a:cxn>
                <a:cxn ang="0">
                  <a:pos x="18" y="76"/>
                </a:cxn>
                <a:cxn ang="0">
                  <a:pos x="8" y="74"/>
                </a:cxn>
                <a:cxn ang="0">
                  <a:pos x="0" y="69"/>
                </a:cxn>
                <a:cxn ang="0">
                  <a:pos x="3" y="65"/>
                </a:cxn>
              </a:cxnLst>
              <a:rect l="0" t="0" r="r" b="b"/>
              <a:pathLst>
                <a:path w="41" h="76">
                  <a:moveTo>
                    <a:pt x="3" y="65"/>
                  </a:moveTo>
                  <a:cubicBezTo>
                    <a:pt x="5" y="67"/>
                    <a:pt x="7" y="69"/>
                    <a:pt x="10" y="70"/>
                  </a:cubicBezTo>
                  <a:cubicBezTo>
                    <a:pt x="12" y="71"/>
                    <a:pt x="15" y="72"/>
                    <a:pt x="18" y="72"/>
                  </a:cubicBezTo>
                  <a:cubicBezTo>
                    <a:pt x="20" y="72"/>
                    <a:pt x="23" y="71"/>
                    <a:pt x="25" y="70"/>
                  </a:cubicBezTo>
                  <a:cubicBezTo>
                    <a:pt x="27" y="70"/>
                    <a:pt x="29" y="68"/>
                    <a:pt x="31" y="67"/>
                  </a:cubicBezTo>
                  <a:cubicBezTo>
                    <a:pt x="32" y="65"/>
                    <a:pt x="34" y="64"/>
                    <a:pt x="35" y="62"/>
                  </a:cubicBezTo>
                  <a:cubicBezTo>
                    <a:pt x="35" y="60"/>
                    <a:pt x="36" y="58"/>
                    <a:pt x="36" y="55"/>
                  </a:cubicBezTo>
                  <a:cubicBezTo>
                    <a:pt x="36" y="53"/>
                    <a:pt x="36" y="51"/>
                    <a:pt x="35" y="49"/>
                  </a:cubicBezTo>
                  <a:cubicBezTo>
                    <a:pt x="34" y="48"/>
                    <a:pt x="33" y="46"/>
                    <a:pt x="31" y="45"/>
                  </a:cubicBezTo>
                  <a:cubicBezTo>
                    <a:pt x="30" y="43"/>
                    <a:pt x="28" y="42"/>
                    <a:pt x="26" y="41"/>
                  </a:cubicBezTo>
                  <a:cubicBezTo>
                    <a:pt x="24" y="40"/>
                    <a:pt x="22" y="40"/>
                    <a:pt x="1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2" y="35"/>
                    <a:pt x="24" y="34"/>
                    <a:pt x="26" y="33"/>
                  </a:cubicBezTo>
                  <a:cubicBezTo>
                    <a:pt x="28" y="32"/>
                    <a:pt x="30" y="31"/>
                    <a:pt x="31" y="30"/>
                  </a:cubicBezTo>
                  <a:cubicBezTo>
                    <a:pt x="33" y="29"/>
                    <a:pt x="34" y="27"/>
                    <a:pt x="35" y="25"/>
                  </a:cubicBezTo>
                  <a:cubicBezTo>
                    <a:pt x="36" y="24"/>
                    <a:pt x="36" y="22"/>
                    <a:pt x="36" y="20"/>
                  </a:cubicBezTo>
                  <a:cubicBezTo>
                    <a:pt x="36" y="18"/>
                    <a:pt x="36" y="16"/>
                    <a:pt x="35" y="14"/>
                  </a:cubicBezTo>
                  <a:cubicBezTo>
                    <a:pt x="34" y="12"/>
                    <a:pt x="32" y="10"/>
                    <a:pt x="31" y="9"/>
                  </a:cubicBezTo>
                  <a:cubicBezTo>
                    <a:pt x="29" y="8"/>
                    <a:pt x="27" y="7"/>
                    <a:pt x="25" y="6"/>
                  </a:cubicBezTo>
                  <a:cubicBezTo>
                    <a:pt x="23" y="5"/>
                    <a:pt x="21" y="5"/>
                    <a:pt x="18" y="5"/>
                  </a:cubicBezTo>
                  <a:cubicBezTo>
                    <a:pt x="15" y="5"/>
                    <a:pt x="12" y="5"/>
                    <a:pt x="10" y="6"/>
                  </a:cubicBezTo>
                  <a:cubicBezTo>
                    <a:pt x="7" y="7"/>
                    <a:pt x="5" y="9"/>
                    <a:pt x="3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5"/>
                    <a:pt x="5" y="3"/>
                    <a:pt x="8" y="2"/>
                  </a:cubicBezTo>
                  <a:cubicBezTo>
                    <a:pt x="11" y="1"/>
                    <a:pt x="15" y="0"/>
                    <a:pt x="18" y="0"/>
                  </a:cubicBezTo>
                  <a:cubicBezTo>
                    <a:pt x="21" y="0"/>
                    <a:pt x="24" y="1"/>
                    <a:pt x="27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8" y="10"/>
                    <a:pt x="39" y="12"/>
                  </a:cubicBezTo>
                  <a:cubicBezTo>
                    <a:pt x="40" y="15"/>
                    <a:pt x="41" y="17"/>
                    <a:pt x="41" y="20"/>
                  </a:cubicBezTo>
                  <a:cubicBezTo>
                    <a:pt x="41" y="24"/>
                    <a:pt x="40" y="27"/>
                    <a:pt x="37" y="30"/>
                  </a:cubicBezTo>
                  <a:cubicBezTo>
                    <a:pt x="35" y="33"/>
                    <a:pt x="32" y="36"/>
                    <a:pt x="28" y="37"/>
                  </a:cubicBezTo>
                  <a:cubicBezTo>
                    <a:pt x="32" y="39"/>
                    <a:pt x="35" y="41"/>
                    <a:pt x="37" y="45"/>
                  </a:cubicBezTo>
                  <a:cubicBezTo>
                    <a:pt x="39" y="48"/>
                    <a:pt x="40" y="51"/>
                    <a:pt x="40" y="55"/>
                  </a:cubicBezTo>
                  <a:cubicBezTo>
                    <a:pt x="40" y="58"/>
                    <a:pt x="40" y="61"/>
                    <a:pt x="39" y="63"/>
                  </a:cubicBezTo>
                  <a:cubicBezTo>
                    <a:pt x="38" y="66"/>
                    <a:pt x="36" y="68"/>
                    <a:pt x="34" y="70"/>
                  </a:cubicBezTo>
                  <a:cubicBezTo>
                    <a:pt x="32" y="72"/>
                    <a:pt x="29" y="73"/>
                    <a:pt x="27" y="75"/>
                  </a:cubicBezTo>
                  <a:cubicBezTo>
                    <a:pt x="24" y="76"/>
                    <a:pt x="21" y="76"/>
                    <a:pt x="18" y="76"/>
                  </a:cubicBezTo>
                  <a:cubicBezTo>
                    <a:pt x="14" y="76"/>
                    <a:pt x="11" y="75"/>
                    <a:pt x="8" y="74"/>
                  </a:cubicBezTo>
                  <a:cubicBezTo>
                    <a:pt x="5" y="73"/>
                    <a:pt x="2" y="71"/>
                    <a:pt x="0" y="69"/>
                  </a:cubicBezTo>
                  <a:lnTo>
                    <a:pt x="3" y="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aseline="-25000" dirty="0">
                <a:latin typeface="方正稚艺简体" pitchFamily="65" charset="-122"/>
                <a:ea typeface="方正稚艺简体" pitchFamily="65" charset="-122"/>
              </a:endParaRPr>
            </a:p>
          </p:txBody>
        </p:sp>
        <p:sp>
          <p:nvSpPr>
            <p:cNvPr id="57" name="TextBox 2480"/>
            <p:cNvSpPr txBox="1"/>
            <p:nvPr/>
          </p:nvSpPr>
          <p:spPr>
            <a:xfrm>
              <a:off x="3893339" y="3857633"/>
              <a:ext cx="13573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dirty="0" smtClean="0">
                  <a:solidFill>
                    <a:schemeClr val="bg1"/>
                  </a:solidFill>
                  <a:latin typeface="方正中倩简体" pitchFamily="65" charset="-122"/>
                  <a:ea typeface="方正中倩简体" pitchFamily="65" charset="-122"/>
                </a:rPr>
                <a:t>软件设计</a:t>
              </a:r>
              <a:endParaRPr lang="zh-CN" altLang="en-US" sz="2000" dirty="0" smtClean="0">
                <a:solidFill>
                  <a:schemeClr val="bg1"/>
                </a:solidFill>
                <a:latin typeface="方正中倩简体" pitchFamily="65" charset="-122"/>
                <a:ea typeface="方正中倩简体" pitchFamily="65" charset="-122"/>
              </a:endParaRPr>
            </a:p>
          </p:txBody>
        </p:sp>
      </p:grpSp>
      <p:pic>
        <p:nvPicPr>
          <p:cNvPr id="13" name="图片 1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878" y="583565"/>
            <a:ext cx="4549775" cy="1017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图片 6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970" y="737235"/>
            <a:ext cx="2798445" cy="2262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" name="图片 2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540" y="1903730"/>
            <a:ext cx="2604135" cy="3161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" name="图片 3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410" y="1965325"/>
            <a:ext cx="2020570" cy="30372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920" y="2284095"/>
            <a:ext cx="4651375" cy="2512060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32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7037887" y="1400175"/>
            <a:ext cx="2111828" cy="3743326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9" name="矩形 6"/>
          <p:cNvSpPr/>
          <p:nvPr/>
        </p:nvSpPr>
        <p:spPr>
          <a:xfrm>
            <a:off x="7851337" y="1"/>
            <a:ext cx="1292663" cy="664028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-1" fmla="*/ 0 w 1723550"/>
              <a:gd name="connsiteY0-2" fmla="*/ 0 h 885371"/>
              <a:gd name="connsiteX1-3" fmla="*/ 1723550 w 1723550"/>
              <a:gd name="connsiteY1-4" fmla="*/ 0 h 885371"/>
              <a:gd name="connsiteX2-5" fmla="*/ 1723550 w 1723550"/>
              <a:gd name="connsiteY2-6" fmla="*/ 885371 h 885371"/>
              <a:gd name="connsiteX3-7" fmla="*/ 1451428 w 1723550"/>
              <a:gd name="connsiteY3-8" fmla="*/ 275771 h 885371"/>
              <a:gd name="connsiteX4-9" fmla="*/ 0 w 1723550"/>
              <a:gd name="connsiteY4-10" fmla="*/ 0 h 885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矩形 31"/>
          <p:cNvSpPr/>
          <p:nvPr/>
        </p:nvSpPr>
        <p:spPr>
          <a:xfrm>
            <a:off x="-861060" y="1903730"/>
            <a:ext cx="9805670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2800" dirty="0" smtClean="0">
                <a:ln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基于WSN的智能教室管理系统的设计与实现</a:t>
            </a:r>
            <a:endParaRPr lang="zh-CN" altLang="en-US" sz="2800" dirty="0" smtClean="0">
              <a:ln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3538572" y="327082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8650" y="3313430"/>
            <a:ext cx="370205" cy="3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500"/>
          <p:cNvSpPr txBox="1"/>
          <p:nvPr/>
        </p:nvSpPr>
        <p:spPr>
          <a:xfrm>
            <a:off x="3779912" y="155416"/>
            <a:ext cx="158417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rgbClr val="314865"/>
                </a:solidFill>
              </a:rPr>
              <a:t>功能实现</a:t>
            </a:r>
            <a:endParaRPr lang="zh-CN" altLang="en-US" sz="2000" b="1" dirty="0" smtClean="0">
              <a:solidFill>
                <a:srgbClr val="314865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860" y="1175703"/>
            <a:ext cx="4928870" cy="3080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32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7037887" y="1400175"/>
            <a:ext cx="2111828" cy="3743326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9" name="矩形 6"/>
          <p:cNvSpPr/>
          <p:nvPr/>
        </p:nvSpPr>
        <p:spPr>
          <a:xfrm>
            <a:off x="7851337" y="1"/>
            <a:ext cx="1292663" cy="664028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-1" fmla="*/ 0 w 1723550"/>
              <a:gd name="connsiteY0-2" fmla="*/ 0 h 885371"/>
              <a:gd name="connsiteX1-3" fmla="*/ 1723550 w 1723550"/>
              <a:gd name="connsiteY1-4" fmla="*/ 0 h 885371"/>
              <a:gd name="connsiteX2-5" fmla="*/ 1723550 w 1723550"/>
              <a:gd name="connsiteY2-6" fmla="*/ 885371 h 885371"/>
              <a:gd name="connsiteX3-7" fmla="*/ 1451428 w 1723550"/>
              <a:gd name="connsiteY3-8" fmla="*/ 275771 h 885371"/>
              <a:gd name="connsiteX4-9" fmla="*/ 0 w 1723550"/>
              <a:gd name="connsiteY4-10" fmla="*/ 0 h 885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矩形 31"/>
          <p:cNvSpPr/>
          <p:nvPr/>
        </p:nvSpPr>
        <p:spPr>
          <a:xfrm>
            <a:off x="-861060" y="1903730"/>
            <a:ext cx="9805670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2800" dirty="0" smtClean="0">
                <a:ln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基于WSN的智能教室管理系统的设计与实现</a:t>
            </a:r>
            <a:endParaRPr lang="zh-CN" altLang="en-US" sz="2800" dirty="0" smtClean="0">
              <a:ln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3538572" y="327082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8650" y="3313430"/>
            <a:ext cx="370205" cy="3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500"/>
          <p:cNvSpPr txBox="1"/>
          <p:nvPr/>
        </p:nvSpPr>
        <p:spPr>
          <a:xfrm>
            <a:off x="3779912" y="155416"/>
            <a:ext cx="158417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rgbClr val="314865"/>
                </a:solidFill>
              </a:rPr>
              <a:t>功能实现</a:t>
            </a:r>
            <a:endParaRPr lang="zh-CN" altLang="en-US" sz="2000" b="1" dirty="0" smtClean="0">
              <a:solidFill>
                <a:srgbClr val="314865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1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" y="554355"/>
            <a:ext cx="6023610" cy="23133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0" descr="F(R1OLOO4$]B_$SVJ{0S0C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" y="1156335"/>
            <a:ext cx="5969635" cy="2157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5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430" y="1609090"/>
            <a:ext cx="5374005" cy="159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15" y="1514475"/>
            <a:ext cx="6335395" cy="2067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" descr="IMG_2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6115" y="1858010"/>
            <a:ext cx="6905625" cy="2068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" descr="IMG_2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2535" y="2265680"/>
            <a:ext cx="4973320" cy="19735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" descr="IMG_2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2535" y="2316480"/>
            <a:ext cx="5106035" cy="801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32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/>
        </p:nvSpPr>
        <p:spPr>
          <a:xfrm>
            <a:off x="0" y="0"/>
            <a:ext cx="9144000" cy="5143501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-1" fmla="*/ 0 w 12192000"/>
              <a:gd name="connsiteY0-2" fmla="*/ 0 h 5943600"/>
              <a:gd name="connsiteX1-3" fmla="*/ 10000343 w 12192000"/>
              <a:gd name="connsiteY1-4" fmla="*/ 1233714 h 5943600"/>
              <a:gd name="connsiteX2-5" fmla="*/ 12192000 w 12192000"/>
              <a:gd name="connsiteY2-6" fmla="*/ 5943600 h 5943600"/>
              <a:gd name="connsiteX3-7" fmla="*/ 0 w 12192000"/>
              <a:gd name="connsiteY3-8" fmla="*/ 5943600 h 5943600"/>
              <a:gd name="connsiteX4-9" fmla="*/ 0 w 12192000"/>
              <a:gd name="connsiteY4-10" fmla="*/ 0 h 5943600"/>
              <a:gd name="connsiteX0-11" fmla="*/ 0 w 12192000"/>
              <a:gd name="connsiteY0-12" fmla="*/ 0 h 5943600"/>
              <a:gd name="connsiteX1-13" fmla="*/ 10537372 w 12192000"/>
              <a:gd name="connsiteY1-14" fmla="*/ 1623664 h 5943600"/>
              <a:gd name="connsiteX2-15" fmla="*/ 12192000 w 12192000"/>
              <a:gd name="connsiteY2-16" fmla="*/ 5943600 h 5943600"/>
              <a:gd name="connsiteX3-17" fmla="*/ 0 w 12192000"/>
              <a:gd name="connsiteY3-18" fmla="*/ 5943600 h 5943600"/>
              <a:gd name="connsiteX4-19" fmla="*/ 0 w 12192000"/>
              <a:gd name="connsiteY4-20" fmla="*/ 0 h 5943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0537372" y="1623664"/>
                </a:lnTo>
                <a:lnTo>
                  <a:pt x="12192000" y="5943600"/>
                </a:lnTo>
                <a:lnTo>
                  <a:pt x="0" y="5943600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等腰三角形 4"/>
          <p:cNvSpPr/>
          <p:nvPr/>
        </p:nvSpPr>
        <p:spPr>
          <a:xfrm>
            <a:off x="7037887" y="1400175"/>
            <a:ext cx="2111828" cy="3743326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6"/>
          <p:cNvSpPr/>
          <p:nvPr/>
        </p:nvSpPr>
        <p:spPr>
          <a:xfrm>
            <a:off x="7851337" y="1"/>
            <a:ext cx="1292663" cy="664028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-1" fmla="*/ 0 w 1723550"/>
              <a:gd name="connsiteY0-2" fmla="*/ 0 h 885371"/>
              <a:gd name="connsiteX1-3" fmla="*/ 1723550 w 1723550"/>
              <a:gd name="connsiteY1-4" fmla="*/ 0 h 885371"/>
              <a:gd name="connsiteX2-5" fmla="*/ 1723550 w 1723550"/>
              <a:gd name="connsiteY2-6" fmla="*/ 885371 h 885371"/>
              <a:gd name="connsiteX3-7" fmla="*/ 1451428 w 1723550"/>
              <a:gd name="connsiteY3-8" fmla="*/ 275771 h 885371"/>
              <a:gd name="connsiteX4-9" fmla="*/ 0 w 1723550"/>
              <a:gd name="connsiteY4-10" fmla="*/ 0 h 885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2428700" y="2256175"/>
            <a:ext cx="3230880" cy="10147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6000" dirty="0" smtClean="0">
                <a:ln>
                  <a:prstDash val="solid"/>
                </a:ln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谢谢观看</a:t>
            </a:r>
            <a:endParaRPr lang="zh-CN" altLang="en-US" sz="6000" dirty="0" smtClean="0">
              <a:ln>
                <a:prstDash val="solid"/>
              </a:ln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243</Words>
  <Application>WPS 演示</Application>
  <PresentationFormat>全屏显示(16:9)</PresentationFormat>
  <Paragraphs>78</Paragraphs>
  <Slides>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Impact</vt:lpstr>
      <vt:lpstr>方正中倩简体</vt:lpstr>
      <vt:lpstr>幼圆</vt:lpstr>
      <vt:lpstr>方正稚艺简体</vt:lpstr>
      <vt:lpstr>汉仪菱心体简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wait</cp:lastModifiedBy>
  <cp:revision>25</cp:revision>
  <dcterms:created xsi:type="dcterms:W3CDTF">2014-05-08T14:30:00Z</dcterms:created>
  <dcterms:modified xsi:type="dcterms:W3CDTF">2020-05-23T20:15:56Z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