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7" r:id="rId5"/>
    <p:sldId id="265" r:id="rId6"/>
    <p:sldId id="266" r:id="rId7"/>
    <p:sldId id="269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0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97041" y="156518"/>
            <a:ext cx="4551528" cy="2621908"/>
            <a:chOff x="797041" y="156518"/>
            <a:chExt cx="4551528" cy="2621908"/>
          </a:xfrm>
        </p:grpSpPr>
        <p:grpSp>
          <p:nvGrpSpPr>
            <p:cNvPr id="10" name="Group 9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95934" y="2240507"/>
                <a:ext cx="798394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H3K9M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60240" y="2123334"/>
              <a:ext cx="851413" cy="655092"/>
              <a:chOff x="3242915" y="2104030"/>
              <a:chExt cx="851413" cy="65509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42915" y="2240507"/>
                <a:ext cx="851413" cy="295466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ctr"/>
                <a:r>
                  <a:rPr lang="en-US" b="1" dirty="0" smtClean="0"/>
                  <a:t>H3S10P</a:t>
                </a:r>
                <a:endParaRPr lang="en-US" b="1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14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05384" y="219140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</a:t>
            </a:r>
            <a:r>
              <a:rPr lang="en-US" b="1" dirty="0" smtClean="0"/>
              <a:t>'model4');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1" y="3230721"/>
            <a:ext cx="5146294" cy="3292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41" y="3230721"/>
            <a:ext cx="5387360" cy="34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 smtClean="0"/>
              <a:t>(‘model1');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7412" y="987688"/>
            <a:ext cx="250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Signal Matrix (</a:t>
            </a:r>
            <a:r>
              <a:rPr lang="en-US" b="1" dirty="0" err="1" smtClean="0"/>
              <a:t>mol</a:t>
            </a:r>
            <a:r>
              <a:rPr lang="en-US" b="1" dirty="0" smtClean="0"/>
              <a:t>/min)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382" y="1678132"/>
            <a:ext cx="5292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y(:,i+1) = </a:t>
            </a:r>
            <a:r>
              <a:rPr lang="en-US" b="1" dirty="0" smtClean="0"/>
              <a:t>y(:,</a:t>
            </a:r>
            <a:r>
              <a:rPr lang="en-US" b="1" dirty="0" err="1" smtClean="0"/>
              <a:t>i</a:t>
            </a:r>
            <a:r>
              <a:rPr lang="en-US" b="1" dirty="0" smtClean="0"/>
              <a:t>)+</a:t>
            </a:r>
            <a:r>
              <a:rPr lang="en-US" b="1" dirty="0" err="1" smtClean="0"/>
              <a:t>dt</a:t>
            </a:r>
            <a:r>
              <a:rPr lang="en-US" b="1" dirty="0" smtClean="0"/>
              <a:t>*</a:t>
            </a:r>
            <a:r>
              <a:rPr lang="en-US" b="1" dirty="0" err="1" smtClean="0"/>
              <a:t>signal_matrix</a:t>
            </a:r>
            <a:r>
              <a:rPr lang="en-US" b="1" dirty="0" smtClean="0"/>
              <a:t>*y</a:t>
            </a:r>
            <a:r>
              <a:rPr lang="en-US" b="1" dirty="0" smtClean="0"/>
              <a:t>(:,</a:t>
            </a:r>
            <a:r>
              <a:rPr lang="en-US" b="1" dirty="0" err="1" smtClean="0"/>
              <a:t>i</a:t>
            </a:r>
            <a:r>
              <a:rPr lang="en-US" b="1" dirty="0" smtClean="0"/>
              <a:t>) +c</a:t>
            </a:r>
          </a:p>
          <a:p>
            <a:endParaRPr lang="en-US" dirty="0"/>
          </a:p>
          <a:p>
            <a:r>
              <a:rPr lang="en-US" dirty="0" smtClean="0"/>
              <a:t>% S10p repels MTs and recruits KDMs</a:t>
            </a:r>
          </a:p>
          <a:p>
            <a:r>
              <a:rPr lang="en-US" b="1" dirty="0" err="1" smtClean="0"/>
              <a:t>delta_phospho</a:t>
            </a:r>
            <a:r>
              <a:rPr lang="en-US" b="1" dirty="0" smtClean="0"/>
              <a:t> </a:t>
            </a:r>
            <a:r>
              <a:rPr lang="en-US" b="1" dirty="0"/>
              <a:t>= y(1,i+1)-y(1,i);</a:t>
            </a:r>
            <a:endParaRPr lang="en-US" dirty="0"/>
          </a:p>
          <a:p>
            <a:r>
              <a:rPr lang="en-US" b="1" dirty="0" smtClean="0"/>
              <a:t>y(5</a:t>
            </a:r>
            <a:r>
              <a:rPr lang="en-US" b="1" dirty="0"/>
              <a:t>, i+1) = y(5,i+1) - a1*</a:t>
            </a:r>
            <a:r>
              <a:rPr lang="en-US" b="1" dirty="0" err="1"/>
              <a:t>delta_phospho</a:t>
            </a:r>
            <a:r>
              <a:rPr lang="en-US" b="1" dirty="0"/>
              <a:t>;</a:t>
            </a:r>
            <a:endParaRPr lang="en-US" dirty="0"/>
          </a:p>
          <a:p>
            <a:r>
              <a:rPr lang="es-ES" b="1" dirty="0" smtClean="0"/>
              <a:t>y(6</a:t>
            </a:r>
            <a:r>
              <a:rPr lang="es-ES" b="1" dirty="0"/>
              <a:t>, i+1) = y(6, i+1) + a2*</a:t>
            </a:r>
            <a:r>
              <a:rPr lang="es-ES" b="1" dirty="0" err="1"/>
              <a:t>delta_phospho</a:t>
            </a:r>
            <a:r>
              <a:rPr lang="es-ES" b="1" dirty="0"/>
              <a:t>;</a:t>
            </a:r>
            <a:endParaRPr lang="es-ES" dirty="0"/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/>
              <a:t>y(1, 1) = 0; % H3S10 phosphorylation</a:t>
            </a:r>
            <a:endParaRPr lang="en-US" dirty="0"/>
          </a:p>
          <a:p>
            <a:r>
              <a:rPr lang="en-US" b="1" dirty="0"/>
              <a:t>y(2, 1) = 500; % kinase/</a:t>
            </a:r>
            <a:r>
              <a:rPr lang="en-US" b="1" dirty="0" err="1"/>
              <a:t>phospho_plus</a:t>
            </a:r>
            <a:endParaRPr lang="en-US" dirty="0"/>
          </a:p>
          <a:p>
            <a:r>
              <a:rPr lang="en-US" b="1" dirty="0"/>
              <a:t>y(3, 1) = 500; % </a:t>
            </a:r>
            <a:r>
              <a:rPr lang="en-US" b="1" dirty="0" err="1"/>
              <a:t>phosphotase</a:t>
            </a:r>
            <a:r>
              <a:rPr lang="en-US" b="1" dirty="0"/>
              <a:t>/</a:t>
            </a:r>
            <a:r>
              <a:rPr lang="en-US" b="1" dirty="0" err="1"/>
              <a:t>phospho_minus</a:t>
            </a:r>
            <a:endParaRPr lang="en-US" dirty="0"/>
          </a:p>
          <a:p>
            <a:r>
              <a:rPr lang="en-US" b="1" dirty="0"/>
              <a:t>y(4, 1) = </a:t>
            </a:r>
            <a:r>
              <a:rPr lang="en-US" b="1" dirty="0" err="1"/>
              <a:t>data.basal_methyl</a:t>
            </a:r>
            <a:r>
              <a:rPr lang="en-US" b="1" dirty="0"/>
              <a:t>; % K9 methylation</a:t>
            </a:r>
            <a:endParaRPr lang="en-US" dirty="0"/>
          </a:p>
          <a:p>
            <a:r>
              <a:rPr lang="en-US" b="1" dirty="0"/>
              <a:t>y(5, 1) = 100; % </a:t>
            </a:r>
            <a:r>
              <a:rPr lang="en-US" b="1" dirty="0" err="1"/>
              <a:t>methyltransferaze</a:t>
            </a:r>
            <a:r>
              <a:rPr lang="en-US" b="1" dirty="0"/>
              <a:t>/</a:t>
            </a:r>
            <a:r>
              <a:rPr lang="en-US" b="1" dirty="0" err="1"/>
              <a:t>methyl_plus</a:t>
            </a:r>
            <a:endParaRPr lang="en-US" dirty="0"/>
          </a:p>
          <a:p>
            <a:r>
              <a:rPr lang="en-US" b="1" dirty="0"/>
              <a:t>y(6, 1) = 100; % </a:t>
            </a:r>
            <a:r>
              <a:rPr lang="en-US" b="1" dirty="0" smtClean="0"/>
              <a:t>demethylase/</a:t>
            </a:r>
            <a:r>
              <a:rPr lang="en-US" b="1" dirty="0" err="1" smtClean="0"/>
              <a:t>methyl_minus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3107" y="1276350"/>
            <a:ext cx="85248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25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9246139" y="2432377"/>
            <a:ext cx="852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b="1" dirty="0" smtClean="0"/>
              <a:t>S10p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Kinase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PTP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K9me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MT</a:t>
            </a:r>
          </a:p>
          <a:p>
            <a:pPr algn="r">
              <a:lnSpc>
                <a:spcPts val="3000"/>
              </a:lnSpc>
            </a:pPr>
            <a:r>
              <a:rPr lang="en-US" b="1" dirty="0" smtClean="0"/>
              <a:t>KDM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929" t="6052" r="8125" b="9606"/>
          <a:stretch/>
        </p:blipFill>
        <p:spPr>
          <a:xfrm>
            <a:off x="8654341" y="1357020"/>
            <a:ext cx="2457451" cy="19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47" y="174196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case 'model4' % Follow the references, 3/2/2017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data.num_histone</a:t>
            </a:r>
            <a:r>
              <a:rPr lang="en-US" b="1" dirty="0"/>
              <a:t> = 60000; % 60M histone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data.base_methyl</a:t>
            </a:r>
            <a:r>
              <a:rPr lang="en-US" b="1" dirty="0"/>
              <a:t> = </a:t>
            </a:r>
            <a:r>
              <a:rPr lang="en-US" b="1" dirty="0" err="1"/>
              <a:t>data.num_histone</a:t>
            </a:r>
            <a:r>
              <a:rPr lang="en-US" b="1" dirty="0"/>
              <a:t>*0.57;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data.max_methyl_enzyme</a:t>
            </a:r>
            <a:r>
              <a:rPr lang="en-US" b="1" dirty="0"/>
              <a:t> = 1200; % max number of </a:t>
            </a:r>
            <a:r>
              <a:rPr lang="en-US" b="1" dirty="0" err="1"/>
              <a:t>methyltrasferase</a:t>
            </a:r>
            <a:r>
              <a:rPr lang="en-US" b="1" dirty="0"/>
              <a:t> and KDMS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data.more_methyl</a:t>
            </a:r>
            <a:r>
              <a:rPr lang="en-US" b="1" dirty="0"/>
              <a:t> = 600; % more methyltransferase binds with h3k9 during mitosis</a:t>
            </a:r>
            <a:endParaRPr lang="en-US" dirty="0"/>
          </a:p>
          <a:p>
            <a:r>
              <a:rPr lang="en-US" b="1" dirty="0"/>
              <a:t>        % </a:t>
            </a:r>
            <a:r>
              <a:rPr lang="en-US" b="1" dirty="0" err="1"/>
              <a:t>Kinase:KDM</a:t>
            </a:r>
            <a:r>
              <a:rPr lang="en-US" b="1" dirty="0"/>
              <a:t> ratio = 5.9:1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data.max_phosphor_enzyme</a:t>
            </a:r>
            <a:r>
              <a:rPr lang="en-US" b="1" dirty="0"/>
              <a:t> = </a:t>
            </a:r>
            <a:r>
              <a:rPr lang="en-US" b="1" dirty="0" err="1"/>
              <a:t>data.max_methyl_enzyme</a:t>
            </a:r>
            <a:r>
              <a:rPr lang="en-US" b="1" dirty="0"/>
              <a:t>*5.9; % 7.1M aurora b kinase, max number of kinase and </a:t>
            </a:r>
            <a:r>
              <a:rPr lang="en-US" b="1" dirty="0" err="1"/>
              <a:t>phosphotase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data.more_phospho</a:t>
            </a:r>
            <a:r>
              <a:rPr lang="en-US" b="1" dirty="0"/>
              <a:t> = 1000; % 1000K more kinase binds to h3s10 during mitosis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data.max_time_phospho</a:t>
            </a:r>
            <a:r>
              <a:rPr lang="en-US" b="1" dirty="0"/>
              <a:t> = 30 * </a:t>
            </a:r>
            <a:r>
              <a:rPr lang="en-US" b="1" dirty="0" err="1"/>
              <a:t>data.num_histone</a:t>
            </a:r>
            <a:r>
              <a:rPr lang="en-US" b="1" dirty="0"/>
              <a:t>;  %</a:t>
            </a:r>
            <a:r>
              <a:rPr lang="en-US" b="1" dirty="0" err="1"/>
              <a:t>num_histone</a:t>
            </a:r>
            <a:r>
              <a:rPr lang="en-US" b="1" dirty="0"/>
              <a:t> for 30 min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data.dt</a:t>
            </a:r>
            <a:r>
              <a:rPr lang="en-US" b="1" dirty="0"/>
              <a:t>(1) = 40; % min, time to exit mitosis; enter mitosis at 0 min</a:t>
            </a:r>
            <a:endParaRPr lang="en-US" dirty="0"/>
          </a:p>
          <a:p>
            <a:r>
              <a:rPr lang="fr-FR" b="1" dirty="0"/>
              <a:t>        </a:t>
            </a:r>
            <a:r>
              <a:rPr lang="fr-FR" b="1" dirty="0" err="1"/>
              <a:t>data.dt</a:t>
            </a:r>
            <a:r>
              <a:rPr lang="fr-FR" b="1" dirty="0"/>
              <a:t>(2) = 300; % min, </a:t>
            </a:r>
            <a:r>
              <a:rPr lang="fr-FR" b="1" dirty="0" err="1"/>
              <a:t>cell</a:t>
            </a:r>
            <a:r>
              <a:rPr lang="fr-FR" b="1" dirty="0"/>
              <a:t> cycle duration</a:t>
            </a:r>
            <a:endParaRPr lang="fr-FR" dirty="0"/>
          </a:p>
          <a:p>
            <a:r>
              <a:rPr lang="en-US" b="1" dirty="0"/>
              <a:t>        % 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(1) = 0.03; % phosphorylation repels methyltransferase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data.a</a:t>
            </a:r>
            <a:r>
              <a:rPr lang="en-US" b="1" dirty="0"/>
              <a:t>(2) = 0.03;  % phosphorylation recruit demethylase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data.b</a:t>
            </a:r>
            <a:r>
              <a:rPr lang="en-US" b="1" dirty="0"/>
              <a:t> = 1; % the strength of kinase; </a:t>
            </a:r>
            <a:endParaRPr lang="en-US" dirty="0"/>
          </a:p>
          <a:p>
            <a:r>
              <a:rPr lang="en-US" b="1" dirty="0"/>
              <a:t>        %</a:t>
            </a:r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data.time_step</a:t>
            </a:r>
            <a:r>
              <a:rPr lang="en-US" b="1" dirty="0"/>
              <a:t> = 1/60; % 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07652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0816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1" r="36183" b="10718"/>
          <a:stretch/>
        </p:blipFill>
        <p:spPr>
          <a:xfrm>
            <a:off x="3009220" y="656865"/>
            <a:ext cx="5398332" cy="309361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20816" y="4547626"/>
            <a:ext cx="940965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61781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43860" y="1074391"/>
            <a:ext cx="8389" cy="2315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7520" y="3757051"/>
            <a:ext cx="0" cy="72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61781" y="4547626"/>
            <a:ext cx="655739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7520" y="4547626"/>
            <a:ext cx="1413164" cy="0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64109"/>
              </p:ext>
            </p:extLst>
          </p:nvPr>
        </p:nvGraphicFramePr>
        <p:xfrm>
          <a:off x="1055834" y="5013088"/>
          <a:ext cx="1034176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2900946"/>
                <a:gridCol w="2723745"/>
                <a:gridCol w="367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threshold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of three </a:t>
            </a:r>
            <a:r>
              <a:rPr lang="en-US" sz="2400" b="1" dirty="0"/>
              <a:t>s</a:t>
            </a:r>
            <a:r>
              <a:rPr lang="en-US" sz="2400" b="1" dirty="0" smtClean="0"/>
              <a:t>tates between interphase and mitosis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1)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78294"/>
              </p:ext>
            </p:extLst>
          </p:nvPr>
        </p:nvGraphicFramePr>
        <p:xfrm>
          <a:off x="555464" y="714360"/>
          <a:ext cx="11156124" cy="69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/>
                <a:gridCol w="1679984"/>
                <a:gridCol w="2724150"/>
                <a:gridCol w="3628038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histones (</a:t>
                      </a:r>
                      <a:r>
                        <a:rPr lang="en-US" dirty="0" err="1" smtClean="0"/>
                        <a:t>num_histone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Alberts et</a:t>
                      </a:r>
                      <a:r>
                        <a:rPr lang="en-US" baseline="0" dirty="0" smtClean="0"/>
                        <a:t> al. </a:t>
                      </a:r>
                      <a:r>
                        <a:rPr lang="en-US" baseline="0" dirty="0" smtClean="0"/>
                        <a:t>2002 Molecular Biology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60 M molecule of</a:t>
                      </a:r>
                      <a:r>
                        <a:rPr lang="en-US" baseline="0" dirty="0" smtClean="0"/>
                        <a:t> each type per human cell.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methylated H3K9 at the</a:t>
                      </a:r>
                      <a:r>
                        <a:rPr lang="en-US" baseline="0" dirty="0" smtClean="0"/>
                        <a:t> interphase (</a:t>
                      </a:r>
                      <a:r>
                        <a:rPr lang="en-US" baseline="0" dirty="0" err="1" smtClean="0"/>
                        <a:t>base_methyl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 of all</a:t>
                      </a:r>
                      <a:r>
                        <a:rPr lang="en-US" baseline="0" dirty="0" smtClean="0"/>
                        <a:t> histones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Figs. 1c and 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Sua</a:t>
                      </a:r>
                      <a:r>
                        <a:rPr lang="en-US" dirty="0" smtClean="0"/>
                        <a:t> -/- decrease 40%; TCP (inhibitor KDM) increases 30%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4/7 = 0.57 = 57% </a:t>
                      </a: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MTs/KDMs (</a:t>
                      </a:r>
                      <a:r>
                        <a:rPr lang="en-US" baseline="0" dirty="0" err="1" smtClean="0"/>
                        <a:t>max_methyl_enzyme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1,200K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http://proteineatlas.org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Estimated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based on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RNAseq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copy number from HeLa cells.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KDM4C (TPM) relative to H3F3A and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H3F3B, KDM4D was negligible.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of MTs</a:t>
                      </a:r>
                      <a:r>
                        <a:rPr lang="en-US" baseline="0" dirty="0" smtClean="0"/>
                        <a:t> at the entrance of mitosis (</a:t>
                      </a:r>
                      <a:r>
                        <a:rPr lang="en-US" baseline="0" dirty="0" err="1" smtClean="0"/>
                        <a:t>more_methyl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600K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Aagaard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wt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al. 2000 JCS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50% of </a:t>
                      </a:r>
                      <a:r>
                        <a:rPr lang="en-US" dirty="0" err="1" smtClean="0"/>
                        <a:t>max_methyl</a:t>
                      </a:r>
                      <a:r>
                        <a:rPr lang="en-US" dirty="0" smtClean="0"/>
                        <a:t>, SUV39H1 increases </a:t>
                      </a:r>
                      <a:r>
                        <a:rPr lang="en-US" dirty="0" err="1" smtClean="0"/>
                        <a:t>collocalization</a:t>
                      </a:r>
                      <a:r>
                        <a:rPr lang="en-US" baseline="0" dirty="0" smtClean="0"/>
                        <a:t> with chromosome and </a:t>
                      </a:r>
                      <a:r>
                        <a:rPr lang="en-US" baseline="0" dirty="0" err="1" smtClean="0"/>
                        <a:t>centromers</a:t>
                      </a:r>
                      <a:r>
                        <a:rPr lang="en-US" baseline="0" dirty="0" smtClean="0"/>
                        <a:t> at the prometaphase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serine kinases and PTPs (</a:t>
                      </a:r>
                      <a:r>
                        <a:rPr lang="en-US" baseline="0" dirty="0" err="1" smtClean="0"/>
                        <a:t>max_phosphor_enzyme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7100K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http://proteineatlas.org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kinase:KDM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/>
                        <a:t>5.9:1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kinases at the entrance of mitosis (</a:t>
                      </a:r>
                      <a:r>
                        <a:rPr lang="en-US" baseline="0" dirty="0" err="1" smtClean="0"/>
                        <a:t>more_phosphor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1000K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Dominguez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D Wang Z 2016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elife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</a:t>
                      </a:r>
                      <a:r>
                        <a:rPr lang="en-US" dirty="0" smtClean="0"/>
                        <a:t>of </a:t>
                      </a:r>
                      <a:r>
                        <a:rPr lang="en-US" dirty="0" err="1" smtClean="0"/>
                        <a:t>max_phosphor_enzyme</a:t>
                      </a:r>
                      <a:r>
                        <a:rPr lang="en-US" dirty="0" smtClean="0"/>
                        <a:t>, the</a:t>
                      </a:r>
                      <a:r>
                        <a:rPr lang="en-US" baseline="0" dirty="0" smtClean="0"/>
                        <a:t> expression of </a:t>
                      </a:r>
                      <a:r>
                        <a:rPr lang="en-US" baseline="0" dirty="0" err="1" smtClean="0"/>
                        <a:t>auroraB</a:t>
                      </a:r>
                      <a:r>
                        <a:rPr lang="en-US" baseline="0" dirty="0" smtClean="0"/>
                        <a:t> increases at mitosis.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to exist</a:t>
                      </a:r>
                      <a:r>
                        <a:rPr lang="en-US" baseline="0" dirty="0" smtClean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/>
                        <a:t>CDK1</a:t>
                      </a:r>
                      <a:r>
                        <a:rPr lang="en-US" baseline="0" dirty="0" smtClean="0"/>
                        <a:t> is the master regulator]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2)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75350"/>
              </p:ext>
            </p:extLst>
          </p:nvPr>
        </p:nvGraphicFramePr>
        <p:xfrm>
          <a:off x="882468" y="702249"/>
          <a:ext cx="10429447" cy="488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/>
                <a:gridCol w="1065791"/>
                <a:gridCol w="2494919"/>
                <a:gridCol w="324581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H3S10P</a:t>
                      </a:r>
                      <a:r>
                        <a:rPr lang="en-US" baseline="0" dirty="0" smtClean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Serine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KDMs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S10P</a:t>
                      </a:r>
                      <a:r>
                        <a:rPr lang="en-US" baseline="0" dirty="0" smtClean="0"/>
                        <a:t> repels MTs (a(1))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S10P recruits</a:t>
                      </a:r>
                      <a:r>
                        <a:rPr lang="en-US" baseline="0" dirty="0" smtClean="0"/>
                        <a:t> KDMs (a(2))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r>
                        <a:rPr lang="en-US" baseline="0" dirty="0" smtClean="0"/>
                        <a:t> of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or 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or 1- strength of inhibitor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time to exist mitosis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a cell cycle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069" y="411126"/>
            <a:ext cx="1034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Aagaard</a:t>
            </a:r>
            <a:r>
              <a:rPr lang="en-US" dirty="0" smtClean="0"/>
              <a:t> L </a:t>
            </a:r>
            <a:r>
              <a:rPr lang="en-US" dirty="0" err="1" smtClean="0"/>
              <a:t>Jenuwein</a:t>
            </a:r>
            <a:r>
              <a:rPr lang="en-US" dirty="0" smtClean="0"/>
              <a:t> T 2000 JCS, Mitotic phosphorylation of SUV39H1, a novel component of active centromeres, coincides with transient accumulation at mammalian centromeres.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Model3: S10P recruiting KDMs </a:t>
            </a:r>
            <a:r>
              <a:rPr lang="en-US" sz="2400" b="1" dirty="0" smtClean="0"/>
              <a:t>is crucial for fast demethylation at mitotic entrance, while S10P </a:t>
            </a:r>
            <a:r>
              <a:rPr lang="en-US" sz="2400" b="1" dirty="0" smtClean="0"/>
              <a:t>repelling </a:t>
            </a:r>
            <a:r>
              <a:rPr lang="en-US" sz="2400" b="1" dirty="0" smtClean="0"/>
              <a:t>MTs </a:t>
            </a:r>
            <a:r>
              <a:rPr lang="en-US" sz="2400" b="1" dirty="0" smtClean="0"/>
              <a:t>plays </a:t>
            </a:r>
            <a:r>
              <a:rPr lang="en-US" sz="2400" b="1" dirty="0" smtClean="0"/>
              <a:t>an assisting role</a:t>
            </a:r>
            <a:endParaRPr lang="en-US" sz="2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7840392" y="82377"/>
            <a:ext cx="4551528" cy="2621908"/>
            <a:chOff x="797041" y="156518"/>
            <a:chExt cx="4551528" cy="2621908"/>
          </a:xfrm>
        </p:grpSpPr>
        <p:grpSp>
          <p:nvGrpSpPr>
            <p:cNvPr id="51" name="Group 50"/>
            <p:cNvGrpSpPr/>
            <p:nvPr/>
          </p:nvGrpSpPr>
          <p:grpSpPr>
            <a:xfrm>
              <a:off x="797041" y="1172540"/>
              <a:ext cx="818865" cy="655092"/>
              <a:chOff x="2586251" y="1153236"/>
              <a:chExt cx="818865" cy="655092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86251" y="1153236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15904" y="1289713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MT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486253" y="2123334"/>
              <a:ext cx="818865" cy="655092"/>
              <a:chOff x="3275463" y="2104030"/>
              <a:chExt cx="818865" cy="65509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05116" y="2240507"/>
                <a:ext cx="62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K9M</a:t>
                </a:r>
                <a:endParaRPr lang="en-US" b="1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102789" y="1168412"/>
              <a:ext cx="818865" cy="655092"/>
              <a:chOff x="3275463" y="2104030"/>
              <a:chExt cx="818865" cy="65509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KDM</a:t>
                </a:r>
                <a:endParaRPr lang="en-US" b="1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92788" y="2123334"/>
              <a:ext cx="818865" cy="655092"/>
              <a:chOff x="3275463" y="2104030"/>
              <a:chExt cx="818865" cy="65509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75464" y="2240507"/>
                <a:ext cx="75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S10P</a:t>
                </a:r>
                <a:endParaRPr lang="en-US" b="1" dirty="0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1480724" y="1720744"/>
              <a:ext cx="263830" cy="40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70" idx="5"/>
            </p:cNvCxnSpPr>
            <p:nvPr/>
          </p:nvCxnSpPr>
          <p:spPr>
            <a:xfrm flipH="1" flipV="1">
              <a:off x="2801734" y="1727568"/>
              <a:ext cx="360279" cy="4254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4092152" y="1141135"/>
              <a:ext cx="908212" cy="655092"/>
              <a:chOff x="3230789" y="2104030"/>
              <a:chExt cx="908212" cy="65509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Kinase</a:t>
                </a:r>
                <a:endParaRPr lang="en-US" b="1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14489" y="2123334"/>
              <a:ext cx="908212" cy="655092"/>
              <a:chOff x="3230789" y="2104030"/>
              <a:chExt cx="908212" cy="65509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275463" y="2104030"/>
                <a:ext cx="818865" cy="655092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230789" y="2246910"/>
                <a:ext cx="90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PTP</a:t>
                </a:r>
                <a:endParaRPr lang="en-US" b="1" dirty="0"/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 flipH="1">
              <a:off x="3688087" y="1732538"/>
              <a:ext cx="524844" cy="4697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3766881" y="2450880"/>
              <a:ext cx="387096" cy="12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0" idx="3"/>
              <a:endCxn id="72" idx="0"/>
            </p:cNvCxnSpPr>
            <p:nvPr/>
          </p:nvCxnSpPr>
          <p:spPr>
            <a:xfrm flipH="1">
              <a:off x="1895686" y="1727568"/>
              <a:ext cx="327023" cy="395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1506724" y="796063"/>
              <a:ext cx="2013524" cy="1256757"/>
            </a:xfrm>
            <a:custGeom>
              <a:avLst/>
              <a:gdLst>
                <a:gd name="connsiteX0" fmla="*/ 1951630 w 2013524"/>
                <a:gd name="connsiteY0" fmla="*/ 1256757 h 1256757"/>
                <a:gd name="connsiteX1" fmla="*/ 1972102 w 2013524"/>
                <a:gd name="connsiteY1" fmla="*/ 1161223 h 1256757"/>
                <a:gd name="connsiteX2" fmla="*/ 1999397 w 2013524"/>
                <a:gd name="connsiteY2" fmla="*/ 690375 h 1256757"/>
                <a:gd name="connsiteX3" fmla="*/ 1726442 w 2013524"/>
                <a:gd name="connsiteY3" fmla="*/ 253647 h 1256757"/>
                <a:gd name="connsiteX4" fmla="*/ 1112293 w 2013524"/>
                <a:gd name="connsiteY4" fmla="*/ 14811 h 1256757"/>
                <a:gd name="connsiteX5" fmla="*/ 573206 w 2013524"/>
                <a:gd name="connsiteY5" fmla="*/ 42107 h 1256757"/>
                <a:gd name="connsiteX6" fmla="*/ 313899 w 2013524"/>
                <a:gd name="connsiteY6" fmla="*/ 178584 h 1256757"/>
                <a:gd name="connsiteX7" fmla="*/ 0 w 2013524"/>
                <a:gd name="connsiteY7" fmla="*/ 362829 h 125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524" h="1256757">
                  <a:moveTo>
                    <a:pt x="1951630" y="1256757"/>
                  </a:moveTo>
                  <a:cubicBezTo>
                    <a:pt x="1957885" y="1256188"/>
                    <a:pt x="1964141" y="1255620"/>
                    <a:pt x="1972102" y="1161223"/>
                  </a:cubicBezTo>
                  <a:cubicBezTo>
                    <a:pt x="1980063" y="1066826"/>
                    <a:pt x="2040340" y="841638"/>
                    <a:pt x="1999397" y="690375"/>
                  </a:cubicBezTo>
                  <a:cubicBezTo>
                    <a:pt x="1958454" y="539112"/>
                    <a:pt x="1874293" y="366241"/>
                    <a:pt x="1726442" y="253647"/>
                  </a:cubicBezTo>
                  <a:cubicBezTo>
                    <a:pt x="1578591" y="141053"/>
                    <a:pt x="1304499" y="50068"/>
                    <a:pt x="1112293" y="14811"/>
                  </a:cubicBezTo>
                  <a:cubicBezTo>
                    <a:pt x="920087" y="-20446"/>
                    <a:pt x="706272" y="14812"/>
                    <a:pt x="573206" y="42107"/>
                  </a:cubicBezTo>
                  <a:cubicBezTo>
                    <a:pt x="440140" y="69402"/>
                    <a:pt x="409433" y="125130"/>
                    <a:pt x="313899" y="178584"/>
                  </a:cubicBezTo>
                  <a:cubicBezTo>
                    <a:pt x="218365" y="232038"/>
                    <a:pt x="109182" y="297433"/>
                    <a:pt x="0" y="36282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97041" y="156518"/>
              <a:ext cx="4551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Network graph</a:t>
              </a:r>
              <a:endParaRPr lang="en-US" sz="2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01394" y="503093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34400" y="1571634"/>
            <a:ext cx="52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x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('model3');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2" y="1600079"/>
            <a:ext cx="6141807" cy="34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319" y="313209"/>
            <a:ext cx="805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at the entrance 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99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('model2');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3" y="1324364"/>
            <a:ext cx="6065129" cy="3898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1552353"/>
            <a:ext cx="400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Q: In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-/- cells, do we still see that the duration of mitosis is dependent on the inhibitor strength?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861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146</cp:revision>
  <dcterms:created xsi:type="dcterms:W3CDTF">2017-02-12T04:11:42Z</dcterms:created>
  <dcterms:modified xsi:type="dcterms:W3CDTF">2017-03-02T08:33:53Z</dcterms:modified>
</cp:coreProperties>
</file>