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4" r:id="rId4"/>
    <p:sldId id="267" r:id="rId5"/>
    <p:sldId id="265" r:id="rId6"/>
    <p:sldId id="266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9" d="100"/>
          <a:sy n="49" d="100"/>
        </p:scale>
        <p:origin x="728" y="4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2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5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7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1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2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8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2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7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3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7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F81DB-72FD-4E0B-96E8-AA8F3653C4D4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4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797041" y="156518"/>
            <a:ext cx="4551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Network graph</a:t>
            </a:r>
            <a:endParaRPr 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005384" y="2191403"/>
            <a:ext cx="3896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&gt;&gt; cd </a:t>
            </a:r>
            <a:r>
              <a:rPr lang="en-US" b="1" dirty="0" err="1" smtClean="0"/>
              <a:t>fluocell</a:t>
            </a:r>
            <a:r>
              <a:rPr lang="en-US" b="1" dirty="0" smtClean="0"/>
              <a:t>-current/app/model/</a:t>
            </a:r>
          </a:p>
          <a:p>
            <a:r>
              <a:rPr lang="en-US" b="1" dirty="0" smtClean="0"/>
              <a:t>&gt;&gt; </a:t>
            </a:r>
            <a:r>
              <a:rPr lang="en-US" b="1" dirty="0" err="1" smtClean="0"/>
              <a:t>test_pm_model</a:t>
            </a:r>
            <a:r>
              <a:rPr lang="en-US" b="1" dirty="0" smtClean="0"/>
              <a:t>('model4');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41" y="3230721"/>
            <a:ext cx="5146294" cy="32926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641" y="3230721"/>
            <a:ext cx="5387360" cy="347130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797041" y="1141135"/>
            <a:ext cx="4225660" cy="1637291"/>
            <a:chOff x="797041" y="1141135"/>
            <a:chExt cx="4225660" cy="1637291"/>
          </a:xfrm>
        </p:grpSpPr>
        <p:grpSp>
          <p:nvGrpSpPr>
            <p:cNvPr id="10" name="Group 9"/>
            <p:cNvGrpSpPr/>
            <p:nvPr/>
          </p:nvGrpSpPr>
          <p:grpSpPr>
            <a:xfrm>
              <a:off x="797041" y="1172540"/>
              <a:ext cx="818865" cy="655092"/>
              <a:chOff x="2586251" y="1153236"/>
              <a:chExt cx="818865" cy="655092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586251" y="1153236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715904" y="1289713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MT</a:t>
                </a:r>
                <a:endParaRPr lang="en-US" b="1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486253" y="2123334"/>
              <a:ext cx="818865" cy="655092"/>
              <a:chOff x="3275463" y="2104030"/>
              <a:chExt cx="818865" cy="65509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275463" y="2104030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295934" y="2240507"/>
                <a:ext cx="798394" cy="295466"/>
              </a:xfrm>
              <a:prstGeom prst="rect">
                <a:avLst/>
              </a:prstGeom>
              <a:noFill/>
            </p:spPr>
            <p:txBody>
              <a:bodyPr wrap="square" lIns="9144" tIns="9144" rIns="9144" bIns="9144" rtlCol="0">
                <a:spAutoFit/>
              </a:bodyPr>
              <a:lstStyle/>
              <a:p>
                <a:pPr algn="ctr"/>
                <a:r>
                  <a:rPr lang="en-US" b="1" dirty="0" smtClean="0"/>
                  <a:t>H3K9M</a:t>
                </a:r>
                <a:endParaRPr lang="en-US" b="1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102789" y="1168412"/>
              <a:ext cx="818865" cy="655092"/>
              <a:chOff x="3275463" y="2104030"/>
              <a:chExt cx="818865" cy="655092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275463" y="2104030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275464" y="2240507"/>
                <a:ext cx="757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KDM</a:t>
                </a:r>
                <a:endParaRPr lang="en-US" b="1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860240" y="2123334"/>
              <a:ext cx="851413" cy="655092"/>
              <a:chOff x="3242915" y="2104030"/>
              <a:chExt cx="851413" cy="655092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3275463" y="2104030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242915" y="2240507"/>
                <a:ext cx="851413" cy="295466"/>
              </a:xfrm>
              <a:prstGeom prst="rect">
                <a:avLst/>
              </a:prstGeom>
              <a:noFill/>
            </p:spPr>
            <p:txBody>
              <a:bodyPr wrap="square" lIns="9144" tIns="9144" rIns="9144" bIns="9144" rtlCol="0">
                <a:spAutoFit/>
              </a:bodyPr>
              <a:lstStyle/>
              <a:p>
                <a:pPr algn="ctr"/>
                <a:r>
                  <a:rPr lang="en-US" b="1" dirty="0" smtClean="0"/>
                  <a:t>H3S10P</a:t>
                </a:r>
                <a:endParaRPr lang="en-US" b="1" dirty="0"/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1480724" y="1720744"/>
              <a:ext cx="263830" cy="4025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7" idx="5"/>
            </p:cNvCxnSpPr>
            <p:nvPr/>
          </p:nvCxnSpPr>
          <p:spPr>
            <a:xfrm flipH="1" flipV="1">
              <a:off x="2801734" y="1727568"/>
              <a:ext cx="360279" cy="4254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4092152" y="1141135"/>
              <a:ext cx="908212" cy="655092"/>
              <a:chOff x="3230789" y="2104030"/>
              <a:chExt cx="908212" cy="655092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3275463" y="2104030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230789" y="2246910"/>
                <a:ext cx="908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Kinase</a:t>
                </a:r>
                <a:endParaRPr lang="en-US" b="1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114489" y="2123334"/>
              <a:ext cx="908212" cy="655092"/>
              <a:chOff x="3230789" y="2104030"/>
              <a:chExt cx="908212" cy="65509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3275463" y="2104030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230789" y="2246910"/>
                <a:ext cx="908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PTP</a:t>
                </a:r>
                <a:endParaRPr lang="en-US" b="1" dirty="0"/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 flipH="1">
              <a:off x="3688087" y="1732538"/>
              <a:ext cx="524844" cy="46977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3766881" y="2450880"/>
              <a:ext cx="387096" cy="12737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7" idx="3"/>
              <a:endCxn id="14" idx="0"/>
            </p:cNvCxnSpPr>
            <p:nvPr/>
          </p:nvCxnSpPr>
          <p:spPr>
            <a:xfrm flipH="1">
              <a:off x="1895686" y="1727568"/>
              <a:ext cx="327023" cy="3957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reeform 3"/>
          <p:cNvSpPr/>
          <p:nvPr/>
        </p:nvSpPr>
        <p:spPr>
          <a:xfrm>
            <a:off x="1492250" y="749604"/>
            <a:ext cx="1968801" cy="1295096"/>
          </a:xfrm>
          <a:custGeom>
            <a:avLst/>
            <a:gdLst>
              <a:gd name="connsiteX0" fmla="*/ 1930400 w 1968801"/>
              <a:gd name="connsiteY0" fmla="*/ 1295096 h 1295096"/>
              <a:gd name="connsiteX1" fmla="*/ 1962150 w 1968801"/>
              <a:gd name="connsiteY1" fmla="*/ 869646 h 1295096"/>
              <a:gd name="connsiteX2" fmla="*/ 1816100 w 1968801"/>
              <a:gd name="connsiteY2" fmla="*/ 387046 h 1295096"/>
              <a:gd name="connsiteX3" fmla="*/ 1352550 w 1968801"/>
              <a:gd name="connsiteY3" fmla="*/ 44146 h 1295096"/>
              <a:gd name="connsiteX4" fmla="*/ 603250 w 1968801"/>
              <a:gd name="connsiteY4" fmla="*/ 25096 h 1295096"/>
              <a:gd name="connsiteX5" fmla="*/ 146050 w 1968801"/>
              <a:gd name="connsiteY5" fmla="*/ 234646 h 1295096"/>
              <a:gd name="connsiteX6" fmla="*/ 0 w 1968801"/>
              <a:gd name="connsiteY6" fmla="*/ 361646 h 1295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8801" h="1295096">
                <a:moveTo>
                  <a:pt x="1930400" y="1295096"/>
                </a:moveTo>
                <a:cubicBezTo>
                  <a:pt x="1955800" y="1158042"/>
                  <a:pt x="1981200" y="1020988"/>
                  <a:pt x="1962150" y="869646"/>
                </a:cubicBezTo>
                <a:cubicBezTo>
                  <a:pt x="1943100" y="718304"/>
                  <a:pt x="1917700" y="524629"/>
                  <a:pt x="1816100" y="387046"/>
                </a:cubicBezTo>
                <a:cubicBezTo>
                  <a:pt x="1714500" y="249463"/>
                  <a:pt x="1554692" y="104471"/>
                  <a:pt x="1352550" y="44146"/>
                </a:cubicBezTo>
                <a:cubicBezTo>
                  <a:pt x="1150408" y="-16179"/>
                  <a:pt x="804333" y="-6654"/>
                  <a:pt x="603250" y="25096"/>
                </a:cubicBezTo>
                <a:cubicBezTo>
                  <a:pt x="402167" y="56846"/>
                  <a:pt x="246592" y="178554"/>
                  <a:pt x="146050" y="234646"/>
                </a:cubicBezTo>
                <a:cubicBezTo>
                  <a:pt x="45508" y="290738"/>
                  <a:pt x="22754" y="326192"/>
                  <a:pt x="0" y="361646"/>
                </a:cubicBezTo>
              </a:path>
            </a:pathLst>
          </a:custGeom>
          <a:noFill/>
          <a:ln w="19050">
            <a:solidFill>
              <a:schemeClr val="tx1"/>
            </a:solidFill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2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1382" y="498764"/>
            <a:ext cx="714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&gt;&gt; data = </a:t>
            </a:r>
            <a:r>
              <a:rPr lang="en-US" dirty="0" err="1" smtClean="0"/>
              <a:t>model_init_data</a:t>
            </a:r>
            <a:r>
              <a:rPr lang="en-US" dirty="0" smtClean="0"/>
              <a:t>(‘model1');</a:t>
            </a:r>
          </a:p>
          <a:p>
            <a:r>
              <a:rPr lang="en-US" dirty="0" smtClean="0"/>
              <a:t>&gt;&gt; res = </a:t>
            </a:r>
            <a:r>
              <a:rPr lang="en-US" dirty="0" err="1" smtClean="0"/>
              <a:t>phospho_methyl_model</a:t>
            </a:r>
            <a:r>
              <a:rPr lang="en-US" dirty="0" smtClean="0"/>
              <a:t>(data, 'b',1, '</a:t>
            </a:r>
            <a:r>
              <a:rPr lang="en-US" dirty="0" err="1" smtClean="0"/>
              <a:t>show_figure</a:t>
            </a:r>
            <a:r>
              <a:rPr lang="en-US" dirty="0" smtClean="0"/>
              <a:t>', 1);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47412" y="987688"/>
            <a:ext cx="250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Signal Matrix (</a:t>
            </a:r>
            <a:r>
              <a:rPr lang="en-US" b="1" dirty="0" err="1" smtClean="0"/>
              <a:t>mol</a:t>
            </a:r>
            <a:r>
              <a:rPr lang="en-US" b="1" dirty="0" smtClean="0"/>
              <a:t>/min)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11382" y="1678132"/>
            <a:ext cx="52924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% The </a:t>
            </a:r>
            <a:r>
              <a:rPr lang="en-US" dirty="0" err="1" smtClean="0"/>
              <a:t>state_variable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y(:,i+1) = y(:,</a:t>
            </a:r>
            <a:r>
              <a:rPr lang="en-US" b="1" dirty="0" err="1" smtClean="0"/>
              <a:t>i</a:t>
            </a:r>
            <a:r>
              <a:rPr lang="en-US" b="1" dirty="0" smtClean="0"/>
              <a:t>)+</a:t>
            </a:r>
            <a:r>
              <a:rPr lang="en-US" b="1" dirty="0" err="1" smtClean="0"/>
              <a:t>dt</a:t>
            </a:r>
            <a:r>
              <a:rPr lang="en-US" b="1" dirty="0" smtClean="0"/>
              <a:t>*</a:t>
            </a:r>
            <a:r>
              <a:rPr lang="en-US" b="1" dirty="0" err="1" smtClean="0"/>
              <a:t>signal_matrix</a:t>
            </a:r>
            <a:r>
              <a:rPr lang="en-US" b="1" dirty="0" smtClean="0"/>
              <a:t>*y(:,</a:t>
            </a:r>
            <a:r>
              <a:rPr lang="en-US" b="1" dirty="0" err="1" smtClean="0"/>
              <a:t>i</a:t>
            </a:r>
            <a:r>
              <a:rPr lang="en-US" b="1" dirty="0" smtClean="0"/>
              <a:t>) +c</a:t>
            </a:r>
          </a:p>
          <a:p>
            <a:endParaRPr lang="en-US" dirty="0"/>
          </a:p>
          <a:p>
            <a:r>
              <a:rPr lang="en-US" dirty="0" smtClean="0"/>
              <a:t>% S10p repels MTs and recruits KDMs</a:t>
            </a:r>
          </a:p>
          <a:p>
            <a:r>
              <a:rPr lang="en-US" b="1" dirty="0" err="1" smtClean="0"/>
              <a:t>delta_phospho</a:t>
            </a:r>
            <a:r>
              <a:rPr lang="en-US" b="1" dirty="0" smtClean="0"/>
              <a:t> </a:t>
            </a:r>
            <a:r>
              <a:rPr lang="en-US" b="1" dirty="0"/>
              <a:t>= y(1,i+1)-y(1,i);</a:t>
            </a:r>
            <a:endParaRPr lang="en-US" dirty="0"/>
          </a:p>
          <a:p>
            <a:r>
              <a:rPr lang="en-US" b="1" dirty="0" smtClean="0"/>
              <a:t>y(5</a:t>
            </a:r>
            <a:r>
              <a:rPr lang="en-US" b="1" dirty="0"/>
              <a:t>, i+1) = y(5,i+1) - a1*</a:t>
            </a:r>
            <a:r>
              <a:rPr lang="en-US" b="1" dirty="0" err="1"/>
              <a:t>delta_phospho</a:t>
            </a:r>
            <a:r>
              <a:rPr lang="en-US" b="1" dirty="0"/>
              <a:t>;</a:t>
            </a:r>
            <a:endParaRPr lang="en-US" dirty="0"/>
          </a:p>
          <a:p>
            <a:r>
              <a:rPr lang="es-ES" b="1" dirty="0" smtClean="0"/>
              <a:t>y(6</a:t>
            </a:r>
            <a:r>
              <a:rPr lang="es-ES" b="1" dirty="0"/>
              <a:t>, i+1) = y(6, i+1) + a2*</a:t>
            </a:r>
            <a:r>
              <a:rPr lang="es-ES" b="1" dirty="0" err="1"/>
              <a:t>delta_phospho</a:t>
            </a:r>
            <a:r>
              <a:rPr lang="es-ES" b="1" dirty="0"/>
              <a:t>;</a:t>
            </a:r>
            <a:endParaRPr lang="es-ES" dirty="0"/>
          </a:p>
          <a:p>
            <a:endParaRPr lang="en-US" dirty="0" smtClean="0"/>
          </a:p>
          <a:p>
            <a:r>
              <a:rPr lang="en-US" dirty="0" smtClean="0"/>
              <a:t>%The initial values of y is given by</a:t>
            </a:r>
          </a:p>
          <a:p>
            <a:r>
              <a:rPr lang="en-US" b="1" dirty="0"/>
              <a:t>y(1, 1) = 0; % H3S10 phosphorylation</a:t>
            </a:r>
            <a:endParaRPr lang="en-US" dirty="0"/>
          </a:p>
          <a:p>
            <a:r>
              <a:rPr lang="en-US" b="1" dirty="0"/>
              <a:t>y(2, 1) = 500; % kinase/</a:t>
            </a:r>
            <a:r>
              <a:rPr lang="en-US" b="1" dirty="0" err="1"/>
              <a:t>phospho_plus</a:t>
            </a:r>
            <a:endParaRPr lang="en-US" dirty="0"/>
          </a:p>
          <a:p>
            <a:r>
              <a:rPr lang="en-US" b="1" dirty="0"/>
              <a:t>y(3, 1) = 500; % </a:t>
            </a:r>
            <a:r>
              <a:rPr lang="en-US" b="1" dirty="0" err="1"/>
              <a:t>phosphotase</a:t>
            </a:r>
            <a:r>
              <a:rPr lang="en-US" b="1" dirty="0"/>
              <a:t>/</a:t>
            </a:r>
            <a:r>
              <a:rPr lang="en-US" b="1" dirty="0" err="1"/>
              <a:t>phospho_minus</a:t>
            </a:r>
            <a:endParaRPr lang="en-US" dirty="0"/>
          </a:p>
          <a:p>
            <a:r>
              <a:rPr lang="en-US" b="1" dirty="0"/>
              <a:t>y(4, 1) = </a:t>
            </a:r>
            <a:r>
              <a:rPr lang="en-US" b="1" dirty="0" err="1"/>
              <a:t>data.basal_methyl</a:t>
            </a:r>
            <a:r>
              <a:rPr lang="en-US" b="1" dirty="0"/>
              <a:t>; % K9 methylation</a:t>
            </a:r>
            <a:endParaRPr lang="en-US" dirty="0"/>
          </a:p>
          <a:p>
            <a:r>
              <a:rPr lang="en-US" b="1" dirty="0"/>
              <a:t>y(5, 1) = 100; % </a:t>
            </a:r>
            <a:r>
              <a:rPr lang="en-US" b="1" dirty="0" err="1"/>
              <a:t>methyltransferaze</a:t>
            </a:r>
            <a:r>
              <a:rPr lang="en-US" b="1" dirty="0"/>
              <a:t>/</a:t>
            </a:r>
            <a:r>
              <a:rPr lang="en-US" b="1" dirty="0" err="1"/>
              <a:t>methyl_plus</a:t>
            </a:r>
            <a:endParaRPr lang="en-US" dirty="0"/>
          </a:p>
          <a:p>
            <a:r>
              <a:rPr lang="en-US" b="1" dirty="0"/>
              <a:t>y(6, 1) = 100; % </a:t>
            </a:r>
            <a:r>
              <a:rPr lang="en-US" b="1" dirty="0" smtClean="0"/>
              <a:t>demethylase/</a:t>
            </a:r>
            <a:r>
              <a:rPr lang="en-US" b="1" dirty="0" err="1" smtClean="0"/>
              <a:t>methyl_minus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93107" y="1276350"/>
            <a:ext cx="852487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500"/>
              </a:lnSpc>
            </a:pPr>
            <a:r>
              <a:rPr lang="en-US" b="1" dirty="0" smtClean="0"/>
              <a:t>S10p</a:t>
            </a:r>
          </a:p>
          <a:p>
            <a:pPr algn="r">
              <a:lnSpc>
                <a:spcPts val="2500"/>
              </a:lnSpc>
            </a:pPr>
            <a:r>
              <a:rPr lang="en-US" b="1" dirty="0" smtClean="0"/>
              <a:t>Kinase</a:t>
            </a:r>
          </a:p>
          <a:p>
            <a:pPr algn="r">
              <a:lnSpc>
                <a:spcPts val="2500"/>
              </a:lnSpc>
            </a:pPr>
            <a:r>
              <a:rPr lang="en-US" b="1" dirty="0" smtClean="0"/>
              <a:t>PTP</a:t>
            </a:r>
          </a:p>
          <a:p>
            <a:pPr algn="r">
              <a:lnSpc>
                <a:spcPts val="2500"/>
              </a:lnSpc>
            </a:pPr>
            <a:r>
              <a:rPr lang="en-US" b="1" dirty="0" smtClean="0"/>
              <a:t>K9me</a:t>
            </a:r>
          </a:p>
          <a:p>
            <a:pPr algn="r">
              <a:lnSpc>
                <a:spcPts val="2500"/>
              </a:lnSpc>
            </a:pPr>
            <a:r>
              <a:rPr lang="en-US" b="1" dirty="0" smtClean="0"/>
              <a:t>MT</a:t>
            </a:r>
          </a:p>
          <a:p>
            <a:pPr algn="r">
              <a:lnSpc>
                <a:spcPts val="2500"/>
              </a:lnSpc>
            </a:pPr>
            <a:r>
              <a:rPr lang="en-US" b="1" dirty="0" smtClean="0"/>
              <a:t>KDM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9246139" y="2432377"/>
            <a:ext cx="85248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b="1" dirty="0" smtClean="0"/>
              <a:t>S10p</a:t>
            </a:r>
          </a:p>
          <a:p>
            <a:pPr algn="r">
              <a:lnSpc>
                <a:spcPts val="3000"/>
              </a:lnSpc>
            </a:pPr>
            <a:r>
              <a:rPr lang="en-US" b="1" dirty="0" smtClean="0"/>
              <a:t>Kinase</a:t>
            </a:r>
          </a:p>
          <a:p>
            <a:pPr algn="r">
              <a:lnSpc>
                <a:spcPts val="3000"/>
              </a:lnSpc>
            </a:pPr>
            <a:r>
              <a:rPr lang="en-US" b="1" dirty="0" smtClean="0"/>
              <a:t>PTP</a:t>
            </a:r>
          </a:p>
          <a:p>
            <a:pPr algn="r">
              <a:lnSpc>
                <a:spcPts val="3000"/>
              </a:lnSpc>
            </a:pPr>
            <a:r>
              <a:rPr lang="en-US" b="1" dirty="0" smtClean="0"/>
              <a:t>K9me</a:t>
            </a:r>
          </a:p>
          <a:p>
            <a:pPr algn="r">
              <a:lnSpc>
                <a:spcPts val="3000"/>
              </a:lnSpc>
            </a:pPr>
            <a:r>
              <a:rPr lang="en-US" b="1" dirty="0" smtClean="0"/>
              <a:t>MT</a:t>
            </a:r>
          </a:p>
          <a:p>
            <a:pPr algn="r">
              <a:lnSpc>
                <a:spcPts val="3000"/>
              </a:lnSpc>
            </a:pPr>
            <a:r>
              <a:rPr lang="en-US" b="1" dirty="0" smtClean="0"/>
              <a:t>KDM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48567" y="4496623"/>
            <a:ext cx="5063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% y is bounded above and below by</a:t>
            </a:r>
          </a:p>
          <a:p>
            <a:r>
              <a:rPr lang="es-ES" b="1" dirty="0" err="1"/>
              <a:t>y_min</a:t>
            </a:r>
            <a:r>
              <a:rPr lang="es-ES" b="1" dirty="0"/>
              <a:t> = [0; 0; 0; 0; 0; 0];</a:t>
            </a:r>
            <a:endParaRPr lang="es-ES" dirty="0"/>
          </a:p>
          <a:p>
            <a:r>
              <a:rPr lang="en-US" b="1" dirty="0" err="1"/>
              <a:t>y_max</a:t>
            </a:r>
            <a:r>
              <a:rPr lang="en-US" b="1" dirty="0"/>
              <a:t> = [</a:t>
            </a:r>
            <a:r>
              <a:rPr lang="en-US" b="1" dirty="0" err="1"/>
              <a:t>num_histone</a:t>
            </a:r>
            <a:r>
              <a:rPr lang="en-US" b="1" dirty="0"/>
              <a:t>; </a:t>
            </a:r>
            <a:r>
              <a:rPr lang="en-US" b="1" dirty="0" err="1"/>
              <a:t>max_mol</a:t>
            </a:r>
            <a:r>
              <a:rPr lang="en-US" b="1" dirty="0"/>
              <a:t>; </a:t>
            </a:r>
            <a:r>
              <a:rPr lang="en-US" b="1" dirty="0" err="1"/>
              <a:t>max_mol</a:t>
            </a:r>
            <a:r>
              <a:rPr lang="en-US" b="1" dirty="0"/>
              <a:t>; ...</a:t>
            </a:r>
            <a:endParaRPr lang="en-US" dirty="0"/>
          </a:p>
          <a:p>
            <a:r>
              <a:rPr lang="en-US" b="1" dirty="0"/>
              <a:t>    </a:t>
            </a:r>
            <a:r>
              <a:rPr lang="en-US" b="1" dirty="0" err="1"/>
              <a:t>num_histone</a:t>
            </a:r>
            <a:r>
              <a:rPr lang="en-US" b="1" dirty="0"/>
              <a:t>; </a:t>
            </a:r>
            <a:r>
              <a:rPr lang="en-US" b="1" dirty="0" err="1"/>
              <a:t>max_methyl</a:t>
            </a:r>
            <a:r>
              <a:rPr lang="en-US" b="1" dirty="0"/>
              <a:t>; </a:t>
            </a:r>
            <a:r>
              <a:rPr lang="en-US" b="1" dirty="0" err="1"/>
              <a:t>max_methyl</a:t>
            </a:r>
            <a:r>
              <a:rPr lang="en-US" b="1" dirty="0"/>
              <a:t>];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0929" t="6052" r="8125" b="9606"/>
          <a:stretch/>
        </p:blipFill>
        <p:spPr>
          <a:xfrm>
            <a:off x="8654341" y="1357020"/>
            <a:ext cx="2457451" cy="191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7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9647" y="174196"/>
            <a:ext cx="8799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Model Parameters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46629" y="904740"/>
            <a:ext cx="1071029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case 'model4' % Follow the references, 3/2/2017</a:t>
            </a:r>
            <a:endParaRPr lang="en-US" dirty="0"/>
          </a:p>
          <a:p>
            <a:r>
              <a:rPr lang="en-US" b="1" dirty="0"/>
              <a:t>        </a:t>
            </a:r>
            <a:r>
              <a:rPr lang="en-US" b="1" dirty="0" err="1"/>
              <a:t>data.num_histone</a:t>
            </a:r>
            <a:r>
              <a:rPr lang="en-US" b="1" dirty="0"/>
              <a:t> = 60000; % 60M histone</a:t>
            </a:r>
            <a:endParaRPr lang="en-US" dirty="0"/>
          </a:p>
          <a:p>
            <a:r>
              <a:rPr lang="en-US" b="1" dirty="0"/>
              <a:t>        </a:t>
            </a:r>
            <a:r>
              <a:rPr lang="en-US" b="1" dirty="0" err="1"/>
              <a:t>data.base_methyl</a:t>
            </a:r>
            <a:r>
              <a:rPr lang="en-US" b="1" dirty="0"/>
              <a:t> = </a:t>
            </a:r>
            <a:r>
              <a:rPr lang="en-US" b="1" dirty="0" err="1"/>
              <a:t>data.num_histone</a:t>
            </a:r>
            <a:r>
              <a:rPr lang="en-US" b="1" dirty="0"/>
              <a:t>*0.57; </a:t>
            </a:r>
            <a:endParaRPr lang="en-US" dirty="0"/>
          </a:p>
          <a:p>
            <a:r>
              <a:rPr lang="en-US" b="1" dirty="0"/>
              <a:t>        </a:t>
            </a:r>
            <a:r>
              <a:rPr lang="en-US" b="1" dirty="0" err="1"/>
              <a:t>data.max_methyl_enzyme</a:t>
            </a:r>
            <a:r>
              <a:rPr lang="en-US" b="1" dirty="0"/>
              <a:t> = 1200; % max number of </a:t>
            </a:r>
            <a:r>
              <a:rPr lang="en-US" b="1" dirty="0" err="1"/>
              <a:t>methyltrasferase</a:t>
            </a:r>
            <a:r>
              <a:rPr lang="en-US" b="1" dirty="0"/>
              <a:t> and KDMS</a:t>
            </a:r>
            <a:endParaRPr lang="en-US" dirty="0"/>
          </a:p>
          <a:p>
            <a:r>
              <a:rPr lang="en-US" b="1" dirty="0"/>
              <a:t>        </a:t>
            </a:r>
            <a:r>
              <a:rPr lang="en-US" b="1" dirty="0" err="1"/>
              <a:t>data.more_methyl</a:t>
            </a:r>
            <a:r>
              <a:rPr lang="en-US" b="1" dirty="0"/>
              <a:t> = 600; % more methyltransferase binds with h3k9 during mitosis</a:t>
            </a:r>
            <a:endParaRPr lang="en-US" dirty="0"/>
          </a:p>
          <a:p>
            <a:r>
              <a:rPr lang="en-US" b="1" dirty="0"/>
              <a:t>        % </a:t>
            </a:r>
            <a:r>
              <a:rPr lang="en-US" b="1" dirty="0" err="1"/>
              <a:t>Kinase:KDM</a:t>
            </a:r>
            <a:r>
              <a:rPr lang="en-US" b="1" dirty="0"/>
              <a:t> ratio = 5.9:1 </a:t>
            </a:r>
            <a:endParaRPr lang="en-US" dirty="0"/>
          </a:p>
          <a:p>
            <a:r>
              <a:rPr lang="en-US" b="1" dirty="0"/>
              <a:t>        </a:t>
            </a:r>
            <a:r>
              <a:rPr lang="en-US" b="1" dirty="0" err="1"/>
              <a:t>data.max_phosphor_enzyme</a:t>
            </a:r>
            <a:r>
              <a:rPr lang="en-US" b="1" dirty="0"/>
              <a:t> = </a:t>
            </a:r>
            <a:r>
              <a:rPr lang="en-US" b="1" dirty="0" err="1"/>
              <a:t>data.max_methyl_enzyme</a:t>
            </a:r>
            <a:r>
              <a:rPr lang="en-US" b="1" dirty="0"/>
              <a:t>*5.9; % 7.1M aurora b kinase, max number of kinase and </a:t>
            </a:r>
            <a:r>
              <a:rPr lang="en-US" b="1" dirty="0" err="1"/>
              <a:t>phosphotase</a:t>
            </a:r>
            <a:endParaRPr lang="en-US" dirty="0"/>
          </a:p>
          <a:p>
            <a:r>
              <a:rPr lang="en-US" b="1" dirty="0"/>
              <a:t>        </a:t>
            </a:r>
            <a:r>
              <a:rPr lang="en-US" b="1" dirty="0" err="1"/>
              <a:t>data.more_phospho</a:t>
            </a:r>
            <a:r>
              <a:rPr lang="en-US" b="1" dirty="0"/>
              <a:t> = 1000; % 1000K more kinase binds to h3s10 during mitosis</a:t>
            </a:r>
            <a:endParaRPr lang="en-US" dirty="0"/>
          </a:p>
          <a:p>
            <a:r>
              <a:rPr lang="en-US" b="1" dirty="0"/>
              <a:t>        </a:t>
            </a:r>
            <a:r>
              <a:rPr lang="en-US" b="1" dirty="0" err="1"/>
              <a:t>data.max_time_phospho</a:t>
            </a:r>
            <a:r>
              <a:rPr lang="en-US" b="1" dirty="0"/>
              <a:t> = 30 * </a:t>
            </a:r>
            <a:r>
              <a:rPr lang="en-US" b="1" dirty="0" err="1"/>
              <a:t>data.num_histone</a:t>
            </a:r>
            <a:r>
              <a:rPr lang="en-US" b="1" dirty="0"/>
              <a:t>;  %</a:t>
            </a:r>
            <a:r>
              <a:rPr lang="en-US" b="1" dirty="0" err="1"/>
              <a:t>num_histone</a:t>
            </a:r>
            <a:r>
              <a:rPr lang="en-US" b="1" dirty="0"/>
              <a:t> for 30 min</a:t>
            </a:r>
            <a:endParaRPr lang="en-US" dirty="0"/>
          </a:p>
          <a:p>
            <a:r>
              <a:rPr lang="en-US" b="1" dirty="0"/>
              <a:t>        </a:t>
            </a:r>
            <a:r>
              <a:rPr lang="en-US" b="1" dirty="0" err="1"/>
              <a:t>data.dt</a:t>
            </a:r>
            <a:r>
              <a:rPr lang="en-US" b="1" dirty="0"/>
              <a:t>(1) = 40; % min, time to exit mitosis; enter mitosis at 0 min</a:t>
            </a:r>
            <a:endParaRPr lang="en-US" dirty="0"/>
          </a:p>
          <a:p>
            <a:r>
              <a:rPr lang="fr-FR" b="1" dirty="0"/>
              <a:t>        </a:t>
            </a:r>
            <a:r>
              <a:rPr lang="fr-FR" b="1" dirty="0" err="1"/>
              <a:t>data.dt</a:t>
            </a:r>
            <a:r>
              <a:rPr lang="fr-FR" b="1" dirty="0"/>
              <a:t>(2) = 300; % min, </a:t>
            </a:r>
            <a:r>
              <a:rPr lang="fr-FR" b="1" dirty="0" err="1"/>
              <a:t>cell</a:t>
            </a:r>
            <a:r>
              <a:rPr lang="fr-FR" b="1" dirty="0"/>
              <a:t> cycle duration</a:t>
            </a:r>
            <a:endParaRPr lang="fr-FR" dirty="0"/>
          </a:p>
          <a:p>
            <a:r>
              <a:rPr lang="en-US" b="1" dirty="0"/>
              <a:t>        % </a:t>
            </a:r>
            <a:endParaRPr lang="en-US" dirty="0"/>
          </a:p>
          <a:p>
            <a:r>
              <a:rPr lang="en-US" b="1" dirty="0"/>
              <a:t>        </a:t>
            </a:r>
            <a:r>
              <a:rPr lang="en-US" b="1" dirty="0" err="1"/>
              <a:t>data.a</a:t>
            </a:r>
            <a:r>
              <a:rPr lang="en-US" b="1" dirty="0"/>
              <a:t>(1) = 0.03; % phosphorylation repels methyltransferase</a:t>
            </a:r>
            <a:endParaRPr lang="en-US" dirty="0"/>
          </a:p>
          <a:p>
            <a:r>
              <a:rPr lang="en-US" b="1" dirty="0"/>
              <a:t>        </a:t>
            </a:r>
            <a:r>
              <a:rPr lang="en-US" b="1" dirty="0" err="1"/>
              <a:t>data.a</a:t>
            </a:r>
            <a:r>
              <a:rPr lang="en-US" b="1" dirty="0"/>
              <a:t>(2) = 0.03;  % phosphorylation recruit demethylase</a:t>
            </a:r>
            <a:endParaRPr lang="en-US" dirty="0"/>
          </a:p>
          <a:p>
            <a:r>
              <a:rPr lang="en-US" b="1" dirty="0"/>
              <a:t>        </a:t>
            </a:r>
            <a:r>
              <a:rPr lang="en-US" b="1" dirty="0" err="1"/>
              <a:t>data.b</a:t>
            </a:r>
            <a:r>
              <a:rPr lang="en-US" b="1" dirty="0"/>
              <a:t> = 1; % the strength of kinase; </a:t>
            </a:r>
            <a:endParaRPr lang="en-US" dirty="0"/>
          </a:p>
          <a:p>
            <a:r>
              <a:rPr lang="en-US" b="1" dirty="0"/>
              <a:t>        %</a:t>
            </a:r>
            <a:endParaRPr lang="en-US" dirty="0"/>
          </a:p>
          <a:p>
            <a:r>
              <a:rPr lang="en-US" b="1" dirty="0"/>
              <a:t>        </a:t>
            </a:r>
            <a:r>
              <a:rPr lang="en-US" b="1" dirty="0" err="1"/>
              <a:t>data.time_step</a:t>
            </a:r>
            <a:r>
              <a:rPr lang="en-US" b="1" dirty="0"/>
              <a:t> = 1/60; % min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0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07652" y="4547626"/>
            <a:ext cx="1413164" cy="0"/>
          </a:xfrm>
          <a:prstGeom prst="line">
            <a:avLst/>
          </a:prstGeom>
          <a:ln w="1016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07652" y="4608575"/>
            <a:ext cx="43999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State: 0                       1            2                   0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20816" y="3757051"/>
            <a:ext cx="0" cy="7296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-1" r="36183" b="10718"/>
          <a:stretch/>
        </p:blipFill>
        <p:spPr>
          <a:xfrm>
            <a:off x="3009220" y="656865"/>
            <a:ext cx="5398332" cy="3093614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5420816" y="4547626"/>
            <a:ext cx="940965" cy="0"/>
          </a:xfrm>
          <a:prstGeom prst="line">
            <a:avLst/>
          </a:prstGeom>
          <a:ln w="1016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361781" y="3757051"/>
            <a:ext cx="0" cy="7296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43860" y="1074391"/>
            <a:ext cx="8389" cy="2315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017520" y="3757051"/>
            <a:ext cx="0" cy="7296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361781" y="4547626"/>
            <a:ext cx="655739" cy="0"/>
          </a:xfrm>
          <a:prstGeom prst="line">
            <a:avLst/>
          </a:prstGeom>
          <a:ln w="1016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017520" y="4547626"/>
            <a:ext cx="1413164" cy="0"/>
          </a:xfrm>
          <a:prstGeom prst="line">
            <a:avLst/>
          </a:prstGeom>
          <a:ln w="1016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564109"/>
              </p:ext>
            </p:extLst>
          </p:nvPr>
        </p:nvGraphicFramePr>
        <p:xfrm>
          <a:off x="1055834" y="5013088"/>
          <a:ext cx="1034176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373"/>
                <a:gridCol w="2900946"/>
                <a:gridCol w="2723745"/>
                <a:gridCol w="3678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Enter mitosis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0/1)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Exit</a:t>
                      </a:r>
                      <a:r>
                        <a:rPr lang="en-US" baseline="0" dirty="0" smtClean="0"/>
                        <a:t> mitosis (1/2)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Enter interphase (2/0)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T= 0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Cumulative phosphor</a:t>
                      </a:r>
                      <a:r>
                        <a:rPr lang="en-US" baseline="0" dirty="0" smtClean="0"/>
                        <a:t> &gt;= threshold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Methylation</a:t>
                      </a:r>
                      <a:r>
                        <a:rPr lang="en-US" baseline="0" dirty="0" smtClean="0"/>
                        <a:t> increases to the basal 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Phenom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Both</a:t>
                      </a:r>
                      <a:r>
                        <a:rPr lang="en-US" baseline="0" dirty="0" smtClean="0"/>
                        <a:t> kinase and MT increase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Kinase</a:t>
                      </a:r>
                      <a:r>
                        <a:rPr lang="en-US" baseline="0" dirty="0" smtClean="0"/>
                        <a:t> decrease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Kinase</a:t>
                      </a:r>
                      <a:r>
                        <a:rPr lang="en-US" baseline="0" dirty="0" smtClean="0"/>
                        <a:t> and MT reset to basal levels.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38745" y="160020"/>
            <a:ext cx="8799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Control of three </a:t>
            </a:r>
            <a:r>
              <a:rPr lang="en-US" sz="2400" b="1" dirty="0"/>
              <a:t>s</a:t>
            </a:r>
            <a:r>
              <a:rPr lang="en-US" sz="2400" b="1" dirty="0" smtClean="0"/>
              <a:t>tates between interphase and mitosis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82633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5464" y="184243"/>
            <a:ext cx="8799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Model Parameters (slide 1)</a:t>
            </a:r>
            <a:endParaRPr lang="en-US" sz="2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019031"/>
              </p:ext>
            </p:extLst>
          </p:nvPr>
        </p:nvGraphicFramePr>
        <p:xfrm>
          <a:off x="555464" y="714360"/>
          <a:ext cx="11156124" cy="6938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3952"/>
                <a:gridCol w="1679984"/>
                <a:gridCol w="2724150"/>
                <a:gridCol w="3628038"/>
              </a:tblGrid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 (name)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Value/unit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Justification</a:t>
                      </a:r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Total number of histones (</a:t>
                      </a:r>
                      <a:r>
                        <a:rPr lang="en-US" dirty="0" err="1" smtClean="0"/>
                        <a:t>num_histone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60,000K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Alberts et</a:t>
                      </a:r>
                      <a:r>
                        <a:rPr lang="en-US" baseline="0" dirty="0" smtClean="0"/>
                        <a:t> al. 2002 Molecular Biology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About 60 M molecule of</a:t>
                      </a:r>
                      <a:r>
                        <a:rPr lang="en-US" baseline="0" dirty="0" smtClean="0"/>
                        <a:t> each type per human cell. </a:t>
                      </a:r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Basal level of methylated H3K9 at the</a:t>
                      </a:r>
                      <a:r>
                        <a:rPr lang="en-US" baseline="0" dirty="0" smtClean="0"/>
                        <a:t> interphase (</a:t>
                      </a:r>
                      <a:r>
                        <a:rPr lang="en-US" baseline="0" dirty="0" err="1" smtClean="0"/>
                        <a:t>base_methyl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57% of all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histones 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 change to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50%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Figs. 1c and 1d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Sua</a:t>
                      </a:r>
                      <a:r>
                        <a:rPr lang="en-US" dirty="0" smtClean="0"/>
                        <a:t> -/- </a:t>
                      </a:r>
                      <a:r>
                        <a:rPr lang="en-US" dirty="0" smtClean="0"/>
                        <a:t>decreased </a:t>
                      </a:r>
                      <a:r>
                        <a:rPr lang="en-US" dirty="0" smtClean="0"/>
                        <a:t>40%; TCP (inhibitor KDM) </a:t>
                      </a:r>
                      <a:r>
                        <a:rPr lang="en-US" dirty="0" smtClean="0"/>
                        <a:t>increased </a:t>
                      </a:r>
                      <a:r>
                        <a:rPr lang="en-US" dirty="0" smtClean="0"/>
                        <a:t>30%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.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So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4/7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is about 50% </a:t>
                      </a:r>
                      <a:endParaRPr lang="en-US" dirty="0" smtClean="0">
                        <a:sym typeface="Wingdings" panose="05000000000000000000" pitchFamily="2" charset="2"/>
                      </a:endParaRPr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Total number of</a:t>
                      </a:r>
                      <a:r>
                        <a:rPr lang="en-US" baseline="0" dirty="0" smtClean="0"/>
                        <a:t> MTs/KDMs (</a:t>
                      </a:r>
                      <a:r>
                        <a:rPr lang="en-US" baseline="0" dirty="0" err="1" smtClean="0"/>
                        <a:t>max_methyl_enzyme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1,200K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Biggin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MD 2011 Dev Cell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http://proteineatlas.org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Estimated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based on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RNAseq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copy number from HeLa cells.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KDM4C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relative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to H3F3A and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H3F3B, KDM4D was negligible.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 of MTs</a:t>
                      </a:r>
                      <a:r>
                        <a:rPr lang="en-US" baseline="0" dirty="0" smtClean="0"/>
                        <a:t> at the entrance of mitosis (</a:t>
                      </a:r>
                      <a:r>
                        <a:rPr lang="en-US" baseline="0" dirty="0" err="1" smtClean="0"/>
                        <a:t>more_methyl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600K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Aagaard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L et al. 2000 JCS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50% of </a:t>
                      </a:r>
                      <a:r>
                        <a:rPr lang="en-US" dirty="0" err="1" smtClean="0"/>
                        <a:t>max_methyl</a:t>
                      </a:r>
                      <a:r>
                        <a:rPr lang="en-US" dirty="0" smtClean="0"/>
                        <a:t>, SUV39H1 increases </a:t>
                      </a:r>
                      <a:r>
                        <a:rPr lang="en-US" dirty="0" err="1" smtClean="0"/>
                        <a:t>collocalization</a:t>
                      </a:r>
                      <a:r>
                        <a:rPr lang="en-US" baseline="0" dirty="0" smtClean="0"/>
                        <a:t> with chromosome and </a:t>
                      </a:r>
                      <a:r>
                        <a:rPr lang="en-US" baseline="0" dirty="0" err="1" smtClean="0"/>
                        <a:t>centromers</a:t>
                      </a:r>
                      <a:r>
                        <a:rPr lang="en-US" baseline="0" dirty="0" smtClean="0"/>
                        <a:t> at the prometaphase</a:t>
                      </a:r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Total number of</a:t>
                      </a:r>
                      <a:r>
                        <a:rPr lang="en-US" baseline="0" dirty="0" smtClean="0"/>
                        <a:t> serine kinases and PTPs (</a:t>
                      </a:r>
                      <a:r>
                        <a:rPr lang="en-US" baseline="0" dirty="0" err="1" smtClean="0"/>
                        <a:t>max_phosphor_enzyme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7100K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http://proteineatlas.org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</a:t>
                      </a:r>
                      <a:r>
                        <a:rPr lang="en-US" dirty="0" err="1" smtClean="0"/>
                        <a:t>RNAseq</a:t>
                      </a:r>
                      <a:r>
                        <a:rPr lang="en-US" dirty="0" smtClean="0"/>
                        <a:t> copy data shows</a:t>
                      </a:r>
                      <a:r>
                        <a:rPr lang="en-US" baseline="0" dirty="0" smtClean="0"/>
                        <a:t> that the ratio a</a:t>
                      </a:r>
                      <a:r>
                        <a:rPr lang="en-US" dirty="0" smtClean="0"/>
                        <a:t>urora kinase B:KDM4C is</a:t>
                      </a:r>
                      <a:r>
                        <a:rPr lang="en-US" baseline="0" dirty="0" smtClean="0"/>
                        <a:t> approximately </a:t>
                      </a:r>
                      <a:r>
                        <a:rPr lang="en-US" dirty="0" smtClean="0"/>
                        <a:t>5.9:1. </a:t>
                      </a:r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</a:t>
                      </a:r>
                      <a:r>
                        <a:rPr lang="en-US" baseline="0" dirty="0" smtClean="0"/>
                        <a:t> of kinases at the entrance of mitosis (</a:t>
                      </a:r>
                      <a:r>
                        <a:rPr lang="en-US" baseline="0" dirty="0" err="1" smtClean="0"/>
                        <a:t>more_phosphor</a:t>
                      </a:r>
                      <a:r>
                        <a:rPr lang="en-US" baseline="0" dirty="0" smtClean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1000K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Dominguez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D Wang Z 2016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elife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 of </a:t>
                      </a:r>
                      <a:r>
                        <a:rPr lang="en-US" dirty="0" err="1" smtClean="0"/>
                        <a:t>max_phosphor_enzyme</a:t>
                      </a:r>
                      <a:r>
                        <a:rPr lang="en-US" dirty="0" smtClean="0"/>
                        <a:t>, the</a:t>
                      </a:r>
                      <a:r>
                        <a:rPr lang="en-US" baseline="0" dirty="0" smtClean="0"/>
                        <a:t> expression of </a:t>
                      </a:r>
                      <a:r>
                        <a:rPr lang="en-US" baseline="0" dirty="0" err="1" smtClean="0"/>
                        <a:t>auroraB</a:t>
                      </a:r>
                      <a:r>
                        <a:rPr lang="en-US" baseline="0" dirty="0" smtClean="0"/>
                        <a:t> increases at mitosis. </a:t>
                      </a:r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Threshold to exist</a:t>
                      </a:r>
                      <a:r>
                        <a:rPr lang="en-US" baseline="0" dirty="0" smtClean="0"/>
                        <a:t> mitosis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 min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*</a:t>
                      </a:r>
                      <a:r>
                        <a:rPr lang="en-US" dirty="0" err="1" smtClean="0"/>
                        <a:t>num_histone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[CDK1</a:t>
                      </a:r>
                      <a:r>
                        <a:rPr lang="en-US" baseline="0" dirty="0" smtClean="0"/>
                        <a:t> is the master regulator]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886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093" y="160020"/>
            <a:ext cx="8799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Model Parameters (slide 2)</a:t>
            </a:r>
            <a:endParaRPr lang="en-US" sz="2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260168"/>
              </p:ext>
            </p:extLst>
          </p:nvPr>
        </p:nvGraphicFramePr>
        <p:xfrm>
          <a:off x="882468" y="702249"/>
          <a:ext cx="10429447" cy="451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2920"/>
                <a:gridCol w="1279462"/>
                <a:gridCol w="2281248"/>
                <a:gridCol w="3245817"/>
              </a:tblGrid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 (name)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Value/unit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Justification</a:t>
                      </a:r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Basal</a:t>
                      </a:r>
                      <a:r>
                        <a:rPr lang="en-US" baseline="0" dirty="0" smtClean="0"/>
                        <a:t> level of </a:t>
                      </a:r>
                      <a:r>
                        <a:rPr lang="en-US" dirty="0" smtClean="0"/>
                        <a:t>H3S10P</a:t>
                      </a:r>
                      <a:r>
                        <a:rPr lang="en-US" baseline="0" dirty="0" smtClean="0"/>
                        <a:t> at interphase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Basal</a:t>
                      </a:r>
                      <a:r>
                        <a:rPr lang="en-US" baseline="0" dirty="0" smtClean="0"/>
                        <a:t> level of </a:t>
                      </a:r>
                      <a:r>
                        <a:rPr lang="en-US" dirty="0" smtClean="0"/>
                        <a:t>Serine kinase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Basal level of PTP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Basal level of MTs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074">
                <a:tc>
                  <a:txBody>
                    <a:bodyPr/>
                    <a:lstStyle/>
                    <a:p>
                      <a:r>
                        <a:rPr lang="en-US" dirty="0" smtClean="0"/>
                        <a:t>Basal level of KDMs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S10P</a:t>
                      </a:r>
                      <a:r>
                        <a:rPr lang="en-US" baseline="0" dirty="0" smtClean="0"/>
                        <a:t> repels MTs (a(1))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Based on kinetics in Fig. 2</a:t>
                      </a:r>
                      <a:endParaRPr 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smtClean="0"/>
                        <a:t>S10P recruits</a:t>
                      </a:r>
                      <a:r>
                        <a:rPr lang="en-US" baseline="0" dirty="0" smtClean="0"/>
                        <a:t> KDMs (a(2))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Based</a:t>
                      </a:r>
                      <a:r>
                        <a:rPr lang="en-US" baseline="0" dirty="0" smtClean="0"/>
                        <a:t> on kinetics in </a:t>
                      </a:r>
                      <a:r>
                        <a:rPr lang="en-US" dirty="0" smtClean="0"/>
                        <a:t>Fig. 2</a:t>
                      </a:r>
                      <a:endParaRPr lang="en-US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dirty="0" smtClean="0"/>
                        <a:t>Earliest time to exist mitosis (</a:t>
                      </a:r>
                      <a:r>
                        <a:rPr lang="en-US" dirty="0" err="1" smtClean="0"/>
                        <a:t>dt</a:t>
                      </a:r>
                      <a:r>
                        <a:rPr lang="en-US" dirty="0" smtClean="0"/>
                        <a:t>(1))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r>
                        <a:rPr lang="en-US" baseline="0" dirty="0" smtClean="0"/>
                        <a:t>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 of a cell cycle (</a:t>
                      </a:r>
                      <a:r>
                        <a:rPr lang="en-US" dirty="0" err="1" smtClean="0"/>
                        <a:t>dt</a:t>
                      </a:r>
                      <a:r>
                        <a:rPr lang="en-US" dirty="0" smtClean="0"/>
                        <a:t>(2))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6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840392" y="544042"/>
            <a:ext cx="4225660" cy="2344072"/>
            <a:chOff x="7840392" y="544042"/>
            <a:chExt cx="4225660" cy="2344072"/>
          </a:xfrm>
        </p:grpSpPr>
        <p:sp>
          <p:nvSpPr>
            <p:cNvPr id="76" name="TextBox 75"/>
            <p:cNvSpPr txBox="1"/>
            <p:nvPr/>
          </p:nvSpPr>
          <p:spPr>
            <a:xfrm>
              <a:off x="9549181" y="544042"/>
              <a:ext cx="5272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  <a:endParaRPr lang="en-US" sz="32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853730" y="1727224"/>
              <a:ext cx="5272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chemeClr val="accent4"/>
                  </a:solidFill>
                </a:rPr>
                <a:t>x</a:t>
              </a:r>
              <a:endParaRPr lang="en-US" sz="32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7840392" y="1250823"/>
              <a:ext cx="4225660" cy="1637291"/>
              <a:chOff x="797041" y="1141135"/>
              <a:chExt cx="4225660" cy="1637291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797041" y="1172540"/>
                <a:ext cx="818865" cy="655092"/>
                <a:chOff x="2586251" y="1153236"/>
                <a:chExt cx="818865" cy="655092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2586251" y="1153236"/>
                  <a:ext cx="818865" cy="655092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2715904" y="1289713"/>
                  <a:ext cx="5595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/>
                    <a:t>MT</a:t>
                  </a:r>
                  <a:endParaRPr lang="en-US" b="1" dirty="0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1486253" y="2123334"/>
                <a:ext cx="818865" cy="655092"/>
                <a:chOff x="3275463" y="2104030"/>
                <a:chExt cx="818865" cy="655092"/>
              </a:xfrm>
            </p:grpSpPr>
            <p:sp>
              <p:nvSpPr>
                <p:cNvPr id="83" name="Oval 82"/>
                <p:cNvSpPr/>
                <p:nvPr/>
              </p:nvSpPr>
              <p:spPr>
                <a:xfrm>
                  <a:off x="3275463" y="2104030"/>
                  <a:ext cx="818865" cy="655092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3295934" y="2240507"/>
                  <a:ext cx="798394" cy="295466"/>
                </a:xfrm>
                <a:prstGeom prst="rect">
                  <a:avLst/>
                </a:prstGeom>
                <a:noFill/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pPr algn="ctr"/>
                  <a:r>
                    <a:rPr lang="en-US" b="1" dirty="0" smtClean="0"/>
                    <a:t>H3K9M</a:t>
                  </a:r>
                  <a:endParaRPr lang="en-US" b="1" dirty="0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2102789" y="1168412"/>
                <a:ext cx="818865" cy="655092"/>
                <a:chOff x="3275463" y="2104030"/>
                <a:chExt cx="818865" cy="655092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3275463" y="2104030"/>
                  <a:ext cx="818865" cy="655092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3275464" y="2240507"/>
                  <a:ext cx="7574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/>
                    <a:t>KDM</a:t>
                  </a:r>
                  <a:endParaRPr lang="en-US" b="1" dirty="0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2860240" y="2123334"/>
                <a:ext cx="851413" cy="655092"/>
                <a:chOff x="3242915" y="2104030"/>
                <a:chExt cx="851413" cy="655092"/>
              </a:xfrm>
            </p:grpSpPr>
            <p:sp>
              <p:nvSpPr>
                <p:cNvPr id="79" name="Oval 78"/>
                <p:cNvSpPr/>
                <p:nvPr/>
              </p:nvSpPr>
              <p:spPr>
                <a:xfrm>
                  <a:off x="3275463" y="2104030"/>
                  <a:ext cx="818865" cy="655092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3242915" y="2240507"/>
                  <a:ext cx="851413" cy="295466"/>
                </a:xfrm>
                <a:prstGeom prst="rect">
                  <a:avLst/>
                </a:prstGeom>
                <a:noFill/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pPr algn="ctr"/>
                  <a:r>
                    <a:rPr lang="en-US" b="1" dirty="0" smtClean="0"/>
                    <a:t>H3S10P</a:t>
                  </a:r>
                  <a:endParaRPr lang="en-US" b="1" dirty="0"/>
                </a:p>
              </p:txBody>
            </p:sp>
          </p:grpSp>
          <p:cxnSp>
            <p:nvCxnSpPr>
              <p:cNvPr id="38" name="Straight Arrow Connector 37"/>
              <p:cNvCxnSpPr/>
              <p:nvPr/>
            </p:nvCxnSpPr>
            <p:spPr>
              <a:xfrm>
                <a:off x="1480724" y="1720744"/>
                <a:ext cx="263830" cy="4025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H="1" flipV="1">
                <a:off x="2792001" y="1710707"/>
                <a:ext cx="360279" cy="4254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/>
              <p:cNvGrpSpPr/>
              <p:nvPr/>
            </p:nvGrpSpPr>
            <p:grpSpPr>
              <a:xfrm>
                <a:off x="4092152" y="1141135"/>
                <a:ext cx="908212" cy="655092"/>
                <a:chOff x="3230789" y="2104030"/>
                <a:chExt cx="908212" cy="655092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3275463" y="2104030"/>
                  <a:ext cx="818865" cy="655092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3230789" y="2246910"/>
                  <a:ext cx="9082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/>
                    <a:t>Kinase</a:t>
                  </a:r>
                  <a:endParaRPr lang="en-US" b="1" dirty="0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4114489" y="2123334"/>
                <a:ext cx="908212" cy="655092"/>
                <a:chOff x="3230789" y="2104030"/>
                <a:chExt cx="908212" cy="655092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3275463" y="2104030"/>
                  <a:ext cx="818865" cy="655092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230789" y="2246910"/>
                  <a:ext cx="9082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/>
                    <a:t>PTP</a:t>
                  </a:r>
                  <a:endParaRPr lang="en-US" b="1" dirty="0"/>
                </a:p>
              </p:txBody>
            </p:sp>
          </p:grpSp>
          <p:cxnSp>
            <p:nvCxnSpPr>
              <p:cNvPr id="42" name="Straight Arrow Connector 41"/>
              <p:cNvCxnSpPr/>
              <p:nvPr/>
            </p:nvCxnSpPr>
            <p:spPr>
              <a:xfrm flipH="1">
                <a:off x="3688087" y="1732538"/>
                <a:ext cx="524844" cy="4697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H="1" flipV="1">
                <a:off x="3766881" y="2450880"/>
                <a:ext cx="387096" cy="1273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diamond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81" idx="3"/>
                <a:endCxn id="83" idx="0"/>
              </p:cNvCxnSpPr>
              <p:nvPr/>
            </p:nvCxnSpPr>
            <p:spPr>
              <a:xfrm flipH="1">
                <a:off x="1895686" y="1727568"/>
                <a:ext cx="327023" cy="3957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diamond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Freeform 86"/>
            <p:cNvSpPr/>
            <p:nvPr/>
          </p:nvSpPr>
          <p:spPr>
            <a:xfrm>
              <a:off x="8535601" y="859292"/>
              <a:ext cx="1968801" cy="1295096"/>
            </a:xfrm>
            <a:custGeom>
              <a:avLst/>
              <a:gdLst>
                <a:gd name="connsiteX0" fmla="*/ 1930400 w 1968801"/>
                <a:gd name="connsiteY0" fmla="*/ 1295096 h 1295096"/>
                <a:gd name="connsiteX1" fmla="*/ 1962150 w 1968801"/>
                <a:gd name="connsiteY1" fmla="*/ 869646 h 1295096"/>
                <a:gd name="connsiteX2" fmla="*/ 1816100 w 1968801"/>
                <a:gd name="connsiteY2" fmla="*/ 387046 h 1295096"/>
                <a:gd name="connsiteX3" fmla="*/ 1352550 w 1968801"/>
                <a:gd name="connsiteY3" fmla="*/ 44146 h 1295096"/>
                <a:gd name="connsiteX4" fmla="*/ 603250 w 1968801"/>
                <a:gd name="connsiteY4" fmla="*/ 25096 h 1295096"/>
                <a:gd name="connsiteX5" fmla="*/ 146050 w 1968801"/>
                <a:gd name="connsiteY5" fmla="*/ 234646 h 1295096"/>
                <a:gd name="connsiteX6" fmla="*/ 0 w 1968801"/>
                <a:gd name="connsiteY6" fmla="*/ 361646 h 1295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8801" h="1295096">
                  <a:moveTo>
                    <a:pt x="1930400" y="1295096"/>
                  </a:moveTo>
                  <a:cubicBezTo>
                    <a:pt x="1955800" y="1158042"/>
                    <a:pt x="1981200" y="1020988"/>
                    <a:pt x="1962150" y="869646"/>
                  </a:cubicBezTo>
                  <a:cubicBezTo>
                    <a:pt x="1943100" y="718304"/>
                    <a:pt x="1917700" y="524629"/>
                    <a:pt x="1816100" y="387046"/>
                  </a:cubicBezTo>
                  <a:cubicBezTo>
                    <a:pt x="1714500" y="249463"/>
                    <a:pt x="1554692" y="104471"/>
                    <a:pt x="1352550" y="44146"/>
                  </a:cubicBezTo>
                  <a:cubicBezTo>
                    <a:pt x="1150408" y="-16179"/>
                    <a:pt x="804333" y="-6654"/>
                    <a:pt x="603250" y="25096"/>
                  </a:cubicBezTo>
                  <a:cubicBezTo>
                    <a:pt x="402167" y="56846"/>
                    <a:pt x="246592" y="178554"/>
                    <a:pt x="146050" y="234646"/>
                  </a:cubicBezTo>
                  <a:cubicBezTo>
                    <a:pt x="45508" y="290738"/>
                    <a:pt x="22754" y="326192"/>
                    <a:pt x="0" y="36164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diamond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86992" y="149971"/>
            <a:ext cx="6936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Model3: S10P recruiting KDMs is crucial for fast demethylation at mitotic entrance, while S10P repelling MTs plays an assisting role</a:t>
            </a:r>
            <a:endParaRPr lang="en-US" sz="2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7840392" y="82377"/>
            <a:ext cx="4551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Network graph</a:t>
            </a:r>
            <a:endParaRPr lang="en-US" sz="2400" b="1" dirty="0"/>
          </a:p>
        </p:txBody>
      </p:sp>
      <p:sp>
        <p:nvSpPr>
          <p:cNvPr id="78" name="Rectangle 77"/>
          <p:cNvSpPr/>
          <p:nvPr/>
        </p:nvSpPr>
        <p:spPr>
          <a:xfrm>
            <a:off x="778009" y="5402647"/>
            <a:ext cx="2991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&gt;&gt; </a:t>
            </a:r>
            <a:r>
              <a:rPr lang="en-US" b="1" dirty="0" err="1" smtClean="0"/>
              <a:t>test_pm_model</a:t>
            </a:r>
            <a:r>
              <a:rPr lang="en-US" b="1" dirty="0" smtClean="0"/>
              <a:t>('model3');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12" y="1600079"/>
            <a:ext cx="6141807" cy="348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81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1319" y="313209"/>
            <a:ext cx="8058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Model2: MT did not increase at the entrance of Mitosis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778009" y="5402647"/>
            <a:ext cx="2991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&gt;&gt; </a:t>
            </a:r>
            <a:r>
              <a:rPr lang="en-US" b="1" dirty="0" err="1" smtClean="0"/>
              <a:t>test_pm_model</a:t>
            </a:r>
            <a:r>
              <a:rPr lang="en-US" b="1" dirty="0" smtClean="0"/>
              <a:t>('model2');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53" y="1324364"/>
            <a:ext cx="6065129" cy="3898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0" y="1552353"/>
            <a:ext cx="40049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Q: In </a:t>
            </a:r>
            <a:r>
              <a:rPr lang="en-US" dirty="0" err="1" smtClean="0">
                <a:solidFill>
                  <a:srgbClr val="FF0000"/>
                </a:solidFill>
              </a:rPr>
              <a:t>Sua</a:t>
            </a:r>
            <a:r>
              <a:rPr lang="en-US" dirty="0" smtClean="0">
                <a:solidFill>
                  <a:srgbClr val="FF0000"/>
                </a:solidFill>
              </a:rPr>
              <a:t>-/- cells, do we still see that the duration of mitosis is dependent on the inhibitor strength?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Take a look at Fig 4D.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11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852</Words>
  <Application>Microsoft Office PowerPoint</Application>
  <PresentationFormat>Widescreen</PresentationFormat>
  <Paragraphs>152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Kathy</cp:lastModifiedBy>
  <cp:revision>166</cp:revision>
  <dcterms:created xsi:type="dcterms:W3CDTF">2017-02-12T04:11:42Z</dcterms:created>
  <dcterms:modified xsi:type="dcterms:W3CDTF">2017-03-10T06:14:44Z</dcterms:modified>
</cp:coreProperties>
</file>