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75" r:id="rId3"/>
    <p:sldId id="264" r:id="rId4"/>
    <p:sldId id="265" r:id="rId5"/>
    <p:sldId id="266" r:id="rId6"/>
    <p:sldId id="269" r:id="rId7"/>
    <p:sldId id="268" r:id="rId8"/>
    <p:sldId id="259" r:id="rId9"/>
    <p:sldId id="26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33"/>
    <p:restoredTop sz="84236"/>
  </p:normalViewPr>
  <p:slideViewPr>
    <p:cSldViewPr snapToGrid="0">
      <p:cViewPr varScale="1">
        <p:scale>
          <a:sx n="90" d="100"/>
          <a:sy n="90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B47A7-8C13-6C41-BC82-F20EACC38EDA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7C7C1-837D-3B47-9493-8D30251E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2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7C7C1-837D-3B47-9493-8D30251EF2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85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7C7C1-837D-3B47-9493-8D30251EF2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7C7C1-837D-3B47-9493-8D30251EF2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69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2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5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7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1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2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8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7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3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7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F81DB-72FD-4E0B-96E8-AA8F3653C4D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4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34014" y="99364"/>
            <a:ext cx="368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Network graph (updated 12/30/2017)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66035" y="1453073"/>
            <a:ext cx="3896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&gt;&gt; cd </a:t>
            </a:r>
            <a:r>
              <a:rPr lang="en-US" b="1" dirty="0" err="1"/>
              <a:t>fluocell</a:t>
            </a:r>
            <a:r>
              <a:rPr lang="en-US" b="1" dirty="0"/>
              <a:t>-current/app/model/</a:t>
            </a:r>
          </a:p>
          <a:p>
            <a:r>
              <a:rPr lang="en-US" b="1" dirty="0"/>
              <a:t>&gt;&gt; </a:t>
            </a:r>
            <a:r>
              <a:rPr lang="en-US" b="1" dirty="0" err="1"/>
              <a:t>test_pm_model</a:t>
            </a:r>
            <a:r>
              <a:rPr lang="en-US" b="1" dirty="0"/>
              <a:t>(’test4');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165" y="612243"/>
            <a:ext cx="3566447" cy="1430861"/>
            <a:chOff x="797041" y="797989"/>
            <a:chExt cx="4225660" cy="1980437"/>
          </a:xfrm>
        </p:grpSpPr>
        <p:grpSp>
          <p:nvGrpSpPr>
            <p:cNvPr id="3" name="Group 2"/>
            <p:cNvGrpSpPr/>
            <p:nvPr/>
          </p:nvGrpSpPr>
          <p:grpSpPr>
            <a:xfrm>
              <a:off x="797041" y="1168412"/>
              <a:ext cx="4225660" cy="1610014"/>
              <a:chOff x="797041" y="1168412"/>
              <a:chExt cx="4225660" cy="1610014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97041" y="1172540"/>
                <a:ext cx="818865" cy="655092"/>
                <a:chOff x="2586251" y="1153236"/>
                <a:chExt cx="818865" cy="65509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2586251" y="1153236"/>
                  <a:ext cx="818865" cy="65509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6">
                        <a:lumMod val="0"/>
                        <a:lumOff val="100000"/>
                      </a:schemeClr>
                    </a:gs>
                    <a:gs pos="22000">
                      <a:schemeClr val="accent6">
                        <a:lumMod val="0"/>
                        <a:lumOff val="100000"/>
                      </a:schemeClr>
                    </a:gs>
                    <a:gs pos="100000">
                      <a:schemeClr val="accent6">
                        <a:lumMod val="10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9050">
                  <a:solidFill>
                    <a:schemeClr val="accent6">
                      <a:lumMod val="75000"/>
                    </a:schemeClr>
                  </a:solidFill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715904" y="1289713"/>
                  <a:ext cx="5595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MT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1486253" y="2123334"/>
                <a:ext cx="818865" cy="655092"/>
                <a:chOff x="3275463" y="2104030"/>
                <a:chExt cx="818865" cy="655092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3275463" y="2104030"/>
                  <a:ext cx="818865" cy="65509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9050">
                  <a:solidFill>
                    <a:schemeClr val="accent2">
                      <a:lumMod val="75000"/>
                    </a:schemeClr>
                  </a:solidFill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295934" y="2285826"/>
                  <a:ext cx="798394" cy="203133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H3K9M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2102789" y="1168412"/>
                <a:ext cx="818865" cy="655092"/>
                <a:chOff x="3275463" y="2104030"/>
                <a:chExt cx="818865" cy="65509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275463" y="2104030"/>
                  <a:ext cx="818865" cy="655092"/>
                </a:xfrm>
                <a:prstGeom prst="ellipse">
                  <a:avLst/>
                </a:prstGeom>
                <a:gradFill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 w="19050">
                  <a:solidFill>
                    <a:schemeClr val="accent2">
                      <a:lumMod val="75000"/>
                    </a:schemeClr>
                  </a:solidFill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306170" y="2256462"/>
                  <a:ext cx="7574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KDM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2876513" y="2123334"/>
                <a:ext cx="851413" cy="655092"/>
                <a:chOff x="3259188" y="2104030"/>
                <a:chExt cx="851413" cy="65509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3275463" y="2104030"/>
                  <a:ext cx="818865" cy="65509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9050">
                  <a:solidFill>
                    <a:srgbClr val="C00000"/>
                  </a:solidFill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259188" y="2278337"/>
                  <a:ext cx="851413" cy="203133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H3S10P</a:t>
                  </a:r>
                </a:p>
              </p:txBody>
            </p:sp>
          </p:grpSp>
          <p:cxnSp>
            <p:nvCxnSpPr>
              <p:cNvPr id="22" name="Straight Arrow Connector 21"/>
              <p:cNvCxnSpPr/>
              <p:nvPr/>
            </p:nvCxnSpPr>
            <p:spPr>
              <a:xfrm>
                <a:off x="1480724" y="1744189"/>
                <a:ext cx="263830" cy="4025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endCxn id="17" idx="5"/>
              </p:cNvCxnSpPr>
              <p:nvPr/>
            </p:nvCxnSpPr>
            <p:spPr>
              <a:xfrm flipH="1" flipV="1">
                <a:off x="2801734" y="1727568"/>
                <a:ext cx="360279" cy="4254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/>
              <p:cNvGrpSpPr/>
              <p:nvPr/>
            </p:nvGrpSpPr>
            <p:grpSpPr>
              <a:xfrm>
                <a:off x="4029632" y="1188025"/>
                <a:ext cx="908212" cy="655092"/>
                <a:chOff x="3168269" y="2150920"/>
                <a:chExt cx="908212" cy="655092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197313" y="2150920"/>
                  <a:ext cx="818865" cy="655092"/>
                </a:xfrm>
                <a:prstGeom prst="ellipse">
                  <a:avLst/>
                </a:prstGeom>
                <a:gradFill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 w="19050">
                  <a:solidFill>
                    <a:srgbClr val="C00000"/>
                  </a:solidFill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168269" y="2293800"/>
                  <a:ext cx="9082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Kinase</a:t>
                  </a: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114489" y="2123334"/>
                <a:ext cx="908212" cy="655092"/>
                <a:chOff x="3230789" y="2104030"/>
                <a:chExt cx="908212" cy="65509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3275463" y="2104030"/>
                  <a:ext cx="818865" cy="65509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9050"/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3230789" y="2246910"/>
                  <a:ext cx="9082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PTP</a:t>
                  </a:r>
                </a:p>
              </p:txBody>
            </p:sp>
          </p:grpSp>
          <p:cxnSp>
            <p:nvCxnSpPr>
              <p:cNvPr id="30" name="Straight Arrow Connector 29"/>
              <p:cNvCxnSpPr/>
              <p:nvPr/>
            </p:nvCxnSpPr>
            <p:spPr>
              <a:xfrm flipH="1">
                <a:off x="3633382" y="1748168"/>
                <a:ext cx="524844" cy="4697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9" idx="1"/>
              </p:cNvCxnSpPr>
              <p:nvPr/>
            </p:nvCxnSpPr>
            <p:spPr>
              <a:xfrm flipH="1">
                <a:off x="3766881" y="2404714"/>
                <a:ext cx="347608" cy="461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diamond" w="lg" len="lg"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7" idx="3"/>
              </p:cNvCxnSpPr>
              <p:nvPr/>
            </p:nvCxnSpPr>
            <p:spPr>
              <a:xfrm flipH="1">
                <a:off x="1922106" y="1727568"/>
                <a:ext cx="300603" cy="3718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diamond" w="lg" len="lg"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Freeform 3"/>
            <p:cNvSpPr/>
            <p:nvPr/>
          </p:nvSpPr>
          <p:spPr>
            <a:xfrm>
              <a:off x="1492250" y="797989"/>
              <a:ext cx="1968801" cy="1301415"/>
            </a:xfrm>
            <a:custGeom>
              <a:avLst/>
              <a:gdLst>
                <a:gd name="connsiteX0" fmla="*/ 1930400 w 1968801"/>
                <a:gd name="connsiteY0" fmla="*/ 1295096 h 1295096"/>
                <a:gd name="connsiteX1" fmla="*/ 1962150 w 1968801"/>
                <a:gd name="connsiteY1" fmla="*/ 869646 h 1295096"/>
                <a:gd name="connsiteX2" fmla="*/ 1816100 w 1968801"/>
                <a:gd name="connsiteY2" fmla="*/ 387046 h 1295096"/>
                <a:gd name="connsiteX3" fmla="*/ 1352550 w 1968801"/>
                <a:gd name="connsiteY3" fmla="*/ 44146 h 1295096"/>
                <a:gd name="connsiteX4" fmla="*/ 603250 w 1968801"/>
                <a:gd name="connsiteY4" fmla="*/ 25096 h 1295096"/>
                <a:gd name="connsiteX5" fmla="*/ 146050 w 1968801"/>
                <a:gd name="connsiteY5" fmla="*/ 234646 h 1295096"/>
                <a:gd name="connsiteX6" fmla="*/ 0 w 1968801"/>
                <a:gd name="connsiteY6" fmla="*/ 361646 h 1295096"/>
                <a:gd name="connsiteX0" fmla="*/ 1930400 w 1968801"/>
                <a:gd name="connsiteY0" fmla="*/ 1301415 h 1301415"/>
                <a:gd name="connsiteX1" fmla="*/ 1962150 w 1968801"/>
                <a:gd name="connsiteY1" fmla="*/ 875965 h 1301415"/>
                <a:gd name="connsiteX2" fmla="*/ 1816100 w 1968801"/>
                <a:gd name="connsiteY2" fmla="*/ 393365 h 1301415"/>
                <a:gd name="connsiteX3" fmla="*/ 1352550 w 1968801"/>
                <a:gd name="connsiteY3" fmla="*/ 50465 h 1301415"/>
                <a:gd name="connsiteX4" fmla="*/ 603250 w 1968801"/>
                <a:gd name="connsiteY4" fmla="*/ 31415 h 1301415"/>
                <a:gd name="connsiteX5" fmla="*/ 146050 w 1968801"/>
                <a:gd name="connsiteY5" fmla="*/ 240965 h 1301415"/>
                <a:gd name="connsiteX6" fmla="*/ 0 w 1968801"/>
                <a:gd name="connsiteY6" fmla="*/ 367965 h 1301415"/>
                <a:gd name="connsiteX0" fmla="*/ 1930400 w 1968801"/>
                <a:gd name="connsiteY0" fmla="*/ 1301415 h 1301415"/>
                <a:gd name="connsiteX1" fmla="*/ 1962150 w 1968801"/>
                <a:gd name="connsiteY1" fmla="*/ 875965 h 1301415"/>
                <a:gd name="connsiteX2" fmla="*/ 1816100 w 1968801"/>
                <a:gd name="connsiteY2" fmla="*/ 393365 h 1301415"/>
                <a:gd name="connsiteX3" fmla="*/ 1352550 w 1968801"/>
                <a:gd name="connsiteY3" fmla="*/ 50465 h 1301415"/>
                <a:gd name="connsiteX4" fmla="*/ 603250 w 1968801"/>
                <a:gd name="connsiteY4" fmla="*/ 31415 h 1301415"/>
                <a:gd name="connsiteX5" fmla="*/ 146050 w 1968801"/>
                <a:gd name="connsiteY5" fmla="*/ 240965 h 1301415"/>
                <a:gd name="connsiteX6" fmla="*/ 0 w 1968801"/>
                <a:gd name="connsiteY6" fmla="*/ 367965 h 1301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8801" h="1301415">
                  <a:moveTo>
                    <a:pt x="1930400" y="1301415"/>
                  </a:moveTo>
                  <a:cubicBezTo>
                    <a:pt x="1955800" y="1164361"/>
                    <a:pt x="1981200" y="1027307"/>
                    <a:pt x="1962150" y="875965"/>
                  </a:cubicBezTo>
                  <a:cubicBezTo>
                    <a:pt x="1943100" y="724623"/>
                    <a:pt x="1902069" y="530948"/>
                    <a:pt x="1816100" y="393365"/>
                  </a:cubicBezTo>
                  <a:cubicBezTo>
                    <a:pt x="1730131" y="255782"/>
                    <a:pt x="1554692" y="110790"/>
                    <a:pt x="1352550" y="50465"/>
                  </a:cubicBezTo>
                  <a:cubicBezTo>
                    <a:pt x="1150408" y="-9860"/>
                    <a:pt x="827780" y="-15966"/>
                    <a:pt x="603250" y="31415"/>
                  </a:cubicBezTo>
                  <a:cubicBezTo>
                    <a:pt x="378720" y="78796"/>
                    <a:pt x="246592" y="184873"/>
                    <a:pt x="146050" y="240965"/>
                  </a:cubicBezTo>
                  <a:cubicBezTo>
                    <a:pt x="45508" y="297057"/>
                    <a:pt x="22754" y="332511"/>
                    <a:pt x="0" y="36796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diamond" w="lg" len="lg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/>
          <a:srcRect r="17342"/>
          <a:stretch/>
        </p:blipFill>
        <p:spPr>
          <a:xfrm>
            <a:off x="613956" y="3418792"/>
            <a:ext cx="3942147" cy="289879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/>
          <a:srcRect r="14876"/>
          <a:stretch/>
        </p:blipFill>
        <p:spPr>
          <a:xfrm>
            <a:off x="5366035" y="3399498"/>
            <a:ext cx="3924413" cy="279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2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9" y="3619499"/>
            <a:ext cx="5036704" cy="2684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591250"/>
            <a:ext cx="4705350" cy="25047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826" y="374956"/>
            <a:ext cx="5508653" cy="289471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14168" y="532834"/>
            <a:ext cx="2836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data = </a:t>
            </a:r>
            <a:r>
              <a:rPr lang="en-US" dirty="0" err="1"/>
              <a:t>model_init_data</a:t>
            </a:r>
            <a:r>
              <a:rPr lang="en-US" dirty="0"/>
              <a:t>('model2');</a:t>
            </a:r>
          </a:p>
          <a:p>
            <a:r>
              <a:rPr lang="en-US" dirty="0"/>
              <a:t>&gt;&gt; res = </a:t>
            </a:r>
            <a:r>
              <a:rPr lang="en-US" dirty="0" err="1"/>
              <a:t>phospho_methyl_model</a:t>
            </a:r>
            <a:r>
              <a:rPr lang="en-US" dirty="0"/>
              <a:t>(data, 'b',1, '</a:t>
            </a:r>
            <a:r>
              <a:rPr lang="en-US" dirty="0" err="1"/>
              <a:t>show_figure</a:t>
            </a:r>
            <a:r>
              <a:rPr lang="en-US" dirty="0"/>
              <a:t>', 1);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431275" y="374956"/>
            <a:ext cx="3343799" cy="2847420"/>
            <a:chOff x="4781799" y="39612"/>
            <a:chExt cx="3343799" cy="2847420"/>
          </a:xfrm>
        </p:grpSpPr>
        <p:grpSp>
          <p:nvGrpSpPr>
            <p:cNvPr id="27" name="Group 26"/>
            <p:cNvGrpSpPr/>
            <p:nvPr/>
          </p:nvGrpSpPr>
          <p:grpSpPr>
            <a:xfrm>
              <a:off x="4781799" y="39612"/>
              <a:ext cx="3343799" cy="2847420"/>
              <a:chOff x="8455111" y="0"/>
              <a:chExt cx="3809638" cy="3160786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 rotWithShape="1">
              <a:blip r:embed="rId6"/>
              <a:srcRect l="11295" t="6324" r="11950" b="9944"/>
              <a:stretch/>
            </p:blipFill>
            <p:spPr>
              <a:xfrm>
                <a:off x="9494814" y="251338"/>
                <a:ext cx="2353769" cy="1925782"/>
              </a:xfrm>
              <a:prstGeom prst="rect">
                <a:avLst/>
              </a:prstGeom>
            </p:spPr>
          </p:pic>
          <p:grpSp>
            <p:nvGrpSpPr>
              <p:cNvPr id="59" name="Group 58"/>
              <p:cNvGrpSpPr/>
              <p:nvPr/>
            </p:nvGrpSpPr>
            <p:grpSpPr>
              <a:xfrm>
                <a:off x="8455111" y="0"/>
                <a:ext cx="3809638" cy="3160786"/>
                <a:chOff x="4470918" y="0"/>
                <a:chExt cx="3809638" cy="3160786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>
                  <a:off x="5419263" y="0"/>
                  <a:ext cx="25076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Signal Matrix (min</a:t>
                  </a:r>
                  <a:r>
                    <a:rPr lang="en-US" sz="1200" b="1" baseline="30000" dirty="0">
                      <a:latin typeface="Arial" charset="0"/>
                      <a:ea typeface="Arial" charset="0"/>
                      <a:cs typeface="Arial" charset="0"/>
                    </a:rPr>
                    <a:t>-1</a:t>
                  </a: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)</a:t>
                  </a: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4470918" y="252080"/>
                  <a:ext cx="593868" cy="1860204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S10p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Kinase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PTP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K9me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MT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KDM</a:t>
                  </a: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 rot="16200000">
                  <a:off x="6333367" y="1763176"/>
                  <a:ext cx="582592" cy="2212628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S10p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Kinase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PTP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K9me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MT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KDM</a:t>
                  </a: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5926787" y="318404"/>
                  <a:ext cx="708921" cy="225488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bg1"/>
                      </a:solidFill>
                      <a:latin typeface="Arial" charset="0"/>
                      <a:ea typeface="Arial" charset="0"/>
                      <a:cs typeface="Arial" charset="0"/>
                    </a:rPr>
                    <a:t>1.7  -1.7 </a:t>
                  </a: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7017226" y="1246428"/>
                  <a:ext cx="682936" cy="225488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r>
                    <a:rPr lang="en-US" sz="1200" b="1">
                      <a:solidFill>
                        <a:schemeClr val="bg1"/>
                      </a:solidFill>
                      <a:latin typeface="Arial" charset="0"/>
                      <a:ea typeface="Arial" charset="0"/>
                      <a:cs typeface="Arial" charset="0"/>
                    </a:rPr>
                    <a:t>1.3  -</a:t>
                  </a:r>
                  <a:r>
                    <a:rPr lang="en-US" sz="1200" b="1" dirty="0">
                      <a:solidFill>
                        <a:schemeClr val="bg1"/>
                      </a:solidFill>
                      <a:latin typeface="Arial" charset="0"/>
                      <a:ea typeface="Arial" charset="0"/>
                      <a:cs typeface="Arial" charset="0"/>
                    </a:rPr>
                    <a:t>1.3</a:t>
                  </a: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7896416" y="212901"/>
                  <a:ext cx="384140" cy="2070388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.01</a:t>
                  </a: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0</a:t>
                  </a: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-.01</a:t>
                  </a:r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9511008" y="1585372"/>
                <a:ext cx="399972" cy="575678"/>
              </a:xfrm>
              <a:prstGeom prst="rect">
                <a:avLst/>
              </a:prstGeom>
              <a:noFill/>
            </p:spPr>
            <p:txBody>
              <a:bodyPr wrap="square" lIns="9144" tIns="9144" rIns="9144" bIns="9144" rtlCol="0">
                <a:spAutoFit/>
              </a:bodyPr>
              <a:lstStyle/>
              <a:p>
                <a:pPr algn="r">
                  <a:lnSpc>
                    <a:spcPts val="1300"/>
                  </a:lnSpc>
                </a:pPr>
                <a:r>
                  <a:rPr lang="en-US" sz="1100" b="1" dirty="0">
                    <a:latin typeface="Arial" charset="0"/>
                    <a:ea typeface="Arial" charset="0"/>
                    <a:cs typeface="Arial" charset="0"/>
                  </a:rPr>
                  <a:t>-5e-3</a:t>
                </a:r>
              </a:p>
              <a:p>
                <a:pPr algn="r">
                  <a:lnSpc>
                    <a:spcPts val="1300"/>
                  </a:lnSpc>
                </a:pPr>
                <a:endParaRPr lang="en-US" sz="1100" b="1" dirty="0">
                  <a:latin typeface="Arial" charset="0"/>
                  <a:ea typeface="Arial" charset="0"/>
                  <a:cs typeface="Arial" charset="0"/>
                </a:endParaRPr>
              </a:p>
              <a:p>
                <a:pPr algn="r">
                  <a:lnSpc>
                    <a:spcPts val="1300"/>
                  </a:lnSpc>
                </a:pPr>
                <a:r>
                  <a:rPr lang="en-US" sz="1100" b="1" dirty="0">
                    <a:latin typeface="Arial" charset="0"/>
                    <a:ea typeface="Arial" charset="0"/>
                    <a:cs typeface="Arial" charset="0"/>
                  </a:rPr>
                  <a:t>5e-3</a:t>
                </a: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10072146" y="592812"/>
                <a:ext cx="7959" cy="731487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 flipV="1">
                <a:off x="10401300" y="659125"/>
                <a:ext cx="10988" cy="646622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lg" len="lg"/>
                <a:tailEnd type="diamond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9235912" y="431268"/>
                <a:ext cx="645202" cy="4124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 flipV="1">
                <a:off x="11153421" y="1535518"/>
                <a:ext cx="8808" cy="673111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V="1">
                <a:off x="11524400" y="1604837"/>
                <a:ext cx="1" cy="719376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diamond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H="1">
                <a:off x="9051048" y="1379217"/>
                <a:ext cx="1870776" cy="979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9715785" y="2076041"/>
                <a:ext cx="901" cy="265176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1">
                <a:off x="9086900" y="2032336"/>
                <a:ext cx="395644" cy="780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>
                <a:off x="9382791" y="1692589"/>
                <a:ext cx="101013" cy="42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>
              <a:off x="5486031" y="434274"/>
              <a:ext cx="3608" cy="79947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5493026" y="2140226"/>
              <a:ext cx="392417" cy="32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6163017" y="2069926"/>
              <a:ext cx="118872" cy="118872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7016747" y="2027071"/>
              <a:ext cx="142542" cy="20313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7220046" y="2133479"/>
              <a:ext cx="118872" cy="118872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7157893" y="2033715"/>
              <a:ext cx="87206" cy="11500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604631" y="1564433"/>
              <a:ext cx="3550" cy="240418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5596043" y="2227845"/>
              <a:ext cx="1426989" cy="1173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rc 40"/>
            <p:cNvSpPr/>
            <p:nvPr/>
          </p:nvSpPr>
          <p:spPr>
            <a:xfrm rot="5400000">
              <a:off x="6139067" y="1208003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 flipV="1">
              <a:off x="6215972" y="1361489"/>
              <a:ext cx="6481" cy="708437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 42"/>
            <p:cNvSpPr/>
            <p:nvPr/>
          </p:nvSpPr>
          <p:spPr>
            <a:xfrm rot="5400000">
              <a:off x="6418491" y="1194791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cxnSpLocks/>
              <a:stCxn id="76" idx="0"/>
            </p:cNvCxnSpPr>
            <p:nvPr/>
          </p:nvCxnSpPr>
          <p:spPr>
            <a:xfrm flipV="1">
              <a:off x="6486683" y="1348287"/>
              <a:ext cx="9049" cy="72527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338983" y="1869060"/>
              <a:ext cx="1643" cy="45007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5336334" y="2305502"/>
              <a:ext cx="2009487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/>
            <p:cNvSpPr/>
            <p:nvPr/>
          </p:nvSpPr>
          <p:spPr>
            <a:xfrm rot="16200000">
              <a:off x="5546074" y="1798844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5603777" y="1953821"/>
              <a:ext cx="5144" cy="28082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Arc 50"/>
            <p:cNvSpPr/>
            <p:nvPr/>
          </p:nvSpPr>
          <p:spPr>
            <a:xfrm rot="16200000">
              <a:off x="5428316" y="1796910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/>
            <p:cNvSpPr/>
            <p:nvPr/>
          </p:nvSpPr>
          <p:spPr>
            <a:xfrm rot="5400000">
              <a:off x="5416315" y="1210988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5492353" y="1369771"/>
              <a:ext cx="2006" cy="442957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493026" y="1949349"/>
              <a:ext cx="632" cy="18425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332633" y="2102620"/>
              <a:ext cx="142542" cy="20313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7535932" y="2209028"/>
              <a:ext cx="118872" cy="118872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7473779" y="2109264"/>
              <a:ext cx="87206" cy="11500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8BC3947B-DE8B-C349-A3A0-95B82574A880}"/>
              </a:ext>
            </a:extLst>
          </p:cNvPr>
          <p:cNvSpPr/>
          <p:nvPr/>
        </p:nvSpPr>
        <p:spPr>
          <a:xfrm>
            <a:off x="10076723" y="2408909"/>
            <a:ext cx="118872" cy="118872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89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EB5A55-5722-6341-BD17-0753B1623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04" y="2341381"/>
            <a:ext cx="7632700" cy="4064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2383F2-4C7C-184E-86D5-749A4CC23A50}"/>
              </a:ext>
            </a:extLst>
          </p:cNvPr>
          <p:cNvSpPr txBox="1"/>
          <p:nvPr/>
        </p:nvSpPr>
        <p:spPr>
          <a:xfrm>
            <a:off x="989351" y="329784"/>
            <a:ext cx="9458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image, 1. slow phosphor ; 2. demethylation ; 3. phosphor increase (due to envelope melt and increase of kinase). </a:t>
            </a:r>
          </a:p>
          <a:p>
            <a:endParaRPr lang="en-US" dirty="0"/>
          </a:p>
          <a:p>
            <a:r>
              <a:rPr lang="en-US" dirty="0"/>
              <a:t>We need to add an additional trigger into this model. Trigger 1 causes demethylation; trigger 2 causes fast phosphorylation; 3. coming down in 2 phases.  </a:t>
            </a:r>
          </a:p>
        </p:txBody>
      </p:sp>
    </p:spTree>
    <p:extLst>
      <p:ext uri="{BB962C8B-B14F-4D97-AF65-F5344CB8AC3E}">
        <p14:creationId xmlns:p14="http://schemas.microsoft.com/office/powerpoint/2010/main" val="128474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1382" y="498764"/>
            <a:ext cx="714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data = </a:t>
            </a:r>
            <a:r>
              <a:rPr lang="en-US" dirty="0" err="1"/>
              <a:t>model_init_data</a:t>
            </a:r>
            <a:r>
              <a:rPr lang="en-US" dirty="0"/>
              <a:t>(‘model2');</a:t>
            </a:r>
          </a:p>
          <a:p>
            <a:r>
              <a:rPr lang="en-US" dirty="0"/>
              <a:t>&gt;&gt; res = </a:t>
            </a:r>
            <a:r>
              <a:rPr lang="en-US" dirty="0" err="1"/>
              <a:t>phospho_methyl_model</a:t>
            </a:r>
            <a:r>
              <a:rPr lang="en-US" dirty="0"/>
              <a:t>(data, 'b',1, '</a:t>
            </a:r>
            <a:r>
              <a:rPr lang="en-US" dirty="0" err="1"/>
              <a:t>show_figure</a:t>
            </a:r>
            <a:r>
              <a:rPr lang="en-US" dirty="0"/>
              <a:t>', 1);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6681" y="1457336"/>
            <a:ext cx="52924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The </a:t>
            </a:r>
            <a:r>
              <a:rPr lang="en-US" dirty="0" err="1"/>
              <a:t>state_variable</a:t>
            </a:r>
            <a:r>
              <a:rPr lang="en-US" dirty="0"/>
              <a:t> </a:t>
            </a:r>
          </a:p>
          <a:p>
            <a:r>
              <a:rPr lang="en-US" b="1" dirty="0"/>
              <a:t>y(:,i+1) = y(:,</a:t>
            </a:r>
            <a:r>
              <a:rPr lang="en-US" b="1" dirty="0" err="1"/>
              <a:t>i</a:t>
            </a:r>
            <a:r>
              <a:rPr lang="en-US" b="1" dirty="0"/>
              <a:t>)+</a:t>
            </a:r>
            <a:r>
              <a:rPr lang="en-US" b="1" dirty="0" err="1"/>
              <a:t>dt</a:t>
            </a:r>
            <a:r>
              <a:rPr lang="en-US" b="1" dirty="0"/>
              <a:t>*</a:t>
            </a:r>
            <a:r>
              <a:rPr lang="en-US" b="1" dirty="0" err="1"/>
              <a:t>signal_matrix</a:t>
            </a:r>
            <a:r>
              <a:rPr lang="en-US" b="1" dirty="0"/>
              <a:t>*y(:,</a:t>
            </a:r>
            <a:r>
              <a:rPr lang="en-US" b="1" dirty="0" err="1"/>
              <a:t>i</a:t>
            </a:r>
            <a:r>
              <a:rPr lang="en-US" b="1" dirty="0"/>
              <a:t>) +c</a:t>
            </a:r>
          </a:p>
          <a:p>
            <a:endParaRPr lang="en-US" dirty="0"/>
          </a:p>
          <a:p>
            <a:r>
              <a:rPr lang="en-US" dirty="0"/>
              <a:t>%The initial values of y is given by</a:t>
            </a:r>
          </a:p>
          <a:p>
            <a:r>
              <a:rPr lang="en-US" b="1" dirty="0" err="1"/>
              <a:t>data.base_phosphor</a:t>
            </a:r>
            <a:r>
              <a:rPr lang="en-US" b="1" dirty="0"/>
              <a:t> = 0;</a:t>
            </a:r>
          </a:p>
          <a:p>
            <a:r>
              <a:rPr lang="en-US" b="1" dirty="0" err="1"/>
              <a:t>data.base_kinase</a:t>
            </a:r>
            <a:r>
              <a:rPr lang="en-US" b="1" dirty="0"/>
              <a:t> = 2000;</a:t>
            </a:r>
          </a:p>
          <a:p>
            <a:r>
              <a:rPr lang="en-US" b="1" dirty="0" err="1"/>
              <a:t>data.base_phosphotase</a:t>
            </a:r>
            <a:r>
              <a:rPr lang="en-US" b="1" dirty="0"/>
              <a:t> = </a:t>
            </a:r>
            <a:r>
              <a:rPr lang="en-US" b="1" dirty="0" err="1"/>
              <a:t>data.base_kinase</a:t>
            </a:r>
            <a:r>
              <a:rPr lang="en-US" b="1" dirty="0"/>
              <a:t>;</a:t>
            </a:r>
          </a:p>
          <a:p>
            <a:r>
              <a:rPr lang="en-US" b="1" dirty="0" err="1"/>
              <a:t>data.base_methyltransferase</a:t>
            </a:r>
            <a:r>
              <a:rPr lang="en-US" b="1" dirty="0"/>
              <a:t> = 100;</a:t>
            </a:r>
          </a:p>
          <a:p>
            <a:r>
              <a:rPr lang="en-US" b="1" dirty="0" err="1"/>
              <a:t>data.base_demethylase</a:t>
            </a:r>
            <a:r>
              <a:rPr lang="en-US" b="1" dirty="0"/>
              <a:t> = 100;</a:t>
            </a:r>
          </a:p>
          <a:p>
            <a:r>
              <a:rPr lang="en-US" b="1" dirty="0" err="1"/>
              <a:t>data.min_demethylase</a:t>
            </a:r>
            <a:r>
              <a:rPr lang="en-US" b="1" dirty="0"/>
              <a:t> = 100;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48567" y="4496623"/>
            <a:ext cx="5063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y is bounded above and below by</a:t>
            </a:r>
          </a:p>
          <a:p>
            <a:r>
              <a:rPr lang="es-ES" b="1" dirty="0" err="1"/>
              <a:t>y_min</a:t>
            </a:r>
            <a:r>
              <a:rPr lang="es-ES" b="1" dirty="0"/>
              <a:t> = [0; 0; 0; 0; 0; 0];</a:t>
            </a:r>
            <a:endParaRPr lang="es-ES" dirty="0"/>
          </a:p>
          <a:p>
            <a:r>
              <a:rPr lang="en-US" b="1" dirty="0" err="1"/>
              <a:t>y_max</a:t>
            </a:r>
            <a:r>
              <a:rPr lang="en-US" b="1" dirty="0"/>
              <a:t> = [</a:t>
            </a:r>
            <a:r>
              <a:rPr lang="en-US" b="1" dirty="0" err="1"/>
              <a:t>num_histone</a:t>
            </a:r>
            <a:r>
              <a:rPr lang="en-US" b="1" dirty="0"/>
              <a:t>; </a:t>
            </a:r>
            <a:r>
              <a:rPr lang="en-US" b="1" dirty="0" err="1"/>
              <a:t>max_mol</a:t>
            </a:r>
            <a:r>
              <a:rPr lang="en-US" b="1" dirty="0"/>
              <a:t>; </a:t>
            </a:r>
            <a:r>
              <a:rPr lang="en-US" b="1" dirty="0" err="1"/>
              <a:t>max_mol</a:t>
            </a:r>
            <a:r>
              <a:rPr lang="en-US" b="1" dirty="0"/>
              <a:t>; ...</a:t>
            </a:r>
            <a:endParaRPr lang="en-US" dirty="0"/>
          </a:p>
          <a:p>
            <a:r>
              <a:rPr lang="en-US" b="1" dirty="0"/>
              <a:t>    </a:t>
            </a:r>
            <a:r>
              <a:rPr lang="en-US" b="1" dirty="0" err="1"/>
              <a:t>num_histone</a:t>
            </a:r>
            <a:r>
              <a:rPr lang="en-US" b="1" dirty="0"/>
              <a:t>; </a:t>
            </a:r>
            <a:r>
              <a:rPr lang="en-US" b="1" dirty="0" err="1"/>
              <a:t>max_methyl</a:t>
            </a:r>
            <a:r>
              <a:rPr lang="en-US" b="1" dirty="0"/>
              <a:t>; </a:t>
            </a:r>
            <a:r>
              <a:rPr lang="en-US" b="1" dirty="0" err="1"/>
              <a:t>max_methyl</a:t>
            </a:r>
            <a:r>
              <a:rPr lang="en-US" b="1" dirty="0"/>
              <a:t>];</a:t>
            </a:r>
            <a:endParaRPr lang="en-US" dirty="0"/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308327" y="649212"/>
            <a:ext cx="3343799" cy="2847420"/>
            <a:chOff x="4781799" y="39612"/>
            <a:chExt cx="3343799" cy="2847420"/>
          </a:xfrm>
        </p:grpSpPr>
        <p:grpSp>
          <p:nvGrpSpPr>
            <p:cNvPr id="27" name="Group 26"/>
            <p:cNvGrpSpPr/>
            <p:nvPr/>
          </p:nvGrpSpPr>
          <p:grpSpPr>
            <a:xfrm>
              <a:off x="4781799" y="39612"/>
              <a:ext cx="3343799" cy="2847420"/>
              <a:chOff x="8455111" y="0"/>
              <a:chExt cx="3809638" cy="3160786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3"/>
              <a:srcRect l="11295" t="6324" r="11950" b="9944"/>
              <a:stretch/>
            </p:blipFill>
            <p:spPr>
              <a:xfrm>
                <a:off x="9494814" y="251338"/>
                <a:ext cx="2353769" cy="1925782"/>
              </a:xfrm>
              <a:prstGeom prst="rect">
                <a:avLst/>
              </a:prstGeom>
            </p:spPr>
          </p:pic>
          <p:grpSp>
            <p:nvGrpSpPr>
              <p:cNvPr id="52" name="Group 51"/>
              <p:cNvGrpSpPr/>
              <p:nvPr/>
            </p:nvGrpSpPr>
            <p:grpSpPr>
              <a:xfrm>
                <a:off x="8455111" y="0"/>
                <a:ext cx="3809638" cy="3160786"/>
                <a:chOff x="4470918" y="0"/>
                <a:chExt cx="3809638" cy="3160786"/>
              </a:xfrm>
            </p:grpSpPr>
            <p:sp>
              <p:nvSpPr>
                <p:cNvPr id="63" name="TextBox 62"/>
                <p:cNvSpPr txBox="1"/>
                <p:nvPr/>
              </p:nvSpPr>
              <p:spPr>
                <a:xfrm>
                  <a:off x="5419263" y="0"/>
                  <a:ext cx="25076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Signal Matrix (min</a:t>
                  </a:r>
                  <a:r>
                    <a:rPr lang="en-US" sz="1200" b="1" baseline="30000" dirty="0">
                      <a:latin typeface="Arial" charset="0"/>
                      <a:ea typeface="Arial" charset="0"/>
                      <a:cs typeface="Arial" charset="0"/>
                    </a:rPr>
                    <a:t>-1</a:t>
                  </a: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)</a:t>
                  </a: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4470918" y="252080"/>
                  <a:ext cx="593866" cy="1860204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S10p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Kinase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PTP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K9me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MT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KDM</a:t>
                  </a: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 rot="16200000">
                  <a:off x="6333367" y="1763176"/>
                  <a:ext cx="582592" cy="2212628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S10p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Kinase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PTP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K9me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MT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KDM</a:t>
                  </a: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926787" y="318404"/>
                  <a:ext cx="708921" cy="225488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bg1"/>
                      </a:solidFill>
                      <a:latin typeface="Arial" charset="0"/>
                      <a:ea typeface="Arial" charset="0"/>
                      <a:cs typeface="Arial" charset="0"/>
                    </a:rPr>
                    <a:t>1.7  -1.7 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7017226" y="1246428"/>
                  <a:ext cx="682936" cy="225488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r>
                    <a:rPr lang="en-US" sz="1200" b="1">
                      <a:solidFill>
                        <a:schemeClr val="bg1"/>
                      </a:solidFill>
                      <a:latin typeface="Arial" charset="0"/>
                      <a:ea typeface="Arial" charset="0"/>
                      <a:cs typeface="Arial" charset="0"/>
                    </a:rPr>
                    <a:t>1.3  -</a:t>
                  </a:r>
                  <a:r>
                    <a:rPr lang="en-US" sz="1200" b="1" dirty="0">
                      <a:solidFill>
                        <a:schemeClr val="bg1"/>
                      </a:solidFill>
                      <a:latin typeface="Arial" charset="0"/>
                      <a:ea typeface="Arial" charset="0"/>
                      <a:cs typeface="Arial" charset="0"/>
                    </a:rPr>
                    <a:t>1.3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7896416" y="212901"/>
                  <a:ext cx="384140" cy="2070388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.01</a:t>
                  </a: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0</a:t>
                  </a: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-.01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9511008" y="1585372"/>
                <a:ext cx="399972" cy="575678"/>
              </a:xfrm>
              <a:prstGeom prst="rect">
                <a:avLst/>
              </a:prstGeom>
              <a:noFill/>
            </p:spPr>
            <p:txBody>
              <a:bodyPr wrap="square" lIns="9144" tIns="9144" rIns="9144" bIns="9144" rtlCol="0">
                <a:spAutoFit/>
              </a:bodyPr>
              <a:lstStyle/>
              <a:p>
                <a:pPr algn="r">
                  <a:lnSpc>
                    <a:spcPts val="1300"/>
                  </a:lnSpc>
                </a:pPr>
                <a:r>
                  <a:rPr lang="en-US" sz="1100" b="1" dirty="0">
                    <a:latin typeface="Arial" charset="0"/>
                    <a:ea typeface="Arial" charset="0"/>
                    <a:cs typeface="Arial" charset="0"/>
                  </a:rPr>
                  <a:t>-5e-3</a:t>
                </a:r>
              </a:p>
              <a:p>
                <a:pPr algn="r">
                  <a:lnSpc>
                    <a:spcPts val="1300"/>
                  </a:lnSpc>
                </a:pPr>
                <a:endParaRPr lang="en-US" sz="1100" b="1" dirty="0">
                  <a:latin typeface="Arial" charset="0"/>
                  <a:ea typeface="Arial" charset="0"/>
                  <a:cs typeface="Arial" charset="0"/>
                </a:endParaRPr>
              </a:p>
              <a:p>
                <a:pPr algn="r">
                  <a:lnSpc>
                    <a:spcPts val="1300"/>
                  </a:lnSpc>
                </a:pPr>
                <a:r>
                  <a:rPr lang="en-US" sz="1100" b="1" dirty="0">
                    <a:latin typeface="Arial" charset="0"/>
                    <a:ea typeface="Arial" charset="0"/>
                    <a:cs typeface="Arial" charset="0"/>
                  </a:rPr>
                  <a:t>5e-3</a:t>
                </a: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 flipH="1" flipV="1">
                <a:off x="10072146" y="592812"/>
                <a:ext cx="7959" cy="731487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10401300" y="659125"/>
                <a:ext cx="10988" cy="646622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lg" len="lg"/>
                <a:tailEnd type="diamond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9235912" y="431268"/>
                <a:ext cx="645202" cy="4124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 flipV="1">
                <a:off x="11153421" y="1535518"/>
                <a:ext cx="8808" cy="673111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11524400" y="1604837"/>
                <a:ext cx="1" cy="719376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diamond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cxnSpLocks/>
              </p:cNvCxnSpPr>
              <p:nvPr/>
            </p:nvCxnSpPr>
            <p:spPr>
              <a:xfrm flipH="1">
                <a:off x="9051048" y="1379217"/>
                <a:ext cx="1870776" cy="979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V="1">
                <a:off x="9715785" y="2076041"/>
                <a:ext cx="901" cy="265176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9086899" y="2032336"/>
                <a:ext cx="395644" cy="780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>
                <a:off x="9382791" y="1692589"/>
                <a:ext cx="101013" cy="42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/>
            <p:nvPr/>
          </p:nvCxnSpPr>
          <p:spPr>
            <a:xfrm>
              <a:off x="5486031" y="434274"/>
              <a:ext cx="3608" cy="79947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5493026" y="2140226"/>
              <a:ext cx="392417" cy="32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63017" y="2069926"/>
              <a:ext cx="118872" cy="118872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7016747" y="2027071"/>
              <a:ext cx="142542" cy="20313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220046" y="2133479"/>
              <a:ext cx="118872" cy="118872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157893" y="2033715"/>
              <a:ext cx="87206" cy="11500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604631" y="1564433"/>
              <a:ext cx="3550" cy="240418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5596043" y="2227845"/>
              <a:ext cx="1426989" cy="1173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/>
            <p:cNvSpPr/>
            <p:nvPr/>
          </p:nvSpPr>
          <p:spPr>
            <a:xfrm rot="5400000">
              <a:off x="6139067" y="1208003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 flipV="1">
              <a:off x="6215972" y="1361489"/>
              <a:ext cx="6481" cy="708437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Arc 37"/>
            <p:cNvSpPr/>
            <p:nvPr/>
          </p:nvSpPr>
          <p:spPr>
            <a:xfrm rot="5400000">
              <a:off x="6418491" y="1194791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6493546" y="1348287"/>
              <a:ext cx="2186" cy="7851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338983" y="1869060"/>
              <a:ext cx="1643" cy="45007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5336334" y="2305502"/>
              <a:ext cx="2009487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Arc 41"/>
            <p:cNvSpPr/>
            <p:nvPr/>
          </p:nvSpPr>
          <p:spPr>
            <a:xfrm rot="16200000">
              <a:off x="5546074" y="1798844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5603777" y="1953821"/>
              <a:ext cx="5144" cy="28082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 rot="16200000">
              <a:off x="5428316" y="1796910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/>
            <p:cNvSpPr/>
            <p:nvPr/>
          </p:nvSpPr>
          <p:spPr>
            <a:xfrm rot="5400000">
              <a:off x="5416315" y="1210988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5492353" y="1369771"/>
              <a:ext cx="2006" cy="442957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493026" y="1949349"/>
              <a:ext cx="632" cy="18425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7332633" y="2102620"/>
              <a:ext cx="142542" cy="20313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7535932" y="2209028"/>
              <a:ext cx="118872" cy="118872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7473779" y="2109264"/>
              <a:ext cx="87206" cy="11500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360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9647" y="174196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Parameters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6629" y="904740"/>
            <a:ext cx="107102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dirty="0"/>
              <a:t>    case 'model4' % Follow the references, 3/2/2017</a:t>
            </a:r>
          </a:p>
          <a:p>
            <a:r>
              <a:rPr lang="en-US" dirty="0"/>
              <a:t>        </a:t>
            </a:r>
            <a:r>
              <a:rPr lang="en-US" dirty="0" err="1"/>
              <a:t>data.num_histone</a:t>
            </a:r>
            <a:r>
              <a:rPr lang="en-US" dirty="0"/>
              <a:t> = 60000; % 60M histone</a:t>
            </a:r>
          </a:p>
          <a:p>
            <a:r>
              <a:rPr lang="en-US" dirty="0"/>
              <a:t>        </a:t>
            </a:r>
            <a:r>
              <a:rPr lang="en-US" dirty="0" err="1"/>
              <a:t>data.base_methyl</a:t>
            </a:r>
            <a:r>
              <a:rPr lang="en-US" dirty="0"/>
              <a:t> = </a:t>
            </a:r>
            <a:r>
              <a:rPr lang="en-US" dirty="0" err="1"/>
              <a:t>data.num_histone</a:t>
            </a:r>
            <a:r>
              <a:rPr lang="en-US" dirty="0"/>
              <a:t>*0.57; </a:t>
            </a:r>
          </a:p>
          <a:p>
            <a:r>
              <a:rPr lang="en-US" dirty="0"/>
              <a:t>        </a:t>
            </a:r>
            <a:r>
              <a:rPr lang="en-US" dirty="0" err="1"/>
              <a:t>data.max_methyl_enzyme</a:t>
            </a:r>
            <a:r>
              <a:rPr lang="en-US" dirty="0"/>
              <a:t> = 1200; % max number of </a:t>
            </a:r>
            <a:r>
              <a:rPr lang="en-US" dirty="0" err="1"/>
              <a:t>methyltrasferase</a:t>
            </a:r>
            <a:r>
              <a:rPr lang="en-US" dirty="0"/>
              <a:t> and KDMS</a:t>
            </a:r>
          </a:p>
          <a:p>
            <a:r>
              <a:rPr lang="en-US" dirty="0"/>
              <a:t>        </a:t>
            </a:r>
            <a:r>
              <a:rPr lang="en-US" dirty="0" err="1"/>
              <a:t>data.more_methyl</a:t>
            </a:r>
            <a:r>
              <a:rPr lang="en-US" dirty="0"/>
              <a:t> = 700; % more methyltransferase binds with h3k9 during mitosis</a:t>
            </a:r>
          </a:p>
          <a:p>
            <a:r>
              <a:rPr lang="en-US" dirty="0"/>
              <a:t>        % </a:t>
            </a:r>
            <a:r>
              <a:rPr lang="en-US" dirty="0" err="1"/>
              <a:t>Kinase:KDM</a:t>
            </a:r>
            <a:r>
              <a:rPr lang="en-US" dirty="0"/>
              <a:t> ratio = 5.9:1 </a:t>
            </a:r>
          </a:p>
          <a:p>
            <a:r>
              <a:rPr lang="en-US" dirty="0"/>
              <a:t>        % 7.1M aurora b kinase, max number of kinase and </a:t>
            </a:r>
            <a:r>
              <a:rPr lang="en-US" dirty="0" err="1"/>
              <a:t>phosphotase</a:t>
            </a:r>
            <a:endParaRPr lang="en-US" dirty="0"/>
          </a:p>
          <a:p>
            <a:r>
              <a:rPr lang="en-US" dirty="0"/>
              <a:t>        </a:t>
            </a:r>
            <a:r>
              <a:rPr lang="en-US" dirty="0" err="1"/>
              <a:t>data.max_phosphor_enzyme</a:t>
            </a:r>
            <a:r>
              <a:rPr lang="en-US" dirty="0"/>
              <a:t> = </a:t>
            </a:r>
            <a:r>
              <a:rPr lang="en-US" dirty="0" err="1"/>
              <a:t>data.max_methyl_enzyme</a:t>
            </a:r>
            <a:r>
              <a:rPr lang="en-US" dirty="0"/>
              <a:t>*5.9;         </a:t>
            </a:r>
          </a:p>
          <a:p>
            <a:r>
              <a:rPr lang="en-US" dirty="0"/>
              <a:t>        </a:t>
            </a:r>
            <a:r>
              <a:rPr lang="en-US" dirty="0" err="1"/>
              <a:t>data.more_kinase</a:t>
            </a:r>
            <a:r>
              <a:rPr lang="en-US" dirty="0"/>
              <a:t> = 2000; % 1000K more kinase binds to h3s10 during mitosis</a:t>
            </a:r>
          </a:p>
          <a:p>
            <a:r>
              <a:rPr lang="en-US" dirty="0"/>
              <a:t>        </a:t>
            </a:r>
            <a:r>
              <a:rPr lang="en-US" dirty="0" err="1"/>
              <a:t>data.max_time_phospho</a:t>
            </a:r>
            <a:r>
              <a:rPr lang="en-US" dirty="0"/>
              <a:t> = 90 * </a:t>
            </a:r>
            <a:r>
              <a:rPr lang="en-US" dirty="0" err="1"/>
              <a:t>data.num_histone</a:t>
            </a:r>
            <a:r>
              <a:rPr lang="en-US" dirty="0"/>
              <a:t>;  %</a:t>
            </a:r>
            <a:r>
              <a:rPr lang="en-US" dirty="0" err="1"/>
              <a:t>num_histone</a:t>
            </a:r>
            <a:r>
              <a:rPr lang="en-US" dirty="0"/>
              <a:t> for 60 min</a:t>
            </a:r>
          </a:p>
          <a:p>
            <a:r>
              <a:rPr lang="en-US" dirty="0"/>
              <a:t>        </a:t>
            </a:r>
            <a:r>
              <a:rPr lang="en-US" dirty="0" err="1"/>
              <a:t>data.time</a:t>
            </a:r>
            <a:r>
              <a:rPr lang="en-US" dirty="0"/>
              <a:t>(1) = 40; % min, time to exit mitosis; enter mitosis at 0 min</a:t>
            </a:r>
          </a:p>
          <a:p>
            <a:r>
              <a:rPr lang="en-US" dirty="0"/>
              <a:t>        </a:t>
            </a:r>
            <a:r>
              <a:rPr lang="en-US" dirty="0" err="1"/>
              <a:t>data.time</a:t>
            </a:r>
            <a:r>
              <a:rPr lang="en-US" dirty="0"/>
              <a:t>(2) = 1440; % min, cell cycle duration 24 </a:t>
            </a:r>
            <a:r>
              <a:rPr lang="en-US" dirty="0" err="1"/>
              <a:t>hrs</a:t>
            </a:r>
            <a:r>
              <a:rPr lang="en-US" dirty="0"/>
              <a:t> for HeLa cells</a:t>
            </a:r>
          </a:p>
          <a:p>
            <a:r>
              <a:rPr lang="en-US" dirty="0"/>
              <a:t>        % </a:t>
            </a:r>
          </a:p>
          <a:p>
            <a:r>
              <a:rPr lang="en-US" dirty="0"/>
              <a:t>        </a:t>
            </a:r>
            <a:r>
              <a:rPr lang="en-US" dirty="0" err="1"/>
              <a:t>data.a</a:t>
            </a:r>
            <a:r>
              <a:rPr lang="en-US" dirty="0"/>
              <a:t>(1) = 0.005; % min^(-1) phosphorylation repels methyltransferase</a:t>
            </a:r>
          </a:p>
          <a:p>
            <a:r>
              <a:rPr lang="en-US" dirty="0"/>
              <a:t>        </a:t>
            </a:r>
            <a:r>
              <a:rPr lang="en-US" dirty="0" err="1"/>
              <a:t>data.a</a:t>
            </a:r>
            <a:r>
              <a:rPr lang="en-US" dirty="0"/>
              <a:t>(2) = 0.005;  % min^(-1) phosphorylation recruit demethylase</a:t>
            </a:r>
          </a:p>
          <a:p>
            <a:r>
              <a:rPr lang="en-US" dirty="0"/>
              <a:t>        </a:t>
            </a:r>
            <a:r>
              <a:rPr lang="en-US" dirty="0" err="1"/>
              <a:t>data.b</a:t>
            </a:r>
            <a:r>
              <a:rPr lang="en-US" dirty="0"/>
              <a:t> = 1; % the strength of kinase; </a:t>
            </a:r>
          </a:p>
          <a:p>
            <a:r>
              <a:rPr lang="en-US" dirty="0"/>
              <a:t>        %</a:t>
            </a:r>
          </a:p>
          <a:p>
            <a:r>
              <a:rPr lang="en-US" dirty="0"/>
              <a:t>        </a:t>
            </a:r>
            <a:r>
              <a:rPr lang="en-US" dirty="0" err="1"/>
              <a:t>data.time_step</a:t>
            </a:r>
            <a:r>
              <a:rPr lang="en-US" dirty="0"/>
              <a:t> = 1/60; % min</a:t>
            </a:r>
          </a:p>
        </p:txBody>
      </p:sp>
    </p:spTree>
    <p:extLst>
      <p:ext uri="{BB962C8B-B14F-4D97-AF65-F5344CB8AC3E}">
        <p14:creationId xmlns:p14="http://schemas.microsoft.com/office/powerpoint/2010/main" val="335270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464" y="184243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Parameters (slide 1)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475791"/>
              </p:ext>
            </p:extLst>
          </p:nvPr>
        </p:nvGraphicFramePr>
        <p:xfrm>
          <a:off x="555464" y="714360"/>
          <a:ext cx="11156124" cy="6938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8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8148">
                <a:tc>
                  <a:txBody>
                    <a:bodyPr/>
                    <a:lstStyle/>
                    <a:p>
                      <a:r>
                        <a:rPr lang="en-US" dirty="0"/>
                        <a:t>Description (name)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Value/unit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/>
                        <a:t>Total number of histone</a:t>
                      </a:r>
                      <a:r>
                        <a:rPr lang="en-US" baseline="0" dirty="0"/>
                        <a:t> 3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num_histone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60,000K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Alberts et</a:t>
                      </a:r>
                      <a:r>
                        <a:rPr lang="en-US" baseline="0" dirty="0"/>
                        <a:t> al. 2002 Molecular Biology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are ~60 million molecules of</a:t>
                      </a:r>
                      <a:r>
                        <a:rPr lang="en-US" baseline="0" dirty="0"/>
                        <a:t> each type per human cell.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/>
                        <a:t>Basal level of methylated H3K9 at the</a:t>
                      </a:r>
                      <a:r>
                        <a:rPr lang="en-US" baseline="0" dirty="0"/>
                        <a:t> interphase (</a:t>
                      </a:r>
                      <a:r>
                        <a:rPr lang="en-US" baseline="0" dirty="0" err="1"/>
                        <a:t>base_methyl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57% of all</a:t>
                      </a:r>
                      <a:r>
                        <a:rPr lang="en-US" baseline="0" dirty="0"/>
                        <a:t> histones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Figs. 1c and 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Sua</a:t>
                      </a:r>
                      <a:r>
                        <a:rPr lang="en-US" dirty="0"/>
                        <a:t> -/- decreased 40%; TCP (inhibitor KDM) increased 30%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 So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4/7 is about 57%.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/>
                        <a:t>Total number of</a:t>
                      </a:r>
                      <a:r>
                        <a:rPr lang="en-US" baseline="0" dirty="0"/>
                        <a:t> MTs/KDMs (</a:t>
                      </a:r>
                      <a:r>
                        <a:rPr lang="en-US" baseline="0" dirty="0" err="1"/>
                        <a:t>max_methyl_enzyme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1,200K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Biggin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MD 2011 Dev Cell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http://proteineatlas.org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Estimated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based on the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RNAseq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copy number in HeLa cells, for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KDM4C relative to H3F3A and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H3F3B. KDM4D was negligible.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/>
                        <a:t>Increase of MTs</a:t>
                      </a:r>
                      <a:r>
                        <a:rPr lang="en-US" baseline="0" dirty="0"/>
                        <a:t> at the entrance of mitosis (</a:t>
                      </a:r>
                      <a:r>
                        <a:rPr lang="en-US" baseline="0" dirty="0" err="1"/>
                        <a:t>more_methyl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700K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Aagaard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L et al. 2000 JCS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~50% of </a:t>
                      </a:r>
                      <a:r>
                        <a:rPr lang="en-US" dirty="0" err="1"/>
                        <a:t>max_methyl</a:t>
                      </a:r>
                      <a:r>
                        <a:rPr lang="en-US" dirty="0"/>
                        <a:t>. SUV39H1 increases collocalization</a:t>
                      </a:r>
                      <a:r>
                        <a:rPr lang="en-US" baseline="0" dirty="0"/>
                        <a:t> with chromosomes and </a:t>
                      </a:r>
                      <a:r>
                        <a:rPr lang="en-US" baseline="0" dirty="0" err="1"/>
                        <a:t>centromers</a:t>
                      </a:r>
                      <a:r>
                        <a:rPr lang="en-US" baseline="0" dirty="0"/>
                        <a:t> at the prometaphase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/>
                        <a:t>Total number of</a:t>
                      </a:r>
                      <a:r>
                        <a:rPr lang="en-US" baseline="0" dirty="0"/>
                        <a:t> serine kinases and PTPs (</a:t>
                      </a:r>
                      <a:r>
                        <a:rPr lang="en-US" baseline="0" dirty="0" err="1"/>
                        <a:t>max_phospho_enzyme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7100K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http://proteineatlas.org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</a:t>
                      </a:r>
                      <a:r>
                        <a:rPr lang="en-US" dirty="0" err="1"/>
                        <a:t>RNAseq</a:t>
                      </a:r>
                      <a:r>
                        <a:rPr lang="en-US" dirty="0"/>
                        <a:t> data showed</a:t>
                      </a:r>
                      <a:r>
                        <a:rPr lang="en-US" baseline="0" dirty="0"/>
                        <a:t> that the ratio a</a:t>
                      </a:r>
                      <a:r>
                        <a:rPr lang="en-US" dirty="0"/>
                        <a:t>urora kinase B:KDM4C is</a:t>
                      </a:r>
                      <a:r>
                        <a:rPr lang="en-US" baseline="0" dirty="0"/>
                        <a:t> ~</a:t>
                      </a:r>
                      <a:r>
                        <a:rPr lang="en-US" dirty="0"/>
                        <a:t>5.9:1.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/>
                        <a:t>Increase</a:t>
                      </a:r>
                      <a:r>
                        <a:rPr lang="en-US" baseline="0" dirty="0"/>
                        <a:t> of kinases at the entrance of mitosis (</a:t>
                      </a:r>
                      <a:r>
                        <a:rPr lang="en-US" baseline="0" dirty="0" err="1"/>
                        <a:t>more_phospho</a:t>
                      </a:r>
                      <a:r>
                        <a:rPr lang="en-US" baseline="0" dirty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2000K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Dominguez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D et al. 2016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Elife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 of </a:t>
                      </a:r>
                      <a:r>
                        <a:rPr lang="en-US" dirty="0" err="1"/>
                        <a:t>max_phospho_enzyme</a:t>
                      </a:r>
                      <a:r>
                        <a:rPr lang="en-US" dirty="0"/>
                        <a:t>. The</a:t>
                      </a:r>
                      <a:r>
                        <a:rPr lang="en-US" baseline="0" dirty="0"/>
                        <a:t> expression of </a:t>
                      </a:r>
                      <a:r>
                        <a:rPr lang="en-US" baseline="0" dirty="0" err="1"/>
                        <a:t>auroraB</a:t>
                      </a:r>
                      <a:r>
                        <a:rPr lang="en-US" baseline="0" dirty="0"/>
                        <a:t> increases at mitosis.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/>
                        <a:t>Threshold to exist</a:t>
                      </a:r>
                      <a:r>
                        <a:rPr lang="en-US" baseline="0" dirty="0"/>
                        <a:t> mitosis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 min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*</a:t>
                      </a:r>
                      <a:r>
                        <a:rPr lang="en-US" dirty="0" err="1"/>
                        <a:t>num_histone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Santamaria D et al 2007 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Kinase is the master regulator of cell cycle.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88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093" y="160020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Parameters (slide 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9624"/>
              </p:ext>
            </p:extLst>
          </p:nvPr>
        </p:nvGraphicFramePr>
        <p:xfrm>
          <a:off x="882468" y="702249"/>
          <a:ext cx="8148199" cy="4044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5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148">
                <a:tc>
                  <a:txBody>
                    <a:bodyPr/>
                    <a:lstStyle/>
                    <a:p>
                      <a:r>
                        <a:rPr lang="en-US" dirty="0"/>
                        <a:t>Description (name)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Value/unit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/>
                        <a:t>Basal</a:t>
                      </a:r>
                      <a:r>
                        <a:rPr lang="en-US" baseline="0" dirty="0"/>
                        <a:t> level of </a:t>
                      </a:r>
                      <a:r>
                        <a:rPr lang="en-US" dirty="0"/>
                        <a:t>H3S10P</a:t>
                      </a:r>
                      <a:r>
                        <a:rPr lang="en-US" baseline="0" dirty="0"/>
                        <a:t> at interphase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/>
                        <a:t>Basal</a:t>
                      </a:r>
                      <a:r>
                        <a:rPr lang="en-US" baseline="0" dirty="0"/>
                        <a:t> level of </a:t>
                      </a:r>
                      <a:r>
                        <a:rPr lang="en-US" dirty="0"/>
                        <a:t>Serine kinase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/>
                        <a:t>Basal level of PTP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6">
                <a:tc>
                  <a:txBody>
                    <a:bodyPr/>
                    <a:lstStyle/>
                    <a:p>
                      <a:r>
                        <a:rPr lang="en-US" dirty="0"/>
                        <a:t>Basal level of MTs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074">
                <a:tc>
                  <a:txBody>
                    <a:bodyPr/>
                    <a:lstStyle/>
                    <a:p>
                      <a:r>
                        <a:rPr lang="en-US" dirty="0"/>
                        <a:t>Basal level of KDMs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  <a:r>
                        <a:rPr lang="en-US" baseline="0" dirty="0"/>
                        <a:t> 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r>
                        <a:rPr lang="en-US" baseline="30000" dirty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Based on kinetics in Fig.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Earliest time to exist mitosis (</a:t>
                      </a:r>
                      <a:r>
                        <a:rPr lang="en-US" dirty="0" err="1"/>
                        <a:t>dt</a:t>
                      </a:r>
                      <a:r>
                        <a:rPr lang="en-US" dirty="0"/>
                        <a:t>(1))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r>
                        <a:rPr lang="en-US" baseline="0" dirty="0"/>
                        <a:t>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Based on kinetics in Fig.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/>
                        <a:t>Duration of a cell cycle (</a:t>
                      </a:r>
                      <a:r>
                        <a:rPr lang="en-US" dirty="0" err="1"/>
                        <a:t>dt</a:t>
                      </a:r>
                      <a:r>
                        <a:rPr lang="en-US" dirty="0"/>
                        <a:t>(2))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Based on kinetics in Fig.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6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07652" y="4608575"/>
            <a:ext cx="43999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State: 0                       1            2                   0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23133"/>
              </p:ext>
            </p:extLst>
          </p:nvPr>
        </p:nvGraphicFramePr>
        <p:xfrm>
          <a:off x="1055834" y="5013088"/>
          <a:ext cx="10341764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0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3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 mitosis</a:t>
                      </a:r>
                      <a:r>
                        <a:rPr lang="en-US" baseline="0" dirty="0"/>
                        <a:t> (</a:t>
                      </a:r>
                      <a:r>
                        <a:rPr lang="en-US" dirty="0"/>
                        <a:t>0/1)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Exit</a:t>
                      </a:r>
                      <a:r>
                        <a:rPr lang="en-US" baseline="0" dirty="0"/>
                        <a:t> mitosis (1/2)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 interphase (2/0)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T= 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Cumulative phosphor</a:t>
                      </a:r>
                      <a:r>
                        <a:rPr lang="en-US" baseline="0" dirty="0"/>
                        <a:t> &gt;= 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Methylation</a:t>
                      </a:r>
                      <a:r>
                        <a:rPr lang="en-US" baseline="0" dirty="0"/>
                        <a:t> increases to the basal level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Phenom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  <a:r>
                        <a:rPr lang="en-US" baseline="0" dirty="0"/>
                        <a:t> kinase and MT increase.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Kinase</a:t>
                      </a:r>
                      <a:r>
                        <a:rPr lang="en-US" baseline="0" dirty="0"/>
                        <a:t> decrease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Kinase</a:t>
                      </a:r>
                      <a:r>
                        <a:rPr lang="en-US" baseline="0" dirty="0"/>
                        <a:t> and MT reset to basal levels.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38745" y="160020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Control of three states between interphase and mitosis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408385" y="1543960"/>
            <a:ext cx="3460433" cy="2546852"/>
            <a:chOff x="120654" y="2955113"/>
            <a:chExt cx="3460433" cy="254685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/>
            <a:srcRect l="5254" r="32010" b="10125"/>
            <a:stretch/>
          </p:blipFill>
          <p:spPr>
            <a:xfrm>
              <a:off x="120654" y="2955113"/>
              <a:ext cx="3325124" cy="1873756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493813" y="3214750"/>
              <a:ext cx="3087274" cy="2287215"/>
              <a:chOff x="5009792" y="483577"/>
              <a:chExt cx="3087274" cy="2124675"/>
            </a:xfrm>
          </p:grpSpPr>
          <p:sp>
            <p:nvSpPr>
              <p:cNvPr id="33" name="Freeform 32"/>
              <p:cNvSpPr/>
              <p:nvPr/>
            </p:nvSpPr>
            <p:spPr>
              <a:xfrm>
                <a:off x="5876796" y="483577"/>
                <a:ext cx="827472" cy="1243227"/>
              </a:xfrm>
              <a:custGeom>
                <a:avLst/>
                <a:gdLst>
                  <a:gd name="connsiteX0" fmla="*/ 224018 w 692419"/>
                  <a:gd name="connsiteY0" fmla="*/ 0 h 949020"/>
                  <a:gd name="connsiteX1" fmla="*/ 657798 w 692419"/>
                  <a:gd name="connsiteY1" fmla="*/ 0 h 949020"/>
                  <a:gd name="connsiteX2" fmla="*/ 692419 w 692419"/>
                  <a:gd name="connsiteY2" fmla="*/ 946984 h 949020"/>
                  <a:gd name="connsiteX3" fmla="*/ 0 w 692419"/>
                  <a:gd name="connsiteY3" fmla="*/ 949020 h 949020"/>
                  <a:gd name="connsiteX4" fmla="*/ 224018 w 692419"/>
                  <a:gd name="connsiteY4" fmla="*/ 0 h 949020"/>
                  <a:gd name="connsiteX0" fmla="*/ 306703 w 692419"/>
                  <a:gd name="connsiteY0" fmla="*/ 42333 h 949020"/>
                  <a:gd name="connsiteX1" fmla="*/ 657798 w 692419"/>
                  <a:gd name="connsiteY1" fmla="*/ 0 h 949020"/>
                  <a:gd name="connsiteX2" fmla="*/ 692419 w 692419"/>
                  <a:gd name="connsiteY2" fmla="*/ 946984 h 949020"/>
                  <a:gd name="connsiteX3" fmla="*/ 0 w 692419"/>
                  <a:gd name="connsiteY3" fmla="*/ 949020 h 949020"/>
                  <a:gd name="connsiteX4" fmla="*/ 306703 w 692419"/>
                  <a:gd name="connsiteY4" fmla="*/ 42333 h 949020"/>
                  <a:gd name="connsiteX0" fmla="*/ 321737 w 692419"/>
                  <a:gd name="connsiteY0" fmla="*/ 0 h 949020"/>
                  <a:gd name="connsiteX1" fmla="*/ 657798 w 692419"/>
                  <a:gd name="connsiteY1" fmla="*/ 0 h 949020"/>
                  <a:gd name="connsiteX2" fmla="*/ 692419 w 692419"/>
                  <a:gd name="connsiteY2" fmla="*/ 946984 h 949020"/>
                  <a:gd name="connsiteX3" fmla="*/ 0 w 692419"/>
                  <a:gd name="connsiteY3" fmla="*/ 949020 h 949020"/>
                  <a:gd name="connsiteX4" fmla="*/ 321737 w 692419"/>
                  <a:gd name="connsiteY4" fmla="*/ 0 h 949020"/>
                  <a:gd name="connsiteX0" fmla="*/ 321737 w 752554"/>
                  <a:gd name="connsiteY0" fmla="*/ 0 h 968151"/>
                  <a:gd name="connsiteX1" fmla="*/ 657798 w 752554"/>
                  <a:gd name="connsiteY1" fmla="*/ 0 h 968151"/>
                  <a:gd name="connsiteX2" fmla="*/ 752554 w 752554"/>
                  <a:gd name="connsiteY2" fmla="*/ 968151 h 968151"/>
                  <a:gd name="connsiteX3" fmla="*/ 0 w 752554"/>
                  <a:gd name="connsiteY3" fmla="*/ 949020 h 968151"/>
                  <a:gd name="connsiteX4" fmla="*/ 321737 w 752554"/>
                  <a:gd name="connsiteY4" fmla="*/ 0 h 968151"/>
                  <a:gd name="connsiteX0" fmla="*/ 321737 w 752554"/>
                  <a:gd name="connsiteY0" fmla="*/ 0 h 968151"/>
                  <a:gd name="connsiteX1" fmla="*/ 702899 w 752554"/>
                  <a:gd name="connsiteY1" fmla="*/ 10583 h 968151"/>
                  <a:gd name="connsiteX2" fmla="*/ 752554 w 752554"/>
                  <a:gd name="connsiteY2" fmla="*/ 968151 h 968151"/>
                  <a:gd name="connsiteX3" fmla="*/ 0 w 752554"/>
                  <a:gd name="connsiteY3" fmla="*/ 949020 h 968151"/>
                  <a:gd name="connsiteX4" fmla="*/ 321737 w 752554"/>
                  <a:gd name="connsiteY4" fmla="*/ 0 h 968151"/>
                  <a:gd name="connsiteX0" fmla="*/ 321737 w 730004"/>
                  <a:gd name="connsiteY0" fmla="*/ 0 h 978734"/>
                  <a:gd name="connsiteX1" fmla="*/ 702899 w 730004"/>
                  <a:gd name="connsiteY1" fmla="*/ 10583 h 978734"/>
                  <a:gd name="connsiteX2" fmla="*/ 730004 w 730004"/>
                  <a:gd name="connsiteY2" fmla="*/ 978734 h 978734"/>
                  <a:gd name="connsiteX3" fmla="*/ 0 w 730004"/>
                  <a:gd name="connsiteY3" fmla="*/ 949020 h 978734"/>
                  <a:gd name="connsiteX4" fmla="*/ 321737 w 730004"/>
                  <a:gd name="connsiteY4" fmla="*/ 0 h 978734"/>
                  <a:gd name="connsiteX0" fmla="*/ 321737 w 730004"/>
                  <a:gd name="connsiteY0" fmla="*/ 0 h 978734"/>
                  <a:gd name="connsiteX1" fmla="*/ 687865 w 730004"/>
                  <a:gd name="connsiteY1" fmla="*/ 10583 h 978734"/>
                  <a:gd name="connsiteX2" fmla="*/ 730004 w 730004"/>
                  <a:gd name="connsiteY2" fmla="*/ 978734 h 978734"/>
                  <a:gd name="connsiteX3" fmla="*/ 0 w 730004"/>
                  <a:gd name="connsiteY3" fmla="*/ 949020 h 978734"/>
                  <a:gd name="connsiteX4" fmla="*/ 321737 w 730004"/>
                  <a:gd name="connsiteY4" fmla="*/ 0 h 978734"/>
                  <a:gd name="connsiteX0" fmla="*/ 321737 w 714970"/>
                  <a:gd name="connsiteY0" fmla="*/ 0 h 978734"/>
                  <a:gd name="connsiteX1" fmla="*/ 687865 w 714970"/>
                  <a:gd name="connsiteY1" fmla="*/ 10583 h 978734"/>
                  <a:gd name="connsiteX2" fmla="*/ 714970 w 714970"/>
                  <a:gd name="connsiteY2" fmla="*/ 978734 h 978734"/>
                  <a:gd name="connsiteX3" fmla="*/ 0 w 714970"/>
                  <a:gd name="connsiteY3" fmla="*/ 949020 h 978734"/>
                  <a:gd name="connsiteX4" fmla="*/ 321737 w 714970"/>
                  <a:gd name="connsiteY4" fmla="*/ 0 h 978734"/>
                  <a:gd name="connsiteX0" fmla="*/ 321737 w 722487"/>
                  <a:gd name="connsiteY0" fmla="*/ 0 h 978734"/>
                  <a:gd name="connsiteX1" fmla="*/ 687865 w 722487"/>
                  <a:gd name="connsiteY1" fmla="*/ 10583 h 978734"/>
                  <a:gd name="connsiteX2" fmla="*/ 722487 w 722487"/>
                  <a:gd name="connsiteY2" fmla="*/ 978734 h 978734"/>
                  <a:gd name="connsiteX3" fmla="*/ 0 w 722487"/>
                  <a:gd name="connsiteY3" fmla="*/ 949020 h 978734"/>
                  <a:gd name="connsiteX4" fmla="*/ 321737 w 722487"/>
                  <a:gd name="connsiteY4" fmla="*/ 0 h 978734"/>
                  <a:gd name="connsiteX0" fmla="*/ 324883 w 725633"/>
                  <a:gd name="connsiteY0" fmla="*/ 0 h 978734"/>
                  <a:gd name="connsiteX1" fmla="*/ 691011 w 725633"/>
                  <a:gd name="connsiteY1" fmla="*/ 10583 h 978734"/>
                  <a:gd name="connsiteX2" fmla="*/ 725633 w 725633"/>
                  <a:gd name="connsiteY2" fmla="*/ 978734 h 978734"/>
                  <a:gd name="connsiteX3" fmla="*/ 0 w 725633"/>
                  <a:gd name="connsiteY3" fmla="*/ 962311 h 978734"/>
                  <a:gd name="connsiteX4" fmla="*/ 324883 w 725633"/>
                  <a:gd name="connsiteY4" fmla="*/ 0 h 978734"/>
                  <a:gd name="connsiteX0" fmla="*/ 324883 w 719340"/>
                  <a:gd name="connsiteY0" fmla="*/ 0 h 974304"/>
                  <a:gd name="connsiteX1" fmla="*/ 691011 w 719340"/>
                  <a:gd name="connsiteY1" fmla="*/ 10583 h 974304"/>
                  <a:gd name="connsiteX2" fmla="*/ 719340 w 719340"/>
                  <a:gd name="connsiteY2" fmla="*/ 974304 h 974304"/>
                  <a:gd name="connsiteX3" fmla="*/ 0 w 719340"/>
                  <a:gd name="connsiteY3" fmla="*/ 962311 h 974304"/>
                  <a:gd name="connsiteX4" fmla="*/ 324883 w 719340"/>
                  <a:gd name="connsiteY4" fmla="*/ 0 h 974304"/>
                  <a:gd name="connsiteX0" fmla="*/ 324883 w 719340"/>
                  <a:gd name="connsiteY0" fmla="*/ 0 h 974304"/>
                  <a:gd name="connsiteX1" fmla="*/ 700450 w 719340"/>
                  <a:gd name="connsiteY1" fmla="*/ 15013 h 974304"/>
                  <a:gd name="connsiteX2" fmla="*/ 719340 w 719340"/>
                  <a:gd name="connsiteY2" fmla="*/ 974304 h 974304"/>
                  <a:gd name="connsiteX3" fmla="*/ 0 w 719340"/>
                  <a:gd name="connsiteY3" fmla="*/ 962311 h 974304"/>
                  <a:gd name="connsiteX4" fmla="*/ 324883 w 719340"/>
                  <a:gd name="connsiteY4" fmla="*/ 0 h 974304"/>
                  <a:gd name="connsiteX0" fmla="*/ 324883 w 719340"/>
                  <a:gd name="connsiteY0" fmla="*/ 0 h 974304"/>
                  <a:gd name="connsiteX1" fmla="*/ 709890 w 719340"/>
                  <a:gd name="connsiteY1" fmla="*/ 19443 h 974304"/>
                  <a:gd name="connsiteX2" fmla="*/ 719340 w 719340"/>
                  <a:gd name="connsiteY2" fmla="*/ 974304 h 974304"/>
                  <a:gd name="connsiteX3" fmla="*/ 0 w 719340"/>
                  <a:gd name="connsiteY3" fmla="*/ 962311 h 974304"/>
                  <a:gd name="connsiteX4" fmla="*/ 324883 w 719340"/>
                  <a:gd name="connsiteY4" fmla="*/ 0 h 974304"/>
                  <a:gd name="connsiteX0" fmla="*/ 324883 w 719340"/>
                  <a:gd name="connsiteY0" fmla="*/ 0 h 974304"/>
                  <a:gd name="connsiteX1" fmla="*/ 703597 w 719340"/>
                  <a:gd name="connsiteY1" fmla="*/ 6152 h 974304"/>
                  <a:gd name="connsiteX2" fmla="*/ 719340 w 719340"/>
                  <a:gd name="connsiteY2" fmla="*/ 974304 h 974304"/>
                  <a:gd name="connsiteX3" fmla="*/ 0 w 719340"/>
                  <a:gd name="connsiteY3" fmla="*/ 962311 h 974304"/>
                  <a:gd name="connsiteX4" fmla="*/ 324883 w 719340"/>
                  <a:gd name="connsiteY4" fmla="*/ 0 h 974304"/>
                  <a:gd name="connsiteX0" fmla="*/ 133703 w 719340"/>
                  <a:gd name="connsiteY0" fmla="*/ 7010 h 968152"/>
                  <a:gd name="connsiteX1" fmla="*/ 703597 w 719340"/>
                  <a:gd name="connsiteY1" fmla="*/ 0 h 968152"/>
                  <a:gd name="connsiteX2" fmla="*/ 719340 w 719340"/>
                  <a:gd name="connsiteY2" fmla="*/ 968152 h 968152"/>
                  <a:gd name="connsiteX3" fmla="*/ 0 w 719340"/>
                  <a:gd name="connsiteY3" fmla="*/ 956159 h 968152"/>
                  <a:gd name="connsiteX4" fmla="*/ 133703 w 719340"/>
                  <a:gd name="connsiteY4" fmla="*/ 7010 h 968152"/>
                  <a:gd name="connsiteX0" fmla="*/ 133703 w 719340"/>
                  <a:gd name="connsiteY0" fmla="*/ 7010 h 982483"/>
                  <a:gd name="connsiteX1" fmla="*/ 703597 w 719340"/>
                  <a:gd name="connsiteY1" fmla="*/ 0 h 982483"/>
                  <a:gd name="connsiteX2" fmla="*/ 719340 w 719340"/>
                  <a:gd name="connsiteY2" fmla="*/ 968152 h 982483"/>
                  <a:gd name="connsiteX3" fmla="*/ 0 w 719340"/>
                  <a:gd name="connsiteY3" fmla="*/ 982483 h 982483"/>
                  <a:gd name="connsiteX4" fmla="*/ 133703 w 719340"/>
                  <a:gd name="connsiteY4" fmla="*/ 7010 h 982483"/>
                  <a:gd name="connsiteX0" fmla="*/ 133703 w 735271"/>
                  <a:gd name="connsiteY0" fmla="*/ 7010 h 982483"/>
                  <a:gd name="connsiteX1" fmla="*/ 703597 w 735271"/>
                  <a:gd name="connsiteY1" fmla="*/ 0 h 982483"/>
                  <a:gd name="connsiteX2" fmla="*/ 735271 w 735271"/>
                  <a:gd name="connsiteY2" fmla="*/ 981314 h 982483"/>
                  <a:gd name="connsiteX3" fmla="*/ 0 w 735271"/>
                  <a:gd name="connsiteY3" fmla="*/ 982483 h 982483"/>
                  <a:gd name="connsiteX4" fmla="*/ 133703 w 735271"/>
                  <a:gd name="connsiteY4" fmla="*/ 7010 h 982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5271" h="982483">
                    <a:moveTo>
                      <a:pt x="133703" y="7010"/>
                    </a:moveTo>
                    <a:lnTo>
                      <a:pt x="703597" y="0"/>
                    </a:lnTo>
                    <a:lnTo>
                      <a:pt x="735271" y="981314"/>
                    </a:lnTo>
                    <a:lnTo>
                      <a:pt x="0" y="982483"/>
                    </a:lnTo>
                    <a:lnTo>
                      <a:pt x="133703" y="701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4949" tIns="57475" rIns="114949" bIns="57475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5106275" y="2280635"/>
                <a:ext cx="770522" cy="0"/>
              </a:xfrm>
              <a:prstGeom prst="line">
                <a:avLst/>
              </a:prstGeom>
              <a:ln w="1016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5009792" y="2286000"/>
                <a:ext cx="3087274" cy="322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14949" tIns="57475" rIns="114949" bIns="57475" rtlCol="0">
                <a:spAutoFit/>
              </a:bodyPr>
              <a:lstStyle/>
              <a:p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State: 0         1       2          0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V="1">
                <a:off x="5876796" y="1938632"/>
                <a:ext cx="0" cy="2743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76797" y="2280636"/>
                <a:ext cx="822960" cy="1536"/>
              </a:xfrm>
              <a:prstGeom prst="line">
                <a:avLst/>
              </a:prstGeom>
              <a:ln w="1016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6692251" y="1938632"/>
                <a:ext cx="0" cy="2743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668622" y="483577"/>
                <a:ext cx="17717" cy="1251958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V="1">
                <a:off x="6838555" y="1938632"/>
                <a:ext cx="0" cy="2743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692967" y="2280061"/>
                <a:ext cx="164592" cy="0"/>
              </a:xfrm>
              <a:prstGeom prst="line">
                <a:avLst/>
              </a:prstGeom>
              <a:ln w="1016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6851587" y="2280061"/>
                <a:ext cx="1106424" cy="2111"/>
              </a:xfrm>
              <a:prstGeom prst="line">
                <a:avLst/>
              </a:prstGeom>
              <a:ln w="1016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6925002" y="1929014"/>
                <a:ext cx="1127988" cy="254047"/>
              </a:xfrm>
              <a:prstGeom prst="rect">
                <a:avLst/>
              </a:prstGeom>
              <a:noFill/>
            </p:spPr>
            <p:txBody>
              <a:bodyPr wrap="square" lIns="11495" tIns="11495" rIns="11495" bIns="11495" rtlCol="0">
                <a:spAutoFit/>
              </a:bodyPr>
              <a:lstStyle/>
              <a:p>
                <a:pPr algn="ctr"/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Time (min)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888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38" y="1012464"/>
            <a:ext cx="9972993" cy="58455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5595" y="50098"/>
            <a:ext cx="714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data = </a:t>
            </a:r>
            <a:r>
              <a:rPr lang="en-US" dirty="0" err="1"/>
              <a:t>model_init_data</a:t>
            </a:r>
            <a:r>
              <a:rPr lang="en-US" dirty="0"/>
              <a:t>('model2');</a:t>
            </a:r>
          </a:p>
          <a:p>
            <a:r>
              <a:rPr lang="en-US" dirty="0"/>
              <a:t>&gt;&gt; res = </a:t>
            </a:r>
            <a:r>
              <a:rPr lang="en-US" dirty="0" err="1"/>
              <a:t>phospho_methyl_model</a:t>
            </a:r>
            <a:r>
              <a:rPr lang="en-US" dirty="0"/>
              <a:t>(data, 'b',1, '</a:t>
            </a:r>
            <a:r>
              <a:rPr lang="en-US" dirty="0" err="1"/>
              <a:t>show_figure</a:t>
            </a:r>
            <a:r>
              <a:rPr lang="en-US" dirty="0"/>
              <a:t>', 1);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7FF92-D1AE-0B4A-A1F7-4513D2A79571}"/>
              </a:ext>
            </a:extLst>
          </p:cNvPr>
          <p:cNvSpPr txBox="1"/>
          <p:nvPr/>
        </p:nvSpPr>
        <p:spPr>
          <a:xfrm>
            <a:off x="2359152" y="1517904"/>
            <a:ext cx="136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(18.5, 6e+4)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14EE4-E3B6-5A42-9DFC-67B9EB186864}"/>
              </a:ext>
            </a:extLst>
          </p:cNvPr>
          <p:cNvSpPr txBox="1"/>
          <p:nvPr/>
        </p:nvSpPr>
        <p:spPr>
          <a:xfrm>
            <a:off x="6226233" y="3750564"/>
            <a:ext cx="1180407" cy="382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(36.85, 0) </a:t>
            </a:r>
          </a:p>
        </p:txBody>
      </p:sp>
    </p:spTree>
    <p:extLst>
      <p:ext uri="{BB962C8B-B14F-4D97-AF65-F5344CB8AC3E}">
        <p14:creationId xmlns:p14="http://schemas.microsoft.com/office/powerpoint/2010/main" val="184516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86992" y="149971"/>
            <a:ext cx="6936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Model3: S10P recruiting KDMs is crucial for fast demethylation at mitotic entrance, while S10P repelling MTs plays an assisting role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78009" y="5402647"/>
            <a:ext cx="2778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&gt;&gt; </a:t>
            </a:r>
            <a:r>
              <a:rPr lang="en-US" b="1" dirty="0" err="1"/>
              <a:t>test_pm_model</a:t>
            </a:r>
            <a:r>
              <a:rPr lang="en-US" b="1" dirty="0"/>
              <a:t>(’test3');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164712" y="326541"/>
            <a:ext cx="368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Network graph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164711" y="694096"/>
            <a:ext cx="3566447" cy="1704777"/>
            <a:chOff x="8164711" y="694096"/>
            <a:chExt cx="3566447" cy="1704777"/>
          </a:xfrm>
        </p:grpSpPr>
        <p:sp>
          <p:nvSpPr>
            <p:cNvPr id="76" name="TextBox 75"/>
            <p:cNvSpPr txBox="1"/>
            <p:nvPr/>
          </p:nvSpPr>
          <p:spPr>
            <a:xfrm>
              <a:off x="9483133" y="694096"/>
              <a:ext cx="404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</a:rPr>
                <a:t>x</a:t>
              </a: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8164711" y="968012"/>
              <a:ext cx="3566447" cy="1430861"/>
              <a:chOff x="797041" y="797989"/>
              <a:chExt cx="4225660" cy="1980437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797041" y="1168412"/>
                <a:ext cx="4225660" cy="1610014"/>
                <a:chOff x="797041" y="1168412"/>
                <a:chExt cx="4225660" cy="1610014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797041" y="1172540"/>
                  <a:ext cx="818865" cy="655092"/>
                  <a:chOff x="2586251" y="1153236"/>
                  <a:chExt cx="818865" cy="655092"/>
                </a:xfrm>
              </p:grpSpPr>
              <p:sp>
                <p:nvSpPr>
                  <p:cNvPr id="118" name="Oval 117"/>
                  <p:cNvSpPr/>
                  <p:nvPr/>
                </p:nvSpPr>
                <p:spPr>
                  <a:xfrm>
                    <a:off x="2586251" y="1153236"/>
                    <a:ext cx="818865" cy="65509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6">
                          <a:lumMod val="0"/>
                          <a:lumOff val="100000"/>
                        </a:schemeClr>
                      </a:gs>
                      <a:gs pos="22000">
                        <a:schemeClr val="accent6">
                          <a:lumMod val="0"/>
                          <a:lumOff val="100000"/>
                        </a:schemeClr>
                      </a:gs>
                      <a:gs pos="100000">
                        <a:schemeClr val="accent6">
                          <a:lumMod val="10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9050">
                    <a:solidFill>
                      <a:schemeClr val="accent6">
                        <a:lumMod val="75000"/>
                      </a:schemeClr>
                    </a:solidFill>
                  </a:ln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2715904" y="1289713"/>
                    <a:ext cx="55955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Arial" charset="0"/>
                        <a:ea typeface="Arial" charset="0"/>
                        <a:cs typeface="Arial" charset="0"/>
                      </a:rPr>
                      <a:t>MT</a:t>
                    </a:r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1486253" y="2123334"/>
                  <a:ext cx="818865" cy="655092"/>
                  <a:chOff x="3275463" y="2104030"/>
                  <a:chExt cx="818865" cy="655092"/>
                </a:xfrm>
              </p:grpSpPr>
              <p:sp>
                <p:nvSpPr>
                  <p:cNvPr id="116" name="Oval 115"/>
                  <p:cNvSpPr/>
                  <p:nvPr/>
                </p:nvSpPr>
                <p:spPr>
                  <a:xfrm>
                    <a:off x="3275463" y="2104030"/>
                    <a:ext cx="818865" cy="65509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4">
                          <a:lumMod val="5000"/>
                          <a:lumOff val="95000"/>
                        </a:schemeClr>
                      </a:gs>
                      <a:gs pos="74000">
                        <a:schemeClr val="accent4">
                          <a:lumMod val="45000"/>
                          <a:lumOff val="55000"/>
                        </a:schemeClr>
                      </a:gs>
                      <a:gs pos="83000">
                        <a:schemeClr val="accent4">
                          <a:lumMod val="45000"/>
                          <a:lumOff val="55000"/>
                        </a:schemeClr>
                      </a:gs>
                      <a:gs pos="100000">
                        <a:schemeClr val="accent4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3295934" y="2285826"/>
                    <a:ext cx="798394" cy="203133"/>
                  </a:xfrm>
                  <a:prstGeom prst="rect">
                    <a:avLst/>
                  </a:prstGeom>
                  <a:noFill/>
                </p:spPr>
                <p:txBody>
                  <a:bodyPr wrap="square" lIns="9144" tIns="9144" rIns="9144" bIns="9144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Arial" charset="0"/>
                        <a:ea typeface="Arial" charset="0"/>
                        <a:cs typeface="Arial" charset="0"/>
                      </a:rPr>
                      <a:t>H3K9M</a:t>
                    </a: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2102789" y="1168412"/>
                  <a:ext cx="818865" cy="655092"/>
                  <a:chOff x="3275463" y="2104030"/>
                  <a:chExt cx="818865" cy="655092"/>
                </a:xfrm>
              </p:grpSpPr>
              <p:sp>
                <p:nvSpPr>
                  <p:cNvPr id="114" name="Oval 113"/>
                  <p:cNvSpPr/>
                  <p:nvPr/>
                </p:nvSpPr>
                <p:spPr>
                  <a:xfrm>
                    <a:off x="3275463" y="2104030"/>
                    <a:ext cx="818865" cy="655092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4">
                          <a:lumMod val="5000"/>
                          <a:lumOff val="95000"/>
                        </a:schemeClr>
                      </a:gs>
                      <a:gs pos="74000">
                        <a:schemeClr val="accent4">
                          <a:lumMod val="45000"/>
                          <a:lumOff val="55000"/>
                        </a:schemeClr>
                      </a:gs>
                      <a:gs pos="83000">
                        <a:schemeClr val="accent4">
                          <a:lumMod val="45000"/>
                          <a:lumOff val="55000"/>
                        </a:schemeClr>
                      </a:gs>
                      <a:gs pos="100000">
                        <a:schemeClr val="accent4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3306170" y="2256462"/>
                    <a:ext cx="75745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Arial" charset="0"/>
                        <a:ea typeface="Arial" charset="0"/>
                        <a:cs typeface="Arial" charset="0"/>
                      </a:rPr>
                      <a:t>KDM</a:t>
                    </a:r>
                  </a:p>
                </p:txBody>
              </p:sp>
            </p:grpSp>
            <p:grpSp>
              <p:nvGrpSpPr>
                <p:cNvPr id="100" name="Group 99"/>
                <p:cNvGrpSpPr/>
                <p:nvPr/>
              </p:nvGrpSpPr>
              <p:grpSpPr>
                <a:xfrm>
                  <a:off x="2876513" y="2123334"/>
                  <a:ext cx="851413" cy="655092"/>
                  <a:chOff x="3259188" y="2104030"/>
                  <a:chExt cx="851413" cy="655092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3275463" y="2104030"/>
                    <a:ext cx="818865" cy="65509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5000"/>
                          <a:lumOff val="95000"/>
                        </a:schemeClr>
                      </a:gs>
                      <a:gs pos="74000">
                        <a:schemeClr val="accent2">
                          <a:lumMod val="45000"/>
                          <a:lumOff val="55000"/>
                        </a:schemeClr>
                      </a:gs>
                      <a:gs pos="83000">
                        <a:schemeClr val="accent2">
                          <a:lumMod val="45000"/>
                          <a:lumOff val="55000"/>
                        </a:schemeClr>
                      </a:gs>
                      <a:gs pos="100000">
                        <a:schemeClr val="accent2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9050">
                    <a:solidFill>
                      <a:srgbClr val="C00000"/>
                    </a:solidFill>
                  </a:ln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3259188" y="2278337"/>
                    <a:ext cx="851413" cy="203133"/>
                  </a:xfrm>
                  <a:prstGeom prst="rect">
                    <a:avLst/>
                  </a:prstGeom>
                  <a:noFill/>
                </p:spPr>
                <p:txBody>
                  <a:bodyPr wrap="square" lIns="9144" tIns="9144" rIns="9144" bIns="9144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Arial" charset="0"/>
                        <a:ea typeface="Arial" charset="0"/>
                        <a:cs typeface="Arial" charset="0"/>
                      </a:rPr>
                      <a:t>H3S10P</a:t>
                    </a:r>
                  </a:p>
                </p:txBody>
              </p:sp>
            </p:grp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1480724" y="1744189"/>
                  <a:ext cx="263830" cy="4025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arrow"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>
                  <a:endCxn id="108" idx="5"/>
                </p:cNvCxnSpPr>
                <p:nvPr/>
              </p:nvCxnSpPr>
              <p:spPr>
                <a:xfrm flipH="1" flipV="1">
                  <a:off x="2801734" y="1727568"/>
                  <a:ext cx="360279" cy="4254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arrow"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" name="Group 102"/>
                <p:cNvGrpSpPr/>
                <p:nvPr/>
              </p:nvGrpSpPr>
              <p:grpSpPr>
                <a:xfrm>
                  <a:off x="4029632" y="1188025"/>
                  <a:ext cx="908212" cy="655092"/>
                  <a:chOff x="3168269" y="2150920"/>
                  <a:chExt cx="908212" cy="655092"/>
                </a:xfrm>
              </p:grpSpPr>
              <p:sp>
                <p:nvSpPr>
                  <p:cNvPr id="110" name="Oval 109"/>
                  <p:cNvSpPr/>
                  <p:nvPr/>
                </p:nvSpPr>
                <p:spPr>
                  <a:xfrm>
                    <a:off x="3197313" y="2150920"/>
                    <a:ext cx="818865" cy="655092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2">
                          <a:lumMod val="5000"/>
                          <a:lumOff val="95000"/>
                        </a:schemeClr>
                      </a:gs>
                      <a:gs pos="74000">
                        <a:schemeClr val="accent2">
                          <a:lumMod val="45000"/>
                          <a:lumOff val="55000"/>
                        </a:schemeClr>
                      </a:gs>
                      <a:gs pos="83000">
                        <a:schemeClr val="accent2">
                          <a:lumMod val="45000"/>
                          <a:lumOff val="55000"/>
                        </a:schemeClr>
                      </a:gs>
                      <a:gs pos="100000">
                        <a:schemeClr val="accent2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 w="19050">
                    <a:solidFill>
                      <a:srgbClr val="C00000"/>
                    </a:solidFill>
                  </a:ln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3168269" y="2293800"/>
                    <a:ext cx="9082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Arial" charset="0"/>
                        <a:ea typeface="Arial" charset="0"/>
                        <a:cs typeface="Arial" charset="0"/>
                      </a:rPr>
                      <a:t>Kinase</a:t>
                    </a:r>
                  </a:p>
                </p:txBody>
              </p: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4114489" y="2123334"/>
                  <a:ext cx="908212" cy="655092"/>
                  <a:chOff x="3230789" y="2104030"/>
                  <a:chExt cx="908212" cy="655092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3275463" y="2104030"/>
                    <a:ext cx="818865" cy="65509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9050"/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3230789" y="2246910"/>
                    <a:ext cx="9082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Arial" charset="0"/>
                        <a:ea typeface="Arial" charset="0"/>
                        <a:cs typeface="Arial" charset="0"/>
                      </a:rPr>
                      <a:t>PTP</a:t>
                    </a:r>
                  </a:p>
                </p:txBody>
              </p:sp>
            </p:grpSp>
            <p:cxnSp>
              <p:nvCxnSpPr>
                <p:cNvPr id="105" name="Straight Arrow Connector 104"/>
                <p:cNvCxnSpPr/>
                <p:nvPr/>
              </p:nvCxnSpPr>
              <p:spPr>
                <a:xfrm flipH="1">
                  <a:off x="3633382" y="1748168"/>
                  <a:ext cx="524844" cy="46977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arrow"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/>
                <p:nvPr/>
              </p:nvCxnSpPr>
              <p:spPr>
                <a:xfrm flipH="1">
                  <a:off x="3766881" y="2404714"/>
                  <a:ext cx="347608" cy="461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diamond" w="lg" len="lg"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>
                  <a:stCxn id="108" idx="3"/>
                </p:cNvCxnSpPr>
                <p:nvPr/>
              </p:nvCxnSpPr>
              <p:spPr>
                <a:xfrm flipH="1">
                  <a:off x="1922106" y="1727568"/>
                  <a:ext cx="300603" cy="3718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diamond" w="lg" len="lg"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Freeform 95"/>
              <p:cNvSpPr/>
              <p:nvPr/>
            </p:nvSpPr>
            <p:spPr>
              <a:xfrm>
                <a:off x="1492250" y="797989"/>
                <a:ext cx="1968801" cy="1301415"/>
              </a:xfrm>
              <a:custGeom>
                <a:avLst/>
                <a:gdLst>
                  <a:gd name="connsiteX0" fmla="*/ 1930400 w 1968801"/>
                  <a:gd name="connsiteY0" fmla="*/ 1295096 h 1295096"/>
                  <a:gd name="connsiteX1" fmla="*/ 1962150 w 1968801"/>
                  <a:gd name="connsiteY1" fmla="*/ 869646 h 1295096"/>
                  <a:gd name="connsiteX2" fmla="*/ 1816100 w 1968801"/>
                  <a:gd name="connsiteY2" fmla="*/ 387046 h 1295096"/>
                  <a:gd name="connsiteX3" fmla="*/ 1352550 w 1968801"/>
                  <a:gd name="connsiteY3" fmla="*/ 44146 h 1295096"/>
                  <a:gd name="connsiteX4" fmla="*/ 603250 w 1968801"/>
                  <a:gd name="connsiteY4" fmla="*/ 25096 h 1295096"/>
                  <a:gd name="connsiteX5" fmla="*/ 146050 w 1968801"/>
                  <a:gd name="connsiteY5" fmla="*/ 234646 h 1295096"/>
                  <a:gd name="connsiteX6" fmla="*/ 0 w 1968801"/>
                  <a:gd name="connsiteY6" fmla="*/ 361646 h 1295096"/>
                  <a:gd name="connsiteX0" fmla="*/ 1930400 w 1968801"/>
                  <a:gd name="connsiteY0" fmla="*/ 1301415 h 1301415"/>
                  <a:gd name="connsiteX1" fmla="*/ 1962150 w 1968801"/>
                  <a:gd name="connsiteY1" fmla="*/ 875965 h 1301415"/>
                  <a:gd name="connsiteX2" fmla="*/ 1816100 w 1968801"/>
                  <a:gd name="connsiteY2" fmla="*/ 393365 h 1301415"/>
                  <a:gd name="connsiteX3" fmla="*/ 1352550 w 1968801"/>
                  <a:gd name="connsiteY3" fmla="*/ 50465 h 1301415"/>
                  <a:gd name="connsiteX4" fmla="*/ 603250 w 1968801"/>
                  <a:gd name="connsiteY4" fmla="*/ 31415 h 1301415"/>
                  <a:gd name="connsiteX5" fmla="*/ 146050 w 1968801"/>
                  <a:gd name="connsiteY5" fmla="*/ 240965 h 1301415"/>
                  <a:gd name="connsiteX6" fmla="*/ 0 w 1968801"/>
                  <a:gd name="connsiteY6" fmla="*/ 367965 h 1301415"/>
                  <a:gd name="connsiteX0" fmla="*/ 1930400 w 1968801"/>
                  <a:gd name="connsiteY0" fmla="*/ 1301415 h 1301415"/>
                  <a:gd name="connsiteX1" fmla="*/ 1962150 w 1968801"/>
                  <a:gd name="connsiteY1" fmla="*/ 875965 h 1301415"/>
                  <a:gd name="connsiteX2" fmla="*/ 1816100 w 1968801"/>
                  <a:gd name="connsiteY2" fmla="*/ 393365 h 1301415"/>
                  <a:gd name="connsiteX3" fmla="*/ 1352550 w 1968801"/>
                  <a:gd name="connsiteY3" fmla="*/ 50465 h 1301415"/>
                  <a:gd name="connsiteX4" fmla="*/ 603250 w 1968801"/>
                  <a:gd name="connsiteY4" fmla="*/ 31415 h 1301415"/>
                  <a:gd name="connsiteX5" fmla="*/ 146050 w 1968801"/>
                  <a:gd name="connsiteY5" fmla="*/ 240965 h 1301415"/>
                  <a:gd name="connsiteX6" fmla="*/ 0 w 1968801"/>
                  <a:gd name="connsiteY6" fmla="*/ 367965 h 1301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8801" h="1301415">
                    <a:moveTo>
                      <a:pt x="1930400" y="1301415"/>
                    </a:moveTo>
                    <a:cubicBezTo>
                      <a:pt x="1955800" y="1164361"/>
                      <a:pt x="1981200" y="1027307"/>
                      <a:pt x="1962150" y="875965"/>
                    </a:cubicBezTo>
                    <a:cubicBezTo>
                      <a:pt x="1943100" y="724623"/>
                      <a:pt x="1902069" y="530948"/>
                      <a:pt x="1816100" y="393365"/>
                    </a:cubicBezTo>
                    <a:cubicBezTo>
                      <a:pt x="1730131" y="255782"/>
                      <a:pt x="1554692" y="110790"/>
                      <a:pt x="1352550" y="50465"/>
                    </a:cubicBezTo>
                    <a:cubicBezTo>
                      <a:pt x="1150408" y="-9860"/>
                      <a:pt x="827780" y="-15966"/>
                      <a:pt x="603250" y="31415"/>
                    </a:cubicBezTo>
                    <a:cubicBezTo>
                      <a:pt x="378720" y="78796"/>
                      <a:pt x="246592" y="184873"/>
                      <a:pt x="146050" y="240965"/>
                    </a:cubicBezTo>
                    <a:cubicBezTo>
                      <a:pt x="45508" y="297057"/>
                      <a:pt x="22754" y="332511"/>
                      <a:pt x="0" y="36796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tailEnd type="diamond" w="lg" len="lg"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9888898" y="1575179"/>
              <a:ext cx="3713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4"/>
                  </a:solidFill>
                </a:rPr>
                <a:t>x</a:t>
              </a: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r="16660"/>
          <a:stretch/>
        </p:blipFill>
        <p:spPr>
          <a:xfrm>
            <a:off x="1313355" y="2059528"/>
            <a:ext cx="3920907" cy="291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8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1319" y="313209"/>
            <a:ext cx="8058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Model2: MT did not increase at the entrance of Mitosis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8009" y="5402647"/>
            <a:ext cx="2778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&gt;&gt; </a:t>
            </a:r>
            <a:r>
              <a:rPr lang="en-US" b="1" dirty="0" err="1"/>
              <a:t>test_pm_model</a:t>
            </a:r>
            <a:r>
              <a:rPr lang="en-US" b="1" dirty="0"/>
              <a:t>('test2');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51" t="1458" r="16095"/>
          <a:stretch/>
        </p:blipFill>
        <p:spPr>
          <a:xfrm>
            <a:off x="1710096" y="1623984"/>
            <a:ext cx="4199793" cy="24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1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10270</TotalTime>
  <Words>905</Words>
  <Application>Microsoft Macintosh PowerPoint</Application>
  <PresentationFormat>Widescreen</PresentationFormat>
  <Paragraphs>198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Lu, Kathy</cp:lastModifiedBy>
  <cp:revision>272</cp:revision>
  <dcterms:created xsi:type="dcterms:W3CDTF">2017-02-12T04:11:42Z</dcterms:created>
  <dcterms:modified xsi:type="dcterms:W3CDTF">2018-09-11T19:58:53Z</dcterms:modified>
</cp:coreProperties>
</file>