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278" r:id="rId3"/>
    <p:sldId id="282" r:id="rId4"/>
    <p:sldId id="283" r:id="rId5"/>
    <p:sldId id="284" r:id="rId6"/>
    <p:sldId id="280" r:id="rId7"/>
    <p:sldId id="281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5"/>
    <p:restoredTop sz="89845"/>
  </p:normalViewPr>
  <p:slideViewPr>
    <p:cSldViewPr snapToGrid="0">
      <p:cViewPr varScale="1">
        <p:scale>
          <a:sx n="143" d="100"/>
          <a:sy n="143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B47A7-8C13-6C41-BC82-F20EACC38EDA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7C7C1-837D-3B47-9493-8D30251E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7C7C1-837D-3B47-9493-8D30251EF2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6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7C7C1-837D-3B47-9493-8D30251EF2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7C7C1-837D-3B47-9493-8D30251EF2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9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7C7C1-837D-3B47-9493-8D30251EF2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59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C55C-9DC5-7042-B051-99998C327B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7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81DB-72FD-4E0B-96E8-AA8F3653C4D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4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196E7-D735-ED4B-B03A-FC7E3C0D97FD}"/>
              </a:ext>
            </a:extLst>
          </p:cNvPr>
          <p:cNvSpPr txBox="1"/>
          <p:nvPr/>
        </p:nvSpPr>
        <p:spPr>
          <a:xfrm>
            <a:off x="1862254" y="2821259"/>
            <a:ext cx="787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revision on 8/28/2018, the model is expanded to include the 2-phase phosphorylation and its interaction with K9 methylation. </a:t>
            </a:r>
          </a:p>
        </p:txBody>
      </p:sp>
    </p:spTree>
    <p:extLst>
      <p:ext uri="{BB962C8B-B14F-4D97-AF65-F5344CB8AC3E}">
        <p14:creationId xmlns:p14="http://schemas.microsoft.com/office/powerpoint/2010/main" val="144422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A9A30BE0-E890-8945-A48E-EAE7261BF5D6}"/>
              </a:ext>
            </a:extLst>
          </p:cNvPr>
          <p:cNvGrpSpPr/>
          <p:nvPr/>
        </p:nvGrpSpPr>
        <p:grpSpPr>
          <a:xfrm>
            <a:off x="5514852" y="1264540"/>
            <a:ext cx="3343799" cy="2847420"/>
            <a:chOff x="4781799" y="39612"/>
            <a:chExt cx="3343799" cy="284742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131565A-4888-2E4D-A031-9B4AFB66F73C}"/>
                </a:ext>
              </a:extLst>
            </p:cNvPr>
            <p:cNvGrpSpPr/>
            <p:nvPr/>
          </p:nvGrpSpPr>
          <p:grpSpPr>
            <a:xfrm>
              <a:off x="4781799" y="39612"/>
              <a:ext cx="3343799" cy="2847420"/>
              <a:chOff x="8455111" y="0"/>
              <a:chExt cx="3809638" cy="3160786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463510F0-6B51-004C-8212-D5BE1C76BE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295" t="6324" r="11950" b="9944"/>
              <a:stretch/>
            </p:blipFill>
            <p:spPr>
              <a:xfrm>
                <a:off x="9494814" y="251338"/>
                <a:ext cx="2353769" cy="1925782"/>
              </a:xfrm>
              <a:prstGeom prst="rect">
                <a:avLst/>
              </a:prstGeom>
            </p:spPr>
          </p:pic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98F3C50-9D9F-F747-A8BC-4F050E33F2A2}"/>
                  </a:ext>
                </a:extLst>
              </p:cNvPr>
              <p:cNvGrpSpPr/>
              <p:nvPr/>
            </p:nvGrpSpPr>
            <p:grpSpPr>
              <a:xfrm>
                <a:off x="8455111" y="0"/>
                <a:ext cx="3809638" cy="3160786"/>
                <a:chOff x="4470918" y="0"/>
                <a:chExt cx="3809638" cy="3160786"/>
              </a:xfrm>
            </p:grpSpPr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F5F7110-830F-9748-A001-815D7E13F034}"/>
                    </a:ext>
                  </a:extLst>
                </p:cNvPr>
                <p:cNvSpPr txBox="1"/>
                <p:nvPr/>
              </p:nvSpPr>
              <p:spPr>
                <a:xfrm>
                  <a:off x="5419263" y="0"/>
                  <a:ext cx="25076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Signal Matrix (min</a:t>
                  </a:r>
                  <a:r>
                    <a:rPr lang="en-US" sz="1200" b="1" baseline="30000" dirty="0">
                      <a:latin typeface="Arial" charset="0"/>
                      <a:ea typeface="Arial" charset="0"/>
                      <a:cs typeface="Arial" charset="0"/>
                    </a:rPr>
                    <a:t>-1</a:t>
                  </a: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)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C231658-799B-434E-98BB-85A72EB28BF7}"/>
                    </a:ext>
                  </a:extLst>
                </p:cNvPr>
                <p:cNvSpPr txBox="1"/>
                <p:nvPr/>
              </p:nvSpPr>
              <p:spPr>
                <a:xfrm>
                  <a:off x="4470918" y="252080"/>
                  <a:ext cx="593866" cy="1860204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S10p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K9me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74B67A3-F889-954A-AE06-FF4B37C72B2C}"/>
                    </a:ext>
                  </a:extLst>
                </p:cNvPr>
                <p:cNvSpPr txBox="1"/>
                <p:nvPr/>
              </p:nvSpPr>
              <p:spPr>
                <a:xfrm rot="16200000">
                  <a:off x="6333367" y="1763176"/>
                  <a:ext cx="582592" cy="221262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S10p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K9me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D53357B-0FC0-5047-A035-86CEBB6367CE}"/>
                    </a:ext>
                  </a:extLst>
                </p:cNvPr>
                <p:cNvSpPr txBox="1"/>
                <p:nvPr/>
              </p:nvSpPr>
              <p:spPr>
                <a:xfrm>
                  <a:off x="5926787" y="318404"/>
                  <a:ext cx="708921" cy="2254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1.7  -1.7 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7992A40-3CF8-E044-AC24-D64892CBA71D}"/>
                    </a:ext>
                  </a:extLst>
                </p:cNvPr>
                <p:cNvSpPr txBox="1"/>
                <p:nvPr/>
              </p:nvSpPr>
              <p:spPr>
                <a:xfrm>
                  <a:off x="7017226" y="1246428"/>
                  <a:ext cx="682936" cy="2254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1.3  -</a:t>
                  </a:r>
                  <a:r>
                    <a:rPr lang="en-US" sz="1200" b="1" dirty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1.3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27BAD6A3-72E0-5142-AA34-0C93F727905D}"/>
                    </a:ext>
                  </a:extLst>
                </p:cNvPr>
                <p:cNvSpPr txBox="1"/>
                <p:nvPr/>
              </p:nvSpPr>
              <p:spPr>
                <a:xfrm>
                  <a:off x="7896416" y="212901"/>
                  <a:ext cx="384140" cy="20703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.01</a:t>
                  </a: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0</a:t>
                  </a: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-.01</a:t>
                  </a:r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98AAAB9-4551-F84B-99E3-E5F0D9D2B34C}"/>
                  </a:ext>
                </a:extLst>
              </p:cNvPr>
              <p:cNvSpPr txBox="1"/>
              <p:nvPr/>
            </p:nvSpPr>
            <p:spPr>
              <a:xfrm>
                <a:off x="9511008" y="1585372"/>
                <a:ext cx="399972" cy="575678"/>
              </a:xfrm>
              <a:prstGeom prst="rect">
                <a:avLst/>
              </a:prstGeom>
              <a:noFill/>
            </p:spPr>
            <p:txBody>
              <a:bodyPr wrap="square" lIns="9144" tIns="9144" rIns="9144" bIns="9144" rtlCol="0">
                <a:spAutoFit/>
              </a:bodyPr>
              <a:lstStyle/>
              <a:p>
                <a:pPr algn="r">
                  <a:lnSpc>
                    <a:spcPts val="1300"/>
                  </a:lnSpc>
                </a:pPr>
                <a:r>
                  <a:rPr lang="en-US" sz="1100" b="1" dirty="0">
                    <a:latin typeface="Arial" charset="0"/>
                    <a:ea typeface="Arial" charset="0"/>
                    <a:cs typeface="Arial" charset="0"/>
                  </a:rPr>
                  <a:t>-5e-3</a:t>
                </a:r>
              </a:p>
              <a:p>
                <a:pPr algn="r">
                  <a:lnSpc>
                    <a:spcPts val="1300"/>
                  </a:lnSpc>
                </a:pPr>
                <a:endParaRPr lang="en-US" sz="1100" b="1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r">
                  <a:lnSpc>
                    <a:spcPts val="1300"/>
                  </a:lnSpc>
                </a:pPr>
                <a:r>
                  <a:rPr lang="en-US" sz="1100" b="1" dirty="0">
                    <a:latin typeface="Arial" charset="0"/>
                    <a:ea typeface="Arial" charset="0"/>
                    <a:cs typeface="Arial" charset="0"/>
                  </a:rPr>
                  <a:t>5e-3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2FD26839-FE19-2842-A4DB-FBDAA69CFCFB}"/>
                  </a:ext>
                </a:extLst>
              </p:cNvPr>
              <p:cNvCxnSpPr/>
              <p:nvPr/>
            </p:nvCxnSpPr>
            <p:spPr>
              <a:xfrm flipH="1" flipV="1">
                <a:off x="10072146" y="592812"/>
                <a:ext cx="7959" cy="73148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EE719EB1-DD67-E14A-82EC-FE20920A2BE0}"/>
                  </a:ext>
                </a:extLst>
              </p:cNvPr>
              <p:cNvCxnSpPr/>
              <p:nvPr/>
            </p:nvCxnSpPr>
            <p:spPr>
              <a:xfrm flipH="1" flipV="1">
                <a:off x="10401300" y="659125"/>
                <a:ext cx="10988" cy="64662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lg" len="lg"/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90569029-4FC8-194A-8A7C-02187E2B2F6A}"/>
                  </a:ext>
                </a:extLst>
              </p:cNvPr>
              <p:cNvCxnSpPr/>
              <p:nvPr/>
            </p:nvCxnSpPr>
            <p:spPr>
              <a:xfrm flipH="1">
                <a:off x="9235912" y="431268"/>
                <a:ext cx="645202" cy="412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D192DFBB-409B-A043-BF19-1291431874B6}"/>
                  </a:ext>
                </a:extLst>
              </p:cNvPr>
              <p:cNvCxnSpPr/>
              <p:nvPr/>
            </p:nvCxnSpPr>
            <p:spPr>
              <a:xfrm flipH="1" flipV="1">
                <a:off x="11153421" y="1535518"/>
                <a:ext cx="8808" cy="673111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7E488A11-3A51-D64C-BB74-5BA1F518CE3E}"/>
                  </a:ext>
                </a:extLst>
              </p:cNvPr>
              <p:cNvCxnSpPr/>
              <p:nvPr/>
            </p:nvCxnSpPr>
            <p:spPr>
              <a:xfrm flipV="1">
                <a:off x="11524400" y="1604837"/>
                <a:ext cx="1" cy="719376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D3C71BA-7D17-EC40-90C2-1324DF2645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51048" y="1379217"/>
                <a:ext cx="1870776" cy="979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86A11739-964A-2B4D-998A-780EF0DF0317}"/>
                  </a:ext>
                </a:extLst>
              </p:cNvPr>
              <p:cNvCxnSpPr/>
              <p:nvPr/>
            </p:nvCxnSpPr>
            <p:spPr>
              <a:xfrm flipV="1">
                <a:off x="9715785" y="2076041"/>
                <a:ext cx="901" cy="265176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92D7F1DF-9CEC-0845-9102-1B25437323D2}"/>
                  </a:ext>
                </a:extLst>
              </p:cNvPr>
              <p:cNvCxnSpPr/>
              <p:nvPr/>
            </p:nvCxnSpPr>
            <p:spPr>
              <a:xfrm flipH="1">
                <a:off x="9086899" y="2032336"/>
                <a:ext cx="395644" cy="780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618B5DE-5AB7-974A-A126-49005AC5E574}"/>
                  </a:ext>
                </a:extLst>
              </p:cNvPr>
              <p:cNvCxnSpPr/>
              <p:nvPr/>
            </p:nvCxnSpPr>
            <p:spPr>
              <a:xfrm flipH="1">
                <a:off x="9382791" y="1692589"/>
                <a:ext cx="101013" cy="4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DD6E23-8DB0-1D40-9255-CDC9C46CC7BC}"/>
                </a:ext>
              </a:extLst>
            </p:cNvPr>
            <p:cNvCxnSpPr/>
            <p:nvPr/>
          </p:nvCxnSpPr>
          <p:spPr>
            <a:xfrm>
              <a:off x="5486031" y="434274"/>
              <a:ext cx="3608" cy="79947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6404F97-04B2-034A-955F-5D1A3C4C87E8}"/>
                </a:ext>
              </a:extLst>
            </p:cNvPr>
            <p:cNvCxnSpPr/>
            <p:nvPr/>
          </p:nvCxnSpPr>
          <p:spPr>
            <a:xfrm flipH="1" flipV="1">
              <a:off x="5493026" y="2140226"/>
              <a:ext cx="392417" cy="32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D980161-D254-BF4E-83F1-4D7234B50628}"/>
                </a:ext>
              </a:extLst>
            </p:cNvPr>
            <p:cNvSpPr/>
            <p:nvPr/>
          </p:nvSpPr>
          <p:spPr>
            <a:xfrm>
              <a:off x="6163017" y="2069926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B38124B-8BFF-404D-86D8-1A9BE2C571B5}"/>
                </a:ext>
              </a:extLst>
            </p:cNvPr>
            <p:cNvCxnSpPr/>
            <p:nvPr/>
          </p:nvCxnSpPr>
          <p:spPr>
            <a:xfrm flipH="1">
              <a:off x="7016747" y="2027071"/>
              <a:ext cx="142542" cy="2031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3F02F8F-B1EF-A84B-A60B-979CDDE3DF11}"/>
                </a:ext>
              </a:extLst>
            </p:cNvPr>
            <p:cNvSpPr/>
            <p:nvPr/>
          </p:nvSpPr>
          <p:spPr>
            <a:xfrm>
              <a:off x="7220046" y="2133479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D4725CC-66D4-5842-9220-D27AA44A5F4F}"/>
                </a:ext>
              </a:extLst>
            </p:cNvPr>
            <p:cNvCxnSpPr/>
            <p:nvPr/>
          </p:nvCxnSpPr>
          <p:spPr>
            <a:xfrm>
              <a:off x="7157893" y="2033715"/>
              <a:ext cx="87206" cy="11500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CE3D91D-9BBD-3A4F-A039-DC62D759BD55}"/>
                </a:ext>
              </a:extLst>
            </p:cNvPr>
            <p:cNvCxnSpPr/>
            <p:nvPr/>
          </p:nvCxnSpPr>
          <p:spPr>
            <a:xfrm>
              <a:off x="5604631" y="1564433"/>
              <a:ext cx="3550" cy="240418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436286F-2C5F-9244-970B-600AE8887184}"/>
                </a:ext>
              </a:extLst>
            </p:cNvPr>
            <p:cNvCxnSpPr/>
            <p:nvPr/>
          </p:nvCxnSpPr>
          <p:spPr>
            <a:xfrm flipH="1">
              <a:off x="5596043" y="2227845"/>
              <a:ext cx="1426989" cy="117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59E596A9-CB2A-634A-834C-338908104E4C}"/>
                </a:ext>
              </a:extLst>
            </p:cNvPr>
            <p:cNvSpPr/>
            <p:nvPr/>
          </p:nvSpPr>
          <p:spPr>
            <a:xfrm rot="5400000">
              <a:off x="6139067" y="1208003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F94E2C8-E7D2-A042-8AEB-EEB101645925}"/>
                </a:ext>
              </a:extLst>
            </p:cNvPr>
            <p:cNvCxnSpPr/>
            <p:nvPr/>
          </p:nvCxnSpPr>
          <p:spPr>
            <a:xfrm flipH="1" flipV="1">
              <a:off x="6215972" y="1361489"/>
              <a:ext cx="6481" cy="70843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5DF6C1AB-3043-DA46-B3F4-4226E0B5C5FB}"/>
                </a:ext>
              </a:extLst>
            </p:cNvPr>
            <p:cNvSpPr/>
            <p:nvPr/>
          </p:nvSpPr>
          <p:spPr>
            <a:xfrm rot="5400000">
              <a:off x="6418491" y="1194791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377C750-5104-2148-B651-3948641A3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2159" y="1356608"/>
              <a:ext cx="4899" cy="72463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F3ED5EF-0C45-B64E-BED7-5F0E6A444F90}"/>
                </a:ext>
              </a:extLst>
            </p:cNvPr>
            <p:cNvCxnSpPr/>
            <p:nvPr/>
          </p:nvCxnSpPr>
          <p:spPr>
            <a:xfrm>
              <a:off x="5338983" y="1869060"/>
              <a:ext cx="1643" cy="45007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4210A1C-0060-3643-8EA2-C2FA1236FBBD}"/>
                </a:ext>
              </a:extLst>
            </p:cNvPr>
            <p:cNvCxnSpPr/>
            <p:nvPr/>
          </p:nvCxnSpPr>
          <p:spPr>
            <a:xfrm flipH="1">
              <a:off x="5336334" y="2305502"/>
              <a:ext cx="2009487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73BC104D-E58F-9641-8BF3-401DC9E36A06}"/>
                </a:ext>
              </a:extLst>
            </p:cNvPr>
            <p:cNvSpPr/>
            <p:nvPr/>
          </p:nvSpPr>
          <p:spPr>
            <a:xfrm rot="16200000">
              <a:off x="5546074" y="1798844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E92846F-1E2C-7241-B8FF-5C3CB35EB3E9}"/>
                </a:ext>
              </a:extLst>
            </p:cNvPr>
            <p:cNvCxnSpPr/>
            <p:nvPr/>
          </p:nvCxnSpPr>
          <p:spPr>
            <a:xfrm flipH="1">
              <a:off x="5603777" y="1953821"/>
              <a:ext cx="5144" cy="28082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D2BFFF79-2571-9F4D-AF86-A11DDE276964}"/>
                </a:ext>
              </a:extLst>
            </p:cNvPr>
            <p:cNvSpPr/>
            <p:nvPr/>
          </p:nvSpPr>
          <p:spPr>
            <a:xfrm rot="16200000">
              <a:off x="5428316" y="1796910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FBB8395D-6F2A-6445-9DD1-44BDDFB8E6C9}"/>
                </a:ext>
              </a:extLst>
            </p:cNvPr>
            <p:cNvSpPr/>
            <p:nvPr/>
          </p:nvSpPr>
          <p:spPr>
            <a:xfrm rot="5400000">
              <a:off x="5416315" y="1210988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F2596A1-2142-1C44-944A-53DADDF2D295}"/>
                </a:ext>
              </a:extLst>
            </p:cNvPr>
            <p:cNvCxnSpPr/>
            <p:nvPr/>
          </p:nvCxnSpPr>
          <p:spPr>
            <a:xfrm>
              <a:off x="5492353" y="1369771"/>
              <a:ext cx="2006" cy="44295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BF79FFA-BF2C-E94E-A987-1E6836A40883}"/>
                </a:ext>
              </a:extLst>
            </p:cNvPr>
            <p:cNvCxnSpPr/>
            <p:nvPr/>
          </p:nvCxnSpPr>
          <p:spPr>
            <a:xfrm flipH="1">
              <a:off x="5493026" y="1949349"/>
              <a:ext cx="632" cy="18425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FB1A205-4D28-3946-AE96-CB78CD9240BD}"/>
                </a:ext>
              </a:extLst>
            </p:cNvPr>
            <p:cNvCxnSpPr/>
            <p:nvPr/>
          </p:nvCxnSpPr>
          <p:spPr>
            <a:xfrm flipH="1">
              <a:off x="7332633" y="2102620"/>
              <a:ext cx="142542" cy="2031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D2644D4-0066-6D4A-9D5A-77BE884F8B3B}"/>
                </a:ext>
              </a:extLst>
            </p:cNvPr>
            <p:cNvSpPr/>
            <p:nvPr/>
          </p:nvSpPr>
          <p:spPr>
            <a:xfrm>
              <a:off x="7535932" y="2209028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AB16014-8743-3248-BFF2-6BB79F718596}"/>
                </a:ext>
              </a:extLst>
            </p:cNvPr>
            <p:cNvCxnSpPr/>
            <p:nvPr/>
          </p:nvCxnSpPr>
          <p:spPr>
            <a:xfrm>
              <a:off x="7473779" y="2109264"/>
              <a:ext cx="87206" cy="11500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134014" y="99364"/>
            <a:ext cx="368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Network graph (updated 8/28/2018)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48341" y="104147"/>
            <a:ext cx="602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data = </a:t>
            </a:r>
            <a:r>
              <a:rPr lang="en-US" dirty="0" err="1"/>
              <a:t>model_init_data</a:t>
            </a:r>
            <a:r>
              <a:rPr lang="en-US" dirty="0"/>
              <a:t>('model5');</a:t>
            </a:r>
          </a:p>
          <a:p>
            <a:r>
              <a:rPr lang="en-US" dirty="0"/>
              <a:t>&gt;&gt; res = </a:t>
            </a:r>
            <a:r>
              <a:rPr lang="en-US" dirty="0" err="1"/>
              <a:t>phospho_methyl_model</a:t>
            </a:r>
            <a:r>
              <a:rPr lang="en-US" dirty="0"/>
              <a:t>(data, 'b',1, '</a:t>
            </a:r>
            <a:r>
              <a:rPr lang="en-US" dirty="0" err="1"/>
              <a:t>show_figure</a:t>
            </a:r>
            <a:r>
              <a:rPr lang="en-US" dirty="0"/>
              <a:t>', 1);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165" y="612243"/>
            <a:ext cx="3566447" cy="1430861"/>
            <a:chOff x="797041" y="797989"/>
            <a:chExt cx="4225660" cy="1980437"/>
          </a:xfrm>
        </p:grpSpPr>
        <p:grpSp>
          <p:nvGrpSpPr>
            <p:cNvPr id="3" name="Group 2"/>
            <p:cNvGrpSpPr/>
            <p:nvPr/>
          </p:nvGrpSpPr>
          <p:grpSpPr>
            <a:xfrm>
              <a:off x="797041" y="1168412"/>
              <a:ext cx="4225660" cy="1610014"/>
              <a:chOff x="797041" y="1168412"/>
              <a:chExt cx="4225660" cy="161001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97041" y="1172540"/>
                <a:ext cx="818865" cy="655092"/>
                <a:chOff x="2586251" y="1153236"/>
                <a:chExt cx="818865" cy="65509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586251" y="1153236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6">
                        <a:lumMod val="0"/>
                        <a:lumOff val="100000"/>
                      </a:schemeClr>
                    </a:gs>
                    <a:gs pos="22000">
                      <a:schemeClr val="accent6">
                        <a:lumMod val="0"/>
                        <a:lumOff val="100000"/>
                      </a:schemeClr>
                    </a:gs>
                    <a:gs pos="100000">
                      <a:schemeClr val="accent6">
                        <a:lumMod val="10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715904" y="1289713"/>
                  <a:ext cx="5595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486253" y="2123334"/>
                <a:ext cx="818865" cy="655092"/>
                <a:chOff x="3275463" y="2104030"/>
                <a:chExt cx="818865" cy="655092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295934" y="2285826"/>
                  <a:ext cx="798394" cy="203133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H3K9M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102789" y="1168412"/>
                <a:ext cx="818865" cy="655092"/>
                <a:chOff x="3275463" y="2104030"/>
                <a:chExt cx="818865" cy="65509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306170" y="2256462"/>
                  <a:ext cx="7574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876513" y="2123334"/>
                <a:ext cx="851413" cy="655092"/>
                <a:chOff x="3259188" y="2104030"/>
                <a:chExt cx="851413" cy="65509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rgbClr val="C00000"/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259188" y="2278337"/>
                  <a:ext cx="851413" cy="203133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H3S10P</a:t>
                  </a:r>
                </a:p>
              </p:txBody>
            </p:sp>
          </p:grpSp>
          <p:cxnSp>
            <p:nvCxnSpPr>
              <p:cNvPr id="22" name="Straight Arrow Connector 21"/>
              <p:cNvCxnSpPr/>
              <p:nvPr/>
            </p:nvCxnSpPr>
            <p:spPr>
              <a:xfrm>
                <a:off x="1480724" y="1744189"/>
                <a:ext cx="263830" cy="4025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7" idx="5"/>
              </p:cNvCxnSpPr>
              <p:nvPr/>
            </p:nvCxnSpPr>
            <p:spPr>
              <a:xfrm flipH="1" flipV="1">
                <a:off x="2801734" y="1727568"/>
                <a:ext cx="360279" cy="4254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/>
              <p:cNvGrpSpPr/>
              <p:nvPr/>
            </p:nvGrpSpPr>
            <p:grpSpPr>
              <a:xfrm>
                <a:off x="4029632" y="1188025"/>
                <a:ext cx="908212" cy="655092"/>
                <a:chOff x="3168269" y="2150920"/>
                <a:chExt cx="908212" cy="65509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197313" y="2150920"/>
                  <a:ext cx="818865" cy="655092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19050">
                  <a:solidFill>
                    <a:srgbClr val="C00000"/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168269" y="2293800"/>
                  <a:ext cx="9082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114489" y="2123334"/>
                <a:ext cx="908212" cy="655092"/>
                <a:chOff x="3230789" y="2104030"/>
                <a:chExt cx="908212" cy="65509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/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230789" y="2246910"/>
                  <a:ext cx="9082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 flipH="1">
                <a:off x="3633382" y="1748168"/>
                <a:ext cx="524844" cy="4697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9" idx="1"/>
              </p:cNvCxnSpPr>
              <p:nvPr/>
            </p:nvCxnSpPr>
            <p:spPr>
              <a:xfrm flipH="1">
                <a:off x="3766881" y="2404714"/>
                <a:ext cx="347608" cy="46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diamond" w="lg" len="lg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3"/>
              </p:cNvCxnSpPr>
              <p:nvPr/>
            </p:nvCxnSpPr>
            <p:spPr>
              <a:xfrm flipH="1">
                <a:off x="1922106" y="1727568"/>
                <a:ext cx="300603" cy="3718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diamond" w="lg" len="lg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Freeform 3"/>
            <p:cNvSpPr/>
            <p:nvPr/>
          </p:nvSpPr>
          <p:spPr>
            <a:xfrm>
              <a:off x="1492250" y="797989"/>
              <a:ext cx="1968801" cy="1301415"/>
            </a:xfrm>
            <a:custGeom>
              <a:avLst/>
              <a:gdLst>
                <a:gd name="connsiteX0" fmla="*/ 1930400 w 1968801"/>
                <a:gd name="connsiteY0" fmla="*/ 1295096 h 1295096"/>
                <a:gd name="connsiteX1" fmla="*/ 1962150 w 1968801"/>
                <a:gd name="connsiteY1" fmla="*/ 869646 h 1295096"/>
                <a:gd name="connsiteX2" fmla="*/ 1816100 w 1968801"/>
                <a:gd name="connsiteY2" fmla="*/ 387046 h 1295096"/>
                <a:gd name="connsiteX3" fmla="*/ 1352550 w 1968801"/>
                <a:gd name="connsiteY3" fmla="*/ 44146 h 1295096"/>
                <a:gd name="connsiteX4" fmla="*/ 603250 w 1968801"/>
                <a:gd name="connsiteY4" fmla="*/ 25096 h 1295096"/>
                <a:gd name="connsiteX5" fmla="*/ 146050 w 1968801"/>
                <a:gd name="connsiteY5" fmla="*/ 234646 h 1295096"/>
                <a:gd name="connsiteX6" fmla="*/ 0 w 1968801"/>
                <a:gd name="connsiteY6" fmla="*/ 361646 h 1295096"/>
                <a:gd name="connsiteX0" fmla="*/ 1930400 w 1968801"/>
                <a:gd name="connsiteY0" fmla="*/ 1301415 h 1301415"/>
                <a:gd name="connsiteX1" fmla="*/ 1962150 w 1968801"/>
                <a:gd name="connsiteY1" fmla="*/ 875965 h 1301415"/>
                <a:gd name="connsiteX2" fmla="*/ 1816100 w 1968801"/>
                <a:gd name="connsiteY2" fmla="*/ 393365 h 1301415"/>
                <a:gd name="connsiteX3" fmla="*/ 1352550 w 1968801"/>
                <a:gd name="connsiteY3" fmla="*/ 50465 h 1301415"/>
                <a:gd name="connsiteX4" fmla="*/ 603250 w 1968801"/>
                <a:gd name="connsiteY4" fmla="*/ 31415 h 1301415"/>
                <a:gd name="connsiteX5" fmla="*/ 146050 w 1968801"/>
                <a:gd name="connsiteY5" fmla="*/ 240965 h 1301415"/>
                <a:gd name="connsiteX6" fmla="*/ 0 w 1968801"/>
                <a:gd name="connsiteY6" fmla="*/ 367965 h 1301415"/>
                <a:gd name="connsiteX0" fmla="*/ 1930400 w 1968801"/>
                <a:gd name="connsiteY0" fmla="*/ 1301415 h 1301415"/>
                <a:gd name="connsiteX1" fmla="*/ 1962150 w 1968801"/>
                <a:gd name="connsiteY1" fmla="*/ 875965 h 1301415"/>
                <a:gd name="connsiteX2" fmla="*/ 1816100 w 1968801"/>
                <a:gd name="connsiteY2" fmla="*/ 393365 h 1301415"/>
                <a:gd name="connsiteX3" fmla="*/ 1352550 w 1968801"/>
                <a:gd name="connsiteY3" fmla="*/ 50465 h 1301415"/>
                <a:gd name="connsiteX4" fmla="*/ 603250 w 1968801"/>
                <a:gd name="connsiteY4" fmla="*/ 31415 h 1301415"/>
                <a:gd name="connsiteX5" fmla="*/ 146050 w 1968801"/>
                <a:gd name="connsiteY5" fmla="*/ 240965 h 1301415"/>
                <a:gd name="connsiteX6" fmla="*/ 0 w 1968801"/>
                <a:gd name="connsiteY6" fmla="*/ 367965 h 130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8801" h="1301415">
                  <a:moveTo>
                    <a:pt x="1930400" y="1301415"/>
                  </a:moveTo>
                  <a:cubicBezTo>
                    <a:pt x="1955800" y="1164361"/>
                    <a:pt x="1981200" y="1027307"/>
                    <a:pt x="1962150" y="875965"/>
                  </a:cubicBezTo>
                  <a:cubicBezTo>
                    <a:pt x="1943100" y="724623"/>
                    <a:pt x="1902069" y="530948"/>
                    <a:pt x="1816100" y="393365"/>
                  </a:cubicBezTo>
                  <a:cubicBezTo>
                    <a:pt x="1730131" y="255782"/>
                    <a:pt x="1554692" y="110790"/>
                    <a:pt x="1352550" y="50465"/>
                  </a:cubicBezTo>
                  <a:cubicBezTo>
                    <a:pt x="1150408" y="-9860"/>
                    <a:pt x="827780" y="-15966"/>
                    <a:pt x="603250" y="31415"/>
                  </a:cubicBezTo>
                  <a:cubicBezTo>
                    <a:pt x="378720" y="78796"/>
                    <a:pt x="246592" y="184873"/>
                    <a:pt x="146050" y="240965"/>
                  </a:cubicBezTo>
                  <a:cubicBezTo>
                    <a:pt x="45508" y="297057"/>
                    <a:pt x="22754" y="332511"/>
                    <a:pt x="0" y="36796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diamond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19E87FCA-9DD1-0A44-820D-8FB59BBC519F}"/>
              </a:ext>
            </a:extLst>
          </p:cNvPr>
          <p:cNvSpPr/>
          <p:nvPr/>
        </p:nvSpPr>
        <p:spPr>
          <a:xfrm>
            <a:off x="7164450" y="3297854"/>
            <a:ext cx="118872" cy="118872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5457D-AA99-CB48-9DD1-69F7EF26A37B}"/>
              </a:ext>
            </a:extLst>
          </p:cNvPr>
          <p:cNvSpPr txBox="1"/>
          <p:nvPr/>
        </p:nvSpPr>
        <p:spPr>
          <a:xfrm>
            <a:off x="882285" y="4407877"/>
            <a:ext cx="9410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Change in the updated model: from state 0.9 to state 1.1, fast KDM increase was controlled by a H3S10P phosphorylation in a threshold behavior instead of linearly dependent on H3S10P concentration in the previous model. </a:t>
            </a:r>
          </a:p>
        </p:txBody>
      </p:sp>
    </p:spTree>
    <p:extLst>
      <p:ext uri="{BB962C8B-B14F-4D97-AF65-F5344CB8AC3E}">
        <p14:creationId xmlns:p14="http://schemas.microsoft.com/office/powerpoint/2010/main" val="171264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738745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Control of states between interphase and mitosis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84E7F2-EF85-9841-BDE1-E4E08528A6B4}"/>
              </a:ext>
            </a:extLst>
          </p:cNvPr>
          <p:cNvSpPr txBox="1"/>
          <p:nvPr/>
        </p:nvSpPr>
        <p:spPr>
          <a:xfrm>
            <a:off x="4630444" y="1382380"/>
            <a:ext cx="21971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Description: Enter Late G2 (0</a:t>
            </a:r>
            <a:r>
              <a:rPr lang="en-US" b="1" dirty="0">
                <a:sym typeface="Wingdings" pitchFamily="2" charset="2"/>
              </a:rPr>
              <a:t>0.1)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Switch: T = 0 min</a:t>
            </a:r>
          </a:p>
          <a:p>
            <a:r>
              <a:rPr lang="en-US" b="1" dirty="0">
                <a:solidFill>
                  <a:srgbClr val="C00000"/>
                </a:solidFill>
              </a:rPr>
              <a:t>Phenomenon: Both kinase and MT increase by synthesis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D6114A-7E75-6746-A67B-8C3BC55510C3}"/>
              </a:ext>
            </a:extLst>
          </p:cNvPr>
          <p:cNvSpPr txBox="1"/>
          <p:nvPr/>
        </p:nvSpPr>
        <p:spPr>
          <a:xfrm>
            <a:off x="7228882" y="1393568"/>
            <a:ext cx="21209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Recruit demethylase (0.1</a:t>
            </a:r>
            <a:r>
              <a:rPr lang="en-US" b="1" dirty="0">
                <a:sym typeface="Wingdings" pitchFamily="2" charset="2"/>
              </a:rPr>
              <a:t>0.2)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Phosphorylation &gt; threshold 1</a:t>
            </a:r>
          </a:p>
          <a:p>
            <a:r>
              <a:rPr lang="en-US" b="1" dirty="0">
                <a:solidFill>
                  <a:srgbClr val="C00000"/>
                </a:solidFill>
              </a:rPr>
              <a:t>Entering mitosis, fast KDM increase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BD8416-CBED-8449-B882-5FB4CA0CE3C9}"/>
              </a:ext>
            </a:extLst>
          </p:cNvPr>
          <p:cNvSpPr txBox="1"/>
          <p:nvPr/>
        </p:nvSpPr>
        <p:spPr>
          <a:xfrm>
            <a:off x="9768864" y="1398615"/>
            <a:ext cx="212090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Recruit kinase (0.2</a:t>
            </a:r>
            <a:r>
              <a:rPr lang="en-US" b="1" dirty="0">
                <a:sym typeface="Wingdings" pitchFamily="2" charset="2"/>
              </a:rPr>
              <a:t>1.0)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Phosphorylation &gt; threshold 2</a:t>
            </a:r>
          </a:p>
          <a:p>
            <a:r>
              <a:rPr lang="en-US" b="1" dirty="0">
                <a:solidFill>
                  <a:srgbClr val="C00000"/>
                </a:solidFill>
              </a:rPr>
              <a:t>Fast kinase increase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DA34C3-B5E7-A04C-9AE3-38F2162F06D5}"/>
              </a:ext>
            </a:extLst>
          </p:cNvPr>
          <p:cNvSpPr txBox="1"/>
          <p:nvPr/>
        </p:nvSpPr>
        <p:spPr>
          <a:xfrm>
            <a:off x="9768864" y="3152941"/>
            <a:ext cx="2120900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KDM and kinase dissociate (1.0</a:t>
            </a:r>
            <a:r>
              <a:rPr lang="en-US" b="1" dirty="0">
                <a:sym typeface="Wingdings" pitchFamily="2" charset="2"/>
              </a:rPr>
              <a:t>1.1)</a:t>
            </a:r>
            <a:endParaRPr lang="en-US" b="1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Accumulative Phosphorylation &gt; threshold</a:t>
            </a:r>
          </a:p>
          <a:p>
            <a:r>
              <a:rPr lang="en-US" b="1" dirty="0">
                <a:solidFill>
                  <a:srgbClr val="C00000"/>
                </a:solidFill>
              </a:rPr>
              <a:t>Fast kinase decrease and PTP increase</a:t>
            </a:r>
          </a:p>
          <a:p>
            <a:r>
              <a:rPr lang="en-US" b="1" dirty="0">
                <a:solidFill>
                  <a:srgbClr val="C00000"/>
                </a:solidFill>
              </a:rPr>
              <a:t>Fast MT increase and KDM decrease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3D02CC-B361-994D-A22E-C3EE03CCCC26}"/>
              </a:ext>
            </a:extLst>
          </p:cNvPr>
          <p:cNvSpPr txBox="1"/>
          <p:nvPr/>
        </p:nvSpPr>
        <p:spPr>
          <a:xfrm>
            <a:off x="7228882" y="3685260"/>
            <a:ext cx="21209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Exit mitosis</a:t>
            </a:r>
          </a:p>
          <a:p>
            <a:r>
              <a:rPr lang="en-US" b="1" dirty="0"/>
              <a:t>Degrade kinase (1.1</a:t>
            </a:r>
            <a:r>
              <a:rPr lang="en-US" b="1" dirty="0">
                <a:sym typeface="Wingdings" pitchFamily="2" charset="2"/>
              </a:rPr>
              <a:t>2.0)</a:t>
            </a:r>
            <a:endParaRPr lang="en-US" b="1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Phosphorylation &lt; threshold 2</a:t>
            </a:r>
          </a:p>
          <a:p>
            <a:r>
              <a:rPr lang="en-US" b="1" dirty="0">
                <a:solidFill>
                  <a:srgbClr val="C00000"/>
                </a:solidFill>
              </a:rPr>
              <a:t>Slow decrease of kinase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1498C3-DE2F-6047-A0A1-082275E5DC95}"/>
              </a:ext>
            </a:extLst>
          </p:cNvPr>
          <p:cNvSpPr txBox="1"/>
          <p:nvPr/>
        </p:nvSpPr>
        <p:spPr>
          <a:xfrm>
            <a:off x="4706644" y="3962830"/>
            <a:ext cx="21209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Entering interphase (2.0</a:t>
            </a:r>
            <a:r>
              <a:rPr lang="en-US" b="1" dirty="0">
                <a:sym typeface="Wingdings" pitchFamily="2" charset="2"/>
              </a:rPr>
              <a:t>2.1)</a:t>
            </a:r>
            <a:endParaRPr lang="en-US" b="1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Phosphorylation &lt;=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base_level</a:t>
            </a:r>
            <a:endParaRPr lang="en-US" b="1" dirty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Stabilize all enzymes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59B26453-240E-BD49-B0C1-99738CD9A95A}"/>
              </a:ext>
            </a:extLst>
          </p:cNvPr>
          <p:cNvSpPr/>
          <p:nvPr/>
        </p:nvSpPr>
        <p:spPr>
          <a:xfrm>
            <a:off x="6827050" y="2189460"/>
            <a:ext cx="404353" cy="24702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2130410E-355F-2745-AE8A-2192DAE1FBD3}"/>
              </a:ext>
            </a:extLst>
          </p:cNvPr>
          <p:cNvSpPr/>
          <p:nvPr/>
        </p:nvSpPr>
        <p:spPr>
          <a:xfrm>
            <a:off x="9364510" y="2189460"/>
            <a:ext cx="404353" cy="24702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0C8A288-85A2-8E40-AD74-F0F20E8CA775}"/>
              </a:ext>
            </a:extLst>
          </p:cNvPr>
          <p:cNvSpPr/>
          <p:nvPr/>
        </p:nvSpPr>
        <p:spPr>
          <a:xfrm rot="5400000">
            <a:off x="10706759" y="2917356"/>
            <a:ext cx="250190" cy="22098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4D00D787-15F7-1244-8DE5-2372BCECC982}"/>
              </a:ext>
            </a:extLst>
          </p:cNvPr>
          <p:cNvSpPr/>
          <p:nvPr/>
        </p:nvSpPr>
        <p:spPr>
          <a:xfrm rot="10800000">
            <a:off x="9364510" y="4710410"/>
            <a:ext cx="404353" cy="24702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44B160DA-0301-614A-9002-B489EAE14E3E}"/>
              </a:ext>
            </a:extLst>
          </p:cNvPr>
          <p:cNvSpPr/>
          <p:nvPr/>
        </p:nvSpPr>
        <p:spPr>
          <a:xfrm rot="10800000">
            <a:off x="6829590" y="4700923"/>
            <a:ext cx="404353" cy="24702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357C0164-152A-4643-BEC8-8DEB2A418D59}"/>
              </a:ext>
            </a:extLst>
          </p:cNvPr>
          <p:cNvSpPr/>
          <p:nvPr/>
        </p:nvSpPr>
        <p:spPr>
          <a:xfrm>
            <a:off x="4411956" y="1028700"/>
            <a:ext cx="7703844" cy="5058575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709A42F1-C990-254C-BA7D-D3B178279E9B}"/>
              </a:ext>
            </a:extLst>
          </p:cNvPr>
          <p:cNvSpPr/>
          <p:nvPr/>
        </p:nvSpPr>
        <p:spPr>
          <a:xfrm rot="16200000">
            <a:off x="5437937" y="3389354"/>
            <a:ext cx="472109" cy="26782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477440-5006-8447-B60D-6DE998AF3460}"/>
              </a:ext>
            </a:extLst>
          </p:cNvPr>
          <p:cNvGrpSpPr/>
          <p:nvPr/>
        </p:nvGrpSpPr>
        <p:grpSpPr>
          <a:xfrm>
            <a:off x="379351" y="920165"/>
            <a:ext cx="3124011" cy="1958897"/>
            <a:chOff x="379351" y="920165"/>
            <a:chExt cx="3124011" cy="195889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0ECAF69-1F54-FB43-85DC-4B00AE07E0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26" t="3374" b="19312"/>
            <a:stretch/>
          </p:blipFill>
          <p:spPr>
            <a:xfrm>
              <a:off x="565828" y="920165"/>
              <a:ext cx="2937534" cy="1320461"/>
            </a:xfrm>
            <a:prstGeom prst="rect">
              <a:avLst/>
            </a:prstGeom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F3AF7D-FDBD-8A46-BD29-646D89CFD477}"/>
                </a:ext>
              </a:extLst>
            </p:cNvPr>
            <p:cNvCxnSpPr>
              <a:cxnSpLocks/>
            </p:cNvCxnSpPr>
            <p:nvPr/>
          </p:nvCxnSpPr>
          <p:spPr>
            <a:xfrm>
              <a:off x="742012" y="2571738"/>
              <a:ext cx="764059" cy="1133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29390D-1D99-5443-A7AF-7950403E938A}"/>
                </a:ext>
              </a:extLst>
            </p:cNvPr>
            <p:cNvSpPr txBox="1"/>
            <p:nvPr/>
          </p:nvSpPr>
          <p:spPr>
            <a:xfrm>
              <a:off x="712010" y="2578324"/>
              <a:ext cx="2754492" cy="3007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4949" tIns="57475" rIns="114949" bIns="57475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State: 0          1           2            0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D8E769-7715-2943-9817-6EE3BCE7C4D7}"/>
                </a:ext>
              </a:extLst>
            </p:cNvPr>
            <p:cNvCxnSpPr/>
            <p:nvPr/>
          </p:nvCxnSpPr>
          <p:spPr>
            <a:xfrm flipV="1">
              <a:off x="1469806" y="2236121"/>
              <a:ext cx="0" cy="269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14E0966-3D1F-0A47-B658-24DC74177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0212" y="2571739"/>
              <a:ext cx="761272" cy="1132"/>
            </a:xfrm>
            <a:prstGeom prst="line">
              <a:avLst/>
            </a:prstGeom>
            <a:ln w="1016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C65D1C5-3887-C949-8D83-031A53DF409A}"/>
                </a:ext>
              </a:extLst>
            </p:cNvPr>
            <p:cNvCxnSpPr/>
            <p:nvPr/>
          </p:nvCxnSpPr>
          <p:spPr>
            <a:xfrm flipV="1">
              <a:off x="2545994" y="2240626"/>
              <a:ext cx="0" cy="269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40B7B1-F4DC-3749-B3F5-6416259C09E0}"/>
                </a:ext>
              </a:extLst>
            </p:cNvPr>
            <p:cNvCxnSpPr>
              <a:cxnSpLocks/>
            </p:cNvCxnSpPr>
            <p:nvPr/>
          </p:nvCxnSpPr>
          <p:spPr>
            <a:xfrm>
              <a:off x="2231484" y="2572732"/>
              <a:ext cx="314510" cy="0"/>
            </a:xfrm>
            <a:prstGeom prst="line">
              <a:avLst/>
            </a:prstGeom>
            <a:ln w="1016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AE76E98-2E44-AA48-8F6E-FD560A6A8B28}"/>
                </a:ext>
              </a:extLst>
            </p:cNvPr>
            <p:cNvCxnSpPr>
              <a:cxnSpLocks/>
            </p:cNvCxnSpPr>
            <p:nvPr/>
          </p:nvCxnSpPr>
          <p:spPr>
            <a:xfrm>
              <a:off x="2545994" y="2571738"/>
              <a:ext cx="808033" cy="1854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0B7115-69F0-4E47-979E-23A62A689FC7}"/>
                </a:ext>
              </a:extLst>
            </p:cNvPr>
            <p:cNvSpPr txBox="1"/>
            <p:nvPr/>
          </p:nvSpPr>
          <p:spPr>
            <a:xfrm>
              <a:off x="2639927" y="2232964"/>
              <a:ext cx="839206" cy="207880"/>
            </a:xfrm>
            <a:prstGeom prst="rect">
              <a:avLst/>
            </a:prstGeom>
            <a:noFill/>
          </p:spPr>
          <p:txBody>
            <a:bodyPr wrap="square" lIns="11495" tIns="11495" rIns="11495" bIns="11495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Time (min)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F51BFC-824B-8042-93EA-B30526E59E8D}"/>
                </a:ext>
              </a:extLst>
            </p:cNvPr>
            <p:cNvSpPr txBox="1"/>
            <p:nvPr/>
          </p:nvSpPr>
          <p:spPr>
            <a:xfrm rot="16200000">
              <a:off x="-254224" y="1567776"/>
              <a:ext cx="1475029" cy="207880"/>
            </a:xfrm>
            <a:prstGeom prst="rect">
              <a:avLst/>
            </a:prstGeom>
            <a:noFill/>
          </p:spPr>
          <p:txBody>
            <a:bodyPr wrap="square" lIns="11495" tIns="11495" rIns="11495" bIns="11495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H3S10 Phosphor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CC9487C-F9EA-364D-85C7-C6C9AF0A8B07}"/>
                </a:ext>
              </a:extLst>
            </p:cNvPr>
            <p:cNvCxnSpPr/>
            <p:nvPr/>
          </p:nvCxnSpPr>
          <p:spPr>
            <a:xfrm flipV="1">
              <a:off x="2231484" y="2240626"/>
              <a:ext cx="0" cy="269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5C61248-C930-F34B-9974-5318556F6251}"/>
                </a:ext>
              </a:extLst>
            </p:cNvPr>
            <p:cNvSpPr/>
            <p:nvPr/>
          </p:nvSpPr>
          <p:spPr>
            <a:xfrm>
              <a:off x="1255059" y="1183341"/>
              <a:ext cx="878541" cy="797859"/>
            </a:xfrm>
            <a:custGeom>
              <a:avLst/>
              <a:gdLst>
                <a:gd name="connsiteX0" fmla="*/ 62753 w 878541"/>
                <a:gd name="connsiteY0" fmla="*/ 770965 h 797859"/>
                <a:gd name="connsiteX1" fmla="*/ 376517 w 878541"/>
                <a:gd name="connsiteY1" fmla="*/ 582706 h 797859"/>
                <a:gd name="connsiteX2" fmla="*/ 582706 w 878541"/>
                <a:gd name="connsiteY2" fmla="*/ 0 h 797859"/>
                <a:gd name="connsiteX3" fmla="*/ 878541 w 878541"/>
                <a:gd name="connsiteY3" fmla="*/ 0 h 797859"/>
                <a:gd name="connsiteX4" fmla="*/ 878541 w 878541"/>
                <a:gd name="connsiteY4" fmla="*/ 797859 h 797859"/>
                <a:gd name="connsiteX5" fmla="*/ 0 w 878541"/>
                <a:gd name="connsiteY5" fmla="*/ 797859 h 79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8541" h="797859">
                  <a:moveTo>
                    <a:pt x="62753" y="770965"/>
                  </a:moveTo>
                  <a:lnTo>
                    <a:pt x="376517" y="582706"/>
                  </a:lnTo>
                  <a:lnTo>
                    <a:pt x="582706" y="0"/>
                  </a:lnTo>
                  <a:lnTo>
                    <a:pt x="878541" y="0"/>
                  </a:lnTo>
                  <a:lnTo>
                    <a:pt x="878541" y="797859"/>
                  </a:lnTo>
                  <a:lnTo>
                    <a:pt x="0" y="797859"/>
                  </a:lnTo>
                </a:path>
              </a:pathLst>
            </a:cu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E138D42-4C90-7D4F-92AA-803D1CF65C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0"/>
          <a:stretch/>
        </p:blipFill>
        <p:spPr>
          <a:xfrm>
            <a:off x="450997" y="3424893"/>
            <a:ext cx="3457706" cy="272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0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595" y="50098"/>
            <a:ext cx="798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data = </a:t>
            </a:r>
            <a:r>
              <a:rPr lang="en-US" dirty="0" err="1"/>
              <a:t>model_init_data</a:t>
            </a:r>
            <a:r>
              <a:rPr lang="en-US" dirty="0"/>
              <a:t>('model5');</a:t>
            </a:r>
          </a:p>
          <a:p>
            <a:r>
              <a:rPr lang="en-US" dirty="0"/>
              <a:t>&gt;&gt; res = </a:t>
            </a:r>
            <a:r>
              <a:rPr lang="en-US" dirty="0" err="1"/>
              <a:t>phospho_methyl_model</a:t>
            </a:r>
            <a:r>
              <a:rPr lang="en-US" dirty="0"/>
              <a:t>(data, 'b',1, '</a:t>
            </a:r>
            <a:r>
              <a:rPr lang="en-US" dirty="0" err="1"/>
              <a:t>show_figure</a:t>
            </a:r>
            <a:r>
              <a:rPr lang="en-US" dirty="0"/>
              <a:t>', 1);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D3722A-29B7-7B4C-B828-040942B5B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5" y="466760"/>
            <a:ext cx="11348082" cy="63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1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E65595-6DFD-554C-93BB-BE90F310F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27" y="495248"/>
            <a:ext cx="5132193" cy="2709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8CF8DF-134B-B749-82AB-E1665F357D14}"/>
              </a:ext>
            </a:extLst>
          </p:cNvPr>
          <p:cNvSpPr txBox="1"/>
          <p:nvPr/>
        </p:nvSpPr>
        <p:spPr>
          <a:xfrm>
            <a:off x="7582829" y="0"/>
            <a:ext cx="25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35AE-6DF2-6842-B1FC-2C6AFA2552EC}"/>
              </a:ext>
            </a:extLst>
          </p:cNvPr>
          <p:cNvSpPr txBox="1"/>
          <p:nvPr/>
        </p:nvSpPr>
        <p:spPr>
          <a:xfrm rot="20508037">
            <a:off x="7987690" y="1523361"/>
            <a:ext cx="76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synthesis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DFFE2-9333-E74C-A4CC-7061AF69EA05}"/>
              </a:ext>
            </a:extLst>
          </p:cNvPr>
          <p:cNvSpPr txBox="1"/>
          <p:nvPr/>
        </p:nvSpPr>
        <p:spPr>
          <a:xfrm rot="17043941">
            <a:off x="8297188" y="1085770"/>
            <a:ext cx="6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recruit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0D688-9F6A-944F-B892-2BEF381C5955}"/>
              </a:ext>
            </a:extLst>
          </p:cNvPr>
          <p:cNvSpPr txBox="1"/>
          <p:nvPr/>
        </p:nvSpPr>
        <p:spPr>
          <a:xfrm>
            <a:off x="9320951" y="1224269"/>
            <a:ext cx="100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disassemble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48B32-8FCD-3946-9A1C-611448FD46A1}"/>
              </a:ext>
            </a:extLst>
          </p:cNvPr>
          <p:cNvSpPr txBox="1"/>
          <p:nvPr/>
        </p:nvSpPr>
        <p:spPr>
          <a:xfrm rot="819479">
            <a:off x="9732131" y="1529118"/>
            <a:ext cx="719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degrade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AA390F-180D-0D48-99EC-E1D1EACA7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59" y="299358"/>
            <a:ext cx="3633339" cy="272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6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92591" y="238126"/>
            <a:ext cx="389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&gt;&gt; </a:t>
            </a:r>
            <a:r>
              <a:rPr lang="en-US" b="1" dirty="0" err="1"/>
              <a:t>test_pm_model</a:t>
            </a:r>
            <a:r>
              <a:rPr lang="en-US" b="1" dirty="0"/>
              <a:t>('test7');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12B9C1F-C15D-464C-947D-3B445907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47" y="1017548"/>
            <a:ext cx="3871951" cy="290396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355156B-5696-B445-B4F0-51E5DAD73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932" y="1215483"/>
            <a:ext cx="3489091" cy="26168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D07D92-8A56-6946-8E7D-6779ACAC4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09" y="4014158"/>
            <a:ext cx="3791789" cy="2843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00FE8E-77B7-D040-A795-96B176169201}"/>
              </a:ext>
            </a:extLst>
          </p:cNvPr>
          <p:cNvSpPr txBox="1"/>
          <p:nvPr/>
        </p:nvSpPr>
        <p:spPr>
          <a:xfrm>
            <a:off x="1325035" y="3921511"/>
            <a:ext cx="35077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No Increase of Methyltransferase when entering State 0.7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BB0D8-BB54-AD47-975F-9998F938CFDB}"/>
              </a:ext>
            </a:extLst>
          </p:cNvPr>
          <p:cNvSpPr txBox="1"/>
          <p:nvPr/>
        </p:nvSpPr>
        <p:spPr>
          <a:xfrm>
            <a:off x="6314535" y="5141343"/>
            <a:ext cx="3605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Model_state.m</a:t>
            </a:r>
            <a:r>
              <a:rPr lang="en-US" dirty="0"/>
              <a:t> , line 46</a:t>
            </a:r>
          </a:p>
          <a:p>
            <a:r>
              <a:rPr lang="en-US" dirty="0"/>
              <a:t>Set more_methyl_1 </a:t>
            </a:r>
            <a:r>
              <a:rPr lang="en-US"/>
              <a:t>= 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63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86992" y="149971"/>
            <a:ext cx="693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Model3: S10P recruiting KDMs is crucial for fast demethylation at mitotic entrance, while S10P repelling MTs plays an assisting role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78009" y="5402647"/>
            <a:ext cx="277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&gt;&gt; </a:t>
            </a:r>
            <a:r>
              <a:rPr lang="en-US" b="1" dirty="0" err="1"/>
              <a:t>test_pm_model</a:t>
            </a:r>
            <a:r>
              <a:rPr lang="en-US" b="1" dirty="0"/>
              <a:t>(’test8');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164712" y="326541"/>
            <a:ext cx="368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Network graph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164711" y="694096"/>
            <a:ext cx="3566447" cy="1704777"/>
            <a:chOff x="8164711" y="694096"/>
            <a:chExt cx="3566447" cy="1704777"/>
          </a:xfrm>
        </p:grpSpPr>
        <p:sp>
          <p:nvSpPr>
            <p:cNvPr id="76" name="TextBox 75"/>
            <p:cNvSpPr txBox="1"/>
            <p:nvPr/>
          </p:nvSpPr>
          <p:spPr>
            <a:xfrm>
              <a:off x="9483133" y="694096"/>
              <a:ext cx="404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8164711" y="968012"/>
              <a:ext cx="3566447" cy="1430861"/>
              <a:chOff x="797041" y="797989"/>
              <a:chExt cx="4225660" cy="198043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797041" y="1168412"/>
                <a:ext cx="4225660" cy="1610014"/>
                <a:chOff x="797041" y="1168412"/>
                <a:chExt cx="4225660" cy="1610014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97041" y="1172540"/>
                  <a:ext cx="818865" cy="655092"/>
                  <a:chOff x="2586251" y="1153236"/>
                  <a:chExt cx="818865" cy="655092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2586251" y="1153236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6">
                          <a:lumMod val="0"/>
                          <a:lumOff val="100000"/>
                        </a:schemeClr>
                      </a:gs>
                      <a:gs pos="22000">
                        <a:schemeClr val="accent6">
                          <a:lumMod val="0"/>
                          <a:lumOff val="100000"/>
                        </a:schemeClr>
                      </a:gs>
                      <a:gs pos="100000">
                        <a:schemeClr val="accent6">
                          <a:lumMod val="10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2715904" y="1289713"/>
                    <a:ext cx="55955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Arial" charset="0"/>
                        <a:ea typeface="Arial" charset="0"/>
                        <a:cs typeface="Arial" charset="0"/>
                      </a:rPr>
                      <a:t>MT</a:t>
                    </a: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1486253" y="2123334"/>
                  <a:ext cx="818865" cy="655092"/>
                  <a:chOff x="3275463" y="2104030"/>
                  <a:chExt cx="818865" cy="655092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295934" y="2285826"/>
                    <a:ext cx="798394" cy="203133"/>
                  </a:xfrm>
                  <a:prstGeom prst="rect">
                    <a:avLst/>
                  </a:prstGeom>
                  <a:noFill/>
                </p:spPr>
                <p:txBody>
                  <a:bodyPr wrap="square" lIns="9144" tIns="9144" rIns="9144" bIns="9144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Arial" charset="0"/>
                        <a:ea typeface="Arial" charset="0"/>
                        <a:cs typeface="Arial" charset="0"/>
                      </a:rPr>
                      <a:t>H3K9M</a:t>
                    </a: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2102789" y="1168412"/>
                  <a:ext cx="818865" cy="655092"/>
                  <a:chOff x="3275463" y="2104030"/>
                  <a:chExt cx="818865" cy="655092"/>
                </a:xfrm>
              </p:grpSpPr>
              <p:sp>
                <p:nvSpPr>
                  <p:cNvPr id="114" name="Oval 113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3306170" y="2256462"/>
                    <a:ext cx="75745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Arial" charset="0"/>
                        <a:ea typeface="Arial" charset="0"/>
                        <a:cs typeface="Arial" charset="0"/>
                      </a:rPr>
                      <a:t>KDM</a:t>
                    </a:r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2876513" y="2123334"/>
                  <a:ext cx="851413" cy="655092"/>
                  <a:chOff x="3259188" y="2104030"/>
                  <a:chExt cx="851413" cy="655092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5000"/>
                          <a:lumOff val="95000"/>
                        </a:schemeClr>
                      </a:gs>
                      <a:gs pos="74000">
                        <a:schemeClr val="accent2">
                          <a:lumMod val="45000"/>
                          <a:lumOff val="55000"/>
                        </a:schemeClr>
                      </a:gs>
                      <a:gs pos="83000">
                        <a:schemeClr val="accent2">
                          <a:lumMod val="45000"/>
                          <a:lumOff val="55000"/>
                        </a:schemeClr>
                      </a:gs>
                      <a:gs pos="100000">
                        <a:schemeClr val="accent2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rgbClr val="C00000"/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259188" y="2278337"/>
                    <a:ext cx="851413" cy="203133"/>
                  </a:xfrm>
                  <a:prstGeom prst="rect">
                    <a:avLst/>
                  </a:prstGeom>
                  <a:noFill/>
                </p:spPr>
                <p:txBody>
                  <a:bodyPr wrap="square" lIns="9144" tIns="9144" rIns="9144" bIns="9144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Arial" charset="0"/>
                        <a:ea typeface="Arial" charset="0"/>
                        <a:cs typeface="Arial" charset="0"/>
                      </a:rPr>
                      <a:t>H3S10P</a:t>
                    </a:r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480724" y="1744189"/>
                  <a:ext cx="263830" cy="4025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endCxn id="108" idx="5"/>
                </p:cNvCxnSpPr>
                <p:nvPr/>
              </p:nvCxnSpPr>
              <p:spPr>
                <a:xfrm flipH="1" flipV="1">
                  <a:off x="2801734" y="1727568"/>
                  <a:ext cx="360279" cy="4254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Group 102"/>
                <p:cNvGrpSpPr/>
                <p:nvPr/>
              </p:nvGrpSpPr>
              <p:grpSpPr>
                <a:xfrm>
                  <a:off x="4029632" y="1188025"/>
                  <a:ext cx="908212" cy="655092"/>
                  <a:chOff x="3168269" y="2150920"/>
                  <a:chExt cx="908212" cy="655092"/>
                </a:xfrm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3197313" y="2150920"/>
                    <a:ext cx="818865" cy="65509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2">
                          <a:lumMod val="5000"/>
                          <a:lumOff val="95000"/>
                        </a:schemeClr>
                      </a:gs>
                      <a:gs pos="74000">
                        <a:schemeClr val="accent2">
                          <a:lumMod val="45000"/>
                          <a:lumOff val="55000"/>
                        </a:schemeClr>
                      </a:gs>
                      <a:gs pos="83000">
                        <a:schemeClr val="accent2">
                          <a:lumMod val="45000"/>
                          <a:lumOff val="55000"/>
                        </a:schemeClr>
                      </a:gs>
                      <a:gs pos="100000">
                        <a:schemeClr val="accent2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19050">
                    <a:solidFill>
                      <a:srgbClr val="C00000"/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168269" y="2293800"/>
                    <a:ext cx="9082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Arial" charset="0"/>
                        <a:ea typeface="Arial" charset="0"/>
                        <a:cs typeface="Arial" charset="0"/>
                      </a:rPr>
                      <a:t>Kinase</a:t>
                    </a: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4114489" y="2123334"/>
                  <a:ext cx="908212" cy="655092"/>
                  <a:chOff x="3230789" y="2104030"/>
                  <a:chExt cx="908212" cy="655092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/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230789" y="2246910"/>
                    <a:ext cx="9082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Arial" charset="0"/>
                        <a:ea typeface="Arial" charset="0"/>
                        <a:cs typeface="Arial" charset="0"/>
                      </a:rPr>
                      <a:t>PTP</a:t>
                    </a:r>
                  </a:p>
                </p:txBody>
              </p:sp>
            </p:grpSp>
            <p:cxnSp>
              <p:nvCxnSpPr>
                <p:cNvPr id="105" name="Straight Arrow Connector 104"/>
                <p:cNvCxnSpPr/>
                <p:nvPr/>
              </p:nvCxnSpPr>
              <p:spPr>
                <a:xfrm flipH="1">
                  <a:off x="3633382" y="1748168"/>
                  <a:ext cx="524844" cy="46977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 flipH="1">
                  <a:off x="3766881" y="2404714"/>
                  <a:ext cx="347608" cy="461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diamond" w="lg" len="lg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>
                  <a:stCxn id="108" idx="3"/>
                </p:cNvCxnSpPr>
                <p:nvPr/>
              </p:nvCxnSpPr>
              <p:spPr>
                <a:xfrm flipH="1">
                  <a:off x="1922106" y="1727568"/>
                  <a:ext cx="300603" cy="3718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diamond" w="lg" len="lg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Freeform 95"/>
              <p:cNvSpPr/>
              <p:nvPr/>
            </p:nvSpPr>
            <p:spPr>
              <a:xfrm>
                <a:off x="1492250" y="797989"/>
                <a:ext cx="1968801" cy="1301415"/>
              </a:xfrm>
              <a:custGeom>
                <a:avLst/>
                <a:gdLst>
                  <a:gd name="connsiteX0" fmla="*/ 1930400 w 1968801"/>
                  <a:gd name="connsiteY0" fmla="*/ 1295096 h 1295096"/>
                  <a:gd name="connsiteX1" fmla="*/ 1962150 w 1968801"/>
                  <a:gd name="connsiteY1" fmla="*/ 869646 h 1295096"/>
                  <a:gd name="connsiteX2" fmla="*/ 1816100 w 1968801"/>
                  <a:gd name="connsiteY2" fmla="*/ 387046 h 1295096"/>
                  <a:gd name="connsiteX3" fmla="*/ 1352550 w 1968801"/>
                  <a:gd name="connsiteY3" fmla="*/ 44146 h 1295096"/>
                  <a:gd name="connsiteX4" fmla="*/ 603250 w 1968801"/>
                  <a:gd name="connsiteY4" fmla="*/ 25096 h 1295096"/>
                  <a:gd name="connsiteX5" fmla="*/ 146050 w 1968801"/>
                  <a:gd name="connsiteY5" fmla="*/ 234646 h 1295096"/>
                  <a:gd name="connsiteX6" fmla="*/ 0 w 1968801"/>
                  <a:gd name="connsiteY6" fmla="*/ 361646 h 1295096"/>
                  <a:gd name="connsiteX0" fmla="*/ 1930400 w 1968801"/>
                  <a:gd name="connsiteY0" fmla="*/ 1301415 h 1301415"/>
                  <a:gd name="connsiteX1" fmla="*/ 1962150 w 1968801"/>
                  <a:gd name="connsiteY1" fmla="*/ 875965 h 1301415"/>
                  <a:gd name="connsiteX2" fmla="*/ 1816100 w 1968801"/>
                  <a:gd name="connsiteY2" fmla="*/ 393365 h 1301415"/>
                  <a:gd name="connsiteX3" fmla="*/ 1352550 w 1968801"/>
                  <a:gd name="connsiteY3" fmla="*/ 50465 h 1301415"/>
                  <a:gd name="connsiteX4" fmla="*/ 603250 w 1968801"/>
                  <a:gd name="connsiteY4" fmla="*/ 31415 h 1301415"/>
                  <a:gd name="connsiteX5" fmla="*/ 146050 w 1968801"/>
                  <a:gd name="connsiteY5" fmla="*/ 240965 h 1301415"/>
                  <a:gd name="connsiteX6" fmla="*/ 0 w 1968801"/>
                  <a:gd name="connsiteY6" fmla="*/ 367965 h 1301415"/>
                  <a:gd name="connsiteX0" fmla="*/ 1930400 w 1968801"/>
                  <a:gd name="connsiteY0" fmla="*/ 1301415 h 1301415"/>
                  <a:gd name="connsiteX1" fmla="*/ 1962150 w 1968801"/>
                  <a:gd name="connsiteY1" fmla="*/ 875965 h 1301415"/>
                  <a:gd name="connsiteX2" fmla="*/ 1816100 w 1968801"/>
                  <a:gd name="connsiteY2" fmla="*/ 393365 h 1301415"/>
                  <a:gd name="connsiteX3" fmla="*/ 1352550 w 1968801"/>
                  <a:gd name="connsiteY3" fmla="*/ 50465 h 1301415"/>
                  <a:gd name="connsiteX4" fmla="*/ 603250 w 1968801"/>
                  <a:gd name="connsiteY4" fmla="*/ 31415 h 1301415"/>
                  <a:gd name="connsiteX5" fmla="*/ 146050 w 1968801"/>
                  <a:gd name="connsiteY5" fmla="*/ 240965 h 1301415"/>
                  <a:gd name="connsiteX6" fmla="*/ 0 w 1968801"/>
                  <a:gd name="connsiteY6" fmla="*/ 367965 h 1301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8801" h="1301415">
                    <a:moveTo>
                      <a:pt x="1930400" y="1301415"/>
                    </a:moveTo>
                    <a:cubicBezTo>
                      <a:pt x="1955800" y="1164361"/>
                      <a:pt x="1981200" y="1027307"/>
                      <a:pt x="1962150" y="875965"/>
                    </a:cubicBezTo>
                    <a:cubicBezTo>
                      <a:pt x="1943100" y="724623"/>
                      <a:pt x="1902069" y="530948"/>
                      <a:pt x="1816100" y="393365"/>
                    </a:cubicBezTo>
                    <a:cubicBezTo>
                      <a:pt x="1730131" y="255782"/>
                      <a:pt x="1554692" y="110790"/>
                      <a:pt x="1352550" y="50465"/>
                    </a:cubicBezTo>
                    <a:cubicBezTo>
                      <a:pt x="1150408" y="-9860"/>
                      <a:pt x="827780" y="-15966"/>
                      <a:pt x="603250" y="31415"/>
                    </a:cubicBezTo>
                    <a:cubicBezTo>
                      <a:pt x="378720" y="78796"/>
                      <a:pt x="246592" y="184873"/>
                      <a:pt x="146050" y="240965"/>
                    </a:cubicBezTo>
                    <a:cubicBezTo>
                      <a:pt x="45508" y="297057"/>
                      <a:pt x="22754" y="332511"/>
                      <a:pt x="0" y="36796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diamond" w="lg" len="lg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888898" y="1575179"/>
              <a:ext cx="3713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/>
                  </a:solidFill>
                </a:rPr>
                <a:t>x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D4E1B3F-9932-5F44-9CA4-9E6486091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90"/>
          <a:stretch/>
        </p:blipFill>
        <p:spPr>
          <a:xfrm>
            <a:off x="1484967" y="2014035"/>
            <a:ext cx="3321209" cy="27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355" y="171978"/>
            <a:ext cx="8007992" cy="241823"/>
          </a:xfrm>
          <a:prstGeom prst="rect">
            <a:avLst/>
          </a:prstGeom>
          <a:noFill/>
        </p:spPr>
        <p:txBody>
          <a:bodyPr wrap="square" lIns="71843" tIns="35922" rIns="71843" bIns="35922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Supplementary Table 1.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Model parameters crucial for the simulation results and predictions of the phosphor-methyl model.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87775"/>
              </p:ext>
            </p:extLst>
          </p:nvPr>
        </p:nvGraphicFramePr>
        <p:xfrm>
          <a:off x="293440" y="413801"/>
          <a:ext cx="11244136" cy="6100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2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97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(name)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Value/unit 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Justification/reference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98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number of histones (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num_histone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60,000K molecules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 are ~60 million molecules of each type per human cell</a:t>
                      </a:r>
                      <a:r>
                        <a:rPr lang="en-US" sz="11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[Ref: 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Alberts B et</a:t>
                      </a:r>
                      <a:r>
                        <a:rPr lang="en-US" sz="11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al. 2002 Molecular Biology of the Cell, 4</a:t>
                      </a:r>
                      <a:r>
                        <a:rPr lang="en-US" sz="11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Ed]. 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98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Basal level of methylated H3K9 at the</a:t>
                      </a:r>
                      <a:r>
                        <a:rPr lang="en-US" sz="11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interphase (</a:t>
                      </a:r>
                      <a:r>
                        <a:rPr lang="en-US" sz="11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base_methyl</a:t>
                      </a:r>
                      <a:r>
                        <a:rPr lang="en-US" sz="11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57% of all</a:t>
                      </a:r>
                      <a:r>
                        <a:rPr lang="en-US" sz="11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histones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signals decreased 40% in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sua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-/- cells,</a:t>
                      </a:r>
                      <a:r>
                        <a:rPr lang="en-US" sz="11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increased 30% when KDMs were inhibited by 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TCP (Figures 1C and 1D). So 4/7 is about 57%.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78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number of</a:t>
                      </a:r>
                      <a:r>
                        <a:rPr lang="en-US" sz="11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MTs/KDMs (</a:t>
                      </a:r>
                      <a:r>
                        <a:rPr lang="en-US" sz="11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max_methyl_enzyme</a:t>
                      </a:r>
                      <a:r>
                        <a:rPr lang="en-US" sz="11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1,200K molecules</a:t>
                      </a:r>
                      <a:endParaRPr lang="en-US" sz="1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Estimated based on the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RNAseq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copy number in HeLa cells, for KDM4C relative to H3F3A and H3F3B 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[Refs: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Biggin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MD 2011 Dev Cell;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Petryszak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 et al 2016 NAR]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KDM4D was negligible.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4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number of</a:t>
                      </a:r>
                      <a:r>
                        <a:rPr lang="en-US" sz="11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serine kinases and PTPs (</a:t>
                      </a:r>
                      <a:r>
                        <a:rPr lang="en-US" sz="11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max_phospho_enzyme</a:t>
                      </a:r>
                      <a:r>
                        <a:rPr lang="en-US" sz="11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7100K molecules</a:t>
                      </a:r>
                      <a:endParaRPr lang="en-US" sz="1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RNAseq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showed that the ratio aurora kinase B:KDM4C is ~5.9:1</a:t>
                      </a:r>
                      <a:r>
                        <a:rPr lang="en-US" sz="11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[Ref: 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Petryszak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 et al 2016 NAR].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19367"/>
                  </a:ext>
                </a:extLst>
              </a:tr>
              <a:tr h="29459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kinases at late G2 phase (more_kinase_1) 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125K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molecules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 to be ~25% of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more_kinase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The expression of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auroraB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increases at prometaphase [Ref: Dominguez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 et al. 2016 </a:t>
                      </a:r>
                      <a:r>
                        <a:rPr lang="en-US" sz="1100" baseline="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Elife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Experimental kinetics in Figure 3E]. 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179380"/>
                  </a:ext>
                </a:extLst>
              </a:tr>
              <a:tr h="4751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 of MTs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  late G2 phase</a:t>
                      </a:r>
                    </a:p>
                    <a:p>
                      <a:r>
                        <a:rPr lang="en-US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(more_methyl_1)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350K molecules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 to be ~50% of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more_methyl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SUV39H1 increases collocalization with chromosomes and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centromers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 the prometaphase [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Aagaard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 et al. 2000 JCS; Experimental kinetics in Figure 4A]. 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315186342"/>
                  </a:ext>
                </a:extLst>
              </a:tr>
              <a:tr h="4658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Threshold 1 to start demethylation</a:t>
                      </a:r>
                    </a:p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(phosphor_th1)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10,000K more histone phosphorylated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 to be 2/3 of phosphor_th2 based on the experimental kinetics in Figure 3E. Kinase is the master regulator of cell cycle [Ref: Santamaria D et al. 2007 Nature].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98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 of demethylase at threshold 1 (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more_methyl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700K molecules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Based on the experimental kinetics in Figure 3E.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98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Threshold 2 to switch between synthesis and recruitment states (phosphor_th2)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15,000K more histones phosphorylated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 to be 25% of all histones based on the experimental kinetics in Figure 3E.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37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 of kinase due to recruitment at threshold 2 (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more_kinase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500K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molecules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 to be ~30% of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max_phospho_enzyme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The expression of </a:t>
                      </a: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auroraB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increases at mitosis [Ref: Dominguez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 et al. 2016 </a:t>
                      </a:r>
                      <a:r>
                        <a:rPr lang="en-US" sz="1100" baseline="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Elife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US" sz="1100" baseline="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Watrin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 2015 </a:t>
                      </a:r>
                      <a:r>
                        <a:rPr lang="en-US" sz="1100" baseline="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Biol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]. 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Threshold to exist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mitosis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90 min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*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num_histone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Kinase is the master regulator of cell cycle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[Ref: Santamaria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D et al. 2007 Nature]. 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6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Duration of a cell cycle (time)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1440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Based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on experimental kinetics in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Figure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2.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63"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Stoichiometric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Matrix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min</a:t>
                      </a:r>
                      <a:r>
                        <a:rPr lang="en-US" sz="1200" baseline="30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Based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on experimental kinetics in </a:t>
                      </a:r>
                      <a:r>
                        <a:rPr lang="en-US" sz="1200" dirty="0">
                          <a:latin typeface="Arial"/>
                          <a:cs typeface="Arial"/>
                        </a:rPr>
                        <a:t>Figure</a:t>
                      </a:r>
                      <a:r>
                        <a:rPr lang="en-US" sz="1200" baseline="0" dirty="0">
                          <a:latin typeface="Arial"/>
                          <a:cs typeface="Arial"/>
                        </a:rPr>
                        <a:t> 2.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2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03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500" y="116560"/>
            <a:ext cx="3810000" cy="411100"/>
          </a:xfrm>
          <a:prstGeom prst="rect">
            <a:avLst/>
          </a:prstGeom>
          <a:noFill/>
        </p:spPr>
        <p:txBody>
          <a:bodyPr wrap="square" lIns="71843" tIns="35922" rIns="71843" bIns="35922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Supplementary Table 2.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Other phosphor-methyl model parameters.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30638"/>
              </p:ext>
            </p:extLst>
          </p:nvPr>
        </p:nvGraphicFramePr>
        <p:xfrm>
          <a:off x="3238500" y="747279"/>
          <a:ext cx="5600700" cy="322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3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(name)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Value/Unit (molecule)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3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/>
                          <a:cs typeface="Arial"/>
                        </a:rPr>
                        <a:t>Basal</a:t>
                      </a:r>
                      <a:r>
                        <a:rPr lang="en-US" sz="1100" baseline="0" dirty="0">
                          <a:latin typeface="Arial"/>
                          <a:cs typeface="Arial"/>
                        </a:rPr>
                        <a:t> level of </a:t>
                      </a:r>
                      <a:r>
                        <a:rPr lang="en-US" sz="1100" dirty="0">
                          <a:latin typeface="Arial"/>
                          <a:cs typeface="Arial"/>
                        </a:rPr>
                        <a:t>H3S10P</a:t>
                      </a:r>
                      <a:r>
                        <a:rPr lang="en-US" sz="1100" baseline="0" dirty="0">
                          <a:latin typeface="Arial"/>
                          <a:cs typeface="Arial"/>
                        </a:rPr>
                        <a:t> at interphase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/>
                          <a:cs typeface="Arial"/>
                        </a:rPr>
                        <a:t>0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3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/>
                          <a:cs typeface="Arial"/>
                        </a:rPr>
                        <a:t>Basal</a:t>
                      </a:r>
                      <a:r>
                        <a:rPr lang="en-US" sz="1100" baseline="0" dirty="0">
                          <a:latin typeface="Arial"/>
                          <a:cs typeface="Arial"/>
                        </a:rPr>
                        <a:t> level of </a:t>
                      </a:r>
                      <a:r>
                        <a:rPr lang="en-US" sz="1100" dirty="0">
                          <a:latin typeface="Arial"/>
                          <a:cs typeface="Arial"/>
                        </a:rPr>
                        <a:t>Serine kinase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/>
                          <a:cs typeface="Arial"/>
                        </a:rPr>
                        <a:t>2000K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/>
                          <a:cs typeface="Arial"/>
                        </a:rPr>
                        <a:t>Basal level of PTP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/>
                          <a:cs typeface="Arial"/>
                        </a:rPr>
                        <a:t>2000K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/>
                          <a:cs typeface="Arial"/>
                        </a:rPr>
                        <a:t>Basal level of MTs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/>
                          <a:cs typeface="Arial"/>
                        </a:rPr>
                        <a:t>100K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/>
                          <a:cs typeface="Arial"/>
                        </a:rPr>
                        <a:t>Basal level of KDMs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/>
                          <a:cs typeface="Arial"/>
                        </a:rPr>
                        <a:t>100K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1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13844</TotalTime>
  <Words>969</Words>
  <Application>Microsoft Macintosh PowerPoint</Application>
  <PresentationFormat>Widescreen</PresentationFormat>
  <Paragraphs>149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Lu, Kathy</cp:lastModifiedBy>
  <cp:revision>371</cp:revision>
  <dcterms:created xsi:type="dcterms:W3CDTF">2017-02-12T04:11:42Z</dcterms:created>
  <dcterms:modified xsi:type="dcterms:W3CDTF">2018-09-11T18:25:23Z</dcterms:modified>
</cp:coreProperties>
</file>