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0" r:id="rId3"/>
    <p:sldId id="264" r:id="rId4"/>
    <p:sldId id="265" r:id="rId5"/>
    <p:sldId id="266" r:id="rId6"/>
    <p:sldId id="269" r:id="rId7"/>
    <p:sldId id="268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2"/>
    <p:restoredTop sz="93716"/>
  </p:normalViewPr>
  <p:slideViewPr>
    <p:cSldViewPr snapToGrid="0">
      <p:cViewPr>
        <p:scale>
          <a:sx n="93" d="100"/>
          <a:sy n="93" d="100"/>
        </p:scale>
        <p:origin x="824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B47A7-8C13-6C41-BC82-F20EACC38EDA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7C7C1-837D-3B47-9493-8D30251EF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2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2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5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7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1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2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8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6/5/17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7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3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7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F81DB-72FD-4E0B-96E8-AA8F3653C4D4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4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34014" y="99364"/>
            <a:ext cx="368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charset="0"/>
                <a:ea typeface="Arial" charset="0"/>
                <a:cs typeface="Arial" charset="0"/>
              </a:rPr>
              <a:t>Network graph</a:t>
            </a:r>
            <a:endParaRPr lang="en-US" sz="1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66035" y="1453073"/>
            <a:ext cx="3896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&gt;&gt; cd </a:t>
            </a:r>
            <a:r>
              <a:rPr lang="en-US" b="1" dirty="0" err="1" smtClean="0"/>
              <a:t>fluocell</a:t>
            </a:r>
            <a:r>
              <a:rPr lang="en-US" b="1" dirty="0" smtClean="0"/>
              <a:t>-current/app/model/</a:t>
            </a:r>
          </a:p>
          <a:p>
            <a:r>
              <a:rPr lang="en-US" b="1" dirty="0" smtClean="0"/>
              <a:t>&gt;&gt; </a:t>
            </a:r>
            <a:r>
              <a:rPr lang="en-US" b="1" dirty="0" err="1" smtClean="0"/>
              <a:t>test_pm_model</a:t>
            </a:r>
            <a:r>
              <a:rPr lang="en-US" b="1" dirty="0" smtClean="0"/>
              <a:t>('model4');</a:t>
            </a:r>
            <a:endParaRPr lang="en-US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191165" y="612243"/>
            <a:ext cx="3566447" cy="1430861"/>
            <a:chOff x="797041" y="797989"/>
            <a:chExt cx="4225660" cy="1980437"/>
          </a:xfrm>
        </p:grpSpPr>
        <p:grpSp>
          <p:nvGrpSpPr>
            <p:cNvPr id="3" name="Group 2"/>
            <p:cNvGrpSpPr/>
            <p:nvPr/>
          </p:nvGrpSpPr>
          <p:grpSpPr>
            <a:xfrm>
              <a:off x="797041" y="1168412"/>
              <a:ext cx="4225660" cy="1610014"/>
              <a:chOff x="797041" y="1168412"/>
              <a:chExt cx="4225660" cy="1610014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797041" y="1172540"/>
                <a:ext cx="818865" cy="655092"/>
                <a:chOff x="2586251" y="1153236"/>
                <a:chExt cx="818865" cy="65509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2586251" y="1153236"/>
                  <a:ext cx="818865" cy="65509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6">
                        <a:lumMod val="0"/>
                        <a:lumOff val="100000"/>
                      </a:schemeClr>
                    </a:gs>
                    <a:gs pos="22000">
                      <a:schemeClr val="accent6">
                        <a:lumMod val="0"/>
                        <a:lumOff val="100000"/>
                      </a:schemeClr>
                    </a:gs>
                    <a:gs pos="100000">
                      <a:schemeClr val="accent6">
                        <a:lumMod val="10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9050">
                  <a:solidFill>
                    <a:schemeClr val="accent6">
                      <a:lumMod val="75000"/>
                    </a:schemeClr>
                  </a:solidFill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715904" y="1289713"/>
                  <a:ext cx="5595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MT</a:t>
                  </a:r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1486253" y="2123334"/>
                <a:ext cx="818865" cy="655092"/>
                <a:chOff x="3275463" y="2104030"/>
                <a:chExt cx="818865" cy="655092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3275463" y="2104030"/>
                  <a:ext cx="818865" cy="65509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9050">
                  <a:solidFill>
                    <a:schemeClr val="accent2">
                      <a:lumMod val="75000"/>
                    </a:schemeClr>
                  </a:solidFill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295934" y="2285826"/>
                  <a:ext cx="798394" cy="203133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H3K9M</a:t>
                  </a:r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2102789" y="1168412"/>
                <a:ext cx="818865" cy="655092"/>
                <a:chOff x="3275463" y="2104030"/>
                <a:chExt cx="818865" cy="65509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3275463" y="2104030"/>
                  <a:ext cx="818865" cy="655092"/>
                </a:xfrm>
                <a:prstGeom prst="ellipse">
                  <a:avLst/>
                </a:prstGeom>
                <a:gradFill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 w="19050">
                  <a:solidFill>
                    <a:schemeClr val="accent2">
                      <a:lumMod val="75000"/>
                    </a:schemeClr>
                  </a:solidFill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306170" y="2256462"/>
                  <a:ext cx="7574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KDM</a:t>
                  </a:r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2876513" y="2123334"/>
                <a:ext cx="851413" cy="655092"/>
                <a:chOff x="3259188" y="2104030"/>
                <a:chExt cx="851413" cy="655092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3275463" y="2104030"/>
                  <a:ext cx="818865" cy="65509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9050">
                  <a:solidFill>
                    <a:srgbClr val="C00000"/>
                  </a:solidFill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259188" y="2278337"/>
                  <a:ext cx="851413" cy="203133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H3S10P</a:t>
                  </a:r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cxnSp>
            <p:nvCxnSpPr>
              <p:cNvPr id="22" name="Straight Arrow Connector 21"/>
              <p:cNvCxnSpPr/>
              <p:nvPr/>
            </p:nvCxnSpPr>
            <p:spPr>
              <a:xfrm>
                <a:off x="1480724" y="1744189"/>
                <a:ext cx="263830" cy="4025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endCxn id="17" idx="5"/>
              </p:cNvCxnSpPr>
              <p:nvPr/>
            </p:nvCxnSpPr>
            <p:spPr>
              <a:xfrm flipH="1" flipV="1">
                <a:off x="2801734" y="1727568"/>
                <a:ext cx="360279" cy="4254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oup 23"/>
              <p:cNvGrpSpPr/>
              <p:nvPr/>
            </p:nvGrpSpPr>
            <p:grpSpPr>
              <a:xfrm>
                <a:off x="4029632" y="1188025"/>
                <a:ext cx="908212" cy="655092"/>
                <a:chOff x="3168269" y="2150920"/>
                <a:chExt cx="908212" cy="655092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3197313" y="2150920"/>
                  <a:ext cx="818865" cy="655092"/>
                </a:xfrm>
                <a:prstGeom prst="ellipse">
                  <a:avLst/>
                </a:prstGeom>
                <a:gradFill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 w="19050">
                  <a:solidFill>
                    <a:srgbClr val="C00000"/>
                  </a:solidFill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168269" y="2293800"/>
                  <a:ext cx="9082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Kinase</a:t>
                  </a:r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4114489" y="2123334"/>
                <a:ext cx="908212" cy="655092"/>
                <a:chOff x="3230789" y="2104030"/>
                <a:chExt cx="908212" cy="655092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3275463" y="2104030"/>
                  <a:ext cx="818865" cy="65509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9050"/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3230789" y="2246910"/>
                  <a:ext cx="9082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PTP</a:t>
                  </a:r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cxnSp>
            <p:nvCxnSpPr>
              <p:cNvPr id="30" name="Straight Arrow Connector 29"/>
              <p:cNvCxnSpPr/>
              <p:nvPr/>
            </p:nvCxnSpPr>
            <p:spPr>
              <a:xfrm flipH="1">
                <a:off x="3633382" y="1748168"/>
                <a:ext cx="524844" cy="4697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9" idx="1"/>
              </p:cNvCxnSpPr>
              <p:nvPr/>
            </p:nvCxnSpPr>
            <p:spPr>
              <a:xfrm flipH="1">
                <a:off x="3766881" y="2404714"/>
                <a:ext cx="347608" cy="461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diamond" w="lg" len="lg"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17" idx="3"/>
              </p:cNvCxnSpPr>
              <p:nvPr/>
            </p:nvCxnSpPr>
            <p:spPr>
              <a:xfrm flipH="1">
                <a:off x="1922106" y="1727568"/>
                <a:ext cx="300603" cy="3718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diamond" w="lg" len="lg"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Freeform 3"/>
            <p:cNvSpPr/>
            <p:nvPr/>
          </p:nvSpPr>
          <p:spPr>
            <a:xfrm>
              <a:off x="1492250" y="797989"/>
              <a:ext cx="1968801" cy="1301415"/>
            </a:xfrm>
            <a:custGeom>
              <a:avLst/>
              <a:gdLst>
                <a:gd name="connsiteX0" fmla="*/ 1930400 w 1968801"/>
                <a:gd name="connsiteY0" fmla="*/ 1295096 h 1295096"/>
                <a:gd name="connsiteX1" fmla="*/ 1962150 w 1968801"/>
                <a:gd name="connsiteY1" fmla="*/ 869646 h 1295096"/>
                <a:gd name="connsiteX2" fmla="*/ 1816100 w 1968801"/>
                <a:gd name="connsiteY2" fmla="*/ 387046 h 1295096"/>
                <a:gd name="connsiteX3" fmla="*/ 1352550 w 1968801"/>
                <a:gd name="connsiteY3" fmla="*/ 44146 h 1295096"/>
                <a:gd name="connsiteX4" fmla="*/ 603250 w 1968801"/>
                <a:gd name="connsiteY4" fmla="*/ 25096 h 1295096"/>
                <a:gd name="connsiteX5" fmla="*/ 146050 w 1968801"/>
                <a:gd name="connsiteY5" fmla="*/ 234646 h 1295096"/>
                <a:gd name="connsiteX6" fmla="*/ 0 w 1968801"/>
                <a:gd name="connsiteY6" fmla="*/ 361646 h 1295096"/>
                <a:gd name="connsiteX0" fmla="*/ 1930400 w 1968801"/>
                <a:gd name="connsiteY0" fmla="*/ 1301415 h 1301415"/>
                <a:gd name="connsiteX1" fmla="*/ 1962150 w 1968801"/>
                <a:gd name="connsiteY1" fmla="*/ 875965 h 1301415"/>
                <a:gd name="connsiteX2" fmla="*/ 1816100 w 1968801"/>
                <a:gd name="connsiteY2" fmla="*/ 393365 h 1301415"/>
                <a:gd name="connsiteX3" fmla="*/ 1352550 w 1968801"/>
                <a:gd name="connsiteY3" fmla="*/ 50465 h 1301415"/>
                <a:gd name="connsiteX4" fmla="*/ 603250 w 1968801"/>
                <a:gd name="connsiteY4" fmla="*/ 31415 h 1301415"/>
                <a:gd name="connsiteX5" fmla="*/ 146050 w 1968801"/>
                <a:gd name="connsiteY5" fmla="*/ 240965 h 1301415"/>
                <a:gd name="connsiteX6" fmla="*/ 0 w 1968801"/>
                <a:gd name="connsiteY6" fmla="*/ 367965 h 1301415"/>
                <a:gd name="connsiteX0" fmla="*/ 1930400 w 1968801"/>
                <a:gd name="connsiteY0" fmla="*/ 1301415 h 1301415"/>
                <a:gd name="connsiteX1" fmla="*/ 1962150 w 1968801"/>
                <a:gd name="connsiteY1" fmla="*/ 875965 h 1301415"/>
                <a:gd name="connsiteX2" fmla="*/ 1816100 w 1968801"/>
                <a:gd name="connsiteY2" fmla="*/ 393365 h 1301415"/>
                <a:gd name="connsiteX3" fmla="*/ 1352550 w 1968801"/>
                <a:gd name="connsiteY3" fmla="*/ 50465 h 1301415"/>
                <a:gd name="connsiteX4" fmla="*/ 603250 w 1968801"/>
                <a:gd name="connsiteY4" fmla="*/ 31415 h 1301415"/>
                <a:gd name="connsiteX5" fmla="*/ 146050 w 1968801"/>
                <a:gd name="connsiteY5" fmla="*/ 240965 h 1301415"/>
                <a:gd name="connsiteX6" fmla="*/ 0 w 1968801"/>
                <a:gd name="connsiteY6" fmla="*/ 367965 h 1301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8801" h="1301415">
                  <a:moveTo>
                    <a:pt x="1930400" y="1301415"/>
                  </a:moveTo>
                  <a:cubicBezTo>
                    <a:pt x="1955800" y="1164361"/>
                    <a:pt x="1981200" y="1027307"/>
                    <a:pt x="1962150" y="875965"/>
                  </a:cubicBezTo>
                  <a:cubicBezTo>
                    <a:pt x="1943100" y="724623"/>
                    <a:pt x="1902069" y="530948"/>
                    <a:pt x="1816100" y="393365"/>
                  </a:cubicBezTo>
                  <a:cubicBezTo>
                    <a:pt x="1730131" y="255782"/>
                    <a:pt x="1554692" y="110790"/>
                    <a:pt x="1352550" y="50465"/>
                  </a:cubicBezTo>
                  <a:cubicBezTo>
                    <a:pt x="1150408" y="-9860"/>
                    <a:pt x="827780" y="-15966"/>
                    <a:pt x="603250" y="31415"/>
                  </a:cubicBezTo>
                  <a:cubicBezTo>
                    <a:pt x="378720" y="78796"/>
                    <a:pt x="246592" y="184873"/>
                    <a:pt x="146050" y="240965"/>
                  </a:cubicBezTo>
                  <a:cubicBezTo>
                    <a:pt x="45508" y="297057"/>
                    <a:pt x="22754" y="332511"/>
                    <a:pt x="0" y="36796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diamond" w="lg" len="lg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latin typeface="Arial" charset="0"/>
                <a:ea typeface="Arial" charset="0"/>
                <a:cs typeface="Arial" charset="0"/>
              </a:endParaRPr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/>
          <a:srcRect r="14664"/>
          <a:stretch/>
        </p:blipFill>
        <p:spPr>
          <a:xfrm>
            <a:off x="3705" y="3230721"/>
            <a:ext cx="4514381" cy="333987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034" y="3310215"/>
            <a:ext cx="4927893" cy="311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2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1382" y="498764"/>
            <a:ext cx="714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&gt;&gt; data = </a:t>
            </a:r>
            <a:r>
              <a:rPr lang="en-US" dirty="0" err="1" smtClean="0"/>
              <a:t>model_init_data</a:t>
            </a:r>
            <a:r>
              <a:rPr lang="en-US" dirty="0" smtClean="0"/>
              <a:t>(‘model4');</a:t>
            </a:r>
          </a:p>
          <a:p>
            <a:r>
              <a:rPr lang="en-US" dirty="0" smtClean="0"/>
              <a:t>&gt;&gt; res = </a:t>
            </a:r>
            <a:r>
              <a:rPr lang="en-US" dirty="0" err="1" smtClean="0"/>
              <a:t>phospho_methyl_model</a:t>
            </a:r>
            <a:r>
              <a:rPr lang="en-US" dirty="0" smtClean="0"/>
              <a:t>(data, 'b',1, '</a:t>
            </a:r>
            <a:r>
              <a:rPr lang="en-US" dirty="0" err="1" smtClean="0"/>
              <a:t>show_figure</a:t>
            </a:r>
            <a:r>
              <a:rPr lang="en-US" dirty="0" smtClean="0"/>
              <a:t>', 1);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382" y="1678132"/>
            <a:ext cx="52924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 The </a:t>
            </a:r>
            <a:r>
              <a:rPr lang="en-US" dirty="0" err="1" smtClean="0"/>
              <a:t>state_variable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y(:,i+1) = y(:,</a:t>
            </a:r>
            <a:r>
              <a:rPr lang="en-US" b="1" dirty="0" err="1" smtClean="0"/>
              <a:t>i</a:t>
            </a:r>
            <a:r>
              <a:rPr lang="en-US" b="1" dirty="0" smtClean="0"/>
              <a:t>)+</a:t>
            </a:r>
            <a:r>
              <a:rPr lang="en-US" b="1" dirty="0" err="1" smtClean="0"/>
              <a:t>dt</a:t>
            </a:r>
            <a:r>
              <a:rPr lang="en-US" b="1" dirty="0" smtClean="0"/>
              <a:t>*</a:t>
            </a:r>
            <a:r>
              <a:rPr lang="en-US" b="1" dirty="0" err="1" smtClean="0"/>
              <a:t>signal_matrix</a:t>
            </a:r>
            <a:r>
              <a:rPr lang="en-US" b="1" dirty="0" smtClean="0"/>
              <a:t>*y(:,</a:t>
            </a:r>
            <a:r>
              <a:rPr lang="en-US" b="1" dirty="0" err="1" smtClean="0"/>
              <a:t>i</a:t>
            </a:r>
            <a:r>
              <a:rPr lang="en-US" b="1" dirty="0" smtClean="0"/>
              <a:t>) +c</a:t>
            </a:r>
          </a:p>
          <a:p>
            <a:endParaRPr lang="en-US" dirty="0" smtClean="0"/>
          </a:p>
          <a:p>
            <a:r>
              <a:rPr lang="en-US" dirty="0" smtClean="0"/>
              <a:t>%The initial values of y is given by</a:t>
            </a:r>
          </a:p>
          <a:p>
            <a:r>
              <a:rPr lang="en-US" b="1" dirty="0" err="1"/>
              <a:t>data.base_phosphor</a:t>
            </a:r>
            <a:r>
              <a:rPr lang="en-US" b="1" dirty="0"/>
              <a:t> = 0;</a:t>
            </a:r>
          </a:p>
          <a:p>
            <a:r>
              <a:rPr lang="en-US" b="1" dirty="0" err="1"/>
              <a:t>data.base_kinase</a:t>
            </a:r>
            <a:r>
              <a:rPr lang="en-US" b="1" dirty="0"/>
              <a:t> = 1000;</a:t>
            </a:r>
          </a:p>
          <a:p>
            <a:r>
              <a:rPr lang="en-US" b="1" dirty="0" err="1"/>
              <a:t>data.base_phosphotase</a:t>
            </a:r>
            <a:r>
              <a:rPr lang="en-US" b="1" dirty="0"/>
              <a:t> = 1000;</a:t>
            </a:r>
          </a:p>
          <a:p>
            <a:r>
              <a:rPr lang="en-US" b="1" dirty="0" err="1"/>
              <a:t>data.base_methyltransferase</a:t>
            </a:r>
            <a:r>
              <a:rPr lang="en-US" b="1" dirty="0"/>
              <a:t> = 100;</a:t>
            </a:r>
          </a:p>
          <a:p>
            <a:r>
              <a:rPr lang="en-US" b="1" dirty="0" err="1"/>
              <a:t>data.base_demethylase</a:t>
            </a:r>
            <a:r>
              <a:rPr lang="en-US" b="1" dirty="0"/>
              <a:t> = 100;</a:t>
            </a:r>
          </a:p>
          <a:p>
            <a:r>
              <a:rPr lang="en-US" b="1" dirty="0" err="1"/>
              <a:t>data.min_demethylase</a:t>
            </a:r>
            <a:r>
              <a:rPr lang="en-US" b="1" dirty="0"/>
              <a:t> = 100</a:t>
            </a:r>
            <a:r>
              <a:rPr lang="en-US" b="1" dirty="0" smtClean="0"/>
              <a:t>;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48567" y="4496623"/>
            <a:ext cx="5063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 y is bounded above and below by</a:t>
            </a:r>
          </a:p>
          <a:p>
            <a:r>
              <a:rPr lang="es-ES" b="1" dirty="0" err="1"/>
              <a:t>y_min</a:t>
            </a:r>
            <a:r>
              <a:rPr lang="es-ES" b="1" dirty="0"/>
              <a:t> = [0; 0; 0; 0; 0; 0];</a:t>
            </a:r>
            <a:endParaRPr lang="es-ES" dirty="0"/>
          </a:p>
          <a:p>
            <a:r>
              <a:rPr lang="en-US" b="1" dirty="0" err="1"/>
              <a:t>y_max</a:t>
            </a:r>
            <a:r>
              <a:rPr lang="en-US" b="1" dirty="0"/>
              <a:t> = [</a:t>
            </a:r>
            <a:r>
              <a:rPr lang="en-US" b="1" dirty="0" err="1"/>
              <a:t>num_histone</a:t>
            </a:r>
            <a:r>
              <a:rPr lang="en-US" b="1" dirty="0"/>
              <a:t>; </a:t>
            </a:r>
            <a:r>
              <a:rPr lang="en-US" b="1" dirty="0" err="1"/>
              <a:t>max_mol</a:t>
            </a:r>
            <a:r>
              <a:rPr lang="en-US" b="1" dirty="0"/>
              <a:t>; </a:t>
            </a:r>
            <a:r>
              <a:rPr lang="en-US" b="1" dirty="0" err="1"/>
              <a:t>max_mol</a:t>
            </a:r>
            <a:r>
              <a:rPr lang="en-US" b="1" dirty="0"/>
              <a:t>; ...</a:t>
            </a:r>
            <a:endParaRPr lang="en-US" dirty="0"/>
          </a:p>
          <a:p>
            <a:r>
              <a:rPr lang="en-US" b="1" dirty="0"/>
              <a:t>    </a:t>
            </a:r>
            <a:r>
              <a:rPr lang="en-US" b="1" dirty="0" err="1"/>
              <a:t>num_histone</a:t>
            </a:r>
            <a:r>
              <a:rPr lang="en-US" b="1" dirty="0"/>
              <a:t>; </a:t>
            </a:r>
            <a:r>
              <a:rPr lang="en-US" b="1" dirty="0" err="1"/>
              <a:t>max_methyl</a:t>
            </a:r>
            <a:r>
              <a:rPr lang="en-US" b="1" dirty="0"/>
              <a:t>; </a:t>
            </a:r>
            <a:r>
              <a:rPr lang="en-US" b="1" dirty="0" err="1"/>
              <a:t>max_methyl</a:t>
            </a:r>
            <a:r>
              <a:rPr lang="en-US" b="1" dirty="0"/>
              <a:t>];</a:t>
            </a:r>
            <a:endParaRPr lang="en-US" dirty="0"/>
          </a:p>
          <a:p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7793107" y="1070091"/>
            <a:ext cx="3549673" cy="2988858"/>
            <a:chOff x="7793107" y="1070091"/>
            <a:chExt cx="3549673" cy="2988858"/>
          </a:xfrm>
        </p:grpSpPr>
        <p:sp>
          <p:nvSpPr>
            <p:cNvPr id="4" name="TextBox 3"/>
            <p:cNvSpPr txBox="1"/>
            <p:nvPr/>
          </p:nvSpPr>
          <p:spPr>
            <a:xfrm>
              <a:off x="8554236" y="1070091"/>
              <a:ext cx="2507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charset="0"/>
                  <a:ea typeface="Arial" charset="0"/>
                  <a:cs typeface="Arial" charset="0"/>
                </a:rPr>
                <a:t>Signal </a:t>
              </a:r>
              <a:r>
                <a:rPr lang="en-US" sz="1200" b="1" smtClean="0">
                  <a:latin typeface="Arial" charset="0"/>
                  <a:ea typeface="Arial" charset="0"/>
                  <a:cs typeface="Arial" charset="0"/>
                </a:rPr>
                <a:t>Matrix (min</a:t>
              </a:r>
              <a:r>
                <a:rPr lang="en-US" sz="1200" b="1" baseline="30000" smtClean="0">
                  <a:latin typeface="Arial" charset="0"/>
                  <a:ea typeface="Arial" charset="0"/>
                  <a:cs typeface="Arial" charset="0"/>
                </a:rPr>
                <a:t>-1</a:t>
              </a:r>
              <a:r>
                <a:rPr lang="en-US" sz="1200" b="1" smtClean="0">
                  <a:latin typeface="Arial" charset="0"/>
                  <a:ea typeface="Arial" charset="0"/>
                  <a:cs typeface="Arial" charset="0"/>
                </a:rPr>
                <a:t>)</a:t>
              </a:r>
              <a:endParaRPr lang="en-US" sz="12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93107" y="1276350"/>
              <a:ext cx="852487" cy="1970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2500"/>
                </a:lnSpc>
              </a:pPr>
              <a:r>
                <a:rPr lang="en-US" sz="1200" b="1" dirty="0" smtClean="0">
                  <a:latin typeface="Arial" charset="0"/>
                  <a:ea typeface="Arial" charset="0"/>
                  <a:cs typeface="Arial" charset="0"/>
                </a:rPr>
                <a:t>S10p</a:t>
              </a:r>
            </a:p>
            <a:p>
              <a:pPr algn="r">
                <a:lnSpc>
                  <a:spcPts val="2500"/>
                </a:lnSpc>
              </a:pPr>
              <a:r>
                <a:rPr lang="en-US" sz="1200" b="1" dirty="0" smtClean="0">
                  <a:latin typeface="Arial" charset="0"/>
                  <a:ea typeface="Arial" charset="0"/>
                  <a:cs typeface="Arial" charset="0"/>
                </a:rPr>
                <a:t>Kinase</a:t>
              </a:r>
            </a:p>
            <a:p>
              <a:pPr algn="r">
                <a:lnSpc>
                  <a:spcPts val="2500"/>
                </a:lnSpc>
              </a:pPr>
              <a:r>
                <a:rPr lang="en-US" sz="1200" b="1" dirty="0" smtClean="0">
                  <a:latin typeface="Arial" charset="0"/>
                  <a:ea typeface="Arial" charset="0"/>
                  <a:cs typeface="Arial" charset="0"/>
                </a:rPr>
                <a:t>PTP</a:t>
              </a:r>
            </a:p>
            <a:p>
              <a:pPr algn="r">
                <a:lnSpc>
                  <a:spcPts val="2500"/>
                </a:lnSpc>
              </a:pPr>
              <a:r>
                <a:rPr lang="en-US" sz="1200" b="1" dirty="0" smtClean="0">
                  <a:latin typeface="Arial" charset="0"/>
                  <a:ea typeface="Arial" charset="0"/>
                  <a:cs typeface="Arial" charset="0"/>
                </a:rPr>
                <a:t>K9me</a:t>
              </a:r>
            </a:p>
            <a:p>
              <a:pPr algn="r">
                <a:lnSpc>
                  <a:spcPts val="2500"/>
                </a:lnSpc>
              </a:pPr>
              <a:r>
                <a:rPr lang="en-US" sz="1200" b="1" dirty="0" smtClean="0">
                  <a:latin typeface="Arial" charset="0"/>
                  <a:ea typeface="Arial" charset="0"/>
                  <a:cs typeface="Arial" charset="0"/>
                </a:rPr>
                <a:t>MT</a:t>
              </a:r>
            </a:p>
            <a:p>
              <a:pPr algn="r">
                <a:lnSpc>
                  <a:spcPts val="2500"/>
                </a:lnSpc>
              </a:pPr>
              <a:r>
                <a:rPr lang="en-US" sz="1200" b="1" dirty="0" smtClean="0">
                  <a:latin typeface="Arial" charset="0"/>
                  <a:ea typeface="Arial" charset="0"/>
                  <a:cs typeface="Arial" charset="0"/>
                </a:rPr>
                <a:t>KDM</a:t>
              </a:r>
              <a:endParaRPr lang="en-US" sz="12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9246139" y="2462930"/>
              <a:ext cx="852487" cy="233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000"/>
                </a:lnSpc>
              </a:pPr>
              <a:r>
                <a:rPr lang="en-US" sz="1200" b="1" dirty="0" smtClean="0">
                  <a:latin typeface="Arial" charset="0"/>
                  <a:ea typeface="Arial" charset="0"/>
                  <a:cs typeface="Arial" charset="0"/>
                </a:rPr>
                <a:t>S10p</a:t>
              </a:r>
            </a:p>
            <a:p>
              <a:pPr algn="r">
                <a:lnSpc>
                  <a:spcPts val="3000"/>
                </a:lnSpc>
              </a:pPr>
              <a:r>
                <a:rPr lang="en-US" sz="1200" b="1" dirty="0" smtClean="0">
                  <a:latin typeface="Arial" charset="0"/>
                  <a:ea typeface="Arial" charset="0"/>
                  <a:cs typeface="Arial" charset="0"/>
                </a:rPr>
                <a:t>Kinase</a:t>
              </a:r>
            </a:p>
            <a:p>
              <a:pPr algn="r">
                <a:lnSpc>
                  <a:spcPts val="3000"/>
                </a:lnSpc>
              </a:pPr>
              <a:r>
                <a:rPr lang="en-US" sz="1200" b="1" dirty="0" smtClean="0">
                  <a:latin typeface="Arial" charset="0"/>
                  <a:ea typeface="Arial" charset="0"/>
                  <a:cs typeface="Arial" charset="0"/>
                </a:rPr>
                <a:t>PTP</a:t>
              </a:r>
            </a:p>
            <a:p>
              <a:pPr algn="r">
                <a:lnSpc>
                  <a:spcPts val="3000"/>
                </a:lnSpc>
              </a:pPr>
              <a:r>
                <a:rPr lang="en-US" sz="1200" b="1" dirty="0" smtClean="0">
                  <a:latin typeface="Arial" charset="0"/>
                  <a:ea typeface="Arial" charset="0"/>
                  <a:cs typeface="Arial" charset="0"/>
                </a:rPr>
                <a:t>K9me</a:t>
              </a:r>
            </a:p>
            <a:p>
              <a:pPr algn="r">
                <a:lnSpc>
                  <a:spcPts val="3000"/>
                </a:lnSpc>
              </a:pPr>
              <a:r>
                <a:rPr lang="en-US" sz="1200" b="1" dirty="0" smtClean="0">
                  <a:latin typeface="Arial" charset="0"/>
                  <a:ea typeface="Arial" charset="0"/>
                  <a:cs typeface="Arial" charset="0"/>
                </a:rPr>
                <a:t>MT</a:t>
              </a:r>
            </a:p>
            <a:p>
              <a:pPr algn="r">
                <a:lnSpc>
                  <a:spcPts val="3000"/>
                </a:lnSpc>
              </a:pPr>
              <a:r>
                <a:rPr lang="en-US" sz="1200" b="1" dirty="0" smtClean="0">
                  <a:latin typeface="Arial" charset="0"/>
                  <a:ea typeface="Arial" charset="0"/>
                  <a:cs typeface="Arial" charset="0"/>
                </a:rPr>
                <a:t>KDM</a:t>
              </a:r>
              <a:endParaRPr lang="en-US" sz="12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11288" t="6174" r="11782" b="9836"/>
            <a:stretch/>
          </p:blipFill>
          <p:spPr>
            <a:xfrm>
              <a:off x="8659616" y="1314759"/>
              <a:ext cx="2366194" cy="193754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084688" y="1357020"/>
              <a:ext cx="1927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438027" y="1357020"/>
              <a:ext cx="3238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-5</a:t>
              </a:r>
              <a:endParaRPr lang="en-US" sz="12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179302" y="2303594"/>
              <a:ext cx="2793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507314" y="2303593"/>
              <a:ext cx="3238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-4</a:t>
              </a:r>
              <a:endParaRPr lang="en-US" sz="12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084688" y="2654459"/>
              <a:ext cx="311391" cy="203133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1200" b="1" dirty="0" smtClean="0">
                  <a:latin typeface="Arial" charset="0"/>
                  <a:ea typeface="Arial" charset="0"/>
                  <a:cs typeface="Arial" charset="0"/>
                </a:rPr>
                <a:t>-.15</a:t>
              </a:r>
              <a:endParaRPr lang="en-US" sz="12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23198" y="2650703"/>
              <a:ext cx="311391" cy="203133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1200" b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b="1" dirty="0" smtClean="0">
                  <a:latin typeface="Arial" charset="0"/>
                  <a:ea typeface="Arial" charset="0"/>
                  <a:cs typeface="Arial" charset="0"/>
                </a:rPr>
                <a:t>.15</a:t>
              </a:r>
              <a:endParaRPr lang="en-US" sz="12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96078" y="2977774"/>
              <a:ext cx="328754" cy="203133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1200" b="1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b="1" smtClean="0">
                  <a:latin typeface="Arial" charset="0"/>
                  <a:ea typeface="Arial" charset="0"/>
                  <a:cs typeface="Arial" charset="0"/>
                </a:rPr>
                <a:t>-.15</a:t>
              </a:r>
              <a:endParaRPr lang="en-US" sz="12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084687" y="2956251"/>
              <a:ext cx="311391" cy="203133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1200" b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b="1" smtClean="0">
                  <a:latin typeface="Arial" charset="0"/>
                  <a:ea typeface="Arial" charset="0"/>
                  <a:cs typeface="Arial" charset="0"/>
                </a:rPr>
                <a:t>.15</a:t>
              </a:r>
              <a:endParaRPr lang="en-US" sz="12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57569" y="2585034"/>
              <a:ext cx="704269" cy="642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2" name="Straight Connector 21"/>
            <p:cNvCxnSpPr>
              <a:stCxn id="20" idx="1"/>
              <a:endCxn id="20" idx="3"/>
            </p:cNvCxnSpPr>
            <p:nvPr/>
          </p:nvCxnSpPr>
          <p:spPr>
            <a:xfrm>
              <a:off x="9057569" y="2906309"/>
              <a:ext cx="7042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0" idx="0"/>
              <a:endCxn id="20" idx="2"/>
            </p:cNvCxnSpPr>
            <p:nvPr/>
          </p:nvCxnSpPr>
          <p:spPr>
            <a:xfrm>
              <a:off x="9409704" y="2585034"/>
              <a:ext cx="0" cy="6425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1031389" y="1251713"/>
              <a:ext cx="311391" cy="2049792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1200" b="1" dirty="0" smtClean="0">
                  <a:latin typeface="Arial" charset="0"/>
                  <a:ea typeface="Arial" charset="0"/>
                  <a:cs typeface="Arial" charset="0"/>
                </a:rPr>
                <a:t>5</a:t>
              </a:r>
            </a:p>
            <a:p>
              <a:endParaRPr lang="en-US" sz="1200" b="1" dirty="0">
                <a:latin typeface="Arial" charset="0"/>
                <a:ea typeface="Arial" charset="0"/>
                <a:cs typeface="Arial" charset="0"/>
              </a:endParaRPr>
            </a:p>
            <a:p>
              <a:endParaRPr lang="en-US" sz="1200" b="1" dirty="0" smtClean="0">
                <a:latin typeface="Arial" charset="0"/>
                <a:ea typeface="Arial" charset="0"/>
                <a:cs typeface="Arial" charset="0"/>
              </a:endParaRPr>
            </a:p>
            <a:p>
              <a:endParaRPr lang="en-US" sz="1200" b="1" dirty="0">
                <a:latin typeface="Arial" charset="0"/>
                <a:ea typeface="Arial" charset="0"/>
                <a:cs typeface="Arial" charset="0"/>
              </a:endParaRPr>
            </a:p>
            <a:p>
              <a:endParaRPr lang="en-US" sz="1200" b="1" dirty="0" smtClean="0"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b="1" dirty="0" smtClean="0">
                  <a:latin typeface="Arial" charset="0"/>
                  <a:ea typeface="Arial" charset="0"/>
                  <a:cs typeface="Arial" charset="0"/>
                </a:rPr>
                <a:t>0</a:t>
              </a:r>
            </a:p>
            <a:p>
              <a:endParaRPr lang="en-US" sz="1200" b="1" dirty="0">
                <a:latin typeface="Arial" charset="0"/>
                <a:ea typeface="Arial" charset="0"/>
                <a:cs typeface="Arial" charset="0"/>
              </a:endParaRPr>
            </a:p>
            <a:p>
              <a:endParaRPr lang="en-US" sz="1200" b="1" dirty="0" smtClean="0">
                <a:latin typeface="Arial" charset="0"/>
                <a:ea typeface="Arial" charset="0"/>
                <a:cs typeface="Arial" charset="0"/>
              </a:endParaRPr>
            </a:p>
            <a:p>
              <a:endParaRPr lang="en-US" sz="1200" b="1" dirty="0">
                <a:latin typeface="Arial" charset="0"/>
                <a:ea typeface="Arial" charset="0"/>
                <a:cs typeface="Arial" charset="0"/>
              </a:endParaRPr>
            </a:p>
            <a:p>
              <a:endParaRPr lang="en-US" sz="1200" b="1" dirty="0" smtClean="0"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b="1" dirty="0" smtClean="0">
                  <a:latin typeface="Arial" charset="0"/>
                  <a:ea typeface="Arial" charset="0"/>
                  <a:cs typeface="Arial" charset="0"/>
                </a:rPr>
                <a:t>-5</a:t>
              </a:r>
              <a:endParaRPr lang="en-US" sz="1200" b="1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597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9647" y="174196"/>
            <a:ext cx="879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 Parameters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46629" y="904740"/>
            <a:ext cx="1071029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  <a:r>
              <a:rPr lang="en-US" dirty="0"/>
              <a:t>    case 'model4' % Follow the references, 3/2/2017</a:t>
            </a:r>
          </a:p>
          <a:p>
            <a:r>
              <a:rPr lang="en-US" dirty="0"/>
              <a:t>        </a:t>
            </a:r>
            <a:r>
              <a:rPr lang="en-US" dirty="0" err="1"/>
              <a:t>data.num_histone</a:t>
            </a:r>
            <a:r>
              <a:rPr lang="en-US" dirty="0"/>
              <a:t> = 60000; % 60M histone</a:t>
            </a:r>
          </a:p>
          <a:p>
            <a:r>
              <a:rPr lang="en-US" dirty="0"/>
              <a:t>        </a:t>
            </a:r>
            <a:r>
              <a:rPr lang="en-US" dirty="0" err="1"/>
              <a:t>data.base_methyl</a:t>
            </a:r>
            <a:r>
              <a:rPr lang="en-US" dirty="0"/>
              <a:t> = </a:t>
            </a:r>
            <a:r>
              <a:rPr lang="en-US" dirty="0" err="1"/>
              <a:t>data.num_histone</a:t>
            </a:r>
            <a:r>
              <a:rPr lang="en-US" dirty="0"/>
              <a:t>*0.57; </a:t>
            </a:r>
          </a:p>
          <a:p>
            <a:r>
              <a:rPr lang="en-US" dirty="0"/>
              <a:t>        </a:t>
            </a:r>
            <a:r>
              <a:rPr lang="en-US" dirty="0" err="1"/>
              <a:t>data.max_methyl_enzyme</a:t>
            </a:r>
            <a:r>
              <a:rPr lang="en-US" dirty="0"/>
              <a:t> = 1200; % max number of </a:t>
            </a:r>
            <a:r>
              <a:rPr lang="en-US" dirty="0" err="1"/>
              <a:t>methyltrasferase</a:t>
            </a:r>
            <a:r>
              <a:rPr lang="en-US" dirty="0"/>
              <a:t> and KDMS</a:t>
            </a:r>
          </a:p>
          <a:p>
            <a:r>
              <a:rPr lang="en-US" dirty="0"/>
              <a:t>        </a:t>
            </a:r>
            <a:r>
              <a:rPr lang="en-US" dirty="0" err="1"/>
              <a:t>data.more_methyl</a:t>
            </a:r>
            <a:r>
              <a:rPr lang="en-US" dirty="0"/>
              <a:t> = 600; % more methyltransferase binds with h3k9 during mitosis</a:t>
            </a:r>
          </a:p>
          <a:p>
            <a:r>
              <a:rPr lang="en-US" dirty="0"/>
              <a:t>        % </a:t>
            </a:r>
            <a:r>
              <a:rPr lang="en-US" dirty="0" err="1"/>
              <a:t>Kinase:KDM</a:t>
            </a:r>
            <a:r>
              <a:rPr lang="en-US" dirty="0"/>
              <a:t> ratio = 5.9:1 </a:t>
            </a:r>
            <a:endParaRPr lang="en-US" dirty="0" smtClean="0"/>
          </a:p>
          <a:p>
            <a:r>
              <a:rPr lang="en-US" dirty="0" smtClean="0"/>
              <a:t>        % </a:t>
            </a:r>
            <a:r>
              <a:rPr lang="en-US" dirty="0"/>
              <a:t>7.1M aurora b kinase, max number of kinase and </a:t>
            </a:r>
            <a:r>
              <a:rPr lang="en-US" dirty="0" err="1" smtClean="0"/>
              <a:t>phosphotase</a:t>
            </a:r>
            <a:endParaRPr lang="en-US" dirty="0"/>
          </a:p>
          <a:p>
            <a:r>
              <a:rPr lang="en-US" dirty="0"/>
              <a:t>        </a:t>
            </a:r>
            <a:r>
              <a:rPr lang="en-US" dirty="0" err="1"/>
              <a:t>data.max_phosphor_enzyme</a:t>
            </a:r>
            <a:r>
              <a:rPr lang="en-US" dirty="0"/>
              <a:t> = </a:t>
            </a:r>
            <a:r>
              <a:rPr lang="en-US" dirty="0" err="1"/>
              <a:t>data.max_methyl_enzyme</a:t>
            </a:r>
            <a:r>
              <a:rPr lang="en-US" dirty="0"/>
              <a:t>*5.9;        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data.more_kinase</a:t>
            </a:r>
            <a:r>
              <a:rPr lang="en-US" dirty="0" smtClean="0"/>
              <a:t> </a:t>
            </a:r>
            <a:r>
              <a:rPr lang="en-US" dirty="0"/>
              <a:t>= 1000; % 1000K more kinase binds to h3s10 during mitosis</a:t>
            </a:r>
          </a:p>
          <a:p>
            <a:r>
              <a:rPr lang="en-US" dirty="0"/>
              <a:t>        </a:t>
            </a:r>
            <a:r>
              <a:rPr lang="en-US" dirty="0" err="1"/>
              <a:t>data.max_time_phospho</a:t>
            </a:r>
            <a:r>
              <a:rPr lang="en-US" dirty="0"/>
              <a:t> = 60 * </a:t>
            </a:r>
            <a:r>
              <a:rPr lang="en-US" dirty="0" err="1"/>
              <a:t>data.num_histone</a:t>
            </a:r>
            <a:r>
              <a:rPr lang="en-US" dirty="0"/>
              <a:t>;  %</a:t>
            </a:r>
            <a:r>
              <a:rPr lang="en-US" dirty="0" err="1"/>
              <a:t>num_histone</a:t>
            </a:r>
            <a:r>
              <a:rPr lang="en-US" dirty="0"/>
              <a:t> for 60 min</a:t>
            </a:r>
          </a:p>
          <a:p>
            <a:r>
              <a:rPr lang="en-US" dirty="0"/>
              <a:t>        </a:t>
            </a:r>
            <a:r>
              <a:rPr lang="en-US" dirty="0" err="1"/>
              <a:t>data.time</a:t>
            </a:r>
            <a:r>
              <a:rPr lang="en-US" dirty="0"/>
              <a:t>(1) = 40; % min, time to exit mitosis; enter mitosis at 0 min</a:t>
            </a:r>
          </a:p>
          <a:p>
            <a:r>
              <a:rPr lang="en-US" dirty="0"/>
              <a:t>        </a:t>
            </a:r>
            <a:r>
              <a:rPr lang="en-US" dirty="0" err="1"/>
              <a:t>data.time</a:t>
            </a:r>
            <a:r>
              <a:rPr lang="en-US" dirty="0"/>
              <a:t>(2) = 1440; % min, cell cycle duration 24 </a:t>
            </a:r>
            <a:r>
              <a:rPr lang="en-US" dirty="0" err="1"/>
              <a:t>hrs</a:t>
            </a:r>
            <a:r>
              <a:rPr lang="en-US" dirty="0"/>
              <a:t> for HeLa cells</a:t>
            </a:r>
          </a:p>
          <a:p>
            <a:r>
              <a:rPr lang="en-US" dirty="0"/>
              <a:t>        % </a:t>
            </a:r>
          </a:p>
          <a:p>
            <a:r>
              <a:rPr lang="en-US" dirty="0"/>
              <a:t>        </a:t>
            </a:r>
            <a:r>
              <a:rPr lang="en-US" dirty="0" err="1"/>
              <a:t>data.a</a:t>
            </a:r>
            <a:r>
              <a:rPr lang="en-US" dirty="0"/>
              <a:t>(1) = 0.03; % min^(-1) phosphorylation repels methyltransferase</a:t>
            </a:r>
          </a:p>
          <a:p>
            <a:r>
              <a:rPr lang="en-US" dirty="0"/>
              <a:t>        </a:t>
            </a:r>
            <a:r>
              <a:rPr lang="en-US" dirty="0" err="1"/>
              <a:t>data.a</a:t>
            </a:r>
            <a:r>
              <a:rPr lang="en-US" dirty="0"/>
              <a:t>(2) = 0.03;  % min^(-1) phosphorylation recruit demethylase</a:t>
            </a:r>
          </a:p>
          <a:p>
            <a:r>
              <a:rPr lang="en-US" dirty="0"/>
              <a:t>        </a:t>
            </a:r>
            <a:r>
              <a:rPr lang="en-US" dirty="0" err="1"/>
              <a:t>data.b</a:t>
            </a:r>
            <a:r>
              <a:rPr lang="en-US" dirty="0"/>
              <a:t> = 1; % the strength of kinase; </a:t>
            </a:r>
          </a:p>
          <a:p>
            <a:r>
              <a:rPr lang="en-US" dirty="0"/>
              <a:t>        %</a:t>
            </a:r>
          </a:p>
          <a:p>
            <a:r>
              <a:rPr lang="en-US" dirty="0"/>
              <a:t>        </a:t>
            </a:r>
            <a:r>
              <a:rPr lang="en-US" dirty="0" err="1"/>
              <a:t>data.time_step</a:t>
            </a:r>
            <a:r>
              <a:rPr lang="en-US" dirty="0"/>
              <a:t> = 1/60; % min</a:t>
            </a:r>
          </a:p>
        </p:txBody>
      </p:sp>
    </p:spTree>
    <p:extLst>
      <p:ext uri="{BB962C8B-B14F-4D97-AF65-F5344CB8AC3E}">
        <p14:creationId xmlns:p14="http://schemas.microsoft.com/office/powerpoint/2010/main" val="335270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464" y="184243"/>
            <a:ext cx="879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 Parameters (slide 1)</a:t>
            </a:r>
            <a:endParaRPr lang="en-US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503197"/>
              </p:ext>
            </p:extLst>
          </p:nvPr>
        </p:nvGraphicFramePr>
        <p:xfrm>
          <a:off x="555464" y="714360"/>
          <a:ext cx="11156124" cy="6938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3952"/>
                <a:gridCol w="1679984"/>
                <a:gridCol w="2724150"/>
                <a:gridCol w="3628038"/>
              </a:tblGrid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(name)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Value/unit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Justification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Total number of histones (</a:t>
                      </a:r>
                      <a:r>
                        <a:rPr lang="en-US" dirty="0" err="1" smtClean="0"/>
                        <a:t>num_histone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60,000K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Alberts et</a:t>
                      </a:r>
                      <a:r>
                        <a:rPr lang="en-US" baseline="0" dirty="0" smtClean="0"/>
                        <a:t> al. 2002 Molecular Biology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About 60 M molecule of</a:t>
                      </a:r>
                      <a:r>
                        <a:rPr lang="en-US" baseline="0" dirty="0" smtClean="0"/>
                        <a:t> each type per human cell. 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Basal level of methylated H3K9 at the</a:t>
                      </a:r>
                      <a:r>
                        <a:rPr lang="en-US" baseline="0" dirty="0" smtClean="0"/>
                        <a:t> interphase (</a:t>
                      </a:r>
                      <a:r>
                        <a:rPr lang="en-US" baseline="0" dirty="0" err="1" smtClean="0"/>
                        <a:t>base_methyl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57% of all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histones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Figs. 1c and 1d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Sua</a:t>
                      </a:r>
                      <a:r>
                        <a:rPr lang="en-US" dirty="0" smtClean="0"/>
                        <a:t> -/- decreased 40%; TCP (inhibitor KDM) increased 30%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.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So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4/7 is about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57% </a:t>
                      </a:r>
                      <a:endParaRPr lang="en-US" dirty="0" smtClean="0">
                        <a:sym typeface="Wingdings" panose="05000000000000000000" pitchFamily="2" charset="2"/>
                      </a:endParaRPr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Total number of</a:t>
                      </a:r>
                      <a:r>
                        <a:rPr lang="en-US" baseline="0" dirty="0" smtClean="0"/>
                        <a:t> MTs/KDMs (</a:t>
                      </a:r>
                      <a:r>
                        <a:rPr lang="en-US" baseline="0" dirty="0" err="1" smtClean="0"/>
                        <a:t>max_methyl_enzyme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1,200K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Biggin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MD 2011 Dev Cell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http://proteineatlas.org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Estimated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based on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RNAseq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copy number from HeLa cells.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KDM4C relative to H3F3A and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H3F3B, KDM4D was negligible.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 of MTs</a:t>
                      </a:r>
                      <a:r>
                        <a:rPr lang="en-US" baseline="0" dirty="0" smtClean="0"/>
                        <a:t> at the entrance of mitosis (</a:t>
                      </a:r>
                      <a:r>
                        <a:rPr lang="en-US" baseline="0" dirty="0" err="1" smtClean="0"/>
                        <a:t>more_methyl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600K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Aagaard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L et al. 2000 JCS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50% of </a:t>
                      </a:r>
                      <a:r>
                        <a:rPr lang="en-US" dirty="0" err="1" smtClean="0"/>
                        <a:t>max_methyl</a:t>
                      </a:r>
                      <a:r>
                        <a:rPr lang="en-US" dirty="0" smtClean="0"/>
                        <a:t>, SUV39H1 increases </a:t>
                      </a:r>
                      <a:r>
                        <a:rPr lang="en-US" dirty="0" err="1" smtClean="0"/>
                        <a:t>collocalization</a:t>
                      </a:r>
                      <a:r>
                        <a:rPr lang="en-US" baseline="0" dirty="0" smtClean="0"/>
                        <a:t> with chromosome and </a:t>
                      </a:r>
                      <a:r>
                        <a:rPr lang="en-US" baseline="0" dirty="0" err="1" smtClean="0"/>
                        <a:t>centromers</a:t>
                      </a:r>
                      <a:r>
                        <a:rPr lang="en-US" baseline="0" dirty="0" smtClean="0"/>
                        <a:t> at the prometaphase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Total number of</a:t>
                      </a:r>
                      <a:r>
                        <a:rPr lang="en-US" baseline="0" dirty="0" smtClean="0"/>
                        <a:t> serine kinases and PTPs (</a:t>
                      </a:r>
                      <a:r>
                        <a:rPr lang="en-US" baseline="0" dirty="0" err="1" smtClean="0"/>
                        <a:t>max_phosphor_enzyme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7100K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http://proteineatlas.org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</a:t>
                      </a:r>
                      <a:r>
                        <a:rPr lang="en-US" dirty="0" err="1" smtClean="0"/>
                        <a:t>RNAseq</a:t>
                      </a:r>
                      <a:r>
                        <a:rPr lang="en-US" dirty="0" smtClean="0"/>
                        <a:t> copy data shows</a:t>
                      </a:r>
                      <a:r>
                        <a:rPr lang="en-US" baseline="0" dirty="0" smtClean="0"/>
                        <a:t> that the ratio a</a:t>
                      </a:r>
                      <a:r>
                        <a:rPr lang="en-US" dirty="0" smtClean="0"/>
                        <a:t>urora kinase B:KDM4C is</a:t>
                      </a:r>
                      <a:r>
                        <a:rPr lang="en-US" baseline="0" dirty="0" smtClean="0"/>
                        <a:t> approximately </a:t>
                      </a:r>
                      <a:r>
                        <a:rPr lang="en-US" dirty="0" smtClean="0"/>
                        <a:t>5.9:1. 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</a:t>
                      </a:r>
                      <a:r>
                        <a:rPr lang="en-US" baseline="0" dirty="0" smtClean="0"/>
                        <a:t> of kinases at the entrance of mitosis (</a:t>
                      </a:r>
                      <a:r>
                        <a:rPr lang="en-US" baseline="0" dirty="0" err="1" smtClean="0"/>
                        <a:t>more_phosphor</a:t>
                      </a:r>
                      <a:r>
                        <a:rPr lang="en-US" baseline="0" dirty="0" smtClean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1000K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Dominguez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D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et al. 2016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Elife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 of </a:t>
                      </a:r>
                      <a:r>
                        <a:rPr lang="en-US" dirty="0" err="1" smtClean="0"/>
                        <a:t>max_phosphor_enzyme</a:t>
                      </a:r>
                      <a:r>
                        <a:rPr lang="en-US" dirty="0" smtClean="0"/>
                        <a:t>, the</a:t>
                      </a:r>
                      <a:r>
                        <a:rPr lang="en-US" baseline="0" dirty="0" smtClean="0"/>
                        <a:t> expression of </a:t>
                      </a:r>
                      <a:r>
                        <a:rPr lang="en-US" baseline="0" dirty="0" err="1" smtClean="0"/>
                        <a:t>auroraB</a:t>
                      </a:r>
                      <a:r>
                        <a:rPr lang="en-US" baseline="0" dirty="0" smtClean="0"/>
                        <a:t> increases at mitosis. 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 to exist</a:t>
                      </a:r>
                      <a:r>
                        <a:rPr lang="en-US" baseline="0" dirty="0" smtClean="0"/>
                        <a:t> mitosis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 </a:t>
                      </a:r>
                      <a:r>
                        <a:rPr lang="en-US" dirty="0" smtClean="0"/>
                        <a:t>min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num_histone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Santamaria D et al 2007 Nature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Kinase is the master regulator of cell cycle.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88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093" y="160020"/>
            <a:ext cx="879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 Parameters (slide 2)</a:t>
            </a:r>
            <a:endParaRPr lang="en-US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13619"/>
              </p:ext>
            </p:extLst>
          </p:nvPr>
        </p:nvGraphicFramePr>
        <p:xfrm>
          <a:off x="882468" y="702249"/>
          <a:ext cx="10429447" cy="4044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2920"/>
                <a:gridCol w="1279462"/>
                <a:gridCol w="2281248"/>
                <a:gridCol w="3245817"/>
              </a:tblGrid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(name)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Value/unit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Justification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Basal</a:t>
                      </a:r>
                      <a:r>
                        <a:rPr lang="en-US" baseline="0" dirty="0" smtClean="0"/>
                        <a:t> level of </a:t>
                      </a:r>
                      <a:r>
                        <a:rPr lang="en-US" dirty="0" smtClean="0"/>
                        <a:t>H3S10P</a:t>
                      </a:r>
                      <a:r>
                        <a:rPr lang="en-US" baseline="0" dirty="0" smtClean="0"/>
                        <a:t> at interphase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Basal</a:t>
                      </a:r>
                      <a:r>
                        <a:rPr lang="en-US" baseline="0" dirty="0" smtClean="0"/>
                        <a:t> level of </a:t>
                      </a:r>
                      <a:r>
                        <a:rPr lang="en-US" dirty="0" smtClean="0"/>
                        <a:t>Serine kinase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Basal level of PTP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</a:tr>
              <a:tr h="428686">
                <a:tc>
                  <a:txBody>
                    <a:bodyPr/>
                    <a:lstStyle/>
                    <a:p>
                      <a:r>
                        <a:rPr lang="en-US" dirty="0" smtClean="0"/>
                        <a:t>Basal level of MTs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9074">
                <a:tc>
                  <a:txBody>
                    <a:bodyPr/>
                    <a:lstStyle/>
                    <a:p>
                      <a:r>
                        <a:rPr lang="en-US" dirty="0" smtClean="0"/>
                        <a:t>Basal level of KDMs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Signal</a:t>
                      </a:r>
                      <a:r>
                        <a:rPr lang="en-US" baseline="0" dirty="0" smtClean="0"/>
                        <a:t> 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r>
                        <a:rPr lang="en-US" baseline="30000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Based on kinetics in Fig. 2</a:t>
                      </a:r>
                      <a:endParaRPr lang="en-US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dirty="0" smtClean="0"/>
                        <a:t>Earliest time to exist mitosis (</a:t>
                      </a:r>
                      <a:r>
                        <a:rPr lang="en-US" dirty="0" err="1" smtClean="0"/>
                        <a:t>dt</a:t>
                      </a:r>
                      <a:r>
                        <a:rPr lang="en-US" dirty="0" smtClean="0"/>
                        <a:t>(1))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r>
                        <a:rPr lang="en-US" baseline="0" dirty="0" smtClean="0"/>
                        <a:t>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Based on kinetics in Fig. 2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 of a cell cycle (</a:t>
                      </a:r>
                      <a:r>
                        <a:rPr lang="en-US" dirty="0" err="1" smtClean="0"/>
                        <a:t>dt</a:t>
                      </a:r>
                      <a:r>
                        <a:rPr lang="en-US" dirty="0" smtClean="0"/>
                        <a:t>(2))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1440 </a:t>
                      </a:r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Based on kinetics in Fig. 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6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07652" y="4608575"/>
            <a:ext cx="43999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State: 0                       1            2                   0</a:t>
            </a:r>
            <a:endParaRPr lang="en-US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23133"/>
              </p:ext>
            </p:extLst>
          </p:nvPr>
        </p:nvGraphicFramePr>
        <p:xfrm>
          <a:off x="1055834" y="5013088"/>
          <a:ext cx="10341764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373"/>
                <a:gridCol w="2900946"/>
                <a:gridCol w="2723745"/>
                <a:gridCol w="367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Enter mitosis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0/1)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Exit</a:t>
                      </a:r>
                      <a:r>
                        <a:rPr lang="en-US" baseline="0" dirty="0" smtClean="0"/>
                        <a:t> mitosis (1/2)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Enter interphase (2/0)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T= 0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Cumulative phosphor</a:t>
                      </a:r>
                      <a:r>
                        <a:rPr lang="en-US" baseline="0" dirty="0" smtClean="0"/>
                        <a:t> &gt;= threshold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Methylation</a:t>
                      </a:r>
                      <a:r>
                        <a:rPr lang="en-US" baseline="0" dirty="0" smtClean="0"/>
                        <a:t> increases to the basal 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Phenom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Both</a:t>
                      </a:r>
                      <a:r>
                        <a:rPr lang="en-US" baseline="0" dirty="0" smtClean="0"/>
                        <a:t> kinase and MT increase.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Kinase</a:t>
                      </a:r>
                      <a:r>
                        <a:rPr lang="en-US" baseline="0" dirty="0" smtClean="0"/>
                        <a:t> decrease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Kinase</a:t>
                      </a:r>
                      <a:r>
                        <a:rPr lang="en-US" baseline="0" dirty="0" smtClean="0"/>
                        <a:t> and MT reset to basal levels.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38745" y="160020"/>
            <a:ext cx="879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Control of three </a:t>
            </a:r>
            <a:r>
              <a:rPr lang="en-US" sz="2400" b="1" dirty="0"/>
              <a:t>s</a:t>
            </a:r>
            <a:r>
              <a:rPr lang="en-US" sz="2400" b="1" dirty="0" smtClean="0"/>
              <a:t>tates between interphase and mitosis</a:t>
            </a:r>
            <a:endParaRPr lang="en-US" sz="2400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4601187" y="1389040"/>
            <a:ext cx="3557449" cy="2404305"/>
            <a:chOff x="4725275" y="228600"/>
            <a:chExt cx="3557449" cy="240430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l="3253" r="5191" b="12671"/>
            <a:stretch/>
          </p:blipFill>
          <p:spPr>
            <a:xfrm>
              <a:off x="4725275" y="228600"/>
              <a:ext cx="3557449" cy="1651960"/>
            </a:xfrm>
            <a:prstGeom prst="rect">
              <a:avLst/>
            </a:prstGeom>
          </p:spPr>
        </p:pic>
        <p:sp>
          <p:nvSpPr>
            <p:cNvPr id="17" name="Freeform 16"/>
            <p:cNvSpPr/>
            <p:nvPr/>
          </p:nvSpPr>
          <p:spPr>
            <a:xfrm>
              <a:off x="5849044" y="475792"/>
              <a:ext cx="1215356" cy="1169165"/>
            </a:xfrm>
            <a:custGeom>
              <a:avLst/>
              <a:gdLst>
                <a:gd name="connsiteX0" fmla="*/ 224018 w 692419"/>
                <a:gd name="connsiteY0" fmla="*/ 0 h 949020"/>
                <a:gd name="connsiteX1" fmla="*/ 657798 w 692419"/>
                <a:gd name="connsiteY1" fmla="*/ 0 h 949020"/>
                <a:gd name="connsiteX2" fmla="*/ 692419 w 692419"/>
                <a:gd name="connsiteY2" fmla="*/ 946984 h 949020"/>
                <a:gd name="connsiteX3" fmla="*/ 0 w 692419"/>
                <a:gd name="connsiteY3" fmla="*/ 949020 h 949020"/>
                <a:gd name="connsiteX4" fmla="*/ 224018 w 692419"/>
                <a:gd name="connsiteY4" fmla="*/ 0 h 949020"/>
                <a:gd name="connsiteX0" fmla="*/ 306703 w 692419"/>
                <a:gd name="connsiteY0" fmla="*/ 42333 h 949020"/>
                <a:gd name="connsiteX1" fmla="*/ 657798 w 692419"/>
                <a:gd name="connsiteY1" fmla="*/ 0 h 949020"/>
                <a:gd name="connsiteX2" fmla="*/ 692419 w 692419"/>
                <a:gd name="connsiteY2" fmla="*/ 946984 h 949020"/>
                <a:gd name="connsiteX3" fmla="*/ 0 w 692419"/>
                <a:gd name="connsiteY3" fmla="*/ 949020 h 949020"/>
                <a:gd name="connsiteX4" fmla="*/ 306703 w 692419"/>
                <a:gd name="connsiteY4" fmla="*/ 42333 h 949020"/>
                <a:gd name="connsiteX0" fmla="*/ 321737 w 692419"/>
                <a:gd name="connsiteY0" fmla="*/ 0 h 949020"/>
                <a:gd name="connsiteX1" fmla="*/ 657798 w 692419"/>
                <a:gd name="connsiteY1" fmla="*/ 0 h 949020"/>
                <a:gd name="connsiteX2" fmla="*/ 692419 w 692419"/>
                <a:gd name="connsiteY2" fmla="*/ 946984 h 949020"/>
                <a:gd name="connsiteX3" fmla="*/ 0 w 692419"/>
                <a:gd name="connsiteY3" fmla="*/ 949020 h 949020"/>
                <a:gd name="connsiteX4" fmla="*/ 321737 w 692419"/>
                <a:gd name="connsiteY4" fmla="*/ 0 h 949020"/>
                <a:gd name="connsiteX0" fmla="*/ 321737 w 752554"/>
                <a:gd name="connsiteY0" fmla="*/ 0 h 968151"/>
                <a:gd name="connsiteX1" fmla="*/ 657798 w 752554"/>
                <a:gd name="connsiteY1" fmla="*/ 0 h 968151"/>
                <a:gd name="connsiteX2" fmla="*/ 752554 w 752554"/>
                <a:gd name="connsiteY2" fmla="*/ 968151 h 968151"/>
                <a:gd name="connsiteX3" fmla="*/ 0 w 752554"/>
                <a:gd name="connsiteY3" fmla="*/ 949020 h 968151"/>
                <a:gd name="connsiteX4" fmla="*/ 321737 w 752554"/>
                <a:gd name="connsiteY4" fmla="*/ 0 h 968151"/>
                <a:gd name="connsiteX0" fmla="*/ 321737 w 752554"/>
                <a:gd name="connsiteY0" fmla="*/ 0 h 968151"/>
                <a:gd name="connsiteX1" fmla="*/ 702899 w 752554"/>
                <a:gd name="connsiteY1" fmla="*/ 10583 h 968151"/>
                <a:gd name="connsiteX2" fmla="*/ 752554 w 752554"/>
                <a:gd name="connsiteY2" fmla="*/ 968151 h 968151"/>
                <a:gd name="connsiteX3" fmla="*/ 0 w 752554"/>
                <a:gd name="connsiteY3" fmla="*/ 949020 h 968151"/>
                <a:gd name="connsiteX4" fmla="*/ 321737 w 752554"/>
                <a:gd name="connsiteY4" fmla="*/ 0 h 968151"/>
                <a:gd name="connsiteX0" fmla="*/ 321737 w 730004"/>
                <a:gd name="connsiteY0" fmla="*/ 0 h 978734"/>
                <a:gd name="connsiteX1" fmla="*/ 702899 w 730004"/>
                <a:gd name="connsiteY1" fmla="*/ 10583 h 978734"/>
                <a:gd name="connsiteX2" fmla="*/ 730004 w 730004"/>
                <a:gd name="connsiteY2" fmla="*/ 978734 h 978734"/>
                <a:gd name="connsiteX3" fmla="*/ 0 w 730004"/>
                <a:gd name="connsiteY3" fmla="*/ 949020 h 978734"/>
                <a:gd name="connsiteX4" fmla="*/ 321737 w 730004"/>
                <a:gd name="connsiteY4" fmla="*/ 0 h 978734"/>
                <a:gd name="connsiteX0" fmla="*/ 321737 w 730004"/>
                <a:gd name="connsiteY0" fmla="*/ 0 h 978734"/>
                <a:gd name="connsiteX1" fmla="*/ 687865 w 730004"/>
                <a:gd name="connsiteY1" fmla="*/ 10583 h 978734"/>
                <a:gd name="connsiteX2" fmla="*/ 730004 w 730004"/>
                <a:gd name="connsiteY2" fmla="*/ 978734 h 978734"/>
                <a:gd name="connsiteX3" fmla="*/ 0 w 730004"/>
                <a:gd name="connsiteY3" fmla="*/ 949020 h 978734"/>
                <a:gd name="connsiteX4" fmla="*/ 321737 w 730004"/>
                <a:gd name="connsiteY4" fmla="*/ 0 h 978734"/>
                <a:gd name="connsiteX0" fmla="*/ 321737 w 714970"/>
                <a:gd name="connsiteY0" fmla="*/ 0 h 978734"/>
                <a:gd name="connsiteX1" fmla="*/ 687865 w 714970"/>
                <a:gd name="connsiteY1" fmla="*/ 10583 h 978734"/>
                <a:gd name="connsiteX2" fmla="*/ 714970 w 714970"/>
                <a:gd name="connsiteY2" fmla="*/ 978734 h 978734"/>
                <a:gd name="connsiteX3" fmla="*/ 0 w 714970"/>
                <a:gd name="connsiteY3" fmla="*/ 949020 h 978734"/>
                <a:gd name="connsiteX4" fmla="*/ 321737 w 714970"/>
                <a:gd name="connsiteY4" fmla="*/ 0 h 978734"/>
                <a:gd name="connsiteX0" fmla="*/ 321737 w 722487"/>
                <a:gd name="connsiteY0" fmla="*/ 0 h 978734"/>
                <a:gd name="connsiteX1" fmla="*/ 687865 w 722487"/>
                <a:gd name="connsiteY1" fmla="*/ 10583 h 978734"/>
                <a:gd name="connsiteX2" fmla="*/ 722487 w 722487"/>
                <a:gd name="connsiteY2" fmla="*/ 978734 h 978734"/>
                <a:gd name="connsiteX3" fmla="*/ 0 w 722487"/>
                <a:gd name="connsiteY3" fmla="*/ 949020 h 978734"/>
                <a:gd name="connsiteX4" fmla="*/ 321737 w 722487"/>
                <a:gd name="connsiteY4" fmla="*/ 0 h 978734"/>
                <a:gd name="connsiteX0" fmla="*/ 324883 w 725633"/>
                <a:gd name="connsiteY0" fmla="*/ 0 h 978734"/>
                <a:gd name="connsiteX1" fmla="*/ 691011 w 725633"/>
                <a:gd name="connsiteY1" fmla="*/ 10583 h 978734"/>
                <a:gd name="connsiteX2" fmla="*/ 725633 w 725633"/>
                <a:gd name="connsiteY2" fmla="*/ 978734 h 978734"/>
                <a:gd name="connsiteX3" fmla="*/ 0 w 725633"/>
                <a:gd name="connsiteY3" fmla="*/ 962311 h 978734"/>
                <a:gd name="connsiteX4" fmla="*/ 324883 w 725633"/>
                <a:gd name="connsiteY4" fmla="*/ 0 h 978734"/>
                <a:gd name="connsiteX0" fmla="*/ 324883 w 719340"/>
                <a:gd name="connsiteY0" fmla="*/ 0 h 974304"/>
                <a:gd name="connsiteX1" fmla="*/ 691011 w 719340"/>
                <a:gd name="connsiteY1" fmla="*/ 10583 h 974304"/>
                <a:gd name="connsiteX2" fmla="*/ 719340 w 719340"/>
                <a:gd name="connsiteY2" fmla="*/ 974304 h 974304"/>
                <a:gd name="connsiteX3" fmla="*/ 0 w 719340"/>
                <a:gd name="connsiteY3" fmla="*/ 962311 h 974304"/>
                <a:gd name="connsiteX4" fmla="*/ 324883 w 719340"/>
                <a:gd name="connsiteY4" fmla="*/ 0 h 974304"/>
                <a:gd name="connsiteX0" fmla="*/ 324883 w 719340"/>
                <a:gd name="connsiteY0" fmla="*/ 0 h 974304"/>
                <a:gd name="connsiteX1" fmla="*/ 700450 w 719340"/>
                <a:gd name="connsiteY1" fmla="*/ 15013 h 974304"/>
                <a:gd name="connsiteX2" fmla="*/ 719340 w 719340"/>
                <a:gd name="connsiteY2" fmla="*/ 974304 h 974304"/>
                <a:gd name="connsiteX3" fmla="*/ 0 w 719340"/>
                <a:gd name="connsiteY3" fmla="*/ 962311 h 974304"/>
                <a:gd name="connsiteX4" fmla="*/ 324883 w 719340"/>
                <a:gd name="connsiteY4" fmla="*/ 0 h 974304"/>
                <a:gd name="connsiteX0" fmla="*/ 324883 w 719340"/>
                <a:gd name="connsiteY0" fmla="*/ 0 h 974304"/>
                <a:gd name="connsiteX1" fmla="*/ 709890 w 719340"/>
                <a:gd name="connsiteY1" fmla="*/ 19443 h 974304"/>
                <a:gd name="connsiteX2" fmla="*/ 719340 w 719340"/>
                <a:gd name="connsiteY2" fmla="*/ 974304 h 974304"/>
                <a:gd name="connsiteX3" fmla="*/ 0 w 719340"/>
                <a:gd name="connsiteY3" fmla="*/ 962311 h 974304"/>
                <a:gd name="connsiteX4" fmla="*/ 324883 w 719340"/>
                <a:gd name="connsiteY4" fmla="*/ 0 h 974304"/>
                <a:gd name="connsiteX0" fmla="*/ 324883 w 719340"/>
                <a:gd name="connsiteY0" fmla="*/ 0 h 974304"/>
                <a:gd name="connsiteX1" fmla="*/ 703597 w 719340"/>
                <a:gd name="connsiteY1" fmla="*/ 6152 h 974304"/>
                <a:gd name="connsiteX2" fmla="*/ 719340 w 719340"/>
                <a:gd name="connsiteY2" fmla="*/ 974304 h 974304"/>
                <a:gd name="connsiteX3" fmla="*/ 0 w 719340"/>
                <a:gd name="connsiteY3" fmla="*/ 962311 h 974304"/>
                <a:gd name="connsiteX4" fmla="*/ 324883 w 719340"/>
                <a:gd name="connsiteY4" fmla="*/ 0 h 97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9340" h="974304">
                  <a:moveTo>
                    <a:pt x="324883" y="0"/>
                  </a:moveTo>
                  <a:lnTo>
                    <a:pt x="703597" y="6152"/>
                  </a:lnTo>
                  <a:lnTo>
                    <a:pt x="719340" y="974304"/>
                  </a:lnTo>
                  <a:lnTo>
                    <a:pt x="0" y="962311"/>
                  </a:lnTo>
                  <a:lnTo>
                    <a:pt x="324883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4949" tIns="57475" rIns="114949" bIns="57475"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5106275" y="2280635"/>
              <a:ext cx="770522" cy="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09792" y="2286000"/>
              <a:ext cx="3087274" cy="3469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14949" tIns="57475" rIns="114949" bIns="57475" rtlCol="0">
              <a:spAutoFit/>
            </a:bodyPr>
            <a:lstStyle/>
            <a:p>
              <a:r>
                <a:rPr lang="en-US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State: 0         </a:t>
              </a:r>
              <a:r>
                <a:rPr lang="en-US" sz="15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1              2        0</a:t>
              </a:r>
              <a:endParaRPr lang="en-US" sz="1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5876796" y="1938632"/>
              <a:ext cx="0" cy="274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876797" y="2280636"/>
              <a:ext cx="1191313" cy="1536"/>
            </a:xfrm>
            <a:prstGeom prst="line">
              <a:avLst/>
            </a:prstGeom>
            <a:ln w="1016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7068319" y="1938632"/>
              <a:ext cx="0" cy="274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031824" y="483225"/>
              <a:ext cx="36286" cy="1184798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7587757" y="1938632"/>
              <a:ext cx="0" cy="274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068110" y="2282172"/>
              <a:ext cx="532263" cy="0"/>
            </a:xfrm>
            <a:prstGeom prst="line">
              <a:avLst/>
            </a:prstGeom>
            <a:ln w="1016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7593549" y="2280061"/>
              <a:ext cx="554772" cy="2111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922937" y="1898355"/>
              <a:ext cx="1127988" cy="254047"/>
            </a:xfrm>
            <a:prstGeom prst="rect">
              <a:avLst/>
            </a:prstGeom>
            <a:noFill/>
          </p:spPr>
          <p:txBody>
            <a:bodyPr wrap="square" lIns="11495" tIns="11495" rIns="11495" bIns="11495" rtlCol="0">
              <a:spAutoFit/>
            </a:bodyPr>
            <a:lstStyle/>
            <a:p>
              <a:pPr algn="ctr"/>
              <a:r>
                <a:rPr lang="en-US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Time (min)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888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051" t="2412" r="5318" b="3031"/>
          <a:stretch/>
        </p:blipFill>
        <p:spPr>
          <a:xfrm>
            <a:off x="425595" y="373264"/>
            <a:ext cx="10903528" cy="64847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5595" y="50098"/>
            <a:ext cx="714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&gt;&gt; data = </a:t>
            </a:r>
            <a:r>
              <a:rPr lang="en-US" dirty="0" err="1" smtClean="0"/>
              <a:t>model_init_data</a:t>
            </a:r>
            <a:r>
              <a:rPr lang="en-US" dirty="0"/>
              <a:t>('model4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&gt;&gt; res = </a:t>
            </a:r>
            <a:r>
              <a:rPr lang="en-US" dirty="0" err="1" smtClean="0"/>
              <a:t>phospho_methyl_model</a:t>
            </a:r>
            <a:r>
              <a:rPr lang="en-US" dirty="0" smtClean="0"/>
              <a:t>(data, 'b',1, '</a:t>
            </a:r>
            <a:r>
              <a:rPr lang="en-US" dirty="0" err="1" smtClean="0"/>
              <a:t>show_figure</a:t>
            </a:r>
            <a:r>
              <a:rPr lang="en-US" dirty="0" smtClean="0"/>
              <a:t>', 1);</a:t>
            </a:r>
          </a:p>
        </p:txBody>
      </p:sp>
    </p:spTree>
    <p:extLst>
      <p:ext uri="{BB962C8B-B14F-4D97-AF65-F5344CB8AC3E}">
        <p14:creationId xmlns:p14="http://schemas.microsoft.com/office/powerpoint/2010/main" val="184516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286992" y="149971"/>
            <a:ext cx="6936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Model3: S10P recruiting KDMs is crucial for fast demethylation at mitotic entrance, while S10P repelling MTs plays an assisting role</a:t>
            </a:r>
            <a:endParaRPr lang="en-US" sz="2400" b="1" dirty="0"/>
          </a:p>
        </p:txBody>
      </p:sp>
      <p:sp>
        <p:nvSpPr>
          <p:cNvPr id="78" name="Rectangle 77"/>
          <p:cNvSpPr/>
          <p:nvPr/>
        </p:nvSpPr>
        <p:spPr>
          <a:xfrm>
            <a:off x="778009" y="5402647"/>
            <a:ext cx="2778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&gt;&gt; </a:t>
            </a:r>
            <a:r>
              <a:rPr lang="en-US" b="1" dirty="0" err="1" smtClean="0"/>
              <a:t>test_pm_model</a:t>
            </a:r>
            <a:r>
              <a:rPr lang="en-US" b="1" dirty="0" smtClean="0"/>
              <a:t>(’test3');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8164712" y="326541"/>
            <a:ext cx="368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charset="0"/>
                <a:ea typeface="Arial" charset="0"/>
                <a:cs typeface="Arial" charset="0"/>
              </a:rPr>
              <a:t>Network graph</a:t>
            </a:r>
            <a:endParaRPr lang="en-US" sz="12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164711" y="694096"/>
            <a:ext cx="3566447" cy="1704777"/>
            <a:chOff x="8164711" y="694096"/>
            <a:chExt cx="3566447" cy="1704777"/>
          </a:xfrm>
        </p:grpSpPr>
        <p:sp>
          <p:nvSpPr>
            <p:cNvPr id="76" name="TextBox 75"/>
            <p:cNvSpPr txBox="1"/>
            <p:nvPr/>
          </p:nvSpPr>
          <p:spPr>
            <a:xfrm>
              <a:off x="9483133" y="694096"/>
              <a:ext cx="4041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x</a:t>
              </a:r>
              <a:endParaRPr lang="en-US" sz="24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8164711" y="968012"/>
              <a:ext cx="3566447" cy="1430861"/>
              <a:chOff x="797041" y="797989"/>
              <a:chExt cx="4225660" cy="1980437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797041" y="1168412"/>
                <a:ext cx="4225660" cy="1610014"/>
                <a:chOff x="797041" y="1168412"/>
                <a:chExt cx="4225660" cy="1610014"/>
              </a:xfrm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797041" y="1172540"/>
                  <a:ext cx="818865" cy="655092"/>
                  <a:chOff x="2586251" y="1153236"/>
                  <a:chExt cx="818865" cy="655092"/>
                </a:xfrm>
              </p:grpSpPr>
              <p:sp>
                <p:nvSpPr>
                  <p:cNvPr id="118" name="Oval 117"/>
                  <p:cNvSpPr/>
                  <p:nvPr/>
                </p:nvSpPr>
                <p:spPr>
                  <a:xfrm>
                    <a:off x="2586251" y="1153236"/>
                    <a:ext cx="818865" cy="65509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6">
                          <a:lumMod val="0"/>
                          <a:lumOff val="100000"/>
                        </a:schemeClr>
                      </a:gs>
                      <a:gs pos="22000">
                        <a:schemeClr val="accent6">
                          <a:lumMod val="0"/>
                          <a:lumOff val="100000"/>
                        </a:schemeClr>
                      </a:gs>
                      <a:gs pos="100000">
                        <a:schemeClr val="accent6">
                          <a:lumMod val="10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19050">
                    <a:solidFill>
                      <a:schemeClr val="accent6">
                        <a:lumMod val="75000"/>
                      </a:schemeClr>
                    </a:solidFill>
                  </a:ln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2715904" y="1289713"/>
                    <a:ext cx="55955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 smtClean="0">
                        <a:latin typeface="Arial" charset="0"/>
                        <a:ea typeface="Arial" charset="0"/>
                        <a:cs typeface="Arial" charset="0"/>
                      </a:rPr>
                      <a:t>MT</a:t>
                    </a:r>
                    <a:endParaRPr lang="en-US" sz="1200" b="1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p:grpSp>
            <p:grpSp>
              <p:nvGrpSpPr>
                <p:cNvPr id="98" name="Group 97"/>
                <p:cNvGrpSpPr/>
                <p:nvPr/>
              </p:nvGrpSpPr>
              <p:grpSpPr>
                <a:xfrm>
                  <a:off x="1486253" y="2123334"/>
                  <a:ext cx="818865" cy="655092"/>
                  <a:chOff x="3275463" y="2104030"/>
                  <a:chExt cx="818865" cy="655092"/>
                </a:xfrm>
              </p:grpSpPr>
              <p:sp>
                <p:nvSpPr>
                  <p:cNvPr id="116" name="Oval 115"/>
                  <p:cNvSpPr/>
                  <p:nvPr/>
                </p:nvSpPr>
                <p:spPr>
                  <a:xfrm>
                    <a:off x="3275463" y="2104030"/>
                    <a:ext cx="818865" cy="65509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4">
                          <a:lumMod val="5000"/>
                          <a:lumOff val="95000"/>
                        </a:schemeClr>
                      </a:gs>
                      <a:gs pos="74000">
                        <a:schemeClr val="accent4">
                          <a:lumMod val="45000"/>
                          <a:lumOff val="55000"/>
                        </a:schemeClr>
                      </a:gs>
                      <a:gs pos="83000">
                        <a:schemeClr val="accent4">
                          <a:lumMod val="45000"/>
                          <a:lumOff val="55000"/>
                        </a:schemeClr>
                      </a:gs>
                      <a:gs pos="100000">
                        <a:schemeClr val="accent4">
                          <a:lumMod val="30000"/>
                          <a:lumOff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3295934" y="2285826"/>
                    <a:ext cx="798394" cy="203133"/>
                  </a:xfrm>
                  <a:prstGeom prst="rect">
                    <a:avLst/>
                  </a:prstGeom>
                  <a:noFill/>
                </p:spPr>
                <p:txBody>
                  <a:bodyPr wrap="square" lIns="9144" tIns="9144" rIns="9144" bIns="9144" rtlCol="0">
                    <a:spAutoFit/>
                  </a:bodyPr>
                  <a:lstStyle/>
                  <a:p>
                    <a:pPr algn="ctr"/>
                    <a:r>
                      <a:rPr lang="en-US" sz="1200" b="1" dirty="0" smtClean="0">
                        <a:latin typeface="Arial" charset="0"/>
                        <a:ea typeface="Arial" charset="0"/>
                        <a:cs typeface="Arial" charset="0"/>
                      </a:rPr>
                      <a:t>H3K9M</a:t>
                    </a:r>
                    <a:endParaRPr lang="en-US" sz="1200" b="1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2102789" y="1168412"/>
                  <a:ext cx="818865" cy="655092"/>
                  <a:chOff x="3275463" y="2104030"/>
                  <a:chExt cx="818865" cy="655092"/>
                </a:xfrm>
              </p:grpSpPr>
              <p:sp>
                <p:nvSpPr>
                  <p:cNvPr id="114" name="Oval 113"/>
                  <p:cNvSpPr/>
                  <p:nvPr/>
                </p:nvSpPr>
                <p:spPr>
                  <a:xfrm>
                    <a:off x="3275463" y="2104030"/>
                    <a:ext cx="818865" cy="655092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4">
                          <a:lumMod val="5000"/>
                          <a:lumOff val="95000"/>
                        </a:schemeClr>
                      </a:gs>
                      <a:gs pos="74000">
                        <a:schemeClr val="accent4">
                          <a:lumMod val="45000"/>
                          <a:lumOff val="55000"/>
                        </a:schemeClr>
                      </a:gs>
                      <a:gs pos="83000">
                        <a:schemeClr val="accent4">
                          <a:lumMod val="45000"/>
                          <a:lumOff val="55000"/>
                        </a:schemeClr>
                      </a:gs>
                      <a:gs pos="100000">
                        <a:schemeClr val="accent4">
                          <a:lumMod val="30000"/>
                          <a:lumOff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3306170" y="2256462"/>
                    <a:ext cx="75745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 smtClean="0">
                        <a:latin typeface="Arial" charset="0"/>
                        <a:ea typeface="Arial" charset="0"/>
                        <a:cs typeface="Arial" charset="0"/>
                      </a:rPr>
                      <a:t>KDM</a:t>
                    </a:r>
                    <a:endParaRPr lang="en-US" sz="1200" b="1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p:grpSp>
            <p:grpSp>
              <p:nvGrpSpPr>
                <p:cNvPr id="100" name="Group 99"/>
                <p:cNvGrpSpPr/>
                <p:nvPr/>
              </p:nvGrpSpPr>
              <p:grpSpPr>
                <a:xfrm>
                  <a:off x="2876513" y="2123334"/>
                  <a:ext cx="851413" cy="655092"/>
                  <a:chOff x="3259188" y="2104030"/>
                  <a:chExt cx="851413" cy="655092"/>
                </a:xfrm>
              </p:grpSpPr>
              <p:sp>
                <p:nvSpPr>
                  <p:cNvPr id="112" name="Oval 111"/>
                  <p:cNvSpPr/>
                  <p:nvPr/>
                </p:nvSpPr>
                <p:spPr>
                  <a:xfrm>
                    <a:off x="3275463" y="2104030"/>
                    <a:ext cx="818865" cy="65509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5000"/>
                          <a:lumOff val="95000"/>
                        </a:schemeClr>
                      </a:gs>
                      <a:gs pos="74000">
                        <a:schemeClr val="accent2">
                          <a:lumMod val="45000"/>
                          <a:lumOff val="55000"/>
                        </a:schemeClr>
                      </a:gs>
                      <a:gs pos="83000">
                        <a:schemeClr val="accent2">
                          <a:lumMod val="45000"/>
                          <a:lumOff val="55000"/>
                        </a:schemeClr>
                      </a:gs>
                      <a:gs pos="100000">
                        <a:schemeClr val="accent2">
                          <a:lumMod val="30000"/>
                          <a:lumOff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19050">
                    <a:solidFill>
                      <a:srgbClr val="C00000"/>
                    </a:solidFill>
                  </a:ln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3259188" y="2278337"/>
                    <a:ext cx="851413" cy="203133"/>
                  </a:xfrm>
                  <a:prstGeom prst="rect">
                    <a:avLst/>
                  </a:prstGeom>
                  <a:noFill/>
                </p:spPr>
                <p:txBody>
                  <a:bodyPr wrap="square" lIns="9144" tIns="9144" rIns="9144" bIns="9144" rtlCol="0">
                    <a:spAutoFit/>
                  </a:bodyPr>
                  <a:lstStyle/>
                  <a:p>
                    <a:pPr algn="ctr"/>
                    <a:r>
                      <a:rPr lang="en-US" sz="1200" b="1" dirty="0" smtClean="0">
                        <a:latin typeface="Arial" charset="0"/>
                        <a:ea typeface="Arial" charset="0"/>
                        <a:cs typeface="Arial" charset="0"/>
                      </a:rPr>
                      <a:t>H3S10P</a:t>
                    </a:r>
                    <a:endParaRPr lang="en-US" sz="1200" b="1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p:grp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1480724" y="1744189"/>
                  <a:ext cx="263830" cy="4025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arrow"/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>
                  <a:endCxn id="108" idx="5"/>
                </p:cNvCxnSpPr>
                <p:nvPr/>
              </p:nvCxnSpPr>
              <p:spPr>
                <a:xfrm flipH="1" flipV="1">
                  <a:off x="2801734" y="1727568"/>
                  <a:ext cx="360279" cy="42544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arrow"/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3" name="Group 102"/>
                <p:cNvGrpSpPr/>
                <p:nvPr/>
              </p:nvGrpSpPr>
              <p:grpSpPr>
                <a:xfrm>
                  <a:off x="4029632" y="1188025"/>
                  <a:ext cx="908212" cy="655092"/>
                  <a:chOff x="3168269" y="2150920"/>
                  <a:chExt cx="908212" cy="655092"/>
                </a:xfrm>
              </p:grpSpPr>
              <p:sp>
                <p:nvSpPr>
                  <p:cNvPr id="110" name="Oval 109"/>
                  <p:cNvSpPr/>
                  <p:nvPr/>
                </p:nvSpPr>
                <p:spPr>
                  <a:xfrm>
                    <a:off x="3197313" y="2150920"/>
                    <a:ext cx="818865" cy="655092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2">
                          <a:lumMod val="5000"/>
                          <a:lumOff val="95000"/>
                        </a:schemeClr>
                      </a:gs>
                      <a:gs pos="74000">
                        <a:schemeClr val="accent2">
                          <a:lumMod val="45000"/>
                          <a:lumOff val="55000"/>
                        </a:schemeClr>
                      </a:gs>
                      <a:gs pos="83000">
                        <a:schemeClr val="accent2">
                          <a:lumMod val="45000"/>
                          <a:lumOff val="55000"/>
                        </a:schemeClr>
                      </a:gs>
                      <a:gs pos="100000">
                        <a:schemeClr val="accent2">
                          <a:lumMod val="30000"/>
                          <a:lumOff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 w="19050">
                    <a:solidFill>
                      <a:srgbClr val="C00000"/>
                    </a:solidFill>
                  </a:ln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3168269" y="2293800"/>
                    <a:ext cx="9082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 smtClean="0">
                        <a:latin typeface="Arial" charset="0"/>
                        <a:ea typeface="Arial" charset="0"/>
                        <a:cs typeface="Arial" charset="0"/>
                      </a:rPr>
                      <a:t>Kinase</a:t>
                    </a:r>
                    <a:endParaRPr lang="en-US" sz="1200" b="1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4114489" y="2123334"/>
                  <a:ext cx="908212" cy="655092"/>
                  <a:chOff x="3230789" y="2104030"/>
                  <a:chExt cx="908212" cy="655092"/>
                </a:xfrm>
              </p:grpSpPr>
              <p:sp>
                <p:nvSpPr>
                  <p:cNvPr id="108" name="Oval 107"/>
                  <p:cNvSpPr/>
                  <p:nvPr/>
                </p:nvSpPr>
                <p:spPr>
                  <a:xfrm>
                    <a:off x="3275463" y="2104030"/>
                    <a:ext cx="818865" cy="65509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19050"/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3230789" y="2246910"/>
                    <a:ext cx="9082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 smtClean="0">
                        <a:latin typeface="Arial" charset="0"/>
                        <a:ea typeface="Arial" charset="0"/>
                        <a:cs typeface="Arial" charset="0"/>
                      </a:rPr>
                      <a:t>PTP</a:t>
                    </a:r>
                    <a:endParaRPr lang="en-US" sz="1200" b="1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p:grpSp>
            <p:cxnSp>
              <p:nvCxnSpPr>
                <p:cNvPr id="105" name="Straight Arrow Connector 104"/>
                <p:cNvCxnSpPr/>
                <p:nvPr/>
              </p:nvCxnSpPr>
              <p:spPr>
                <a:xfrm flipH="1">
                  <a:off x="3633382" y="1748168"/>
                  <a:ext cx="524844" cy="46977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arrow"/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/>
                <p:cNvCxnSpPr/>
                <p:nvPr/>
              </p:nvCxnSpPr>
              <p:spPr>
                <a:xfrm flipH="1">
                  <a:off x="3766881" y="2404714"/>
                  <a:ext cx="347608" cy="461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diamond" w="lg" len="lg"/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>
                  <a:stCxn id="108" idx="3"/>
                </p:cNvCxnSpPr>
                <p:nvPr/>
              </p:nvCxnSpPr>
              <p:spPr>
                <a:xfrm flipH="1">
                  <a:off x="1922106" y="1727568"/>
                  <a:ext cx="300603" cy="37183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diamond" w="lg" len="lg"/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Freeform 95"/>
              <p:cNvSpPr/>
              <p:nvPr/>
            </p:nvSpPr>
            <p:spPr>
              <a:xfrm>
                <a:off x="1492250" y="797989"/>
                <a:ext cx="1968801" cy="1301415"/>
              </a:xfrm>
              <a:custGeom>
                <a:avLst/>
                <a:gdLst>
                  <a:gd name="connsiteX0" fmla="*/ 1930400 w 1968801"/>
                  <a:gd name="connsiteY0" fmla="*/ 1295096 h 1295096"/>
                  <a:gd name="connsiteX1" fmla="*/ 1962150 w 1968801"/>
                  <a:gd name="connsiteY1" fmla="*/ 869646 h 1295096"/>
                  <a:gd name="connsiteX2" fmla="*/ 1816100 w 1968801"/>
                  <a:gd name="connsiteY2" fmla="*/ 387046 h 1295096"/>
                  <a:gd name="connsiteX3" fmla="*/ 1352550 w 1968801"/>
                  <a:gd name="connsiteY3" fmla="*/ 44146 h 1295096"/>
                  <a:gd name="connsiteX4" fmla="*/ 603250 w 1968801"/>
                  <a:gd name="connsiteY4" fmla="*/ 25096 h 1295096"/>
                  <a:gd name="connsiteX5" fmla="*/ 146050 w 1968801"/>
                  <a:gd name="connsiteY5" fmla="*/ 234646 h 1295096"/>
                  <a:gd name="connsiteX6" fmla="*/ 0 w 1968801"/>
                  <a:gd name="connsiteY6" fmla="*/ 361646 h 1295096"/>
                  <a:gd name="connsiteX0" fmla="*/ 1930400 w 1968801"/>
                  <a:gd name="connsiteY0" fmla="*/ 1301415 h 1301415"/>
                  <a:gd name="connsiteX1" fmla="*/ 1962150 w 1968801"/>
                  <a:gd name="connsiteY1" fmla="*/ 875965 h 1301415"/>
                  <a:gd name="connsiteX2" fmla="*/ 1816100 w 1968801"/>
                  <a:gd name="connsiteY2" fmla="*/ 393365 h 1301415"/>
                  <a:gd name="connsiteX3" fmla="*/ 1352550 w 1968801"/>
                  <a:gd name="connsiteY3" fmla="*/ 50465 h 1301415"/>
                  <a:gd name="connsiteX4" fmla="*/ 603250 w 1968801"/>
                  <a:gd name="connsiteY4" fmla="*/ 31415 h 1301415"/>
                  <a:gd name="connsiteX5" fmla="*/ 146050 w 1968801"/>
                  <a:gd name="connsiteY5" fmla="*/ 240965 h 1301415"/>
                  <a:gd name="connsiteX6" fmla="*/ 0 w 1968801"/>
                  <a:gd name="connsiteY6" fmla="*/ 367965 h 1301415"/>
                  <a:gd name="connsiteX0" fmla="*/ 1930400 w 1968801"/>
                  <a:gd name="connsiteY0" fmla="*/ 1301415 h 1301415"/>
                  <a:gd name="connsiteX1" fmla="*/ 1962150 w 1968801"/>
                  <a:gd name="connsiteY1" fmla="*/ 875965 h 1301415"/>
                  <a:gd name="connsiteX2" fmla="*/ 1816100 w 1968801"/>
                  <a:gd name="connsiteY2" fmla="*/ 393365 h 1301415"/>
                  <a:gd name="connsiteX3" fmla="*/ 1352550 w 1968801"/>
                  <a:gd name="connsiteY3" fmla="*/ 50465 h 1301415"/>
                  <a:gd name="connsiteX4" fmla="*/ 603250 w 1968801"/>
                  <a:gd name="connsiteY4" fmla="*/ 31415 h 1301415"/>
                  <a:gd name="connsiteX5" fmla="*/ 146050 w 1968801"/>
                  <a:gd name="connsiteY5" fmla="*/ 240965 h 1301415"/>
                  <a:gd name="connsiteX6" fmla="*/ 0 w 1968801"/>
                  <a:gd name="connsiteY6" fmla="*/ 367965 h 1301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8801" h="1301415">
                    <a:moveTo>
                      <a:pt x="1930400" y="1301415"/>
                    </a:moveTo>
                    <a:cubicBezTo>
                      <a:pt x="1955800" y="1164361"/>
                      <a:pt x="1981200" y="1027307"/>
                      <a:pt x="1962150" y="875965"/>
                    </a:cubicBezTo>
                    <a:cubicBezTo>
                      <a:pt x="1943100" y="724623"/>
                      <a:pt x="1902069" y="530948"/>
                      <a:pt x="1816100" y="393365"/>
                    </a:cubicBezTo>
                    <a:cubicBezTo>
                      <a:pt x="1730131" y="255782"/>
                      <a:pt x="1554692" y="110790"/>
                      <a:pt x="1352550" y="50465"/>
                    </a:cubicBezTo>
                    <a:cubicBezTo>
                      <a:pt x="1150408" y="-9860"/>
                      <a:pt x="827780" y="-15966"/>
                      <a:pt x="603250" y="31415"/>
                    </a:cubicBezTo>
                    <a:cubicBezTo>
                      <a:pt x="378720" y="78796"/>
                      <a:pt x="246592" y="184873"/>
                      <a:pt x="146050" y="240965"/>
                    </a:cubicBezTo>
                    <a:cubicBezTo>
                      <a:pt x="45508" y="297057"/>
                      <a:pt x="22754" y="332511"/>
                      <a:pt x="0" y="36796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tailEnd type="diamond" w="lg" len="lg"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9888898" y="1575179"/>
              <a:ext cx="3713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4"/>
                  </a:solidFill>
                </a:rPr>
                <a:t>x</a:t>
              </a:r>
              <a:endParaRPr lang="en-US" sz="2400" b="1" dirty="0">
                <a:solidFill>
                  <a:schemeClr val="accent4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282" y="1575179"/>
            <a:ext cx="5708198" cy="363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8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1319" y="313209"/>
            <a:ext cx="8058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Model2: MT did not increase at the entrance of Mitosis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778009" y="5402647"/>
            <a:ext cx="2778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&gt;&gt; </a:t>
            </a:r>
            <a:r>
              <a:rPr lang="en-US" b="1" dirty="0" err="1" smtClean="0"/>
              <a:t>test_pm_model</a:t>
            </a:r>
            <a:r>
              <a:rPr lang="en-US" b="1" dirty="0"/>
              <a:t>('test2</a:t>
            </a:r>
            <a:r>
              <a:rPr lang="en-US" b="1" dirty="0" smtClean="0"/>
              <a:t>');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4132"/>
          <a:stretch/>
        </p:blipFill>
        <p:spPr>
          <a:xfrm>
            <a:off x="1070919" y="1037092"/>
            <a:ext cx="5662390" cy="410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1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3684</TotalTime>
  <Words>638</Words>
  <Application>Microsoft Macintosh PowerPoint</Application>
  <PresentationFormat>Widescreen</PresentationFormat>
  <Paragraphs>168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Lu, Kathy</cp:lastModifiedBy>
  <cp:revision>199</cp:revision>
  <dcterms:created xsi:type="dcterms:W3CDTF">2017-02-12T04:11:42Z</dcterms:created>
  <dcterms:modified xsi:type="dcterms:W3CDTF">2017-06-05T22:13:16Z</dcterms:modified>
</cp:coreProperties>
</file>