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4" r:id="rId4"/>
    <p:sldId id="267" r:id="rId5"/>
    <p:sldId id="265" r:id="rId6"/>
    <p:sldId id="266" r:id="rId7"/>
    <p:sldId id="259" r:id="rId8"/>
    <p:sldId id="262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5" y="10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2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5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7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1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2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8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7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3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7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F81DB-72FD-4E0B-96E8-AA8F3653C4D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4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17" y="3215462"/>
            <a:ext cx="5151432" cy="346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895" y="3215462"/>
            <a:ext cx="5159701" cy="34650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797041" y="156518"/>
            <a:ext cx="4551528" cy="2621908"/>
            <a:chOff x="797041" y="156518"/>
            <a:chExt cx="4551528" cy="2621908"/>
          </a:xfrm>
        </p:grpSpPr>
        <p:grpSp>
          <p:nvGrpSpPr>
            <p:cNvPr id="10" name="Group 9"/>
            <p:cNvGrpSpPr/>
            <p:nvPr/>
          </p:nvGrpSpPr>
          <p:grpSpPr>
            <a:xfrm>
              <a:off x="797041" y="1172540"/>
              <a:ext cx="818865" cy="655092"/>
              <a:chOff x="2586251" y="1153236"/>
              <a:chExt cx="818865" cy="65509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586251" y="1153236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715904" y="1289713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MT</a:t>
                </a:r>
                <a:endParaRPr lang="en-US" b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486253" y="2123334"/>
              <a:ext cx="818865" cy="655092"/>
              <a:chOff x="3275463" y="2104030"/>
              <a:chExt cx="818865" cy="65509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95934" y="2240507"/>
                <a:ext cx="798394" cy="295466"/>
              </a:xfrm>
              <a:prstGeom prst="rect">
                <a:avLst/>
              </a:prstGeom>
              <a:noFill/>
            </p:spPr>
            <p:txBody>
              <a:bodyPr wrap="square" lIns="9144" tIns="9144" rIns="9144" bIns="9144" rtlCol="0">
                <a:spAutoFit/>
              </a:bodyPr>
              <a:lstStyle/>
              <a:p>
                <a:pPr algn="ctr"/>
                <a:r>
                  <a:rPr lang="en-US" b="1" dirty="0" smtClean="0"/>
                  <a:t>H3K9M</a:t>
                </a:r>
                <a:endParaRPr lang="en-US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102789" y="1168412"/>
              <a:ext cx="818865" cy="655092"/>
              <a:chOff x="3275463" y="2104030"/>
              <a:chExt cx="818865" cy="65509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275464" y="2240507"/>
                <a:ext cx="757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KDM</a:t>
                </a:r>
                <a:endParaRPr lang="en-US" b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860240" y="2123334"/>
              <a:ext cx="851413" cy="655092"/>
              <a:chOff x="3242915" y="2104030"/>
              <a:chExt cx="851413" cy="655092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242915" y="2240507"/>
                <a:ext cx="851413" cy="295466"/>
              </a:xfrm>
              <a:prstGeom prst="rect">
                <a:avLst/>
              </a:prstGeom>
              <a:noFill/>
            </p:spPr>
            <p:txBody>
              <a:bodyPr wrap="square" lIns="9144" tIns="9144" rIns="9144" bIns="9144" rtlCol="0">
                <a:spAutoFit/>
              </a:bodyPr>
              <a:lstStyle/>
              <a:p>
                <a:pPr algn="ctr"/>
                <a:r>
                  <a:rPr lang="en-US" b="1" dirty="0" smtClean="0"/>
                  <a:t>H3S10P</a:t>
                </a:r>
                <a:endParaRPr lang="en-US" b="1" dirty="0"/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480724" y="1720744"/>
              <a:ext cx="263830" cy="4025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7" idx="5"/>
            </p:cNvCxnSpPr>
            <p:nvPr/>
          </p:nvCxnSpPr>
          <p:spPr>
            <a:xfrm flipH="1" flipV="1">
              <a:off x="2801734" y="1727568"/>
              <a:ext cx="360279" cy="4254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4092152" y="1141135"/>
              <a:ext cx="908212" cy="655092"/>
              <a:chOff x="3230789" y="2104030"/>
              <a:chExt cx="908212" cy="655092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230789" y="2246910"/>
                <a:ext cx="908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Kinase</a:t>
                </a:r>
                <a:endParaRPr lang="en-US" b="1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114489" y="2123334"/>
              <a:ext cx="908212" cy="655092"/>
              <a:chOff x="3230789" y="2104030"/>
              <a:chExt cx="908212" cy="65509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230789" y="2246910"/>
                <a:ext cx="908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PTP</a:t>
                </a:r>
                <a:endParaRPr lang="en-US" b="1" dirty="0"/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flipH="1">
              <a:off x="3688087" y="1732538"/>
              <a:ext cx="524844" cy="46977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3766881" y="2450880"/>
              <a:ext cx="387096" cy="127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3"/>
              <a:endCxn id="14" idx="0"/>
            </p:cNvCxnSpPr>
            <p:nvPr/>
          </p:nvCxnSpPr>
          <p:spPr>
            <a:xfrm flipH="1">
              <a:off x="1895686" y="1727568"/>
              <a:ext cx="327023" cy="395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 32"/>
            <p:cNvSpPr/>
            <p:nvPr/>
          </p:nvSpPr>
          <p:spPr>
            <a:xfrm>
              <a:off x="1506724" y="796063"/>
              <a:ext cx="2013524" cy="1256757"/>
            </a:xfrm>
            <a:custGeom>
              <a:avLst/>
              <a:gdLst>
                <a:gd name="connsiteX0" fmla="*/ 1951630 w 2013524"/>
                <a:gd name="connsiteY0" fmla="*/ 1256757 h 1256757"/>
                <a:gd name="connsiteX1" fmla="*/ 1972102 w 2013524"/>
                <a:gd name="connsiteY1" fmla="*/ 1161223 h 1256757"/>
                <a:gd name="connsiteX2" fmla="*/ 1999397 w 2013524"/>
                <a:gd name="connsiteY2" fmla="*/ 690375 h 1256757"/>
                <a:gd name="connsiteX3" fmla="*/ 1726442 w 2013524"/>
                <a:gd name="connsiteY3" fmla="*/ 253647 h 1256757"/>
                <a:gd name="connsiteX4" fmla="*/ 1112293 w 2013524"/>
                <a:gd name="connsiteY4" fmla="*/ 14811 h 1256757"/>
                <a:gd name="connsiteX5" fmla="*/ 573206 w 2013524"/>
                <a:gd name="connsiteY5" fmla="*/ 42107 h 1256757"/>
                <a:gd name="connsiteX6" fmla="*/ 313899 w 2013524"/>
                <a:gd name="connsiteY6" fmla="*/ 178584 h 1256757"/>
                <a:gd name="connsiteX7" fmla="*/ 0 w 2013524"/>
                <a:gd name="connsiteY7" fmla="*/ 362829 h 125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3524" h="1256757">
                  <a:moveTo>
                    <a:pt x="1951630" y="1256757"/>
                  </a:moveTo>
                  <a:cubicBezTo>
                    <a:pt x="1957885" y="1256188"/>
                    <a:pt x="1964141" y="1255620"/>
                    <a:pt x="1972102" y="1161223"/>
                  </a:cubicBezTo>
                  <a:cubicBezTo>
                    <a:pt x="1980063" y="1066826"/>
                    <a:pt x="2040340" y="841638"/>
                    <a:pt x="1999397" y="690375"/>
                  </a:cubicBezTo>
                  <a:cubicBezTo>
                    <a:pt x="1958454" y="539112"/>
                    <a:pt x="1874293" y="366241"/>
                    <a:pt x="1726442" y="253647"/>
                  </a:cubicBezTo>
                  <a:cubicBezTo>
                    <a:pt x="1578591" y="141053"/>
                    <a:pt x="1304499" y="50068"/>
                    <a:pt x="1112293" y="14811"/>
                  </a:cubicBezTo>
                  <a:cubicBezTo>
                    <a:pt x="920087" y="-20446"/>
                    <a:pt x="706272" y="14812"/>
                    <a:pt x="573206" y="42107"/>
                  </a:cubicBezTo>
                  <a:cubicBezTo>
                    <a:pt x="440140" y="69402"/>
                    <a:pt x="409433" y="125130"/>
                    <a:pt x="313899" y="178584"/>
                  </a:cubicBezTo>
                  <a:cubicBezTo>
                    <a:pt x="218365" y="232038"/>
                    <a:pt x="109182" y="297433"/>
                    <a:pt x="0" y="36282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diamond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97041" y="156518"/>
              <a:ext cx="4551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Network graph</a:t>
              </a:r>
              <a:endParaRPr lang="en-US" sz="2400" b="1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005384" y="2191403"/>
            <a:ext cx="3896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&gt;&gt; cd </a:t>
            </a:r>
            <a:r>
              <a:rPr lang="en-US" b="1" dirty="0" err="1" smtClean="0"/>
              <a:t>fluocell</a:t>
            </a:r>
            <a:r>
              <a:rPr lang="en-US" b="1" dirty="0" smtClean="0"/>
              <a:t>-current/app/model/</a:t>
            </a:r>
          </a:p>
          <a:p>
            <a:r>
              <a:rPr lang="en-US" b="1" dirty="0" smtClean="0"/>
              <a:t>&gt;&gt; </a:t>
            </a:r>
            <a:r>
              <a:rPr lang="en-US" b="1" dirty="0" err="1" smtClean="0"/>
              <a:t>test_pm_model</a:t>
            </a:r>
            <a:r>
              <a:rPr lang="en-US" b="1" dirty="0" smtClean="0"/>
              <a:t>('model1');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142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1382" y="498764"/>
            <a:ext cx="714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 data = </a:t>
            </a:r>
            <a:r>
              <a:rPr lang="en-US" dirty="0" err="1" smtClean="0"/>
              <a:t>model_init_data</a:t>
            </a:r>
            <a:r>
              <a:rPr lang="en-US" dirty="0" smtClean="0"/>
              <a:t>(‘model1');</a:t>
            </a:r>
          </a:p>
          <a:p>
            <a:r>
              <a:rPr lang="en-US" dirty="0" smtClean="0"/>
              <a:t>&gt;&gt; res = </a:t>
            </a:r>
            <a:r>
              <a:rPr lang="en-US" dirty="0" err="1" smtClean="0"/>
              <a:t>phospho_methyl_model</a:t>
            </a:r>
            <a:r>
              <a:rPr lang="en-US" dirty="0" smtClean="0"/>
              <a:t>(data, 'b',1, '</a:t>
            </a:r>
            <a:r>
              <a:rPr lang="en-US" dirty="0" err="1" smtClean="0"/>
              <a:t>show_figure</a:t>
            </a:r>
            <a:r>
              <a:rPr lang="en-US" dirty="0" smtClean="0"/>
              <a:t>', 1);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0248" t="5482" r="7109" b="9418"/>
          <a:stretch/>
        </p:blipFill>
        <p:spPr>
          <a:xfrm>
            <a:off x="8567739" y="1252538"/>
            <a:ext cx="2571750" cy="20288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72054" y="752518"/>
            <a:ext cx="250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Signal Matrix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1382" y="1678132"/>
            <a:ext cx="52924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The </a:t>
            </a:r>
            <a:r>
              <a:rPr lang="en-US" dirty="0" err="1" smtClean="0"/>
              <a:t>state_variable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y(:,i+1) = </a:t>
            </a:r>
            <a:r>
              <a:rPr lang="en-US" b="1" dirty="0" err="1" smtClean="0"/>
              <a:t>signal_matrix</a:t>
            </a:r>
            <a:r>
              <a:rPr lang="en-US" b="1" dirty="0" smtClean="0"/>
              <a:t>*y(:,</a:t>
            </a:r>
            <a:r>
              <a:rPr lang="en-US" b="1" dirty="0" err="1" smtClean="0"/>
              <a:t>i</a:t>
            </a:r>
            <a:r>
              <a:rPr lang="en-US" b="1" dirty="0" smtClean="0"/>
              <a:t>) +c</a:t>
            </a:r>
          </a:p>
          <a:p>
            <a:endParaRPr lang="en-US" dirty="0"/>
          </a:p>
          <a:p>
            <a:r>
              <a:rPr lang="en-US" dirty="0" smtClean="0"/>
              <a:t>% S10p repels MTs and recruits KDMs</a:t>
            </a:r>
          </a:p>
          <a:p>
            <a:r>
              <a:rPr lang="en-US" b="1" dirty="0" err="1" smtClean="0"/>
              <a:t>delta_phospho</a:t>
            </a:r>
            <a:r>
              <a:rPr lang="en-US" b="1" dirty="0" smtClean="0"/>
              <a:t> </a:t>
            </a:r>
            <a:r>
              <a:rPr lang="en-US" b="1" dirty="0"/>
              <a:t>= y(1,i+1)-y(1,i);</a:t>
            </a:r>
            <a:endParaRPr lang="en-US" dirty="0"/>
          </a:p>
          <a:p>
            <a:r>
              <a:rPr lang="en-US" b="1" dirty="0" smtClean="0"/>
              <a:t>y(5</a:t>
            </a:r>
            <a:r>
              <a:rPr lang="en-US" b="1" dirty="0"/>
              <a:t>, i+1) = y(5,i+1) - a1*</a:t>
            </a:r>
            <a:r>
              <a:rPr lang="en-US" b="1" dirty="0" err="1"/>
              <a:t>delta_phospho</a:t>
            </a:r>
            <a:r>
              <a:rPr lang="en-US" b="1" dirty="0"/>
              <a:t>;</a:t>
            </a:r>
            <a:endParaRPr lang="en-US" dirty="0"/>
          </a:p>
          <a:p>
            <a:r>
              <a:rPr lang="es-ES" b="1" dirty="0" smtClean="0"/>
              <a:t>y(6</a:t>
            </a:r>
            <a:r>
              <a:rPr lang="es-ES" b="1" dirty="0"/>
              <a:t>, i+1) = y(6, i+1) + a2*</a:t>
            </a:r>
            <a:r>
              <a:rPr lang="es-ES" b="1" dirty="0" err="1"/>
              <a:t>delta_phospho</a:t>
            </a:r>
            <a:r>
              <a:rPr lang="es-ES" b="1" dirty="0"/>
              <a:t>;</a:t>
            </a:r>
            <a:endParaRPr lang="es-ES" dirty="0"/>
          </a:p>
          <a:p>
            <a:endParaRPr lang="en-US" dirty="0" smtClean="0"/>
          </a:p>
          <a:p>
            <a:r>
              <a:rPr lang="en-US" dirty="0" smtClean="0"/>
              <a:t>%The initial values of y is given by</a:t>
            </a:r>
          </a:p>
          <a:p>
            <a:r>
              <a:rPr lang="en-US" b="1" dirty="0"/>
              <a:t>y(1, 1) = 0; % H3S10 phosphorylation</a:t>
            </a:r>
            <a:endParaRPr lang="en-US" dirty="0"/>
          </a:p>
          <a:p>
            <a:r>
              <a:rPr lang="en-US" b="1" dirty="0"/>
              <a:t>y(2, 1) = 500; % kinase/</a:t>
            </a:r>
            <a:r>
              <a:rPr lang="en-US" b="1" dirty="0" err="1"/>
              <a:t>phospho_plus</a:t>
            </a:r>
            <a:endParaRPr lang="en-US" dirty="0"/>
          </a:p>
          <a:p>
            <a:r>
              <a:rPr lang="en-US" b="1" dirty="0"/>
              <a:t>y(3, 1) = 500; % </a:t>
            </a:r>
            <a:r>
              <a:rPr lang="en-US" b="1" dirty="0" err="1"/>
              <a:t>phosphotase</a:t>
            </a:r>
            <a:r>
              <a:rPr lang="en-US" b="1" dirty="0"/>
              <a:t>/</a:t>
            </a:r>
            <a:r>
              <a:rPr lang="en-US" b="1" dirty="0" err="1"/>
              <a:t>phospho_minus</a:t>
            </a:r>
            <a:endParaRPr lang="en-US" dirty="0"/>
          </a:p>
          <a:p>
            <a:r>
              <a:rPr lang="en-US" b="1" dirty="0"/>
              <a:t>y(4, 1) = </a:t>
            </a:r>
            <a:r>
              <a:rPr lang="en-US" b="1" dirty="0" err="1"/>
              <a:t>data.basal_methyl</a:t>
            </a:r>
            <a:r>
              <a:rPr lang="en-US" b="1" dirty="0"/>
              <a:t>; % K9 methylation</a:t>
            </a:r>
            <a:endParaRPr lang="en-US" dirty="0"/>
          </a:p>
          <a:p>
            <a:r>
              <a:rPr lang="en-US" b="1" dirty="0"/>
              <a:t>y(5, 1) = 100; % </a:t>
            </a:r>
            <a:r>
              <a:rPr lang="en-US" b="1" dirty="0" err="1"/>
              <a:t>methyltransferaze</a:t>
            </a:r>
            <a:r>
              <a:rPr lang="en-US" b="1" dirty="0"/>
              <a:t>/</a:t>
            </a:r>
            <a:r>
              <a:rPr lang="en-US" b="1" dirty="0" err="1"/>
              <a:t>methyl_plus</a:t>
            </a:r>
            <a:endParaRPr lang="en-US" dirty="0"/>
          </a:p>
          <a:p>
            <a:r>
              <a:rPr lang="en-US" b="1" dirty="0"/>
              <a:t>y(6, 1) = 100; % </a:t>
            </a:r>
            <a:r>
              <a:rPr lang="en-US" b="1" dirty="0" smtClean="0"/>
              <a:t>demethylase/</a:t>
            </a:r>
            <a:r>
              <a:rPr lang="en-US" b="1" dirty="0" err="1" smtClean="0"/>
              <a:t>methyl_minus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00963" y="1276350"/>
            <a:ext cx="852487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b="1" dirty="0" smtClean="0"/>
              <a:t>S10p</a:t>
            </a:r>
          </a:p>
          <a:p>
            <a:pPr algn="r">
              <a:lnSpc>
                <a:spcPts val="2500"/>
              </a:lnSpc>
            </a:pPr>
            <a:r>
              <a:rPr lang="en-US" b="1" dirty="0" smtClean="0"/>
              <a:t>Kinase</a:t>
            </a:r>
          </a:p>
          <a:p>
            <a:pPr algn="r">
              <a:lnSpc>
                <a:spcPts val="2500"/>
              </a:lnSpc>
            </a:pPr>
            <a:r>
              <a:rPr lang="en-US" b="1" dirty="0" smtClean="0"/>
              <a:t>PTP</a:t>
            </a:r>
          </a:p>
          <a:p>
            <a:pPr algn="r">
              <a:lnSpc>
                <a:spcPts val="2500"/>
              </a:lnSpc>
            </a:pPr>
            <a:r>
              <a:rPr lang="en-US" b="1" dirty="0" smtClean="0"/>
              <a:t>K9me</a:t>
            </a:r>
          </a:p>
          <a:p>
            <a:pPr algn="r">
              <a:lnSpc>
                <a:spcPts val="2500"/>
              </a:lnSpc>
            </a:pPr>
            <a:r>
              <a:rPr lang="en-US" b="1" dirty="0" smtClean="0"/>
              <a:t>MT</a:t>
            </a:r>
          </a:p>
          <a:p>
            <a:pPr algn="r">
              <a:lnSpc>
                <a:spcPts val="2500"/>
              </a:lnSpc>
            </a:pPr>
            <a:r>
              <a:rPr lang="en-US" b="1" dirty="0" smtClean="0"/>
              <a:t>KDM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9246139" y="2432377"/>
            <a:ext cx="8524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b="1" dirty="0" smtClean="0"/>
              <a:t>S10p</a:t>
            </a:r>
          </a:p>
          <a:p>
            <a:pPr algn="r">
              <a:lnSpc>
                <a:spcPts val="3000"/>
              </a:lnSpc>
            </a:pPr>
            <a:r>
              <a:rPr lang="en-US" b="1" dirty="0" smtClean="0"/>
              <a:t>Kinase</a:t>
            </a:r>
          </a:p>
          <a:p>
            <a:pPr algn="r">
              <a:lnSpc>
                <a:spcPts val="3000"/>
              </a:lnSpc>
            </a:pPr>
            <a:r>
              <a:rPr lang="en-US" b="1" dirty="0" smtClean="0"/>
              <a:t>PTP</a:t>
            </a:r>
          </a:p>
          <a:p>
            <a:pPr algn="r">
              <a:lnSpc>
                <a:spcPts val="3000"/>
              </a:lnSpc>
            </a:pPr>
            <a:r>
              <a:rPr lang="en-US" b="1" dirty="0" smtClean="0"/>
              <a:t>K9me</a:t>
            </a:r>
          </a:p>
          <a:p>
            <a:pPr algn="r">
              <a:lnSpc>
                <a:spcPts val="3000"/>
              </a:lnSpc>
            </a:pPr>
            <a:r>
              <a:rPr lang="en-US" b="1" dirty="0" smtClean="0"/>
              <a:t>MT</a:t>
            </a:r>
          </a:p>
          <a:p>
            <a:pPr algn="r">
              <a:lnSpc>
                <a:spcPts val="3000"/>
              </a:lnSpc>
            </a:pPr>
            <a:r>
              <a:rPr lang="en-US" b="1" dirty="0" smtClean="0"/>
              <a:t>KDM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48567" y="4496623"/>
            <a:ext cx="5063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y is bounded above and below by</a:t>
            </a:r>
          </a:p>
          <a:p>
            <a:r>
              <a:rPr lang="es-ES" b="1" dirty="0" err="1"/>
              <a:t>y_min</a:t>
            </a:r>
            <a:r>
              <a:rPr lang="es-ES" b="1" dirty="0"/>
              <a:t> = [0; 0; 0; 0; 0; 0];</a:t>
            </a:r>
            <a:endParaRPr lang="es-ES" dirty="0"/>
          </a:p>
          <a:p>
            <a:r>
              <a:rPr lang="en-US" b="1" dirty="0" err="1"/>
              <a:t>y_max</a:t>
            </a:r>
            <a:r>
              <a:rPr lang="en-US" b="1" dirty="0"/>
              <a:t> = [</a:t>
            </a:r>
            <a:r>
              <a:rPr lang="en-US" b="1" dirty="0" err="1"/>
              <a:t>num_histone</a:t>
            </a:r>
            <a:r>
              <a:rPr lang="en-US" b="1" dirty="0"/>
              <a:t>; </a:t>
            </a:r>
            <a:r>
              <a:rPr lang="en-US" b="1" dirty="0" err="1"/>
              <a:t>max_mol</a:t>
            </a:r>
            <a:r>
              <a:rPr lang="en-US" b="1" dirty="0"/>
              <a:t>; </a:t>
            </a:r>
            <a:r>
              <a:rPr lang="en-US" b="1" dirty="0" err="1"/>
              <a:t>max_mol</a:t>
            </a:r>
            <a:r>
              <a:rPr lang="en-US" b="1" dirty="0"/>
              <a:t>; ...</a:t>
            </a:r>
            <a:endParaRPr lang="en-US" dirty="0"/>
          </a:p>
          <a:p>
            <a:r>
              <a:rPr lang="en-US" b="1" dirty="0"/>
              <a:t>    </a:t>
            </a:r>
            <a:r>
              <a:rPr lang="en-US" b="1" dirty="0" err="1"/>
              <a:t>num_histone</a:t>
            </a:r>
            <a:r>
              <a:rPr lang="en-US" b="1" dirty="0"/>
              <a:t>; </a:t>
            </a:r>
            <a:r>
              <a:rPr lang="en-US" b="1" dirty="0" err="1"/>
              <a:t>max_methyl</a:t>
            </a:r>
            <a:r>
              <a:rPr lang="en-US" b="1" dirty="0"/>
              <a:t>; </a:t>
            </a:r>
            <a:r>
              <a:rPr lang="en-US" b="1" dirty="0" err="1"/>
              <a:t>max_methyl</a:t>
            </a:r>
            <a:r>
              <a:rPr lang="en-US" b="1" dirty="0"/>
              <a:t>];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7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745" y="160020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 Parameters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46629" y="904740"/>
            <a:ext cx="107102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case 'model4' % Decrease MT/KDMT to 6K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data.num_histone</a:t>
            </a:r>
            <a:r>
              <a:rPr lang="en-US" b="1" dirty="0"/>
              <a:t> = 60000; % 60M histone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 smtClean="0"/>
              <a:t>data.base_methyl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 smtClean="0"/>
              <a:t>data.num_histone</a:t>
            </a:r>
            <a:r>
              <a:rPr lang="en-US" b="1" dirty="0" smtClean="0"/>
              <a:t>*0.57; 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data.max_methyl</a:t>
            </a:r>
            <a:r>
              <a:rPr lang="en-US" b="1" dirty="0"/>
              <a:t> = 300; % max number of </a:t>
            </a:r>
            <a:r>
              <a:rPr lang="en-US" b="1" dirty="0" err="1"/>
              <a:t>methyltrasferase</a:t>
            </a:r>
            <a:r>
              <a:rPr lang="en-US" b="1" dirty="0"/>
              <a:t> and KDMS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data.more_methyl</a:t>
            </a:r>
            <a:r>
              <a:rPr lang="en-US" b="1" dirty="0"/>
              <a:t> = 150; % more methyltransferase binds with h3k9 during mitosis</a:t>
            </a:r>
            <a:endParaRPr lang="en-US" dirty="0"/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data.max_mol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/>
              <a:t>data.max_methyl</a:t>
            </a:r>
            <a:r>
              <a:rPr lang="en-US" b="1" dirty="0"/>
              <a:t>*7.5; % 2.25M aurora b kinase, max number of kinase and </a:t>
            </a:r>
            <a:r>
              <a:rPr lang="en-US" b="1" dirty="0" smtClean="0"/>
              <a:t>phosphatase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b="1" dirty="0" err="1" smtClean="0"/>
              <a:t>data.more_phospho</a:t>
            </a:r>
            <a:r>
              <a:rPr lang="en-US" b="1" dirty="0" smtClean="0"/>
              <a:t> </a:t>
            </a:r>
            <a:r>
              <a:rPr lang="en-US" b="1" dirty="0"/>
              <a:t>= 300; % </a:t>
            </a:r>
            <a:r>
              <a:rPr lang="en-US" b="1" dirty="0" smtClean="0"/>
              <a:t>300K </a:t>
            </a:r>
            <a:r>
              <a:rPr lang="en-US" b="1" dirty="0"/>
              <a:t>more kinase binds to h3s10 during mitosis</a:t>
            </a:r>
            <a:endParaRPr lang="en-US" dirty="0"/>
          </a:p>
          <a:p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b="1" dirty="0" err="1" smtClean="0"/>
              <a:t>data.max_time_phospho</a:t>
            </a:r>
            <a:r>
              <a:rPr lang="en-US" b="1" dirty="0" smtClean="0"/>
              <a:t> </a:t>
            </a:r>
            <a:r>
              <a:rPr lang="en-US" b="1" dirty="0"/>
              <a:t>= 30 * </a:t>
            </a:r>
            <a:r>
              <a:rPr lang="en-US" b="1" dirty="0" err="1"/>
              <a:t>data.num_histone</a:t>
            </a:r>
            <a:r>
              <a:rPr lang="en-US" b="1" dirty="0"/>
              <a:t>;  %</a:t>
            </a:r>
            <a:r>
              <a:rPr lang="en-US" b="1" dirty="0" err="1"/>
              <a:t>num_histone</a:t>
            </a:r>
            <a:r>
              <a:rPr lang="en-US" b="1" dirty="0"/>
              <a:t> for 30 min      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% </a:t>
            </a:r>
            <a:r>
              <a:rPr lang="en-US" b="1" dirty="0" err="1"/>
              <a:t>Kinase:KDM</a:t>
            </a:r>
            <a:r>
              <a:rPr lang="en-US" b="1" dirty="0"/>
              <a:t> ratio = </a:t>
            </a:r>
            <a:r>
              <a:rPr lang="en-US" b="1" dirty="0" smtClean="0"/>
              <a:t>7.5:1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data.dt</a:t>
            </a:r>
            <a:r>
              <a:rPr lang="en-US" b="1" dirty="0" smtClean="0"/>
              <a:t>(1</a:t>
            </a:r>
            <a:r>
              <a:rPr lang="en-US" b="1" dirty="0"/>
              <a:t>) = 40; % min, time to exit mitosis; enter mitosis at 0 min</a:t>
            </a:r>
            <a:endParaRPr lang="en-US" dirty="0"/>
          </a:p>
          <a:p>
            <a:r>
              <a:rPr lang="fr-FR" b="1" dirty="0"/>
              <a:t>        </a:t>
            </a:r>
            <a:r>
              <a:rPr lang="fr-FR" b="1" dirty="0" err="1"/>
              <a:t>data.dt</a:t>
            </a:r>
            <a:r>
              <a:rPr lang="fr-FR" b="1" dirty="0"/>
              <a:t>(2) = 300; % min, </a:t>
            </a:r>
            <a:r>
              <a:rPr lang="fr-FR" b="1" dirty="0" err="1"/>
              <a:t>cell</a:t>
            </a:r>
            <a:r>
              <a:rPr lang="fr-FR" b="1" dirty="0"/>
              <a:t> cycle duration</a:t>
            </a:r>
            <a:endParaRPr lang="fr-FR" dirty="0"/>
          </a:p>
          <a:p>
            <a:r>
              <a:rPr lang="en-US" b="1" dirty="0"/>
              <a:t>        % 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data.a</a:t>
            </a:r>
            <a:r>
              <a:rPr lang="en-US" b="1" dirty="0"/>
              <a:t>(1) = 0.01; % phosphorylation repels methyltransferase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data.a</a:t>
            </a:r>
            <a:r>
              <a:rPr lang="en-US" b="1" dirty="0"/>
              <a:t>(2) = 0.01;  % phosphorylation recruit demethylase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data.b</a:t>
            </a:r>
            <a:r>
              <a:rPr lang="en-US" b="1" dirty="0"/>
              <a:t> = 1; % the strength of kinase; </a:t>
            </a:r>
            <a:r>
              <a:rPr lang="en-US" b="1" dirty="0" smtClean="0"/>
              <a:t>b = 1- the strength of inhibitor</a:t>
            </a:r>
            <a:endParaRPr lang="en-US" dirty="0"/>
          </a:p>
          <a:p>
            <a:r>
              <a:rPr lang="en-US" b="1" dirty="0"/>
              <a:t> 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data.time_step</a:t>
            </a:r>
            <a:r>
              <a:rPr lang="en-US" b="1" dirty="0"/>
              <a:t> = 1/20; % min, 3s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0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07652" y="4547626"/>
            <a:ext cx="1413164" cy="0"/>
          </a:xfrm>
          <a:prstGeom prst="line">
            <a:avLst/>
          </a:prstGeom>
          <a:ln w="1016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07652" y="4608575"/>
            <a:ext cx="43999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State: 0                       1            2                   0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20816" y="3757051"/>
            <a:ext cx="0" cy="729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-1" r="36183" b="10718"/>
          <a:stretch/>
        </p:blipFill>
        <p:spPr>
          <a:xfrm>
            <a:off x="3009220" y="656865"/>
            <a:ext cx="5398332" cy="309361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5420816" y="4547626"/>
            <a:ext cx="940965" cy="0"/>
          </a:xfrm>
          <a:prstGeom prst="line">
            <a:avLst/>
          </a:prstGeom>
          <a:ln w="101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361781" y="3757051"/>
            <a:ext cx="0" cy="729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43860" y="1074391"/>
            <a:ext cx="8389" cy="2315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017520" y="3757051"/>
            <a:ext cx="0" cy="729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61781" y="4547626"/>
            <a:ext cx="655739" cy="0"/>
          </a:xfrm>
          <a:prstGeom prst="line">
            <a:avLst/>
          </a:prstGeom>
          <a:ln w="1016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7520" y="4547626"/>
            <a:ext cx="1413164" cy="0"/>
          </a:xfrm>
          <a:prstGeom prst="line">
            <a:avLst/>
          </a:prstGeom>
          <a:ln w="1016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564109"/>
              </p:ext>
            </p:extLst>
          </p:nvPr>
        </p:nvGraphicFramePr>
        <p:xfrm>
          <a:off x="1055834" y="5013088"/>
          <a:ext cx="1034176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73"/>
                <a:gridCol w="2900946"/>
                <a:gridCol w="2723745"/>
                <a:gridCol w="367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 mitosis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0/1)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Exit</a:t>
                      </a:r>
                      <a:r>
                        <a:rPr lang="en-US" baseline="0" dirty="0" smtClean="0"/>
                        <a:t> mitosis (1/2)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 interphase (2/0)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T= 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Cumulative phosphor</a:t>
                      </a:r>
                      <a:r>
                        <a:rPr lang="en-US" baseline="0" dirty="0" smtClean="0"/>
                        <a:t> &gt;= </a:t>
                      </a:r>
                      <a:r>
                        <a:rPr lang="en-US" baseline="0" dirty="0" smtClean="0"/>
                        <a:t>threshold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Methylation</a:t>
                      </a:r>
                      <a:r>
                        <a:rPr lang="en-US" baseline="0" dirty="0" smtClean="0"/>
                        <a:t> increases to the basal 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Phenom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Both</a:t>
                      </a:r>
                      <a:r>
                        <a:rPr lang="en-US" baseline="0" dirty="0" smtClean="0"/>
                        <a:t> kinase and MT increase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Kinase</a:t>
                      </a:r>
                      <a:r>
                        <a:rPr lang="en-US" baseline="0" dirty="0" smtClean="0"/>
                        <a:t> decrease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Kinase</a:t>
                      </a:r>
                      <a:r>
                        <a:rPr lang="en-US" baseline="0" dirty="0" smtClean="0"/>
                        <a:t> and MT reset to basal levels.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38745" y="160020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Control of three </a:t>
            </a:r>
            <a:r>
              <a:rPr lang="en-US" sz="2400" b="1" dirty="0"/>
              <a:t>s</a:t>
            </a:r>
            <a:r>
              <a:rPr lang="en-US" sz="2400" b="1" dirty="0" smtClean="0"/>
              <a:t>tates between interphase and mitosis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263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464" y="184243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 </a:t>
            </a:r>
            <a:r>
              <a:rPr lang="en-US" sz="2400" b="1" dirty="0" smtClean="0"/>
              <a:t>Parameters (slide 1)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427000"/>
              </p:ext>
            </p:extLst>
          </p:nvPr>
        </p:nvGraphicFramePr>
        <p:xfrm>
          <a:off x="555464" y="714360"/>
          <a:ext cx="11156124" cy="5567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952"/>
                <a:gridCol w="1891447"/>
                <a:gridCol w="2668754"/>
                <a:gridCol w="3471971"/>
              </a:tblGrid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(name)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Justification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 histones (</a:t>
                      </a:r>
                      <a:r>
                        <a:rPr lang="en-US" dirty="0" err="1" smtClean="0"/>
                        <a:t>num_histone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60,000K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Alberts et</a:t>
                      </a:r>
                      <a:r>
                        <a:rPr lang="en-US" baseline="0" dirty="0" smtClean="0"/>
                        <a:t> al. 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Basal level of methylated H3K9 at the</a:t>
                      </a:r>
                      <a:r>
                        <a:rPr lang="en-US" baseline="0" dirty="0" smtClean="0"/>
                        <a:t> interphase (</a:t>
                      </a:r>
                      <a:r>
                        <a:rPr lang="en-US" baseline="0" dirty="0" err="1" smtClean="0"/>
                        <a:t>base_methyl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57% of all</a:t>
                      </a:r>
                      <a:r>
                        <a:rPr lang="en-US" baseline="0" dirty="0" smtClean="0"/>
                        <a:t> histones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Figs. 1c and 1d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Sua</a:t>
                      </a:r>
                      <a:r>
                        <a:rPr lang="en-US" dirty="0" smtClean="0"/>
                        <a:t> -/- decrease 40%; TCP (inhibitor KDM) increases 30%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So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4/7 = 0.57 = 57% </a:t>
                      </a:r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</a:t>
                      </a:r>
                      <a:r>
                        <a:rPr lang="en-US" baseline="0" dirty="0" smtClean="0"/>
                        <a:t> MTs/KDMs (</a:t>
                      </a:r>
                      <a:r>
                        <a:rPr lang="en-US" baseline="0" dirty="0" err="1" smtClean="0"/>
                        <a:t>max_methyl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Biggin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MD 2011 Dev 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??? (Could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Peter input?)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 of MTs</a:t>
                      </a:r>
                      <a:r>
                        <a:rPr lang="en-US" baseline="0" dirty="0" smtClean="0"/>
                        <a:t> at the entrance of mitosis (</a:t>
                      </a:r>
                      <a:r>
                        <a:rPr lang="en-US" baseline="0" dirty="0" err="1" smtClean="0"/>
                        <a:t>more_methyl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50% of </a:t>
                      </a:r>
                      <a:r>
                        <a:rPr lang="en-US" dirty="0" err="1" smtClean="0"/>
                        <a:t>max_methyl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</a:t>
                      </a:r>
                      <a:r>
                        <a:rPr lang="en-US" baseline="0" dirty="0" smtClean="0"/>
                        <a:t> serine kinases and PTPs (</a:t>
                      </a:r>
                      <a:r>
                        <a:rPr lang="en-US" baseline="0" dirty="0" err="1" smtClean="0"/>
                        <a:t>max_mol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2,250K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http://preotineatlas.org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Yijias</a:t>
                      </a:r>
                      <a:r>
                        <a:rPr lang="en-US" dirty="0" smtClean="0"/>
                        <a:t> statistics: </a:t>
                      </a:r>
                      <a:r>
                        <a:rPr lang="en-US" dirty="0" err="1" smtClean="0"/>
                        <a:t>Aurkb</a:t>
                      </a:r>
                      <a:r>
                        <a:rPr lang="en-US" dirty="0" smtClean="0"/>
                        <a:t> (~60) and KDM4C (~8), so </a:t>
                      </a:r>
                      <a:r>
                        <a:rPr lang="en-US" dirty="0" err="1" smtClean="0"/>
                        <a:t>kinase:KDM</a:t>
                      </a:r>
                      <a:r>
                        <a:rPr lang="en-US" dirty="0" smtClean="0"/>
                        <a:t> = 7.5:1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</a:t>
                      </a:r>
                      <a:r>
                        <a:rPr lang="en-US" baseline="0" dirty="0" smtClean="0"/>
                        <a:t> of kinases at the entrance of mitosis (</a:t>
                      </a:r>
                      <a:r>
                        <a:rPr lang="en-US" baseline="0" dirty="0" err="1" smtClean="0"/>
                        <a:t>more_phosphor</a:t>
                      </a:r>
                      <a:r>
                        <a:rPr lang="en-US" baseline="0" dirty="0" smtClean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13% of </a:t>
                      </a:r>
                      <a:r>
                        <a:rPr lang="en-US" dirty="0" err="1" smtClean="0"/>
                        <a:t>max_mol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 to exist</a:t>
                      </a:r>
                      <a:r>
                        <a:rPr lang="en-US" baseline="0" dirty="0" smtClean="0"/>
                        <a:t> mitosis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min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num_histone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r>
                        <a:rPr lang="en-US" dirty="0" smtClean="0"/>
                        <a:t> [CDK1</a:t>
                      </a:r>
                      <a:r>
                        <a:rPr lang="en-US" baseline="0" dirty="0" smtClean="0"/>
                        <a:t> is the master regulator]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Could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Peter input?)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88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093" y="160020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 </a:t>
            </a:r>
            <a:r>
              <a:rPr lang="en-US" sz="2400" b="1" dirty="0" smtClean="0"/>
              <a:t>Parameters (slide 2)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178110"/>
              </p:ext>
            </p:extLst>
          </p:nvPr>
        </p:nvGraphicFramePr>
        <p:xfrm>
          <a:off x="882468" y="702249"/>
          <a:ext cx="10429447" cy="552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920"/>
                <a:gridCol w="1065791"/>
                <a:gridCol w="2494919"/>
                <a:gridCol w="3245817"/>
              </a:tblGrid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(name)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Justification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Basal</a:t>
                      </a:r>
                      <a:r>
                        <a:rPr lang="en-US" baseline="0" dirty="0" smtClean="0"/>
                        <a:t> level of </a:t>
                      </a:r>
                      <a:r>
                        <a:rPr lang="en-US" dirty="0" smtClean="0"/>
                        <a:t>H3S10P</a:t>
                      </a:r>
                      <a:r>
                        <a:rPr lang="en-US" baseline="0" dirty="0" smtClean="0"/>
                        <a:t> at interphase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Basal</a:t>
                      </a:r>
                      <a:r>
                        <a:rPr lang="en-US" baseline="0" dirty="0" smtClean="0"/>
                        <a:t> level of </a:t>
                      </a:r>
                      <a:r>
                        <a:rPr lang="en-US" dirty="0" smtClean="0"/>
                        <a:t>Serine </a:t>
                      </a:r>
                      <a:r>
                        <a:rPr lang="en-US" dirty="0" smtClean="0"/>
                        <a:t>kinase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Basal level of PTP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Basal level of MTs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074">
                <a:tc>
                  <a:txBody>
                    <a:bodyPr/>
                    <a:lstStyle/>
                    <a:p>
                      <a:r>
                        <a:rPr lang="en-US" dirty="0" smtClean="0"/>
                        <a:t>Basal level of KDMs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S10P</a:t>
                      </a:r>
                      <a:r>
                        <a:rPr lang="en-US" baseline="0" dirty="0" smtClean="0"/>
                        <a:t> repels MTs (a(1))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???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S10P recruits</a:t>
                      </a:r>
                      <a:r>
                        <a:rPr lang="en-US" baseline="0" dirty="0" smtClean="0"/>
                        <a:t> KDMs (a(2))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</a:t>
                      </a:r>
                      <a:r>
                        <a:rPr lang="en-US" baseline="0" dirty="0" smtClean="0"/>
                        <a:t> of kinase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or 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or 1- strength of inhibitor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 smtClean="0"/>
                        <a:t>Time needed for</a:t>
                      </a:r>
                      <a:r>
                        <a:rPr lang="en-US" baseline="0" dirty="0" smtClean="0"/>
                        <a:t> reaction and recruiting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Could Qin check?</a:t>
                      </a:r>
                      <a:endParaRPr lang="en-US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 smtClean="0"/>
                        <a:t>Earliest time to exist mitosis (</a:t>
                      </a:r>
                      <a:r>
                        <a:rPr lang="en-US" dirty="0" err="1" smtClean="0"/>
                        <a:t>dt</a:t>
                      </a:r>
                      <a:r>
                        <a:rPr lang="en-US" dirty="0" smtClean="0"/>
                        <a:t>(1))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r>
                        <a:rPr lang="en-US" baseline="0" dirty="0" smtClean="0"/>
                        <a:t>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 of a cell cycle (</a:t>
                      </a:r>
                      <a:r>
                        <a:rPr lang="en-US" dirty="0" err="1" smtClean="0"/>
                        <a:t>dt</a:t>
                      </a:r>
                      <a:r>
                        <a:rPr lang="en-US" dirty="0" smtClean="0"/>
                        <a:t>(2))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6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86992" y="149971"/>
            <a:ext cx="6936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S10P repelling MT is crucial for fast demethylation at mitotic entrance, while S10P recruiting KDM plays an assisting role</a:t>
            </a:r>
            <a:endParaRPr lang="en-US" sz="2400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58084"/>
            <a:ext cx="7711744" cy="2996710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7840392" y="82377"/>
            <a:ext cx="4551528" cy="2621908"/>
            <a:chOff x="797041" y="156518"/>
            <a:chExt cx="4551528" cy="2621908"/>
          </a:xfrm>
        </p:grpSpPr>
        <p:grpSp>
          <p:nvGrpSpPr>
            <p:cNvPr id="51" name="Group 50"/>
            <p:cNvGrpSpPr/>
            <p:nvPr/>
          </p:nvGrpSpPr>
          <p:grpSpPr>
            <a:xfrm>
              <a:off x="797041" y="1172540"/>
              <a:ext cx="818865" cy="655092"/>
              <a:chOff x="2586251" y="1153236"/>
              <a:chExt cx="818865" cy="655092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586251" y="1153236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715904" y="1289713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MT</a:t>
                </a:r>
                <a:endParaRPr lang="en-US" b="1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486253" y="2123334"/>
              <a:ext cx="818865" cy="655092"/>
              <a:chOff x="3275463" y="2104030"/>
              <a:chExt cx="818865" cy="655092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405116" y="2240507"/>
                <a:ext cx="627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K9M</a:t>
                </a:r>
                <a:endParaRPr lang="en-US" b="1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102789" y="1168412"/>
              <a:ext cx="818865" cy="655092"/>
              <a:chOff x="3275463" y="2104030"/>
              <a:chExt cx="818865" cy="655092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275464" y="2240507"/>
                <a:ext cx="757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KDM</a:t>
                </a:r>
                <a:endParaRPr lang="en-US" b="1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892788" y="2123334"/>
              <a:ext cx="818865" cy="655092"/>
              <a:chOff x="3275463" y="2104030"/>
              <a:chExt cx="818865" cy="65509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275464" y="2240507"/>
                <a:ext cx="757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S10P</a:t>
                </a:r>
                <a:endParaRPr lang="en-US" b="1" dirty="0"/>
              </a:p>
            </p:txBody>
          </p:sp>
        </p:grpSp>
        <p:cxnSp>
          <p:nvCxnSpPr>
            <p:cNvPr id="55" name="Straight Arrow Connector 54"/>
            <p:cNvCxnSpPr/>
            <p:nvPr/>
          </p:nvCxnSpPr>
          <p:spPr>
            <a:xfrm>
              <a:off x="1480724" y="1720744"/>
              <a:ext cx="263830" cy="4025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70" idx="5"/>
            </p:cNvCxnSpPr>
            <p:nvPr/>
          </p:nvCxnSpPr>
          <p:spPr>
            <a:xfrm flipH="1" flipV="1">
              <a:off x="2801734" y="1727568"/>
              <a:ext cx="360279" cy="4254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4092152" y="1141135"/>
              <a:ext cx="908212" cy="655092"/>
              <a:chOff x="3230789" y="2104030"/>
              <a:chExt cx="908212" cy="655092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230789" y="2246910"/>
                <a:ext cx="908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Kinase</a:t>
                </a:r>
                <a:endParaRPr lang="en-US" b="1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14489" y="2123334"/>
              <a:ext cx="908212" cy="655092"/>
              <a:chOff x="3230789" y="2104030"/>
              <a:chExt cx="908212" cy="655092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230789" y="2246910"/>
                <a:ext cx="908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PTP</a:t>
                </a:r>
                <a:endParaRPr lang="en-US" b="1" dirty="0"/>
              </a:p>
            </p:txBody>
          </p:sp>
        </p:grpSp>
        <p:cxnSp>
          <p:nvCxnSpPr>
            <p:cNvPr id="59" name="Straight Arrow Connector 58"/>
            <p:cNvCxnSpPr/>
            <p:nvPr/>
          </p:nvCxnSpPr>
          <p:spPr>
            <a:xfrm flipH="1">
              <a:off x="3688087" y="1732538"/>
              <a:ext cx="524844" cy="46977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3766881" y="2450880"/>
              <a:ext cx="387096" cy="127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70" idx="3"/>
              <a:endCxn id="72" idx="0"/>
            </p:cNvCxnSpPr>
            <p:nvPr/>
          </p:nvCxnSpPr>
          <p:spPr>
            <a:xfrm flipH="1">
              <a:off x="1895686" y="1727568"/>
              <a:ext cx="327023" cy="395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reeform 61"/>
            <p:cNvSpPr/>
            <p:nvPr/>
          </p:nvSpPr>
          <p:spPr>
            <a:xfrm>
              <a:off x="1506724" y="796063"/>
              <a:ext cx="2013524" cy="1256757"/>
            </a:xfrm>
            <a:custGeom>
              <a:avLst/>
              <a:gdLst>
                <a:gd name="connsiteX0" fmla="*/ 1951630 w 2013524"/>
                <a:gd name="connsiteY0" fmla="*/ 1256757 h 1256757"/>
                <a:gd name="connsiteX1" fmla="*/ 1972102 w 2013524"/>
                <a:gd name="connsiteY1" fmla="*/ 1161223 h 1256757"/>
                <a:gd name="connsiteX2" fmla="*/ 1999397 w 2013524"/>
                <a:gd name="connsiteY2" fmla="*/ 690375 h 1256757"/>
                <a:gd name="connsiteX3" fmla="*/ 1726442 w 2013524"/>
                <a:gd name="connsiteY3" fmla="*/ 253647 h 1256757"/>
                <a:gd name="connsiteX4" fmla="*/ 1112293 w 2013524"/>
                <a:gd name="connsiteY4" fmla="*/ 14811 h 1256757"/>
                <a:gd name="connsiteX5" fmla="*/ 573206 w 2013524"/>
                <a:gd name="connsiteY5" fmla="*/ 42107 h 1256757"/>
                <a:gd name="connsiteX6" fmla="*/ 313899 w 2013524"/>
                <a:gd name="connsiteY6" fmla="*/ 178584 h 1256757"/>
                <a:gd name="connsiteX7" fmla="*/ 0 w 2013524"/>
                <a:gd name="connsiteY7" fmla="*/ 362829 h 125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3524" h="1256757">
                  <a:moveTo>
                    <a:pt x="1951630" y="1256757"/>
                  </a:moveTo>
                  <a:cubicBezTo>
                    <a:pt x="1957885" y="1256188"/>
                    <a:pt x="1964141" y="1255620"/>
                    <a:pt x="1972102" y="1161223"/>
                  </a:cubicBezTo>
                  <a:cubicBezTo>
                    <a:pt x="1980063" y="1066826"/>
                    <a:pt x="2040340" y="841638"/>
                    <a:pt x="1999397" y="690375"/>
                  </a:cubicBezTo>
                  <a:cubicBezTo>
                    <a:pt x="1958454" y="539112"/>
                    <a:pt x="1874293" y="366241"/>
                    <a:pt x="1726442" y="253647"/>
                  </a:cubicBezTo>
                  <a:cubicBezTo>
                    <a:pt x="1578591" y="141053"/>
                    <a:pt x="1304499" y="50068"/>
                    <a:pt x="1112293" y="14811"/>
                  </a:cubicBezTo>
                  <a:cubicBezTo>
                    <a:pt x="920087" y="-20446"/>
                    <a:pt x="706272" y="14812"/>
                    <a:pt x="573206" y="42107"/>
                  </a:cubicBezTo>
                  <a:cubicBezTo>
                    <a:pt x="440140" y="69402"/>
                    <a:pt x="409433" y="125130"/>
                    <a:pt x="313899" y="178584"/>
                  </a:cubicBezTo>
                  <a:cubicBezTo>
                    <a:pt x="218365" y="232038"/>
                    <a:pt x="109182" y="297433"/>
                    <a:pt x="0" y="36282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diamond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97041" y="156518"/>
              <a:ext cx="4551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Network graph</a:t>
              </a:r>
              <a:endParaRPr lang="en-US" sz="2400" b="1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9701394" y="503093"/>
            <a:ext cx="52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934400" y="1571634"/>
            <a:ext cx="52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</a:rPr>
              <a:t>x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78009" y="5402647"/>
            <a:ext cx="2991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&gt;&gt; </a:t>
            </a:r>
            <a:r>
              <a:rPr lang="en-US" b="1" dirty="0" err="1" smtClean="0"/>
              <a:t>test_pm_model</a:t>
            </a:r>
            <a:r>
              <a:rPr lang="en-US" b="1" dirty="0" smtClean="0"/>
              <a:t>('model3');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278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01" y="1136327"/>
            <a:ext cx="5895619" cy="346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1319" y="313209"/>
            <a:ext cx="6936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Model2: MT did not increase </a:t>
            </a:r>
            <a:r>
              <a:rPr lang="en-US" sz="2400" b="1" smtClean="0"/>
              <a:t>at the entrance </a:t>
            </a:r>
            <a:r>
              <a:rPr lang="en-US" sz="2400" b="1" dirty="0" smtClean="0"/>
              <a:t>of Mitosis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778009" y="5402647"/>
            <a:ext cx="2991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&gt;&gt; </a:t>
            </a:r>
            <a:r>
              <a:rPr lang="en-US" b="1" dirty="0" err="1" smtClean="0"/>
              <a:t>test_pm_model</a:t>
            </a:r>
            <a:r>
              <a:rPr lang="en-US" b="1" dirty="0" smtClean="0"/>
              <a:t>('model2');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211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65" y="777532"/>
            <a:ext cx="8182555" cy="28637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7346" y="230114"/>
            <a:ext cx="610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</a:t>
            </a:r>
            <a:r>
              <a:rPr lang="en-US" dirty="0" err="1"/>
              <a:t>test_pm_model</a:t>
            </a:r>
            <a:r>
              <a:rPr lang="en-US" dirty="0"/>
              <a:t>('model4');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65" y="3641310"/>
            <a:ext cx="7801050" cy="271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7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780</Words>
  <Application>Microsoft Office PowerPoint</Application>
  <PresentationFormat>Widescreen</PresentationFormat>
  <Paragraphs>160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Kathy</cp:lastModifiedBy>
  <cp:revision>108</cp:revision>
  <dcterms:created xsi:type="dcterms:W3CDTF">2017-02-12T04:11:42Z</dcterms:created>
  <dcterms:modified xsi:type="dcterms:W3CDTF">2017-02-20T06:00:45Z</dcterms:modified>
</cp:coreProperties>
</file>