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60" r:id="rId5"/>
    <p:sldId id="263" r:id="rId6"/>
    <p:sldId id="268" r:id="rId7"/>
    <p:sldId id="261" r:id="rId8"/>
    <p:sldId id="266" r:id="rId9"/>
    <p:sldId id="265" r:id="rId10"/>
    <p:sldId id="276" r:id="rId11"/>
    <p:sldId id="277" r:id="rId12"/>
    <p:sldId id="272" r:id="rId13"/>
    <p:sldId id="273" r:id="rId14"/>
    <p:sldId id="275" r:id="rId1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8129"/>
          </a:xfrm>
        </p:spPr>
        <p:txBody>
          <a:bodyPr/>
          <a:lstStyle/>
          <a:p>
            <a:r>
              <a:rPr lang="en-US" dirty="0"/>
              <a:t>The OPT_PDE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EFC5-4B3C-8844-B9D5-5449071EAE06}"/>
              </a:ext>
            </a:extLst>
          </p:cNvPr>
          <p:cNvSpPr txBox="1"/>
          <p:nvPr/>
        </p:nvSpPr>
        <p:spPr>
          <a:xfrm>
            <a:off x="1485900" y="3068515"/>
            <a:ext cx="626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test_case</a:t>
            </a:r>
            <a:r>
              <a:rPr lang="en-US" dirty="0"/>
              <a:t>: decide which test case to run</a:t>
            </a:r>
          </a:p>
          <a:p>
            <a:r>
              <a:rPr lang="en-US" dirty="0"/>
              <a:t>%            1 -- spot diffusion</a:t>
            </a:r>
          </a:p>
          <a:p>
            <a:r>
              <a:rPr lang="en-US" dirty="0"/>
              <a:t>%            2 -- layered diffusion</a:t>
            </a:r>
          </a:p>
          <a:p>
            <a:r>
              <a:rPr lang="en-US" dirty="0"/>
              <a:t>%            3 -- tensor diffusion</a:t>
            </a:r>
          </a:p>
          <a:p>
            <a:r>
              <a:rPr lang="en-US" dirty="0"/>
              <a:t>%            4 -- tensor cross  diffusion</a:t>
            </a:r>
          </a:p>
          <a:p>
            <a:r>
              <a:rPr lang="en-US" dirty="0"/>
              <a:t>%            5 -- mem17 diffusion 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CD74D-2EB2-274D-99F5-509F2E2E830E}"/>
              </a:ext>
            </a:extLst>
          </p:cNvPr>
          <p:cNvSpPr txBox="1"/>
          <p:nvPr/>
        </p:nvSpPr>
        <p:spPr>
          <a:xfrm>
            <a:off x="520700" y="115044"/>
            <a:ext cx="749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for the mem17 problem</a:t>
            </a:r>
          </a:p>
          <a:p>
            <a:endParaRPr lang="en-US" dirty="0"/>
          </a:p>
          <a:p>
            <a:r>
              <a:rPr lang="en-US" sz="1400" dirty="0"/>
              <a:t>&gt;&gt; test('</a:t>
            </a:r>
            <a:r>
              <a:rPr lang="en-US" sz="1400" dirty="0" err="1"/>
              <a:t>test_case</a:t>
            </a:r>
            <a:r>
              <a:rPr lang="en-US" sz="1400" dirty="0"/>
              <a:t>', 5, '</a:t>
            </a:r>
            <a:r>
              <a:rPr lang="en-US" sz="1400" dirty="0" err="1"/>
              <a:t>init_u_tag</a:t>
            </a:r>
            <a:r>
              <a:rPr lang="en-US" sz="1400" dirty="0"/>
              <a:t>', 2, '</a:t>
            </a:r>
            <a:r>
              <a:rPr lang="en-US" sz="1400" dirty="0" err="1"/>
              <a:t>enable_normalize</a:t>
            </a:r>
            <a:r>
              <a:rPr lang="en-US" sz="1400" dirty="0"/>
              <a:t>', 1, '</a:t>
            </a:r>
            <a:r>
              <a:rPr lang="en-US" sz="1400" dirty="0" err="1"/>
              <a:t>enable_damp_newton</a:t>
            </a:r>
            <a:r>
              <a:rPr lang="en-US" sz="1400" dirty="0"/>
              <a:t>', 1, '</a:t>
            </a:r>
            <a:r>
              <a:rPr lang="en-US" sz="1400" dirty="0" err="1"/>
              <a:t>init_d</a:t>
            </a:r>
            <a:r>
              <a:rPr lang="en-US" sz="1400" dirty="0"/>
              <a:t>', 30);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1.00e-05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30.00</a:t>
            </a:r>
          </a:p>
          <a:p>
            <a:r>
              <a:rPr lang="en-US" sz="1400" dirty="0"/>
              <a:t>Function test(): </a:t>
            </a:r>
            <a:r>
              <a:rPr lang="en-US" sz="1400" dirty="0">
                <a:solidFill>
                  <a:srgbClr val="FF0000"/>
                </a:solidFill>
              </a:rPr>
              <a:t>Set </a:t>
            </a:r>
            <a:r>
              <a:rPr lang="en-US" sz="1400" dirty="0" err="1">
                <a:solidFill>
                  <a:srgbClr val="FF0000"/>
                </a:solidFill>
              </a:rPr>
              <a:t>update_option</a:t>
            </a:r>
            <a:r>
              <a:rPr lang="en-US" sz="1400" dirty="0">
                <a:solidFill>
                  <a:srgbClr val="FF0000"/>
                </a:solidFill>
              </a:rPr>
              <a:t> = 2 ---</a:t>
            </a:r>
          </a:p>
          <a:p>
            <a:endParaRPr lang="en-US" sz="1400" dirty="0"/>
          </a:p>
          <a:p>
            <a:r>
              <a:rPr lang="en-US" sz="1400" dirty="0"/>
              <a:t>--- test case 5: </a:t>
            </a:r>
            <a:r>
              <a:rPr lang="en-US" sz="1400" dirty="0" err="1"/>
              <a:t>scale_by_magnification</a:t>
            </a:r>
            <a:r>
              <a:rPr lang="en-US" sz="1400" dirty="0"/>
              <a:t> of 98. ---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4.265e+01 	 0.00e+00 	 0.00e+00 	 0.15558 </a:t>
            </a:r>
          </a:p>
          <a:p>
            <a:r>
              <a:rPr lang="en-US" sz="1400" dirty="0"/>
              <a:t>1.722e+00 	  2.080e-01 	 1.00e+00 	 7.63e+00 	 0.14611 </a:t>
            </a:r>
          </a:p>
          <a:p>
            <a:r>
              <a:rPr lang="en-US" sz="1400" dirty="0"/>
              <a:t>1.664e+00 	  1.537e-02 	 1.00e+00 	 9.59e+00 	 0.15332 </a:t>
            </a:r>
          </a:p>
          <a:p>
            <a:r>
              <a:rPr lang="en-US" sz="1400" dirty="0"/>
              <a:t>1.713e+00 	  5.948e-04 	 1.00e+00 	 9.68e+00 	 0.15344 </a:t>
            </a:r>
          </a:p>
          <a:p>
            <a:r>
              <a:rPr lang="en-US" sz="1400" dirty="0"/>
              <a:t>Number of newton steps: 4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1.713e+00 	  4.798e-07 	 0.00e+00 	 9.68e+00 	 0.15344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/>
              <a:t>Elapsed time is 1.039142 seconds.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C37-F8F4-E848-8DF7-2A6E084930C9}"/>
              </a:ext>
            </a:extLst>
          </p:cNvPr>
          <p:cNvSpPr txBox="1"/>
          <p:nvPr/>
        </p:nvSpPr>
        <p:spPr>
          <a:xfrm>
            <a:off x="520700" y="625518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Converged to 0.1544 um^2/s, while it was 0.11 um^2/s in the paper. 1/16 pixel/um was used. (Now 1/6.4 pixel/um)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F1789-D211-7C4A-BFDB-CE4BDED3DE29}"/>
              </a:ext>
            </a:extLst>
          </p:cNvPr>
          <p:cNvSpPr txBox="1"/>
          <p:nvPr/>
        </p:nvSpPr>
        <p:spPr>
          <a:xfrm>
            <a:off x="4686300" y="13081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is zero because of the initial guess.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Updating u, v, and d in outer iterations increase stability. </a:t>
            </a:r>
          </a:p>
        </p:txBody>
      </p:sp>
    </p:spTree>
    <p:extLst>
      <p:ext uri="{BB962C8B-B14F-4D97-AF65-F5344CB8AC3E}">
        <p14:creationId xmlns:p14="http://schemas.microsoft.com/office/powerpoint/2010/main" val="3249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C8002-1235-3749-B811-156523F3C531}"/>
              </a:ext>
            </a:extLst>
          </p:cNvPr>
          <p:cNvSpPr txBox="1"/>
          <p:nvPr/>
        </p:nvSpPr>
        <p:spPr>
          <a:xfrm>
            <a:off x="520700" y="115044"/>
            <a:ext cx="7493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H3K9me converged to very small diffusion coefficients. </a:t>
            </a:r>
            <a:endParaRPr lang="en-US" dirty="0"/>
          </a:p>
          <a:p>
            <a:r>
              <a:rPr lang="en-US" sz="1400" dirty="0"/>
              <a:t>&gt;&gt; test('</a:t>
            </a:r>
            <a:r>
              <a:rPr lang="en-US" sz="1400" dirty="0" err="1"/>
              <a:t>test_case</a:t>
            </a:r>
            <a:r>
              <a:rPr lang="en-US" sz="1400" dirty="0"/>
              <a:t>', 6, '</a:t>
            </a:r>
            <a:r>
              <a:rPr lang="en-US" sz="1400" dirty="0" err="1"/>
              <a:t>init_u_tag</a:t>
            </a:r>
            <a:r>
              <a:rPr lang="en-US" sz="1400" dirty="0"/>
              <a:t>', 2, '</a:t>
            </a:r>
            <a:r>
              <a:rPr lang="en-US" sz="1400" dirty="0" err="1"/>
              <a:t>enable_normalize</a:t>
            </a:r>
            <a:r>
              <a:rPr lang="en-US" sz="1400" dirty="0"/>
              <a:t>', 1, '</a:t>
            </a:r>
            <a:r>
              <a:rPr lang="en-US" sz="1400" dirty="0" err="1"/>
              <a:t>enable_damp_newton</a:t>
            </a:r>
            <a:r>
              <a:rPr lang="en-US" sz="1400" dirty="0"/>
              <a:t>', 1, '</a:t>
            </a:r>
            <a:r>
              <a:rPr lang="en-US" sz="1400" dirty="0" err="1"/>
              <a:t>init_d</a:t>
            </a:r>
            <a:r>
              <a:rPr lang="en-US" sz="1400" dirty="0"/>
              <a:t>', 10, 'gamma', 1.0);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6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1.00e+00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10.00</a:t>
            </a:r>
          </a:p>
          <a:p>
            <a:r>
              <a:rPr lang="en-US" sz="1400" dirty="0"/>
              <a:t>Function test(): Set </a:t>
            </a:r>
            <a:r>
              <a:rPr lang="en-US" sz="1400" dirty="0" err="1"/>
              <a:t>update_option</a:t>
            </a:r>
            <a:r>
              <a:rPr lang="en-US" sz="1400" dirty="0"/>
              <a:t> = 2 ---</a:t>
            </a:r>
          </a:p>
          <a:p>
            <a:r>
              <a:rPr lang="en-US" sz="1400" dirty="0"/>
              <a:t>Function test(): Set magnification = 99 ---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3.100e+04 	 0.00e+00 	 0.00e+00 	 0.0057696    0.015168 </a:t>
            </a:r>
          </a:p>
          <a:p>
            <a:r>
              <a:rPr lang="en-US" sz="1400" dirty="0"/>
              <a:t>-1.565e+01 	  4.324e+01 	 1.00e+00 	 1.06e+01 	 0  0 </a:t>
            </a:r>
          </a:p>
          <a:p>
            <a:r>
              <a:rPr lang="en-US" sz="1400" dirty="0"/>
              <a:t>-2.375e+01 	  6.373e-02 	 1.00e+00 	 2.97e+01 	 0  8.4781e-08 </a:t>
            </a:r>
          </a:p>
          <a:p>
            <a:r>
              <a:rPr lang="en-US" sz="1400" dirty="0"/>
              <a:t>-2.382e+01 	  5.118e-02 	 1.36e-01 	 2.97e+01 	 0  9.5158e-08 </a:t>
            </a:r>
          </a:p>
          <a:p>
            <a:r>
              <a:rPr lang="en-US" sz="1400" dirty="0"/>
              <a:t>-2.383e+01 	  5.028e-02 	 1.92e-02 	 2.97e+01 	 0  1.0552e-07 </a:t>
            </a:r>
          </a:p>
          <a:p>
            <a:r>
              <a:rPr lang="en-US" sz="1400" dirty="0"/>
              <a:t>-2.384e+01 	  4.936e-02 	 1.95e-02 	 2.97e+01 	 0  1.1586e-07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/>
              <a:t>Number of newton steps: 10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compute_objective</a:t>
            </a:r>
            <a:r>
              <a:rPr lang="en-US" sz="1400" dirty="0"/>
              <a:t>(): abs(</a:t>
            </a:r>
            <a:r>
              <a:rPr lang="en-US" sz="1400" dirty="0" err="1"/>
              <a:t>dd</a:t>
            </a:r>
            <a:r>
              <a:rPr lang="en-US" sz="1400" dirty="0"/>
              <a:t>)&lt;=eps, do not normalize ---</a:t>
            </a:r>
          </a:p>
          <a:p>
            <a:r>
              <a:rPr lang="en-US" sz="1400" dirty="0"/>
              <a:t>-2.428e+01 	  1.075e-02 	 0.00e+00 	 3.01e+01 	 0  6.2966e-07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Elapsed time is 11.216736 seconds.</a:t>
            </a:r>
          </a:p>
        </p:txBody>
      </p:sp>
    </p:spTree>
    <p:extLst>
      <p:ext uri="{BB962C8B-B14F-4D97-AF65-F5344CB8AC3E}">
        <p14:creationId xmlns:p14="http://schemas.microsoft.com/office/powerpoint/2010/main" val="41158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68757-28D3-E54B-826A-73D56E725A5C}"/>
              </a:ext>
            </a:extLst>
          </p:cNvPr>
          <p:cNvSpPr txBox="1"/>
          <p:nvPr/>
        </p:nvSpPr>
        <p:spPr>
          <a:xfrm>
            <a:off x="457200" y="17444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new simulation with continuous diffusion coefficients </a:t>
            </a:r>
            <a:r>
              <a:rPr lang="en-US" dirty="0"/>
              <a:t>using the </a:t>
            </a:r>
            <a:r>
              <a:rPr lang="en-US" dirty="0" err="1"/>
              <a:t>diffusion_analysis</a:t>
            </a:r>
            <a:r>
              <a:rPr lang="en-US" dirty="0"/>
              <a:t> package and the input data in  “simulation/</a:t>
            </a:r>
            <a:r>
              <a:rPr lang="en-US" dirty="0" err="1"/>
              <a:t>layered_diffusion_general</a:t>
            </a:r>
            <a:r>
              <a:rPr lang="en-US" dirty="0"/>
              <a:t>”</a:t>
            </a:r>
          </a:p>
          <a:p>
            <a:r>
              <a:rPr lang="en-US" dirty="0"/>
              <a:t>&gt;&gt; </a:t>
            </a:r>
            <a:r>
              <a:rPr lang="en-US" dirty="0" err="1"/>
              <a:t>cell_name</a:t>
            </a:r>
            <a:r>
              <a:rPr lang="en-US" dirty="0"/>
              <a:t> = '</a:t>
            </a:r>
            <a:r>
              <a:rPr lang="en-US" dirty="0" err="1"/>
              <a:t>layered_diffusion_general</a:t>
            </a:r>
            <a:r>
              <a:rPr lang="en-US" dirty="0"/>
              <a:t>';</a:t>
            </a:r>
          </a:p>
          <a:p>
            <a:r>
              <a:rPr lang="en-US" dirty="0"/>
              <a:t>&gt;&gt; data = </a:t>
            </a:r>
            <a:r>
              <a:rPr lang="en-US" dirty="0" err="1"/>
              <a:t>sample_diffusion_init_data</a:t>
            </a:r>
            <a:r>
              <a:rPr lang="en-US" dirty="0"/>
              <a:t>(</a:t>
            </a:r>
            <a:r>
              <a:rPr lang="en-US" dirty="0" err="1"/>
              <a:t>cell_name</a:t>
            </a:r>
            <a:r>
              <a:rPr lang="en-US" dirty="0"/>
              <a:t>);</a:t>
            </a:r>
          </a:p>
          <a:p>
            <a:r>
              <a:rPr lang="en-US" dirty="0"/>
              <a:t>&gt;&gt; </a:t>
            </a:r>
            <a:r>
              <a:rPr lang="en-US" dirty="0" err="1"/>
              <a:t>computer_simulation</a:t>
            </a:r>
            <a:r>
              <a:rPr lang="en-US" dirty="0"/>
              <a:t>(data);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0D46A-6E89-8040-9527-0ADC36F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8772"/>
            <a:ext cx="8229600" cy="4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8DC74-7488-FF49-AAE6-7D26090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48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9B8EB-2783-8D4C-95AC-AF6270CD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" y="4548249"/>
            <a:ext cx="8906493" cy="2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9F6ED-5A1B-9145-A811-0D21D5A61AC7}"/>
              </a:ext>
            </a:extLst>
          </p:cNvPr>
          <p:cNvSpPr txBox="1"/>
          <p:nvPr/>
        </p:nvSpPr>
        <p:spPr>
          <a:xfrm>
            <a:off x="225631" y="178130"/>
            <a:ext cx="837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simulation results should be saved in the file “output/layered_diffusion_general_5_refined.mat” </a:t>
            </a:r>
            <a:r>
              <a:rPr lang="en-US" dirty="0"/>
              <a:t>and then used as the input for the optimization programs.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We are testing this in </a:t>
            </a:r>
            <a:r>
              <a:rPr lang="en-US" dirty="0" err="1">
                <a:solidFill>
                  <a:srgbClr val="FF0000"/>
                </a:solidFill>
              </a:rPr>
              <a:t>opt_pde</a:t>
            </a:r>
            <a:r>
              <a:rPr lang="en-US" dirty="0">
                <a:solidFill>
                  <a:srgbClr val="FF0000"/>
                </a:solidFill>
              </a:rPr>
              <a:t>/app/</a:t>
            </a:r>
            <a:r>
              <a:rPr lang="en-US" dirty="0" err="1">
                <a:solidFill>
                  <a:srgbClr val="FF0000"/>
                </a:solidFill>
              </a:rPr>
              <a:t>test.m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Need to incorporate </a:t>
            </a:r>
            <a:r>
              <a:rPr lang="en-US" dirty="0" err="1">
                <a:solidFill>
                  <a:srgbClr val="FF0000"/>
                </a:solidFill>
              </a:rPr>
              <a:t>opt_init_data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Mem17, h3k9me, and general diffusion all do not work.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45994-C738-F043-B242-8F8DD14B5607}"/>
              </a:ext>
            </a:extLst>
          </p:cNvPr>
          <p:cNvSpPr txBox="1"/>
          <p:nvPr/>
        </p:nvSpPr>
        <p:spPr>
          <a:xfrm>
            <a:off x="337624" y="2447778"/>
            <a:ext cx="814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</a:t>
            </a:r>
            <a:r>
              <a:rPr lang="en-US" dirty="0" err="1"/>
              <a:t>test_case</a:t>
            </a:r>
            <a:r>
              <a:rPr lang="en-US" dirty="0"/>
              <a:t>', 7, '</a:t>
            </a:r>
            <a:r>
              <a:rPr lang="en-US" dirty="0" err="1"/>
              <a:t>init_u_tag</a:t>
            </a:r>
            <a:r>
              <a:rPr lang="en-US" dirty="0"/>
              <a:t>', 2, '</a:t>
            </a:r>
            <a:r>
              <a:rPr lang="en-US" dirty="0" err="1"/>
              <a:t>enable_normalize</a:t>
            </a:r>
            <a:r>
              <a:rPr lang="en-US" dirty="0"/>
              <a:t>', 1, '</a:t>
            </a:r>
            <a:r>
              <a:rPr lang="en-US" dirty="0" err="1"/>
              <a:t>enable_damp_newton</a:t>
            </a:r>
            <a:r>
              <a:rPr lang="en-US" dirty="0"/>
              <a:t>', 1, '</a:t>
            </a:r>
            <a:r>
              <a:rPr lang="en-US" dirty="0" err="1"/>
              <a:t>init_d</a:t>
            </a:r>
            <a:r>
              <a:rPr lang="en-US" dirty="0"/>
              <a:t>', 10, 'gamma', 1.0);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AF390-4C2E-C447-B980-2128B0208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4" y="3094109"/>
            <a:ext cx="7231576" cy="2843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16C12-E7BD-034F-B74B-2B9F208C8229}"/>
              </a:ext>
            </a:extLst>
          </p:cNvPr>
          <p:cNvSpPr txBox="1"/>
          <p:nvPr/>
        </p:nvSpPr>
        <p:spPr>
          <a:xfrm>
            <a:off x="469900" y="61849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2756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59B9A1-972C-BE43-BE82-12C5B38A713B}"/>
              </a:ext>
            </a:extLst>
          </p:cNvPr>
          <p:cNvSpPr txBox="1"/>
          <p:nvPr/>
        </p:nvSpPr>
        <p:spPr>
          <a:xfrm>
            <a:off x="221004" y="77933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312749" y="252324"/>
            <a:ext cx="53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4/4/2019: all five test cases seem to work fine.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19907-F914-4542-8390-6A6F050442BF}"/>
              </a:ext>
            </a:extLst>
          </p:cNvPr>
          <p:cNvSpPr txBox="1"/>
          <p:nvPr/>
        </p:nvSpPr>
        <p:spPr>
          <a:xfrm>
            <a:off x="4345207" y="779334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760D2-2DD2-C441-BE1F-31A1A14CD14B}"/>
              </a:ext>
            </a:extLst>
          </p:cNvPr>
          <p:cNvSpPr txBox="1"/>
          <p:nvPr/>
        </p:nvSpPr>
        <p:spPr>
          <a:xfrm>
            <a:off x="221004" y="392121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919D8-1CC3-A142-8B01-52F77620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1" y="1339941"/>
            <a:ext cx="3441699" cy="2581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BB920-9E30-1B4D-84A5-93806AA9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207" y="1447646"/>
            <a:ext cx="3298092" cy="2473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C4D26D-BD8C-AC44-BCEA-7D1622C91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43" y="4551485"/>
            <a:ext cx="3075353" cy="23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15ED3-63D9-6B48-8BFF-964C897795CC}"/>
              </a:ext>
            </a:extLst>
          </p:cNvPr>
          <p:cNvSpPr txBox="1"/>
          <p:nvPr/>
        </p:nvSpPr>
        <p:spPr>
          <a:xfrm>
            <a:off x="158262" y="2022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0, ...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DB2D-C916-9342-ABEC-6942CE0973AA}"/>
              </a:ext>
            </a:extLst>
          </p:cNvPr>
          <p:cNvSpPr txBox="1"/>
          <p:nvPr/>
        </p:nvSpPr>
        <p:spPr>
          <a:xfrm>
            <a:off x="158261" y="3804525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1);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FDABB-D85C-BF48-8886-E9083A06DF74}"/>
              </a:ext>
            </a:extLst>
          </p:cNvPr>
          <p:cNvSpPr txBox="1"/>
          <p:nvPr/>
        </p:nvSpPr>
        <p:spPr>
          <a:xfrm>
            <a:off x="4370623" y="1260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’, 1, '</a:t>
            </a:r>
            <a:r>
              <a:rPr lang="en-US" sz="1200" dirty="0" err="1"/>
              <a:t>enable_normalize</a:t>
            </a:r>
            <a:r>
              <a:rPr lang="en-US" sz="1200" dirty="0"/>
              <a:t>’, 1, …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1021F3-D327-6C41-94C2-99350F8A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388" y="1003849"/>
            <a:ext cx="3092696" cy="2319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CA139F-A40B-9049-994F-BC473B42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2" y="4450856"/>
            <a:ext cx="3092696" cy="23195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EB1DCC-4976-4C47-B9EE-A837E26C0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2" y="1003849"/>
            <a:ext cx="3092696" cy="2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198162" y="113757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770CB-34F0-564D-9CC0-225B42EF97E0}"/>
              </a:ext>
            </a:extLst>
          </p:cNvPr>
          <p:cNvSpPr txBox="1"/>
          <p:nvPr/>
        </p:nvSpPr>
        <p:spPr>
          <a:xfrm>
            <a:off x="198162" y="3511265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99260-2286-D74A-8881-046EFBFF897F}"/>
              </a:ext>
            </a:extLst>
          </p:cNvPr>
          <p:cNvSpPr txBox="1"/>
          <p:nvPr/>
        </p:nvSpPr>
        <p:spPr>
          <a:xfrm>
            <a:off x="4283278" y="3429000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9D50F1-E0D3-4E4B-B486-B622BC02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6" y="735680"/>
            <a:ext cx="3446313" cy="2584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D706A-2BD3-E647-9BD5-55C73CE8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73" y="653414"/>
            <a:ext cx="3556001" cy="2667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FA09C8-998E-7548-A08B-C333917C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5" y="4159508"/>
            <a:ext cx="3446313" cy="25847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AB36F3-1949-5441-A097-5106F9921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57596"/>
            <a:ext cx="3446315" cy="2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502849" y="4048563"/>
            <a:ext cx="402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Normalization is also essential.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F50E-5210-F442-B593-F75AC7C99BB8}"/>
              </a:ext>
            </a:extLst>
          </p:cNvPr>
          <p:cNvSpPr txBox="1"/>
          <p:nvPr/>
        </p:nvSpPr>
        <p:spPr>
          <a:xfrm>
            <a:off x="178992" y="103125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16D6E-574C-4A41-B14F-45C343F608DE}"/>
              </a:ext>
            </a:extLst>
          </p:cNvPr>
          <p:cNvSpPr txBox="1"/>
          <p:nvPr/>
        </p:nvSpPr>
        <p:spPr>
          <a:xfrm>
            <a:off x="4401039" y="64986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B773-6941-3248-9FE4-F7FBAAAA5154}"/>
              </a:ext>
            </a:extLst>
          </p:cNvPr>
          <p:cNvSpPr txBox="1"/>
          <p:nvPr/>
        </p:nvSpPr>
        <p:spPr>
          <a:xfrm>
            <a:off x="198162" y="3638644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E3731-22CD-2041-9089-264F05156C70}"/>
              </a:ext>
            </a:extLst>
          </p:cNvPr>
          <p:cNvSpPr txBox="1"/>
          <p:nvPr/>
        </p:nvSpPr>
        <p:spPr>
          <a:xfrm>
            <a:off x="4502849" y="3402232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’, 1, '</a:t>
            </a:r>
            <a:r>
              <a:rPr lang="en-US" sz="1200" dirty="0" err="1"/>
              <a:t>enable_damp_newton</a:t>
            </a:r>
            <a:r>
              <a:rPr lang="en-US" sz="1200" dirty="0"/>
              <a:t>’, 1);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AFDB-1BFB-7F4E-87CD-CA371125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" y="4337904"/>
            <a:ext cx="3402642" cy="2551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B12BA-0CA4-9D43-B3E9-8EA3ACFE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04" y="4241595"/>
            <a:ext cx="3128465" cy="2346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58AE7-6193-C842-92CB-F958B231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42" y="4337903"/>
            <a:ext cx="2742679" cy="2057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D0354-B91A-0940-BF11-40F12CCA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0" y="4048563"/>
            <a:ext cx="2185360" cy="1639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3A72-AFDE-0A4F-A6E4-BFA32BB43201}"/>
              </a:ext>
            </a:extLst>
          </p:cNvPr>
          <p:cNvSpPr txBox="1"/>
          <p:nvPr/>
        </p:nvSpPr>
        <p:spPr>
          <a:xfrm>
            <a:off x="3678259" y="655481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interesting that u and d take turns to converge.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A751A2-F57B-E847-B204-C97CE28CC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9" y="784976"/>
            <a:ext cx="3591691" cy="26937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EF4B26-6136-2249-8030-AB5CFD562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039" y="802717"/>
            <a:ext cx="3581907" cy="26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28DB-E4E9-6246-B1BE-519EADF8AB5B}"/>
              </a:ext>
            </a:extLst>
          </p:cNvPr>
          <p:cNvSpPr txBox="1"/>
          <p:nvPr/>
        </p:nvSpPr>
        <p:spPr>
          <a:xfrm>
            <a:off x="384907" y="117693"/>
            <a:ext cx="81545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Init_d</a:t>
            </a:r>
            <a:r>
              <a:rPr lang="en-US" sz="1200" b="1" dirty="0"/>
              <a:t> = 30 also converges</a:t>
            </a:r>
          </a:p>
          <a:p>
            <a:endParaRPr lang="en-US" sz="1200" b="1" dirty="0"/>
          </a:p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'gamma',1, '</a:t>
            </a:r>
            <a:r>
              <a:rPr lang="en-US" sz="1200" dirty="0" err="1"/>
              <a:t>init_d</a:t>
            </a:r>
            <a:r>
              <a:rPr lang="en-US" sz="1200" dirty="0"/>
              <a:t>', 30);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/>
              <a:t>--- test():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6.636e+01 	 0.00e+00 	 2.80e+01 	 13.1276      23.1206       5.0261 </a:t>
            </a:r>
          </a:p>
          <a:p>
            <a:r>
              <a:rPr lang="en-US" sz="1200" dirty="0"/>
              <a:t>5.241e-02 	  1.303e+01 	 1.00e+00 	 6.51e+00 	 5.84684       66.062      2.60439 </a:t>
            </a:r>
          </a:p>
          <a:p>
            <a:r>
              <a:rPr lang="en-US" sz="1200" dirty="0"/>
              <a:t>2.934e-02 	  3.223e+00 	 1.00e+00 	 2.80e+00 	 5.23573      42.0027       4.2913 </a:t>
            </a:r>
          </a:p>
          <a:p>
            <a:r>
              <a:rPr lang="en-US" sz="1200" dirty="0"/>
              <a:t>8.205e-03 	  1.238e+00 	 1.00e+00 	 1.36e+00 	 5.27793      44.0763      4.92953 </a:t>
            </a:r>
          </a:p>
          <a:p>
            <a:r>
              <a:rPr lang="en-US" sz="1200" dirty="0"/>
              <a:t>9.777e-03 	  8.895e-02 	 1.00e+00 	 1.60e+00 	 5.27559      43.2328       5.0394 </a:t>
            </a:r>
          </a:p>
          <a:p>
            <a:r>
              <a:rPr lang="en-US" sz="1200" dirty="0"/>
              <a:t>9.832e-03 	  1.791e-03 	 1.00e+00 	 1.63e+00 	 5.27522      43.2846      5.04322 </a:t>
            </a:r>
          </a:p>
          <a:p>
            <a:r>
              <a:rPr lang="en-US" sz="1200" dirty="0"/>
              <a:t>9.840e-03 	  4.625e-06 	 1.00e+00 	 1.63e+00 	 5.27523      43.2818       5.0432 </a:t>
            </a:r>
          </a:p>
          <a:p>
            <a:r>
              <a:rPr lang="en-US" sz="1200" dirty="0"/>
              <a:t>Number of newton steps: 7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……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4.527e+00 	 0.00e+00 	 2.80e+01 	 5.00001      99.9836      5.00012 </a:t>
            </a:r>
          </a:p>
          <a:p>
            <a:r>
              <a:rPr lang="en-US" sz="1200" dirty="0"/>
              <a:t>-7.285e-07 	  3.191e-03 	 1.00e+00 	 3.40e-04 	 5          100            5 </a:t>
            </a:r>
          </a:p>
          <a:p>
            <a:r>
              <a:rPr lang="en-US" sz="1200" dirty="0"/>
              <a:t>Number of newton steps: 2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3.862001 seconds.</a:t>
            </a:r>
          </a:p>
        </p:txBody>
      </p:sp>
    </p:spTree>
    <p:extLst>
      <p:ext uri="{BB962C8B-B14F-4D97-AF65-F5344CB8AC3E}">
        <p14:creationId xmlns:p14="http://schemas.microsoft.com/office/powerpoint/2010/main" val="18079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66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u2, </a:t>
            </a:r>
            <a:r>
              <a:rPr lang="en-US" dirty="0" err="1"/>
              <a:t>test_case</a:t>
            </a:r>
            <a:r>
              <a:rPr lang="en-US" dirty="0"/>
              <a:t> = 4, with normalization and damping. Converged with 2 outer iterations.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332046" y="3103791"/>
            <a:ext cx="771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U0 = u1, </a:t>
            </a:r>
            <a:r>
              <a:rPr lang="en-US" dirty="0" err="1"/>
              <a:t>test_case</a:t>
            </a:r>
            <a:r>
              <a:rPr lang="en-US" dirty="0"/>
              <a:t> = 4, gamma = 1.0e-5 also converged with 2 outer iterations with normalization and damping.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AB9E-07C7-5D41-9585-CFAAFC0A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72" y="865200"/>
            <a:ext cx="5139228" cy="19915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6CEE5C-A3EF-EE44-985F-03A4C8DF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72" y="4116814"/>
            <a:ext cx="5943600" cy="23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7939B-9A0F-5740-A37A-9C22DCCDA6AF}"/>
              </a:ext>
            </a:extLst>
          </p:cNvPr>
          <p:cNvSpPr txBox="1"/>
          <p:nvPr/>
        </p:nvSpPr>
        <p:spPr>
          <a:xfrm>
            <a:off x="332589" y="1380996"/>
            <a:ext cx="7052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4,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30, 'gamma', 1);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71.23824 	 0.00e+00 	 2.72e+01 	 12.8899      44.0956            0 </a:t>
            </a:r>
          </a:p>
          <a:p>
            <a:r>
              <a:rPr lang="en-US" sz="1200" dirty="0"/>
              <a:t>   0.055 	   13.93405 	 1.00e+00 	 8.60e+00 	 5.99444      41.3649      2.15328 </a:t>
            </a:r>
          </a:p>
          <a:p>
            <a:r>
              <a:rPr lang="en-US" sz="1200" dirty="0"/>
              <a:t>   0.034 	    1.76657 	 1.00e+00 	 3.73e+00 	 5.40165      40.5445      4.07839 </a:t>
            </a:r>
          </a:p>
          <a:p>
            <a:r>
              <a:rPr lang="en-US" sz="1200" dirty="0"/>
              <a:t>   0.013 	    0.16749 	 1.00e+00 	 1.93e+00 	 5.45193      38.6196      4.12796 </a:t>
            </a:r>
          </a:p>
          <a:p>
            <a:r>
              <a:rPr lang="en-US" sz="1200" dirty="0"/>
              <a:t>   0.014 	    0.00842 	 1.00e+00 	 1.95e+00 	 5.45498        38.49      4.12299 </a:t>
            </a:r>
          </a:p>
          <a:p>
            <a:r>
              <a:rPr lang="en-US" sz="1200" dirty="0"/>
              <a:t>   0.014 	    0.00007 	 1.00e+00 	 1.97e+00 	 5.45501      38.4869      4.12294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……</a:t>
            </a:r>
          </a:p>
          <a:p>
            <a:r>
              <a:rPr lang="en-US" sz="1200" dirty="0"/>
              <a:t>Number of newton steps: 5 </a:t>
            </a:r>
          </a:p>
          <a:p>
            <a:r>
              <a:rPr lang="en-US" sz="1200" dirty="0"/>
              <a:t>########################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 4.52342 	 0.00e+00 	 2.72e+01 	 5.0001      99.9404      4.99997 </a:t>
            </a:r>
          </a:p>
          <a:p>
            <a:r>
              <a:rPr lang="en-US" sz="1200" dirty="0"/>
              <a:t>   0.000 	    0.00417 	 1.00e+00 	 3.20e-04 	 5      99.9999            5 </a:t>
            </a:r>
          </a:p>
          <a:p>
            <a:r>
              <a:rPr lang="en-US" sz="1200" dirty="0"/>
              <a:t>   0.000 	    0.00000 	 1.00e+00 	 1.07e-06 	 5      99.9999            5 </a:t>
            </a:r>
          </a:p>
          <a:p>
            <a:r>
              <a:rPr lang="en-US" sz="1200" dirty="0"/>
              <a:t>Number of newton steps: 3 </a:t>
            </a:r>
          </a:p>
          <a:p>
            <a:r>
              <a:rPr lang="en-US" sz="1200" dirty="0"/>
              <a:t>######################## </a:t>
            </a:r>
          </a:p>
          <a:p>
            <a:r>
              <a:rPr lang="en-US" sz="1200" dirty="0"/>
              <a:t>Elapsed time is 4.622054 seconds.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2467-6034-5E4B-A721-A9C254BF95C0}"/>
              </a:ext>
            </a:extLst>
          </p:cNvPr>
          <p:cNvSpPr txBox="1"/>
          <p:nvPr/>
        </p:nvSpPr>
        <p:spPr>
          <a:xfrm>
            <a:off x="255846" y="398691"/>
            <a:ext cx="750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Test_case</a:t>
            </a:r>
            <a:r>
              <a:rPr lang="en-US" dirty="0"/>
              <a:t> = 4, U0 = u1, d0 = 30, gamma = 1.0e-5 does not converge. </a:t>
            </a:r>
            <a:r>
              <a:rPr lang="en-US" b="1" dirty="0"/>
              <a:t>Need to set gamma = 1.0 </a:t>
            </a:r>
          </a:p>
          <a:p>
            <a:r>
              <a:rPr lang="en-US" dirty="0"/>
              <a:t>Converged with 4 outer iterations with normalization and damping.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8ED7A-F325-EB43-ADFB-2A9649BA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93" y="1718741"/>
            <a:ext cx="4387361" cy="17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13319</TotalTime>
  <Words>1302</Words>
  <Application>Microsoft Macintosh PowerPoint</Application>
  <PresentationFormat>Letter Paper (8.5x11 in)</PresentationFormat>
  <Paragraphs>196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OPT_PDE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202</cp:revision>
  <dcterms:created xsi:type="dcterms:W3CDTF">2018-01-27T08:10:43Z</dcterms:created>
  <dcterms:modified xsi:type="dcterms:W3CDTF">2019-08-14T03:01:49Z</dcterms:modified>
</cp:coreProperties>
</file>