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6" r:id="rId10"/>
    <p:sldId id="265" r:id="rId11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4"/>
    <p:restoredTop sz="94822"/>
  </p:normalViewPr>
  <p:slideViewPr>
    <p:cSldViewPr snapToGrid="0" snapToObjects="1">
      <p:cViewPr varScale="1">
        <p:scale>
          <a:sx n="145" d="100"/>
          <a:sy n="145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FC698-6045-E54C-ADAA-98F01D9428B8}" type="datetimeFigureOut">
              <a:rPr lang="en-US" smtClean="0"/>
              <a:t>4/4/19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09745-F71C-A340-8D0C-65AACD618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4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&gt;&gt; help test</a:t>
            </a:r>
          </a:p>
          <a:p>
            <a:r>
              <a:rPr lang="en-US" dirty="0"/>
              <a:t>&gt;&gt; cd </a:t>
            </a:r>
            <a:r>
              <a:rPr lang="en-US" dirty="0" err="1"/>
              <a:t>opt_pde</a:t>
            </a:r>
            <a:r>
              <a:rPr lang="en-US" dirty="0"/>
              <a:t>/app</a:t>
            </a:r>
          </a:p>
          <a:p>
            <a:r>
              <a:rPr lang="en-US" dirty="0"/>
              <a:t>&gt;&gt; test(‘</a:t>
            </a:r>
            <a:r>
              <a:rPr lang="en-US" dirty="0" err="1"/>
              <a:t>test_case</a:t>
            </a:r>
            <a:r>
              <a:rPr lang="en-US" dirty="0"/>
              <a:t>’, 1);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09745-F71C-A340-8D0C-65AACD6180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72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76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9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6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7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9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4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4/4/19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7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4/4/19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9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4/4/19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3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6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CE7CA-FC5D-A143-9604-17C710325B9A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7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EE1D-2B94-4F4D-98EC-64342D737E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optimization package</a:t>
            </a:r>
          </a:p>
        </p:txBody>
      </p:sp>
    </p:spTree>
    <p:extLst>
      <p:ext uri="{BB962C8B-B14F-4D97-AF65-F5344CB8AC3E}">
        <p14:creationId xmlns:p14="http://schemas.microsoft.com/office/powerpoint/2010/main" val="3277613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948549-1A31-964B-9860-349EDD9A1891}"/>
              </a:ext>
            </a:extLst>
          </p:cNvPr>
          <p:cNvSpPr txBox="1"/>
          <p:nvPr/>
        </p:nvSpPr>
        <p:spPr>
          <a:xfrm>
            <a:off x="391885" y="263282"/>
            <a:ext cx="7432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Compare with other solvers </a:t>
            </a:r>
            <a:r>
              <a:rPr lang="en-US" dirty="0"/>
              <a:t>(Matrices A, M, and H are sparse)</a:t>
            </a:r>
          </a:p>
          <a:p>
            <a:r>
              <a:rPr lang="en-US" dirty="0"/>
              <a:t>Let u0 = u1, </a:t>
            </a:r>
            <a:r>
              <a:rPr lang="en-US" dirty="0" err="1"/>
              <a:t>test_case</a:t>
            </a:r>
            <a:r>
              <a:rPr lang="en-US" dirty="0"/>
              <a:t> = 1, no normalization, no damping, gamma = 1e-5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AC1934-BE7A-A844-B80E-A01FA4F77008}"/>
              </a:ext>
            </a:extLst>
          </p:cNvPr>
          <p:cNvGrpSpPr/>
          <p:nvPr/>
        </p:nvGrpSpPr>
        <p:grpSpPr>
          <a:xfrm>
            <a:off x="4300559" y="904014"/>
            <a:ext cx="3810832" cy="2858124"/>
            <a:chOff x="4718571" y="1289154"/>
            <a:chExt cx="3810832" cy="285812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B0035BC-2009-4542-8649-D3E667D46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18571" y="1289154"/>
              <a:ext cx="3810832" cy="285812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E86F06E-D1A6-5B48-B1A5-09B3535ADDA1}"/>
                </a:ext>
              </a:extLst>
            </p:cNvPr>
            <p:cNvSpPr txBox="1"/>
            <p:nvPr/>
          </p:nvSpPr>
          <p:spPr>
            <a:xfrm>
              <a:off x="6056025" y="1554935"/>
              <a:ext cx="1857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GMRES: 190 sec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130F25A-3319-D041-A6D1-90FE9CF03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5" y="904014"/>
            <a:ext cx="3908674" cy="29315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56A213-ED1A-D046-A19D-0FE91CFAA930}"/>
              </a:ext>
            </a:extLst>
          </p:cNvPr>
          <p:cNvSpPr txBox="1"/>
          <p:nvPr/>
        </p:nvSpPr>
        <p:spPr>
          <a:xfrm>
            <a:off x="1892852" y="1306741"/>
            <a:ext cx="201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My_du</a:t>
            </a:r>
            <a:r>
              <a:rPr lang="en-US" dirty="0"/>
              <a:t>: 1.66 sec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49446B-1752-2F40-B4E8-56D7E69B2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479" y="4095702"/>
            <a:ext cx="3570991" cy="26782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F8CDC6-C0DD-9141-B0C5-7CD7F6711AE4}"/>
              </a:ext>
            </a:extLst>
          </p:cNvPr>
          <p:cNvSpPr txBox="1"/>
          <p:nvPr/>
        </p:nvSpPr>
        <p:spPr>
          <a:xfrm>
            <a:off x="5912082" y="4227312"/>
            <a:ext cx="241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solver: 280 sec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67011E-43FD-4A41-B277-5EAB4F6C8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416" y="3742910"/>
            <a:ext cx="3870793" cy="29030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1275E3-BE4E-A740-9152-9335015EF3EF}"/>
              </a:ext>
            </a:extLst>
          </p:cNvPr>
          <p:cNvSpPr txBox="1"/>
          <p:nvPr/>
        </p:nvSpPr>
        <p:spPr>
          <a:xfrm>
            <a:off x="1892852" y="4227312"/>
            <a:ext cx="1857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GMRES with ILU preconditioners: 58 sec</a:t>
            </a:r>
          </a:p>
        </p:txBody>
      </p:sp>
    </p:spTree>
    <p:extLst>
      <p:ext uri="{BB962C8B-B14F-4D97-AF65-F5344CB8AC3E}">
        <p14:creationId xmlns:p14="http://schemas.microsoft.com/office/powerpoint/2010/main" val="272830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E8DD82-10CE-0F41-A0B5-54C2E0921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05" y="1763100"/>
            <a:ext cx="3724410" cy="28010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59B9A1-972C-BE43-BE82-12C5B38A713B}"/>
              </a:ext>
            </a:extLst>
          </p:cNvPr>
          <p:cNvSpPr txBox="1"/>
          <p:nvPr/>
        </p:nvSpPr>
        <p:spPr>
          <a:xfrm>
            <a:off x="473019" y="660506"/>
            <a:ext cx="3122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&gt;&gt; test('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test_case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', 1, 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init_u_tag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', 2);</a:t>
            </a: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test_case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init_u_tag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2</a:t>
            </a: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enable_normalize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enable_damp_newton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7ED6EC-F45A-4B40-8EA9-C386EFF83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886" y="1140105"/>
            <a:ext cx="3428511" cy="25151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3800A0-F218-B74B-90A0-287C5936F2F4}"/>
              </a:ext>
            </a:extLst>
          </p:cNvPr>
          <p:cNvSpPr txBox="1"/>
          <p:nvPr/>
        </p:nvSpPr>
        <p:spPr>
          <a:xfrm>
            <a:off x="4778113" y="689359"/>
            <a:ext cx="312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With Normalization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4F66FF-1AE5-934A-BC99-4B17C1FA862B}"/>
              </a:ext>
            </a:extLst>
          </p:cNvPr>
          <p:cNvSpPr txBox="1"/>
          <p:nvPr/>
        </p:nvSpPr>
        <p:spPr>
          <a:xfrm>
            <a:off x="1177635" y="263236"/>
            <a:ext cx="723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01/27/2018: Certain normalization made convergence slower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A5A5D9-B937-5C40-B581-79F6AEC738CA}"/>
              </a:ext>
            </a:extLst>
          </p:cNvPr>
          <p:cNvSpPr txBox="1"/>
          <p:nvPr/>
        </p:nvSpPr>
        <p:spPr>
          <a:xfrm>
            <a:off x="5862905" y="1221520"/>
            <a:ext cx="166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(1, 0.009407)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35484-CF37-EA47-9578-6932D6DBE865}"/>
              </a:ext>
            </a:extLst>
          </p:cNvPr>
          <p:cNvSpPr txBox="1"/>
          <p:nvPr/>
        </p:nvSpPr>
        <p:spPr>
          <a:xfrm>
            <a:off x="1847823" y="2374873"/>
            <a:ext cx="166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(1, 0.00841)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E4BA14-1BCA-E842-8B40-0BE0727728C4}"/>
              </a:ext>
            </a:extLst>
          </p:cNvPr>
          <p:cNvSpPr txBox="1"/>
          <p:nvPr/>
        </p:nvSpPr>
        <p:spPr>
          <a:xfrm>
            <a:off x="2788654" y="3411771"/>
            <a:ext cx="166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(2, 2.5e-4)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252C82D-131B-1442-91C1-4B6A15E0B6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3997" y="4127067"/>
            <a:ext cx="3327400" cy="2641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F90B69A-CE92-2E4E-B747-DE3C2450B681}"/>
              </a:ext>
            </a:extLst>
          </p:cNvPr>
          <p:cNvSpPr txBox="1"/>
          <p:nvPr/>
        </p:nvSpPr>
        <p:spPr>
          <a:xfrm>
            <a:off x="6100164" y="4368632"/>
            <a:ext cx="166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(1, 0.001243)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2A9B90-DE18-4446-B9F4-DF5175B41B73}"/>
              </a:ext>
            </a:extLst>
          </p:cNvPr>
          <p:cNvSpPr txBox="1"/>
          <p:nvPr/>
        </p:nvSpPr>
        <p:spPr>
          <a:xfrm>
            <a:off x="6907616" y="5907134"/>
            <a:ext cx="166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(2, 2.443e-5)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D24797-7C4A-7148-B7CA-E579B7CC9BFB}"/>
              </a:ext>
            </a:extLst>
          </p:cNvPr>
          <p:cNvSpPr txBox="1"/>
          <p:nvPr/>
        </p:nvSpPr>
        <p:spPr>
          <a:xfrm>
            <a:off x="5133165" y="3842703"/>
            <a:ext cx="312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Normalize with (u2-u1)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CD44A7-5E97-154D-A6E4-315AD7BCF47A}"/>
              </a:ext>
            </a:extLst>
          </p:cNvPr>
          <p:cNvSpPr txBox="1"/>
          <p:nvPr/>
        </p:nvSpPr>
        <p:spPr>
          <a:xfrm>
            <a:off x="1177636" y="4737964"/>
            <a:ext cx="193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Rate = 0.0240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11BF1B-C654-094B-8560-AA3D95B6B7D0}"/>
              </a:ext>
            </a:extLst>
          </p:cNvPr>
          <p:cNvSpPr txBox="1"/>
          <p:nvPr/>
        </p:nvSpPr>
        <p:spPr>
          <a:xfrm>
            <a:off x="7285369" y="5230267"/>
            <a:ext cx="193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Rate = 0.0197</a:t>
            </a:r>
          </a:p>
        </p:txBody>
      </p:sp>
    </p:spTree>
    <p:extLst>
      <p:ext uri="{BB962C8B-B14F-4D97-AF65-F5344CB8AC3E}">
        <p14:creationId xmlns:p14="http://schemas.microsoft.com/office/powerpoint/2010/main" val="177662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0C2F15-1FC6-2A43-AB96-38929CBF1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933" y="688687"/>
            <a:ext cx="2781300" cy="2044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95BA5C-AD1F-9C43-A1F7-098686B87944}"/>
              </a:ext>
            </a:extLst>
          </p:cNvPr>
          <p:cNvSpPr txBox="1"/>
          <p:nvPr/>
        </p:nvSpPr>
        <p:spPr>
          <a:xfrm>
            <a:off x="6613815" y="688687"/>
            <a:ext cx="146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(1, 0.001106)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0FDEA-4106-E843-87B9-CAF05B3B83FD}"/>
              </a:ext>
            </a:extLst>
          </p:cNvPr>
          <p:cNvSpPr txBox="1"/>
          <p:nvPr/>
        </p:nvSpPr>
        <p:spPr>
          <a:xfrm>
            <a:off x="7195706" y="1866323"/>
            <a:ext cx="146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(2, 1.432e-5)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A588F3-CE46-0A4D-8E17-66C9E439E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24" y="688687"/>
            <a:ext cx="3274867" cy="21094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C07021-84B1-3443-B05D-2C1BB5792AF2}"/>
              </a:ext>
            </a:extLst>
          </p:cNvPr>
          <p:cNvSpPr txBox="1"/>
          <p:nvPr/>
        </p:nvSpPr>
        <p:spPr>
          <a:xfrm>
            <a:off x="1944834" y="688687"/>
            <a:ext cx="146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(1, 0.001272)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E49698-0CF5-E047-A32A-ADB1D1D0E2B1}"/>
              </a:ext>
            </a:extLst>
          </p:cNvPr>
          <p:cNvSpPr txBox="1"/>
          <p:nvPr/>
        </p:nvSpPr>
        <p:spPr>
          <a:xfrm>
            <a:off x="2704235" y="1681657"/>
            <a:ext cx="146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(2, 2548e-5)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90880E-639E-C447-A1C8-18B08F363D70}"/>
              </a:ext>
            </a:extLst>
          </p:cNvPr>
          <p:cNvSpPr txBox="1"/>
          <p:nvPr/>
        </p:nvSpPr>
        <p:spPr>
          <a:xfrm>
            <a:off x="1177635" y="263236"/>
            <a:ext cx="723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Comparing the scale of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and that of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d_ret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525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0FC261-97E4-DD4C-8E58-8F7EFDED870A}"/>
              </a:ext>
            </a:extLst>
          </p:cNvPr>
          <p:cNvSpPr txBox="1"/>
          <p:nvPr/>
        </p:nvSpPr>
        <p:spPr>
          <a:xfrm>
            <a:off x="391886" y="263282"/>
            <a:ext cx="3651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u0 = u1, </a:t>
            </a:r>
            <a:r>
              <a:rPr lang="en-US" dirty="0" err="1"/>
              <a:t>test_case</a:t>
            </a:r>
            <a:r>
              <a:rPr lang="en-US" dirty="0"/>
              <a:t> = 1, no normalization, gamma = 1e-5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9E8734-0E78-1B4E-AD23-23578BED4DE8}"/>
              </a:ext>
            </a:extLst>
          </p:cNvPr>
          <p:cNvSpPr txBox="1"/>
          <p:nvPr/>
        </p:nvSpPr>
        <p:spPr>
          <a:xfrm>
            <a:off x="487218" y="3782953"/>
            <a:ext cx="3651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u0 = u1, </a:t>
            </a:r>
            <a:r>
              <a:rPr lang="en-US" dirty="0" err="1"/>
              <a:t>test_case</a:t>
            </a:r>
            <a:r>
              <a:rPr lang="en-US" dirty="0"/>
              <a:t> = 1, with normalization, gamma = 0.1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F03316-7270-4A48-8A5D-FE84EDCE3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32" y="4356760"/>
            <a:ext cx="3334987" cy="25012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102223-757E-6E48-9829-5450ACC18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84" y="924173"/>
            <a:ext cx="3552205" cy="26641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4F9351-0C0B-3748-8118-5864E6FF0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5271" y="4264187"/>
            <a:ext cx="3259793" cy="24448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EB46D9-17FB-894B-90D6-FA9FF5D240B1}"/>
              </a:ext>
            </a:extLst>
          </p:cNvPr>
          <p:cNvSpPr txBox="1"/>
          <p:nvPr/>
        </p:nvSpPr>
        <p:spPr>
          <a:xfrm>
            <a:off x="5135271" y="3782953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convergent with Damping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DF0008-D7C0-B549-93A2-A7227A101207}"/>
              </a:ext>
            </a:extLst>
          </p:cNvPr>
          <p:cNvSpPr txBox="1"/>
          <p:nvPr/>
        </p:nvSpPr>
        <p:spPr>
          <a:xfrm>
            <a:off x="7058295" y="4106118"/>
            <a:ext cx="1602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Damping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28BF469-C7FD-774F-BD8E-F5E4ABAFB8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2631" y="577155"/>
            <a:ext cx="3508830" cy="26316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D0B002F-AEF5-7E4D-B3DE-DA4D32B8B6C7}"/>
              </a:ext>
            </a:extLst>
          </p:cNvPr>
          <p:cNvSpPr txBox="1"/>
          <p:nvPr/>
        </p:nvSpPr>
        <p:spPr>
          <a:xfrm>
            <a:off x="5009342" y="11854"/>
            <a:ext cx="365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normalization, no damping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DBA48E9-F390-2340-B14F-1226ADA0E8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2016" y="430152"/>
            <a:ext cx="2468658" cy="185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4ECF96-446D-2548-954E-E0B9EAD67E9C}"/>
              </a:ext>
            </a:extLst>
          </p:cNvPr>
          <p:cNvSpPr txBox="1"/>
          <p:nvPr/>
        </p:nvSpPr>
        <p:spPr>
          <a:xfrm>
            <a:off x="400132" y="288348"/>
            <a:ext cx="4023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u0 = u1, </a:t>
            </a:r>
            <a:r>
              <a:rPr lang="en-US" dirty="0" err="1"/>
              <a:t>test_case</a:t>
            </a:r>
            <a:r>
              <a:rPr lang="en-US" dirty="0"/>
              <a:t> = 2, no normalize, gamma = 1.0e-5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9E8734-0E78-1B4E-AD23-23578BED4DE8}"/>
              </a:ext>
            </a:extLst>
          </p:cNvPr>
          <p:cNvSpPr txBox="1"/>
          <p:nvPr/>
        </p:nvSpPr>
        <p:spPr>
          <a:xfrm>
            <a:off x="409632" y="5367463"/>
            <a:ext cx="3186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u0 = u1, </a:t>
            </a:r>
            <a:r>
              <a:rPr lang="en-US" dirty="0" err="1"/>
              <a:t>test_case</a:t>
            </a:r>
            <a:r>
              <a:rPr lang="en-US" dirty="0"/>
              <a:t> = 2, with normalization and damping, no convergence.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95A774-58F2-FB4A-B85D-9133B0250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54" y="1181100"/>
            <a:ext cx="3556000" cy="2667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22E408-D3C8-9E4E-8388-62AABC689F3C}"/>
              </a:ext>
            </a:extLst>
          </p:cNvPr>
          <p:cNvSpPr txBox="1"/>
          <p:nvPr/>
        </p:nvSpPr>
        <p:spPr>
          <a:xfrm>
            <a:off x="4695041" y="288347"/>
            <a:ext cx="4023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normalize, no damping</a:t>
            </a:r>
          </a:p>
          <a:p>
            <a:r>
              <a:rPr lang="en-US" dirty="0" err="1"/>
              <a:t>enable_damp_newton</a:t>
            </a:r>
            <a:r>
              <a:rPr lang="en-US" dirty="0"/>
              <a:t> = 0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D96F45-7CBA-154E-9004-6A47579EF1E0}"/>
              </a:ext>
            </a:extLst>
          </p:cNvPr>
          <p:cNvSpPr txBox="1"/>
          <p:nvPr/>
        </p:nvSpPr>
        <p:spPr>
          <a:xfrm>
            <a:off x="4695041" y="3900557"/>
            <a:ext cx="318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Normalize and no damping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A340175-097F-954A-BD23-2B6B5026F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151" y="1104900"/>
            <a:ext cx="3657600" cy="2743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AC1122-0945-1E4C-96E2-1B213B643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251" y="4039406"/>
            <a:ext cx="3541485" cy="265611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A8391FE-9180-1F43-9787-6174F3C31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2951" y="829544"/>
            <a:ext cx="2668079" cy="200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79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1785F4-9CBE-D549-AFD4-6B634BE116D8}"/>
              </a:ext>
            </a:extLst>
          </p:cNvPr>
          <p:cNvSpPr txBox="1"/>
          <p:nvPr/>
        </p:nvSpPr>
        <p:spPr>
          <a:xfrm>
            <a:off x="4595850" y="598615"/>
            <a:ext cx="402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u0 = u1, </a:t>
            </a:r>
            <a:r>
              <a:rPr lang="en-US" dirty="0" err="1"/>
              <a:t>test_case</a:t>
            </a:r>
            <a:r>
              <a:rPr lang="en-US" dirty="0"/>
              <a:t> = 3, also converges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D6BFE5-9228-FD4A-B739-AD754C10FCED}"/>
              </a:ext>
            </a:extLst>
          </p:cNvPr>
          <p:cNvSpPr txBox="1"/>
          <p:nvPr/>
        </p:nvSpPr>
        <p:spPr>
          <a:xfrm>
            <a:off x="472341" y="112989"/>
            <a:ext cx="3575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u0 = u2, d0 = 10, </a:t>
            </a:r>
            <a:r>
              <a:rPr lang="en-US" dirty="0" err="1"/>
              <a:t>test_case</a:t>
            </a:r>
            <a:r>
              <a:rPr lang="en-US" dirty="0"/>
              <a:t> = 3, converges immediately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FA8EA-02A9-B149-AEB9-F2F2A56FB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325" y="1036319"/>
            <a:ext cx="3274424" cy="24558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C7CB3C-84C7-1B49-82BE-3B23B54E3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94" y="4380411"/>
            <a:ext cx="3042194" cy="22816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5D19C93-A62B-A545-9A24-12D223E6C62D}"/>
              </a:ext>
            </a:extLst>
          </p:cNvPr>
          <p:cNvSpPr txBox="1"/>
          <p:nvPr/>
        </p:nvSpPr>
        <p:spPr>
          <a:xfrm>
            <a:off x="472341" y="3786647"/>
            <a:ext cx="4023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u0 = u1, </a:t>
            </a:r>
            <a:r>
              <a:rPr lang="en-US" dirty="0" err="1"/>
              <a:t>test_case</a:t>
            </a:r>
            <a:r>
              <a:rPr lang="en-US" dirty="0"/>
              <a:t> = 3, with normalization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5DBD4E-76F0-B24A-8A72-904A830BF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79" y="967947"/>
            <a:ext cx="3480097" cy="26100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B9B86D-CC5B-0248-8F03-6E4F37C359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5850" y="4182746"/>
            <a:ext cx="3471817" cy="26038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52FDD0-5572-A84D-B36D-81009565C442}"/>
              </a:ext>
            </a:extLst>
          </p:cNvPr>
          <p:cNvSpPr txBox="1"/>
          <p:nvPr/>
        </p:nvSpPr>
        <p:spPr>
          <a:xfrm>
            <a:off x="4496097" y="3492137"/>
            <a:ext cx="4023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u0 = u1, </a:t>
            </a:r>
            <a:r>
              <a:rPr lang="en-US" dirty="0" err="1"/>
              <a:t>test_case</a:t>
            </a:r>
            <a:r>
              <a:rPr lang="en-US" dirty="0"/>
              <a:t> = 3, with normalization, and damping.  Normalization is </a:t>
            </a:r>
            <a:r>
              <a:rPr lang="en-US"/>
              <a:t>also essential.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13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A3FAB9-F396-3C4B-BF94-339315CBCEDA}"/>
              </a:ext>
            </a:extLst>
          </p:cNvPr>
          <p:cNvSpPr txBox="1"/>
          <p:nvPr/>
        </p:nvSpPr>
        <p:spPr>
          <a:xfrm>
            <a:off x="202518" y="159027"/>
            <a:ext cx="4023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u0 = u1, </a:t>
            </a:r>
            <a:r>
              <a:rPr lang="en-US" dirty="0" err="1"/>
              <a:t>test_case</a:t>
            </a:r>
            <a:r>
              <a:rPr lang="en-US" dirty="0"/>
              <a:t> = 3, d0 = 20</a:t>
            </a:r>
          </a:p>
          <a:p>
            <a:r>
              <a:rPr lang="en-US" dirty="0"/>
              <a:t>No normalization, no damping, not converge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EC3D42-D93F-8A4B-8405-C1D425D5C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2357"/>
            <a:ext cx="3642610" cy="27319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146719-649E-F34F-A996-1F05992AE8DD}"/>
              </a:ext>
            </a:extLst>
          </p:cNvPr>
          <p:cNvSpPr txBox="1"/>
          <p:nvPr/>
        </p:nvSpPr>
        <p:spPr>
          <a:xfrm>
            <a:off x="4537174" y="159027"/>
            <a:ext cx="4023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Normalize did not help, damping only also did not help. Converged with both normalizing and damping.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6E63E4-70D4-C14B-8719-933FE5BCC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602" y="1031141"/>
            <a:ext cx="3710899" cy="27831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2C2F53-954E-D94F-8CA2-8D09E2A0CFF0}"/>
              </a:ext>
            </a:extLst>
          </p:cNvPr>
          <p:cNvSpPr txBox="1"/>
          <p:nvPr/>
        </p:nvSpPr>
        <p:spPr>
          <a:xfrm>
            <a:off x="202518" y="3924057"/>
            <a:ext cx="4023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u0 = u1, </a:t>
            </a:r>
            <a:r>
              <a:rPr lang="en-US" dirty="0" err="1"/>
              <a:t>test_case</a:t>
            </a:r>
            <a:r>
              <a:rPr lang="en-US" dirty="0"/>
              <a:t> = 3, d0 = 30</a:t>
            </a:r>
          </a:p>
          <a:p>
            <a:r>
              <a:rPr lang="en-US" dirty="0"/>
              <a:t>No normalization, no damping, not converge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111039-6E5D-7945-ABF2-13C05CF47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927" y="4576315"/>
            <a:ext cx="3042247" cy="2281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4A5145-728F-C34B-B19D-59F7D246B6D2}"/>
              </a:ext>
            </a:extLst>
          </p:cNvPr>
          <p:cNvSpPr txBox="1"/>
          <p:nvPr/>
        </p:nvSpPr>
        <p:spPr>
          <a:xfrm>
            <a:off x="5120244" y="3814315"/>
            <a:ext cx="4023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u0 = u1, </a:t>
            </a:r>
            <a:r>
              <a:rPr lang="en-US" dirty="0" err="1"/>
              <a:t>test_case</a:t>
            </a:r>
            <a:r>
              <a:rPr lang="en-US" dirty="0"/>
              <a:t> = 3, d0 = 30</a:t>
            </a:r>
          </a:p>
          <a:p>
            <a:r>
              <a:rPr lang="en-US" dirty="0"/>
              <a:t>Damping did not help.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BE433B-F5DB-B340-8C04-7A7EC5A315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049" y="4576315"/>
            <a:ext cx="3042247" cy="228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88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1C6509-F998-9A46-948F-976E316818B2}"/>
              </a:ext>
            </a:extLst>
          </p:cNvPr>
          <p:cNvSpPr txBox="1"/>
          <p:nvPr/>
        </p:nvSpPr>
        <p:spPr>
          <a:xfrm>
            <a:off x="332046" y="209970"/>
            <a:ext cx="4023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u0 = u2, </a:t>
            </a:r>
            <a:r>
              <a:rPr lang="en-US" dirty="0" err="1"/>
              <a:t>test_case</a:t>
            </a:r>
            <a:r>
              <a:rPr lang="en-US" dirty="0"/>
              <a:t> = 4, No normalize, No damping. Converges super fast.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695E20-2041-F547-8E0D-E285836D62EC}"/>
              </a:ext>
            </a:extLst>
          </p:cNvPr>
          <p:cNvSpPr txBox="1"/>
          <p:nvPr/>
        </p:nvSpPr>
        <p:spPr>
          <a:xfrm>
            <a:off x="4490389" y="209969"/>
            <a:ext cx="402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U0 = u1, also converges fast.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42193C-2B21-254E-84A3-4C13433A9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46" y="856301"/>
            <a:ext cx="3339802" cy="25048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883065-6BAE-E841-92D5-80F5F54A0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645" y="1097280"/>
            <a:ext cx="3576319" cy="26822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F747D74-4A4D-A640-B88D-AE2B6100A48E}"/>
              </a:ext>
            </a:extLst>
          </p:cNvPr>
          <p:cNvSpPr txBox="1"/>
          <p:nvPr/>
        </p:nvSpPr>
        <p:spPr>
          <a:xfrm>
            <a:off x="4490389" y="3928166"/>
            <a:ext cx="3899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damping, converged in 7 steps.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9E2AD3F-E244-DB46-A3F3-F466D7FA6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17" y="4453651"/>
            <a:ext cx="2746103" cy="20595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20B3A78-3043-3A4B-8C0E-DC5C759621B6}"/>
              </a:ext>
            </a:extLst>
          </p:cNvPr>
          <p:cNvSpPr txBox="1"/>
          <p:nvPr/>
        </p:nvSpPr>
        <p:spPr>
          <a:xfrm>
            <a:off x="271086" y="3928166"/>
            <a:ext cx="3899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With normalization.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9E3C76-3793-E248-8B96-10BECDBEC8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9606" y="4297498"/>
            <a:ext cx="3380395" cy="253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12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06FAE7-4951-624E-9247-172714EFB1DD}"/>
              </a:ext>
            </a:extLst>
          </p:cNvPr>
          <p:cNvSpPr txBox="1"/>
          <p:nvPr/>
        </p:nvSpPr>
        <p:spPr>
          <a:xfrm>
            <a:off x="1648918" y="1633928"/>
            <a:ext cx="4287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Damping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Why is damping dependent on normalization? </a:t>
            </a:r>
          </a:p>
        </p:txBody>
      </p:sp>
    </p:spTree>
    <p:extLst>
      <p:ext uri="{BB962C8B-B14F-4D97-AF65-F5344CB8AC3E}">
        <p14:creationId xmlns:p14="http://schemas.microsoft.com/office/powerpoint/2010/main" val="4015214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7704</TotalTime>
  <Words>490</Words>
  <Application>Microsoft Macintosh PowerPoint</Application>
  <PresentationFormat>Letter Paper (8.5x11 in)</PresentationFormat>
  <Paragraphs>58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The optimization package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optimization package</dc:title>
  <dc:creator>Lu, Kathy</dc:creator>
  <cp:lastModifiedBy>Lu, Kathy</cp:lastModifiedBy>
  <cp:revision>109</cp:revision>
  <dcterms:created xsi:type="dcterms:W3CDTF">2018-01-27T08:10:43Z</dcterms:created>
  <dcterms:modified xsi:type="dcterms:W3CDTF">2019-04-04T21:29:07Z</dcterms:modified>
</cp:coreProperties>
</file>