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7" r:id="rId4"/>
    <p:sldId id="260" r:id="rId5"/>
    <p:sldId id="263" r:id="rId6"/>
    <p:sldId id="268" r:id="rId7"/>
    <p:sldId id="261" r:id="rId8"/>
    <p:sldId id="266" r:id="rId9"/>
    <p:sldId id="265" r:id="rId10"/>
    <p:sldId id="276" r:id="rId11"/>
    <p:sldId id="277" r:id="rId12"/>
    <p:sldId id="272" r:id="rId13"/>
    <p:sldId id="273" r:id="rId14"/>
    <p:sldId id="275" r:id="rId15"/>
    <p:sldId id="278" r:id="rId16"/>
    <p:sldId id="279" r:id="rId1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/>
    <p:restoredTop sz="94771"/>
  </p:normalViewPr>
  <p:slideViewPr>
    <p:cSldViewPr snapToGrid="0" snapToObjects="1">
      <p:cViewPr>
        <p:scale>
          <a:sx n="136" d="100"/>
          <a:sy n="136" d="100"/>
        </p:scale>
        <p:origin x="46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8129"/>
          </a:xfrm>
        </p:spPr>
        <p:txBody>
          <a:bodyPr/>
          <a:lstStyle/>
          <a:p>
            <a:r>
              <a:rPr lang="en-US" dirty="0"/>
              <a:t>The OPT_PDE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EFC5-4B3C-8844-B9D5-5449071EAE06}"/>
              </a:ext>
            </a:extLst>
          </p:cNvPr>
          <p:cNvSpPr txBox="1"/>
          <p:nvPr/>
        </p:nvSpPr>
        <p:spPr>
          <a:xfrm>
            <a:off x="1485900" y="3068515"/>
            <a:ext cx="626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test_case</a:t>
            </a:r>
            <a:r>
              <a:rPr lang="en-US" dirty="0"/>
              <a:t>: decide which test case to run</a:t>
            </a:r>
          </a:p>
          <a:p>
            <a:r>
              <a:rPr lang="en-US" dirty="0"/>
              <a:t>%            1 -- spot diffusion</a:t>
            </a:r>
          </a:p>
          <a:p>
            <a:r>
              <a:rPr lang="en-US" dirty="0"/>
              <a:t>%            2 -- layered diffusion</a:t>
            </a:r>
          </a:p>
          <a:p>
            <a:r>
              <a:rPr lang="en-US" dirty="0"/>
              <a:t>%            3 -- tensor diffusion</a:t>
            </a:r>
          </a:p>
          <a:p>
            <a:r>
              <a:rPr lang="en-US" dirty="0"/>
              <a:t>%            4 -- tensor cross  diffusion</a:t>
            </a:r>
          </a:p>
          <a:p>
            <a:r>
              <a:rPr lang="en-US" dirty="0"/>
              <a:t>%            5 -- mem17 diffusion 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CD74D-2EB2-274D-99F5-509F2E2E830E}"/>
              </a:ext>
            </a:extLst>
          </p:cNvPr>
          <p:cNvSpPr txBox="1"/>
          <p:nvPr/>
        </p:nvSpPr>
        <p:spPr>
          <a:xfrm>
            <a:off x="520700" y="115044"/>
            <a:ext cx="749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for the mem17 problem</a:t>
            </a:r>
          </a:p>
          <a:p>
            <a:endParaRPr lang="en-US" dirty="0"/>
          </a:p>
          <a:p>
            <a:r>
              <a:rPr lang="en-US" sz="1400" dirty="0"/>
              <a:t>&gt;&gt; test('mem17');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1.00e-05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30.00</a:t>
            </a:r>
          </a:p>
          <a:p>
            <a:r>
              <a:rPr lang="en-US" sz="1400" dirty="0"/>
              <a:t>Function test(): </a:t>
            </a:r>
            <a:r>
              <a:rPr lang="en-US" sz="1400" dirty="0">
                <a:solidFill>
                  <a:srgbClr val="FF0000"/>
                </a:solidFill>
              </a:rPr>
              <a:t>Set </a:t>
            </a:r>
            <a:r>
              <a:rPr lang="en-US" sz="1400" dirty="0" err="1">
                <a:solidFill>
                  <a:srgbClr val="FF0000"/>
                </a:solidFill>
              </a:rPr>
              <a:t>update_option</a:t>
            </a:r>
            <a:r>
              <a:rPr lang="en-US" sz="1400" dirty="0">
                <a:solidFill>
                  <a:srgbClr val="FF0000"/>
                </a:solidFill>
              </a:rPr>
              <a:t> = 2 ---</a:t>
            </a:r>
          </a:p>
          <a:p>
            <a:endParaRPr lang="en-US" sz="1400" dirty="0"/>
          </a:p>
          <a:p>
            <a:r>
              <a:rPr lang="en-US" sz="1400" dirty="0"/>
              <a:t>--- test case 5: </a:t>
            </a:r>
            <a:r>
              <a:rPr lang="en-US" sz="1400" dirty="0" err="1"/>
              <a:t>scale_by_magnification</a:t>
            </a:r>
            <a:r>
              <a:rPr lang="en-US" sz="1400" dirty="0"/>
              <a:t> of 98. ---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4.265e+01 	 0.00e+00 	 0.00e+00 	 0.15558 </a:t>
            </a:r>
          </a:p>
          <a:p>
            <a:r>
              <a:rPr lang="en-US" sz="1400" dirty="0"/>
              <a:t>1.722e+00 	  2.080e-01 	 1.00e+00 	 7.63e+00 	 0.14611 </a:t>
            </a:r>
          </a:p>
          <a:p>
            <a:r>
              <a:rPr lang="en-US" sz="1400" dirty="0"/>
              <a:t>1.664e+00 	  1.537e-02 	 1.00e+00 	 9.59e+00 	 0.15332 </a:t>
            </a:r>
          </a:p>
          <a:p>
            <a:r>
              <a:rPr lang="en-US" sz="1400" dirty="0"/>
              <a:t>1.713e+00 	  5.948e-04 	 1.00e+00 	 9.68e+00 	 0.15344 </a:t>
            </a:r>
          </a:p>
          <a:p>
            <a:r>
              <a:rPr lang="en-US" sz="1400" dirty="0"/>
              <a:t>Number of newton steps: 4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1.713e+00 	  4.798e-07 	 0.00e+00 	 9.68e+00 	 0.15344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/>
              <a:t>Elapsed time is 1.039142 seconds.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C37-F8F4-E848-8DF7-2A6E084930C9}"/>
              </a:ext>
            </a:extLst>
          </p:cNvPr>
          <p:cNvSpPr txBox="1"/>
          <p:nvPr/>
        </p:nvSpPr>
        <p:spPr>
          <a:xfrm>
            <a:off x="520700" y="625518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Converged to 0.1544 um^2/s, while it was 0.11 um^2/s in the paper. 1/16 pixel/um was used. (Now 1/6.4 pixel/um)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F1789-D211-7C4A-BFDB-CE4BDED3DE29}"/>
              </a:ext>
            </a:extLst>
          </p:cNvPr>
          <p:cNvSpPr txBox="1"/>
          <p:nvPr/>
        </p:nvSpPr>
        <p:spPr>
          <a:xfrm>
            <a:off x="4686300" y="13081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is zero because of the initial guess.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Updating u, v, and d in outer iterations increase stability. </a:t>
            </a:r>
          </a:p>
        </p:txBody>
      </p:sp>
    </p:spTree>
    <p:extLst>
      <p:ext uri="{BB962C8B-B14F-4D97-AF65-F5344CB8AC3E}">
        <p14:creationId xmlns:p14="http://schemas.microsoft.com/office/powerpoint/2010/main" val="3249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C8002-1235-3749-B811-156523F3C531}"/>
              </a:ext>
            </a:extLst>
          </p:cNvPr>
          <p:cNvSpPr txBox="1"/>
          <p:nvPr/>
        </p:nvSpPr>
        <p:spPr>
          <a:xfrm>
            <a:off x="520700" y="115044"/>
            <a:ext cx="749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H3K9me converged to very small diffusion coefficients. </a:t>
            </a:r>
            <a:endParaRPr lang="en-US" dirty="0"/>
          </a:p>
          <a:p>
            <a:r>
              <a:rPr lang="en-US" sz="1400" dirty="0"/>
              <a:t>&gt;&gt; test('h3k9’);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6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1.00e+00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10.00</a:t>
            </a:r>
          </a:p>
          <a:p>
            <a:r>
              <a:rPr lang="en-US" sz="1400" dirty="0"/>
              <a:t>Function test(): Set </a:t>
            </a:r>
            <a:r>
              <a:rPr lang="en-US" sz="1400" dirty="0" err="1"/>
              <a:t>update_option</a:t>
            </a:r>
            <a:r>
              <a:rPr lang="en-US" sz="1400" dirty="0"/>
              <a:t> = 2 ---</a:t>
            </a:r>
          </a:p>
          <a:p>
            <a:r>
              <a:rPr lang="en-US" sz="1400" dirty="0"/>
              <a:t>Function test(): Set magnification = 99 ---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3.100e+04 	 0.00e+00 	 0.00e+00 	 0.0057696    0.015168 </a:t>
            </a:r>
          </a:p>
          <a:p>
            <a:r>
              <a:rPr lang="en-US" sz="1400" dirty="0"/>
              <a:t>-1.565e+01 	  4.324e+01 	 1.00e+00 	 1.06e+01 	 0  0 </a:t>
            </a:r>
          </a:p>
          <a:p>
            <a:r>
              <a:rPr lang="en-US" sz="1400" dirty="0"/>
              <a:t>-2.375e+01 	  6.373e-02 	 1.00e+00 	 2.97e+01 	 0  8.4781e-08 </a:t>
            </a:r>
          </a:p>
          <a:p>
            <a:r>
              <a:rPr lang="en-US" sz="1400" dirty="0"/>
              <a:t>-2.382e+01 	  5.118e-02 	 1.36e-01 	 2.97e+01 	 0  9.5158e-08 </a:t>
            </a:r>
          </a:p>
          <a:p>
            <a:r>
              <a:rPr lang="en-US" sz="1400" dirty="0"/>
              <a:t>-2.383e+01 	  5.028e-02 	 1.92e-02 	 2.97e+01 	 0  1.0552e-07 </a:t>
            </a:r>
          </a:p>
          <a:p>
            <a:r>
              <a:rPr lang="en-US" sz="1400" dirty="0"/>
              <a:t>-2.384e+01 	  4.936e-02 	 1.95e-02 	 2.97e+01 	 0  1.1586e-07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/>
              <a:t>Number of newton steps: 10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compute_objective</a:t>
            </a:r>
            <a:r>
              <a:rPr lang="en-US" sz="1400" dirty="0"/>
              <a:t>(): abs(</a:t>
            </a:r>
            <a:r>
              <a:rPr lang="en-US" sz="1400" dirty="0" err="1"/>
              <a:t>dd</a:t>
            </a:r>
            <a:r>
              <a:rPr lang="en-US" sz="1400" dirty="0"/>
              <a:t>)&lt;=eps, do not normalize ---</a:t>
            </a:r>
          </a:p>
          <a:p>
            <a:r>
              <a:rPr lang="en-US" sz="1400" dirty="0"/>
              <a:t>-2.428e+01 	  1.075e-02 	 0.00e+00 	 3.01e+01 	 0  6.2966e-07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Elapsed time is 11.216736 seconds.</a:t>
            </a:r>
          </a:p>
        </p:txBody>
      </p:sp>
    </p:spTree>
    <p:extLst>
      <p:ext uri="{BB962C8B-B14F-4D97-AF65-F5344CB8AC3E}">
        <p14:creationId xmlns:p14="http://schemas.microsoft.com/office/powerpoint/2010/main" val="41158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68757-28D3-E54B-826A-73D56E725A5C}"/>
              </a:ext>
            </a:extLst>
          </p:cNvPr>
          <p:cNvSpPr txBox="1"/>
          <p:nvPr/>
        </p:nvSpPr>
        <p:spPr>
          <a:xfrm>
            <a:off x="457200" y="17444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new simulation with continuous diffusion coefficients </a:t>
            </a:r>
            <a:r>
              <a:rPr lang="en-US" dirty="0"/>
              <a:t>using the </a:t>
            </a:r>
            <a:r>
              <a:rPr lang="en-US" dirty="0" err="1"/>
              <a:t>diffusion_analysis</a:t>
            </a:r>
            <a:r>
              <a:rPr lang="en-US" dirty="0"/>
              <a:t> package and the input data in  “simulation/</a:t>
            </a:r>
            <a:r>
              <a:rPr lang="en-US" dirty="0" err="1"/>
              <a:t>layered_diffusion_general</a:t>
            </a:r>
            <a:r>
              <a:rPr lang="en-US" dirty="0"/>
              <a:t>”</a:t>
            </a:r>
          </a:p>
          <a:p>
            <a:r>
              <a:rPr lang="en-US" dirty="0"/>
              <a:t>&gt;&gt; </a:t>
            </a:r>
            <a:r>
              <a:rPr lang="en-US" dirty="0" err="1"/>
              <a:t>cell_name</a:t>
            </a:r>
            <a:r>
              <a:rPr lang="en-US" dirty="0"/>
              <a:t> = '</a:t>
            </a:r>
            <a:r>
              <a:rPr lang="en-US" dirty="0" err="1"/>
              <a:t>layered_diffusion_general</a:t>
            </a:r>
            <a:r>
              <a:rPr lang="en-US" dirty="0"/>
              <a:t>';</a:t>
            </a:r>
          </a:p>
          <a:p>
            <a:r>
              <a:rPr lang="en-US" dirty="0"/>
              <a:t>&gt;&gt; data = </a:t>
            </a:r>
            <a:r>
              <a:rPr lang="en-US" dirty="0" err="1"/>
              <a:t>sample_diffusion_init_data</a:t>
            </a:r>
            <a:r>
              <a:rPr lang="en-US" dirty="0"/>
              <a:t>(</a:t>
            </a:r>
            <a:r>
              <a:rPr lang="en-US" dirty="0" err="1"/>
              <a:t>cell_name</a:t>
            </a:r>
            <a:r>
              <a:rPr lang="en-US" dirty="0"/>
              <a:t>);</a:t>
            </a:r>
          </a:p>
          <a:p>
            <a:r>
              <a:rPr lang="en-US" dirty="0"/>
              <a:t>&gt;&gt; </a:t>
            </a:r>
            <a:r>
              <a:rPr lang="en-US" dirty="0" err="1"/>
              <a:t>computer_simulation</a:t>
            </a:r>
            <a:r>
              <a:rPr lang="en-US" dirty="0"/>
              <a:t>(data);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0D46A-6E89-8040-9527-0ADC36F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8772"/>
            <a:ext cx="8229600" cy="4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8DC74-7488-FF49-AAE6-7D26090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48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9B8EB-2783-8D4C-95AC-AF6270CD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" y="4548249"/>
            <a:ext cx="8906493" cy="2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9F6ED-5A1B-9145-A811-0D21D5A61AC7}"/>
              </a:ext>
            </a:extLst>
          </p:cNvPr>
          <p:cNvSpPr txBox="1"/>
          <p:nvPr/>
        </p:nvSpPr>
        <p:spPr>
          <a:xfrm>
            <a:off x="225631" y="178130"/>
            <a:ext cx="837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simulation results should be saved in the file “output/layered_diffusion_general_5_refined.mat” </a:t>
            </a:r>
            <a:r>
              <a:rPr lang="en-US" dirty="0"/>
              <a:t>and then used as the input for the optimization programs.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We are testing this in </a:t>
            </a:r>
            <a:r>
              <a:rPr lang="en-US" dirty="0" err="1">
                <a:solidFill>
                  <a:srgbClr val="FF0000"/>
                </a:solidFill>
              </a:rPr>
              <a:t>opt_pde</a:t>
            </a:r>
            <a:r>
              <a:rPr lang="en-US" dirty="0">
                <a:solidFill>
                  <a:srgbClr val="FF0000"/>
                </a:solidFill>
              </a:rPr>
              <a:t>/app/</a:t>
            </a:r>
            <a:r>
              <a:rPr lang="en-US" dirty="0" err="1">
                <a:solidFill>
                  <a:srgbClr val="FF0000"/>
                </a:solidFill>
              </a:rPr>
              <a:t>test.m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Need to incorporate </a:t>
            </a:r>
            <a:r>
              <a:rPr lang="en-US" dirty="0" err="1">
                <a:solidFill>
                  <a:srgbClr val="FF0000"/>
                </a:solidFill>
              </a:rPr>
              <a:t>opt_init_data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Mem17, h3k9me, and general diffusion all do not work.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45994-C738-F043-B242-8F8DD14B5607}"/>
              </a:ext>
            </a:extLst>
          </p:cNvPr>
          <p:cNvSpPr txBox="1"/>
          <p:nvPr/>
        </p:nvSpPr>
        <p:spPr>
          <a:xfrm>
            <a:off x="661183" y="2274838"/>
            <a:ext cx="8145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test('general');</a:t>
            </a:r>
          </a:p>
          <a:p>
            <a:r>
              <a:rPr lang="en-US" dirty="0"/>
              <a:t>Function test() parameters: </a:t>
            </a:r>
          </a:p>
          <a:p>
            <a:r>
              <a:rPr lang="en-US" dirty="0" err="1"/>
              <a:t>init_u_tag</a:t>
            </a:r>
            <a:r>
              <a:rPr lang="en-US" dirty="0"/>
              <a:t> = 2</a:t>
            </a:r>
          </a:p>
          <a:p>
            <a:r>
              <a:rPr lang="en-US" dirty="0" err="1"/>
              <a:t>enable_normalize</a:t>
            </a:r>
            <a:r>
              <a:rPr lang="en-US" dirty="0"/>
              <a:t> = 1</a:t>
            </a:r>
          </a:p>
          <a:p>
            <a:r>
              <a:rPr lang="en-US" dirty="0" err="1"/>
              <a:t>enable_damp_newton</a:t>
            </a:r>
            <a:r>
              <a:rPr lang="en-US" dirty="0"/>
              <a:t> = 1</a:t>
            </a:r>
          </a:p>
          <a:p>
            <a:r>
              <a:rPr lang="en-US" dirty="0"/>
              <a:t>gamma = 1.00e-05</a:t>
            </a:r>
          </a:p>
          <a:p>
            <a:r>
              <a:rPr lang="en-US" dirty="0" err="1"/>
              <a:t>init_d</a:t>
            </a:r>
            <a:r>
              <a:rPr lang="en-US" dirty="0"/>
              <a:t> =  10.00</a:t>
            </a:r>
          </a:p>
          <a:p>
            <a:r>
              <a:rPr lang="en-US" dirty="0"/>
              <a:t>Function test(): Set </a:t>
            </a:r>
            <a:r>
              <a:rPr lang="en-US" dirty="0" err="1"/>
              <a:t>update_option</a:t>
            </a:r>
            <a:r>
              <a:rPr lang="en-US" dirty="0"/>
              <a:t> = 2 ---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AF390-4C2E-C447-B980-2128B0208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68"/>
          <a:stretch/>
        </p:blipFill>
        <p:spPr>
          <a:xfrm>
            <a:off x="661183" y="4830518"/>
            <a:ext cx="7231576" cy="1354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16C12-E7BD-034F-B74B-2B9F208C8229}"/>
              </a:ext>
            </a:extLst>
          </p:cNvPr>
          <p:cNvSpPr txBox="1"/>
          <p:nvPr/>
        </p:nvSpPr>
        <p:spPr>
          <a:xfrm>
            <a:off x="469900" y="61849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2756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0815D-E644-5642-8727-F848A86EEBA2}"/>
              </a:ext>
            </a:extLst>
          </p:cNvPr>
          <p:cNvSpPr txBox="1"/>
          <p:nvPr/>
        </p:nvSpPr>
        <p:spPr>
          <a:xfrm>
            <a:off x="340242" y="308344"/>
            <a:ext cx="491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constraint optimization also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94CA7-1186-D94E-9EAA-F343B8ED1F64}"/>
              </a:ext>
            </a:extLst>
          </p:cNvPr>
          <p:cNvSpPr txBox="1"/>
          <p:nvPr/>
        </p:nvSpPr>
        <p:spPr>
          <a:xfrm>
            <a:off x="340242" y="677676"/>
            <a:ext cx="6772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test(1);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x_0</a:t>
            </a:r>
          </a:p>
          <a:p>
            <a:r>
              <a:rPr lang="en-US" sz="1200" dirty="0"/>
              <a:t>6.900e+01 	  1.600e+01 	 0.00e+00 	 1.00e+01 	 10 </a:t>
            </a:r>
          </a:p>
          <a:p>
            <a:r>
              <a:rPr lang="en-US" sz="1200" dirty="0"/>
              <a:t>5.000e+00 	  0.000e+00 	 1.00e+00 	 0.00e+00 	 2 </a:t>
            </a:r>
          </a:p>
          <a:p>
            <a:r>
              <a:rPr lang="en-US" sz="1200" dirty="0"/>
              <a:t>Number of newton steps: 1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0.011152 seconds.</a:t>
            </a:r>
          </a:p>
        </p:txBody>
      </p:sp>
    </p:spTree>
    <p:extLst>
      <p:ext uri="{BB962C8B-B14F-4D97-AF65-F5344CB8AC3E}">
        <p14:creationId xmlns:p14="http://schemas.microsoft.com/office/powerpoint/2010/main" val="342667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69020-DD30-3745-A75C-509C8504CE51}"/>
              </a:ext>
            </a:extLst>
          </p:cNvPr>
          <p:cNvSpPr/>
          <p:nvPr/>
        </p:nvSpPr>
        <p:spPr>
          <a:xfrm>
            <a:off x="372139" y="871227"/>
            <a:ext cx="81977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&gt;&gt; test(5)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 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data.has_constraint</a:t>
            </a:r>
            <a:r>
              <a:rPr lang="en-US" sz="1200" dirty="0"/>
              <a:t> = 0 ---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x</a:t>
            </a:r>
          </a:p>
          <a:p>
            <a:r>
              <a:rPr lang="en-US" sz="1200" dirty="0"/>
              <a:t>5.667e+02 	  1.344e+02 	 0.00e+00 	 1.41e+01 	 10  10 </a:t>
            </a:r>
          </a:p>
          <a:p>
            <a:r>
              <a:rPr lang="en-US" sz="1200" dirty="0"/>
              <a:t>4.397e+01 	  3.191e+01 	 1.00e+00 	 0.00e+00 	 5.25        5.25 </a:t>
            </a:r>
          </a:p>
          <a:p>
            <a:r>
              <a:rPr lang="en-US" sz="1200" dirty="0"/>
              <a:t>-1.113e+01 	  6.530e+00 	 1.00e+00 	 0.00e+00 	 3.1012      3.1012 </a:t>
            </a:r>
          </a:p>
          <a:p>
            <a:r>
              <a:rPr lang="en-US" sz="1200" dirty="0"/>
              <a:t>-1.484e+01 	  7.838e-01 	 1.00e+00 	 0.00e+00 	 2.3567      2.3567 </a:t>
            </a:r>
          </a:p>
          <a:p>
            <a:r>
              <a:rPr lang="en-US" sz="1200" dirty="0"/>
              <a:t>-1.491e+01 	  1.955e-02 	 1.00e+00 	 0.00e+00 	 2.2392      2.2392 </a:t>
            </a:r>
          </a:p>
          <a:p>
            <a:r>
              <a:rPr lang="en-US" sz="1200" dirty="0"/>
              <a:t>-1.491e+01 	  1.348e-05 	 1.00e+00 	 0.00e+00 	 2.2361      2.2361 </a:t>
            </a:r>
          </a:p>
          <a:p>
            <a:r>
              <a:rPr lang="en-US" sz="1200" dirty="0"/>
              <a:t>-1.491e+01 	  6.424e-12 	 1.00e+00 	 0.00e+00 	 2.2361      2.2361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0.018400 seconds.</a:t>
            </a:r>
          </a:p>
        </p:txBody>
      </p:sp>
    </p:spTree>
    <p:extLst>
      <p:ext uri="{BB962C8B-B14F-4D97-AF65-F5344CB8AC3E}">
        <p14:creationId xmlns:p14="http://schemas.microsoft.com/office/powerpoint/2010/main" val="273944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312749" y="252324"/>
            <a:ext cx="53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4/4/2019: all five test cases seem to work fine.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760D2-2DD2-C441-BE1F-31A1A14CD14B}"/>
              </a:ext>
            </a:extLst>
          </p:cNvPr>
          <p:cNvSpPr txBox="1"/>
          <p:nvPr/>
        </p:nvSpPr>
        <p:spPr>
          <a:xfrm>
            <a:off x="462304" y="2194935"/>
            <a:ext cx="3042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test('spot211');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Function test() parameters: 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 10.00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C4879-DF65-FA46-88FD-294EFD6D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93" y="1694495"/>
            <a:ext cx="4124540" cy="30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15ED3-63D9-6B48-8BFF-964C897795CC}"/>
              </a:ext>
            </a:extLst>
          </p:cNvPr>
          <p:cNvSpPr txBox="1"/>
          <p:nvPr/>
        </p:nvSpPr>
        <p:spPr>
          <a:xfrm>
            <a:off x="158263" y="202224"/>
            <a:ext cx="3194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test('spot');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DB2D-C916-9342-ABEC-6942CE0973AA}"/>
              </a:ext>
            </a:extLst>
          </p:cNvPr>
          <p:cNvSpPr txBox="1"/>
          <p:nvPr/>
        </p:nvSpPr>
        <p:spPr>
          <a:xfrm>
            <a:off x="158261" y="3804525"/>
            <a:ext cx="3965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test('spot111');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B1DCC-4976-4C47-B9EE-A837E26C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13" y="234716"/>
            <a:ext cx="3835225" cy="2876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517D2-84AA-6940-A2E2-AA284FE8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3496672"/>
            <a:ext cx="4212139" cy="31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548244" y="850357"/>
            <a:ext cx="402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test('layer200');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0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99260-2286-D74A-8881-046EFBFF897F}"/>
              </a:ext>
            </a:extLst>
          </p:cNvPr>
          <p:cNvSpPr txBox="1"/>
          <p:nvPr/>
        </p:nvSpPr>
        <p:spPr>
          <a:xfrm>
            <a:off x="739978" y="4367994"/>
            <a:ext cx="4023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test('layer');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1.00e-05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10.00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2 ---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B36F3-1949-5441-A097-5106F992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08" y="3952789"/>
            <a:ext cx="3446315" cy="2584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767C7-CCDA-5043-9E23-CE5C5B048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786741"/>
            <a:ext cx="3318933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07AE80-0823-914F-A693-F2000BBB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82" y="3863679"/>
            <a:ext cx="3730430" cy="2797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86BAF8-91CC-6F4F-AC49-D33F8302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0" y="4247927"/>
            <a:ext cx="3480097" cy="2610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572000" y="3663794"/>
            <a:ext cx="402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Normalization is also essential before damping.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F50E-5210-F442-B593-F75AC7C99BB8}"/>
              </a:ext>
            </a:extLst>
          </p:cNvPr>
          <p:cNvSpPr txBox="1"/>
          <p:nvPr/>
        </p:nvSpPr>
        <p:spPr>
          <a:xfrm>
            <a:off x="178992" y="103125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test('tensor200');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B773-6941-3248-9FE4-F7FBAAAA5154}"/>
              </a:ext>
            </a:extLst>
          </p:cNvPr>
          <p:cNvSpPr txBox="1"/>
          <p:nvPr/>
        </p:nvSpPr>
        <p:spPr>
          <a:xfrm>
            <a:off x="198162" y="3638644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test('tensor110');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E3731-22CD-2041-9089-264F05156C70}"/>
              </a:ext>
            </a:extLst>
          </p:cNvPr>
          <p:cNvSpPr txBox="1"/>
          <p:nvPr/>
        </p:nvSpPr>
        <p:spPr>
          <a:xfrm>
            <a:off x="4502849" y="3402232"/>
            <a:ext cx="3480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test('tensor');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358AE7-6193-C842-92CB-F958B231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42" y="4337903"/>
            <a:ext cx="2742679" cy="2057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D0354-B91A-0940-BF11-40F12CCA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0" y="4048563"/>
            <a:ext cx="2185360" cy="1639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3A72-AFDE-0A4F-A6E4-BFA32BB43201}"/>
              </a:ext>
            </a:extLst>
          </p:cNvPr>
          <p:cNvSpPr txBox="1"/>
          <p:nvPr/>
        </p:nvSpPr>
        <p:spPr>
          <a:xfrm>
            <a:off x="3678259" y="655481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interesting that u and d take turns to converge.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BC302-CA54-F141-B3ED-C6DD74438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00" y="876301"/>
            <a:ext cx="3324940" cy="24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28DB-E4E9-6246-B1BE-519EADF8AB5B}"/>
              </a:ext>
            </a:extLst>
          </p:cNvPr>
          <p:cNvSpPr txBox="1"/>
          <p:nvPr/>
        </p:nvSpPr>
        <p:spPr>
          <a:xfrm>
            <a:off x="384907" y="117693"/>
            <a:ext cx="81545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Init_d</a:t>
            </a:r>
            <a:r>
              <a:rPr lang="en-US" sz="1200" b="1" dirty="0"/>
              <a:t> = 30 also converged, need to set gamma = 1 and </a:t>
            </a:r>
            <a:r>
              <a:rPr lang="en-US" sz="1200" b="1" dirty="0" err="1"/>
              <a:t>update_option</a:t>
            </a:r>
            <a:r>
              <a:rPr lang="en-US" sz="1200" b="1" dirty="0"/>
              <a:t> = 1 converges faster</a:t>
            </a:r>
          </a:p>
          <a:p>
            <a:endParaRPr lang="en-US" sz="1200" b="1" dirty="0"/>
          </a:p>
          <a:p>
            <a:r>
              <a:rPr lang="en-US" sz="1200" dirty="0"/>
              <a:t>&gt;&gt; test('tensord30');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Function test(): Set </a:t>
            </a:r>
            <a:r>
              <a:rPr lang="en-US" sz="1200" dirty="0" err="1">
                <a:solidFill>
                  <a:srgbClr val="FF0000"/>
                </a:solidFill>
              </a:rPr>
              <a:t>update_option</a:t>
            </a:r>
            <a:r>
              <a:rPr lang="en-US" sz="1200" dirty="0">
                <a:solidFill>
                  <a:srgbClr val="FF0000"/>
                </a:solidFill>
              </a:rPr>
              <a:t> = 1 </a:t>
            </a:r>
            <a:r>
              <a:rPr lang="en-US" sz="1200" dirty="0"/>
              <a:t>---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6.636e+01 	 0.00e+00 	 2.80e+01 	 13.1276      23.1206       5.0261 </a:t>
            </a:r>
          </a:p>
          <a:p>
            <a:r>
              <a:rPr lang="en-US" sz="1200" dirty="0"/>
              <a:t>5.241e-02 	  1.303e+01 	 1.00e+00 	 6.51e+00 	 5.84684       66.062      2.60439 </a:t>
            </a:r>
          </a:p>
          <a:p>
            <a:r>
              <a:rPr lang="en-US" sz="1200" dirty="0"/>
              <a:t>2.934e-02 	  3.223e+00 	 1.00e+00 	 2.80e+00 	 5.23573      42.0027       4.2913 </a:t>
            </a:r>
          </a:p>
          <a:p>
            <a:r>
              <a:rPr lang="en-US" sz="1200" dirty="0"/>
              <a:t>8.205e-03 	  1.238e+00 	 1.00e+00 	 1.36e+00 	 5.27793      44.0763      4.92953 </a:t>
            </a:r>
          </a:p>
          <a:p>
            <a:r>
              <a:rPr lang="en-US" sz="1200" dirty="0"/>
              <a:t>9.777e-03 	  8.895e-02 	 1.00e+00 	 1.60e+00 	 5.27559      43.2328       5.0394 </a:t>
            </a:r>
          </a:p>
          <a:p>
            <a:r>
              <a:rPr lang="en-US" sz="1200" dirty="0"/>
              <a:t>9.832e-03 	  1.791e-03 	 1.00e+00 	 1.63e+00 	 5.27522      43.2846      5.04322 </a:t>
            </a:r>
          </a:p>
          <a:p>
            <a:r>
              <a:rPr lang="en-US" sz="1200" dirty="0"/>
              <a:t>9.840e-03 	  4.625e-06 	 1.00e+00 	 1.63e+00 	 5.27523      43.2818       5.0432 </a:t>
            </a:r>
          </a:p>
          <a:p>
            <a:r>
              <a:rPr lang="en-US" sz="1200" dirty="0"/>
              <a:t>Number of newton steps: 7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……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4.527e+00 	 0.00e+00 	 2.80e+01 	 5.00001      99.9836      5.00012 </a:t>
            </a:r>
          </a:p>
          <a:p>
            <a:r>
              <a:rPr lang="en-US" sz="1200" dirty="0"/>
              <a:t>-7.285e-07 	  3.191e-03 	 1.00e+00 	 3.40e-04 	 5          100            5 </a:t>
            </a:r>
          </a:p>
          <a:p>
            <a:r>
              <a:rPr lang="en-US" sz="1200" dirty="0"/>
              <a:t>Number of newton steps: 2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3.862001 seconds.</a:t>
            </a:r>
          </a:p>
        </p:txBody>
      </p:sp>
    </p:spTree>
    <p:extLst>
      <p:ext uri="{BB962C8B-B14F-4D97-AF65-F5344CB8AC3E}">
        <p14:creationId xmlns:p14="http://schemas.microsoft.com/office/powerpoint/2010/main" val="18079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665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test('tensor_cross211');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217746" y="4062707"/>
            <a:ext cx="42526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test('</a:t>
            </a:r>
            <a:r>
              <a:rPr lang="en-US" dirty="0" err="1"/>
              <a:t>tensor_cross</a:t>
            </a:r>
            <a:r>
              <a:rPr lang="en-US" dirty="0"/>
              <a:t>');</a:t>
            </a:r>
          </a:p>
          <a:p>
            <a:r>
              <a:rPr lang="en-US" dirty="0"/>
              <a:t>Function test() parameters: </a:t>
            </a:r>
          </a:p>
          <a:p>
            <a:r>
              <a:rPr lang="en-US" dirty="0" err="1"/>
              <a:t>test_case</a:t>
            </a:r>
            <a:r>
              <a:rPr lang="en-US" dirty="0"/>
              <a:t> = 1</a:t>
            </a:r>
          </a:p>
          <a:p>
            <a:r>
              <a:rPr lang="en-US" dirty="0" err="1"/>
              <a:t>init_u_tag</a:t>
            </a:r>
            <a:r>
              <a:rPr lang="en-US" dirty="0"/>
              <a:t> = 1</a:t>
            </a:r>
          </a:p>
          <a:p>
            <a:r>
              <a:rPr lang="en-US" dirty="0" err="1"/>
              <a:t>enable_normalize</a:t>
            </a:r>
            <a:r>
              <a:rPr lang="en-US" dirty="0"/>
              <a:t> = 1</a:t>
            </a:r>
          </a:p>
          <a:p>
            <a:r>
              <a:rPr lang="en-US" dirty="0" err="1"/>
              <a:t>enable_damp_newton</a:t>
            </a:r>
            <a:r>
              <a:rPr lang="en-US" dirty="0"/>
              <a:t> = 1</a:t>
            </a:r>
          </a:p>
          <a:p>
            <a:r>
              <a:rPr lang="en-US" dirty="0"/>
              <a:t>gamma = 1.00e-05</a:t>
            </a:r>
          </a:p>
          <a:p>
            <a:r>
              <a:rPr lang="en-US" dirty="0" err="1"/>
              <a:t>init_d</a:t>
            </a:r>
            <a:r>
              <a:rPr lang="en-US" dirty="0"/>
              <a:t> =  10.00</a:t>
            </a:r>
          </a:p>
          <a:p>
            <a:r>
              <a:rPr lang="en-US" dirty="0"/>
              <a:t>Function test(): Set </a:t>
            </a:r>
            <a:r>
              <a:rPr lang="en-US" dirty="0" err="1"/>
              <a:t>update_option</a:t>
            </a:r>
            <a:r>
              <a:rPr lang="en-US" dirty="0"/>
              <a:t> = 2 ---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CEE5C-A3EF-EE44-985F-03A4C8DF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54" y="3558014"/>
            <a:ext cx="5943600" cy="2302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E5209-7A2D-9244-A969-EF5966BC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214909"/>
            <a:ext cx="5067300" cy="19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7939B-9A0F-5740-A37A-9C22DCCDA6AF}"/>
              </a:ext>
            </a:extLst>
          </p:cNvPr>
          <p:cNvSpPr txBox="1"/>
          <p:nvPr/>
        </p:nvSpPr>
        <p:spPr>
          <a:xfrm>
            <a:off x="332589" y="1380996"/>
            <a:ext cx="7052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test('tensor_crossd30');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r>
              <a:rPr lang="en-US" sz="1200" dirty="0"/>
              <a:t>Function test(): Set </a:t>
            </a:r>
            <a:r>
              <a:rPr lang="en-US" sz="1200" dirty="0" err="1"/>
              <a:t>data.has_constraint</a:t>
            </a:r>
            <a:r>
              <a:rPr lang="en-US" sz="1200" dirty="0"/>
              <a:t> = 1 ---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8.524e-02 	  7.124e+01 	 0.00e+00 	 2.72e+01 	 30  30  30 </a:t>
            </a:r>
          </a:p>
          <a:p>
            <a:r>
              <a:rPr lang="en-US" sz="1200" dirty="0"/>
              <a:t>5.524e-02 	  1.393e+01 	 1.00e+00 	 8.60e+00 	 12.8899      44.0956            0 </a:t>
            </a:r>
          </a:p>
          <a:p>
            <a:r>
              <a:rPr lang="en-US" sz="1200" dirty="0"/>
              <a:t>3.446e-02 	  1.767e+00 	 1.00e+00 	 3.73e+00 	 5.99444      41.3649      2.15328 </a:t>
            </a:r>
          </a:p>
          <a:p>
            <a:r>
              <a:rPr lang="en-US" sz="1200" dirty="0"/>
              <a:t>1.316e-02 	  1.675e-01 	 1.00e+00 	 1.93e+00 	 5.40165      40.5445      4.07839 </a:t>
            </a:r>
          </a:p>
          <a:p>
            <a:r>
              <a:rPr lang="en-US" sz="1200" dirty="0"/>
              <a:t>1.444e-02 	  8.415e-03 	 1.00e+00 	 1.95e+00 	 5.45193      38.6196      4.12796 </a:t>
            </a:r>
          </a:p>
          <a:p>
            <a:r>
              <a:rPr lang="en-US" sz="1200" dirty="0"/>
              <a:t>……</a:t>
            </a:r>
          </a:p>
          <a:p>
            <a:r>
              <a:rPr lang="en-US" sz="1200" dirty="0"/>
              <a:t>Number of newton steps: 5 </a:t>
            </a:r>
          </a:p>
          <a:p>
            <a:r>
              <a:rPr lang="it" sz="1200" dirty="0"/>
              <a:t>######################## </a:t>
            </a:r>
          </a:p>
          <a:p>
            <a:r>
              <a:rPr lang="it" sz="1200" dirty="0"/>
              <a:t>Obj Func 	 Norm J 	 Damping 	 Residual 	 Diffusion Coefficients</a:t>
            </a:r>
          </a:p>
          <a:p>
            <a:r>
              <a:rPr lang="it" sz="1200" dirty="0"/>
              <a:t>8.524e-02 	  4.523e+00 	 0.00e+00 	 2.72e+01 	 5.00024      99.8581      5.00035 </a:t>
            </a:r>
          </a:p>
          <a:p>
            <a:r>
              <a:rPr lang="it" sz="1200" dirty="0"/>
              <a:t>1.790e-06 	  4.172e-03 	 1.00e+00 	 3.20e-04 	 5.0001      99.9404      4.99997 </a:t>
            </a:r>
          </a:p>
          <a:p>
            <a:r>
              <a:rPr lang="it" sz="1200" dirty="0"/>
              <a:t>9.921e-10 	  1.192e-06 	 1.00e+00 	 1.07e-06 	 5      99.9999            5 </a:t>
            </a:r>
          </a:p>
          <a:p>
            <a:r>
              <a:rPr lang="it" sz="1200" dirty="0"/>
              <a:t>9.040e-10 	  5.591e-12 	 1.00e+00 	 9.00e-07 	 5      99.9999            5 </a:t>
            </a:r>
          </a:p>
          <a:p>
            <a:r>
              <a:rPr lang="it" sz="1200" dirty="0"/>
              <a:t>Number of newton steps: 3 </a:t>
            </a:r>
          </a:p>
          <a:p>
            <a:r>
              <a:rPr lang="it" sz="1200" dirty="0"/>
              <a:t>######################## </a:t>
            </a:r>
          </a:p>
          <a:p>
            <a:r>
              <a:rPr lang="it" sz="1200" dirty="0"/>
              <a:t>Elapsed time is 5.023084 seconds.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2467-6034-5E4B-A721-A9C254BF95C0}"/>
              </a:ext>
            </a:extLst>
          </p:cNvPr>
          <p:cNvSpPr txBox="1"/>
          <p:nvPr/>
        </p:nvSpPr>
        <p:spPr>
          <a:xfrm>
            <a:off x="255846" y="398691"/>
            <a:ext cx="750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Test_case</a:t>
            </a:r>
            <a:r>
              <a:rPr lang="en-US" dirty="0"/>
              <a:t> = 4, U0 = u1, d0 = 30, gamma = 1.0e-5 does not converge. </a:t>
            </a:r>
            <a:r>
              <a:rPr lang="en-US" b="1" dirty="0"/>
              <a:t>Need to set gamma = 1.0 and </a:t>
            </a:r>
            <a:r>
              <a:rPr lang="en-US" b="1" dirty="0" err="1"/>
              <a:t>update_option</a:t>
            </a:r>
            <a:r>
              <a:rPr lang="en-US" b="1" dirty="0"/>
              <a:t> = 2</a:t>
            </a:r>
          </a:p>
          <a:p>
            <a:r>
              <a:rPr lang="en-US" dirty="0"/>
              <a:t>Converged with 4 outer iterations with normalization and damping.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3EB0D-DADD-1D4B-9B85-06F27855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73" y="1322021"/>
            <a:ext cx="4538511" cy="1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15042</TotalTime>
  <Words>1144</Words>
  <Application>Microsoft Macintosh PowerPoint</Application>
  <PresentationFormat>Letter Paper (8.5x11 in)</PresentationFormat>
  <Paragraphs>257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OPT_PDE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223</cp:revision>
  <dcterms:created xsi:type="dcterms:W3CDTF">2018-01-27T08:10:43Z</dcterms:created>
  <dcterms:modified xsi:type="dcterms:W3CDTF">2019-08-17T05:47:18Z</dcterms:modified>
</cp:coreProperties>
</file>