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7" r:id="rId4"/>
    <p:sldId id="260" r:id="rId5"/>
    <p:sldId id="263" r:id="rId6"/>
    <p:sldId id="268" r:id="rId7"/>
    <p:sldId id="261" r:id="rId8"/>
    <p:sldId id="266" r:id="rId9"/>
    <p:sldId id="265" r:id="rId10"/>
    <p:sldId id="276" r:id="rId11"/>
    <p:sldId id="272" r:id="rId12"/>
    <p:sldId id="273" r:id="rId13"/>
    <p:sldId id="275" r:id="rId14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/>
    <p:restoredTop sz="94771"/>
  </p:normalViewPr>
  <p:slideViewPr>
    <p:cSldViewPr snapToGrid="0" snapToObjects="1">
      <p:cViewPr varScale="1">
        <p:scale>
          <a:sx n="100" d="100"/>
          <a:sy n="100" d="100"/>
        </p:scale>
        <p:origin x="14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FC698-6045-E54C-ADAA-98F01D9428B8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9745-F71C-A340-8D0C-65AACD61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4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 help test</a:t>
            </a:r>
          </a:p>
          <a:p>
            <a:r>
              <a:rPr lang="en-US" dirty="0"/>
              <a:t>&gt;&gt; cd </a:t>
            </a:r>
            <a:r>
              <a:rPr lang="en-US" dirty="0" err="1"/>
              <a:t>opt_pde</a:t>
            </a:r>
            <a:r>
              <a:rPr lang="en-US" dirty="0"/>
              <a:t>/app</a:t>
            </a:r>
          </a:p>
          <a:p>
            <a:r>
              <a:rPr lang="en-US" dirty="0"/>
              <a:t>&gt;&gt; test(‘</a:t>
            </a:r>
            <a:r>
              <a:rPr lang="en-US" dirty="0" err="1"/>
              <a:t>test_case</a:t>
            </a:r>
            <a:r>
              <a:rPr lang="en-US" dirty="0"/>
              <a:t>’, 1);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7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5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5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9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4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7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7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EE1D-2B94-4F4D-98EC-64342D737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058129"/>
          </a:xfrm>
        </p:spPr>
        <p:txBody>
          <a:bodyPr/>
          <a:lstStyle/>
          <a:p>
            <a:r>
              <a:rPr lang="en-US" dirty="0"/>
              <a:t>The OPT_PDE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EFC5-4B3C-8844-B9D5-5449071EAE06}"/>
              </a:ext>
            </a:extLst>
          </p:cNvPr>
          <p:cNvSpPr txBox="1"/>
          <p:nvPr/>
        </p:nvSpPr>
        <p:spPr>
          <a:xfrm>
            <a:off x="1485900" y="3068515"/>
            <a:ext cx="6268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</a:t>
            </a:r>
            <a:r>
              <a:rPr lang="en-US" dirty="0" err="1"/>
              <a:t>test_case</a:t>
            </a:r>
            <a:r>
              <a:rPr lang="en-US" dirty="0"/>
              <a:t>: decide which test case to run</a:t>
            </a:r>
          </a:p>
          <a:p>
            <a:r>
              <a:rPr lang="en-US" dirty="0"/>
              <a:t>%            1 -- spot diffusion</a:t>
            </a:r>
          </a:p>
          <a:p>
            <a:r>
              <a:rPr lang="en-US" dirty="0"/>
              <a:t>%            2 -- layered diffusion</a:t>
            </a:r>
          </a:p>
          <a:p>
            <a:r>
              <a:rPr lang="en-US" dirty="0"/>
              <a:t>%            3 -- tensor diffusion</a:t>
            </a:r>
          </a:p>
          <a:p>
            <a:r>
              <a:rPr lang="en-US" dirty="0"/>
              <a:t>%            4 -- tensor cross  diffusion</a:t>
            </a:r>
          </a:p>
          <a:p>
            <a:r>
              <a:rPr lang="en-US" dirty="0"/>
              <a:t>%            5 -- mem17 diffusion </a:t>
            </a:r>
          </a:p>
        </p:txBody>
      </p:sp>
    </p:spTree>
    <p:extLst>
      <p:ext uri="{BB962C8B-B14F-4D97-AF65-F5344CB8AC3E}">
        <p14:creationId xmlns:p14="http://schemas.microsoft.com/office/powerpoint/2010/main" val="327761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0CD74D-2EB2-274D-99F5-509F2E2E830E}"/>
              </a:ext>
            </a:extLst>
          </p:cNvPr>
          <p:cNvSpPr txBox="1"/>
          <p:nvPr/>
        </p:nvSpPr>
        <p:spPr>
          <a:xfrm>
            <a:off x="520700" y="115044"/>
            <a:ext cx="7493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Works for the mem17 problem</a:t>
            </a:r>
          </a:p>
          <a:p>
            <a:endParaRPr lang="en-US" dirty="0"/>
          </a:p>
          <a:p>
            <a:r>
              <a:rPr lang="en-US" sz="1400" dirty="0"/>
              <a:t>&gt;&gt; test('</a:t>
            </a:r>
            <a:r>
              <a:rPr lang="en-US" sz="1400" dirty="0" err="1"/>
              <a:t>test_case</a:t>
            </a:r>
            <a:r>
              <a:rPr lang="en-US" sz="1400" dirty="0"/>
              <a:t>', 5, '</a:t>
            </a:r>
            <a:r>
              <a:rPr lang="en-US" sz="1400" dirty="0" err="1"/>
              <a:t>init_u_tag</a:t>
            </a:r>
            <a:r>
              <a:rPr lang="en-US" sz="1400" dirty="0"/>
              <a:t>', 2, '</a:t>
            </a:r>
            <a:r>
              <a:rPr lang="en-US" sz="1400" dirty="0" err="1"/>
              <a:t>enable_normalize</a:t>
            </a:r>
            <a:r>
              <a:rPr lang="en-US" sz="1400" dirty="0"/>
              <a:t>', 1, '</a:t>
            </a:r>
            <a:r>
              <a:rPr lang="en-US" sz="1400" dirty="0" err="1"/>
              <a:t>enable_damp_newton</a:t>
            </a:r>
            <a:r>
              <a:rPr lang="en-US" sz="1400" dirty="0"/>
              <a:t>', 1, '</a:t>
            </a:r>
            <a:r>
              <a:rPr lang="en-US" sz="1400" dirty="0" err="1"/>
              <a:t>init_d</a:t>
            </a:r>
            <a:r>
              <a:rPr lang="en-US" sz="1400" dirty="0"/>
              <a:t>', 30);</a:t>
            </a:r>
          </a:p>
          <a:p>
            <a:r>
              <a:rPr lang="en-US" sz="1400" dirty="0"/>
              <a:t>Function test() parameters: </a:t>
            </a:r>
          </a:p>
          <a:p>
            <a:r>
              <a:rPr lang="en-US" sz="1400" dirty="0" err="1"/>
              <a:t>test_case</a:t>
            </a:r>
            <a:r>
              <a:rPr lang="en-US" sz="1400" dirty="0"/>
              <a:t> = 5</a:t>
            </a:r>
          </a:p>
          <a:p>
            <a:r>
              <a:rPr lang="en-US" sz="1400" dirty="0" err="1"/>
              <a:t>init_u_tag</a:t>
            </a:r>
            <a:r>
              <a:rPr lang="en-US" sz="1400" dirty="0"/>
              <a:t> = 2</a:t>
            </a:r>
          </a:p>
          <a:p>
            <a:r>
              <a:rPr lang="en-US" sz="1400" dirty="0" err="1"/>
              <a:t>enable_normalize</a:t>
            </a:r>
            <a:r>
              <a:rPr lang="en-US" sz="1400" dirty="0"/>
              <a:t> = 1</a:t>
            </a:r>
          </a:p>
          <a:p>
            <a:r>
              <a:rPr lang="en-US" sz="1400" dirty="0" err="1"/>
              <a:t>enable_damp_newton</a:t>
            </a:r>
            <a:r>
              <a:rPr lang="en-US" sz="1400" dirty="0"/>
              <a:t> = 1</a:t>
            </a:r>
          </a:p>
          <a:p>
            <a:r>
              <a:rPr lang="en-US" sz="1400" dirty="0"/>
              <a:t>gamma = 1.00e-05</a:t>
            </a:r>
          </a:p>
          <a:p>
            <a:r>
              <a:rPr lang="en-US" sz="1400" dirty="0" err="1"/>
              <a:t>init_d</a:t>
            </a:r>
            <a:r>
              <a:rPr lang="en-US" sz="1400" dirty="0"/>
              <a:t> =  30.00</a:t>
            </a:r>
          </a:p>
          <a:p>
            <a:r>
              <a:rPr lang="en-US" sz="1400" dirty="0"/>
              <a:t>Function test(): </a:t>
            </a:r>
            <a:r>
              <a:rPr lang="en-US" sz="1400" dirty="0">
                <a:solidFill>
                  <a:srgbClr val="FF0000"/>
                </a:solidFill>
              </a:rPr>
              <a:t>Set </a:t>
            </a:r>
            <a:r>
              <a:rPr lang="en-US" sz="1400" dirty="0" err="1">
                <a:solidFill>
                  <a:srgbClr val="FF0000"/>
                </a:solidFill>
              </a:rPr>
              <a:t>update_option</a:t>
            </a:r>
            <a:r>
              <a:rPr lang="en-US" sz="1400" dirty="0">
                <a:solidFill>
                  <a:srgbClr val="FF0000"/>
                </a:solidFill>
              </a:rPr>
              <a:t> = 2 ---</a:t>
            </a:r>
          </a:p>
          <a:p>
            <a:endParaRPr lang="en-US" sz="1400" dirty="0"/>
          </a:p>
          <a:p>
            <a:r>
              <a:rPr lang="en-US" sz="1400" dirty="0"/>
              <a:t>--- test case 5: </a:t>
            </a:r>
            <a:r>
              <a:rPr lang="en-US" sz="1400" dirty="0" err="1"/>
              <a:t>scale_by_magnification</a:t>
            </a:r>
            <a:r>
              <a:rPr lang="en-US" sz="1400" dirty="0"/>
              <a:t> of 98. --- </a:t>
            </a:r>
          </a:p>
          <a:p>
            <a:endParaRPr lang="en-US" sz="1400" dirty="0"/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0.000e+00 	  4.265e+01 	 0.00e+00 	 0.00e+00 	 0.15558 </a:t>
            </a:r>
          </a:p>
          <a:p>
            <a:r>
              <a:rPr lang="en-US" sz="1400" dirty="0"/>
              <a:t>1.722e+00 	  2.080e-01 	 1.00e+00 	 7.63e+00 	 0.14611 </a:t>
            </a:r>
          </a:p>
          <a:p>
            <a:r>
              <a:rPr lang="en-US" sz="1400" dirty="0"/>
              <a:t>1.664e+00 	  1.537e-02 	 1.00e+00 	 9.59e+00 	 0.15332 </a:t>
            </a:r>
          </a:p>
          <a:p>
            <a:r>
              <a:rPr lang="en-US" sz="1400" dirty="0"/>
              <a:t>1.713e+00 	  5.948e-04 	 1.00e+00 	 9.68e+00 	 0.15344 </a:t>
            </a:r>
          </a:p>
          <a:p>
            <a:r>
              <a:rPr lang="en-US" sz="1400" dirty="0"/>
              <a:t>Number of newton steps: 4 </a:t>
            </a:r>
          </a:p>
          <a:p>
            <a:r>
              <a:rPr lang="en-US" sz="1400" dirty="0"/>
              <a:t>######################## </a:t>
            </a:r>
          </a:p>
          <a:p>
            <a:endParaRPr lang="en-US" sz="1400" dirty="0"/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1.713e+00 	  4.798e-07 	 0.00e+00 	 9.68e+00 	 0.15344 </a:t>
            </a:r>
          </a:p>
          <a:p>
            <a:r>
              <a:rPr lang="en-US" sz="1400" dirty="0"/>
              <a:t>Number of newton steps: 1 </a:t>
            </a:r>
          </a:p>
          <a:p>
            <a:r>
              <a:rPr lang="en-US" sz="1400" dirty="0"/>
              <a:t>######################## </a:t>
            </a:r>
          </a:p>
          <a:p>
            <a:endParaRPr lang="en-US" sz="1400" dirty="0"/>
          </a:p>
          <a:p>
            <a:r>
              <a:rPr lang="en-US" sz="1400" dirty="0"/>
              <a:t>Elapsed time is 1.039142 seconds.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72C37-F8F4-E848-8DF7-2A6E084930C9}"/>
              </a:ext>
            </a:extLst>
          </p:cNvPr>
          <p:cNvSpPr txBox="1"/>
          <p:nvPr/>
        </p:nvSpPr>
        <p:spPr>
          <a:xfrm>
            <a:off x="520700" y="6255187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Converged to 0.1544 um^2/s, while it was 0.11 um^2/s in the paper. 1/16 pixel/um was used. (Now 1/6.4 pixel/um)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F1789-D211-7C4A-BFDB-CE4BDED3DE29}"/>
              </a:ext>
            </a:extLst>
          </p:cNvPr>
          <p:cNvSpPr txBox="1"/>
          <p:nvPr/>
        </p:nvSpPr>
        <p:spPr>
          <a:xfrm>
            <a:off x="4686300" y="13081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Initial </a:t>
            </a:r>
            <a:r>
              <a:rPr lang="en-US" dirty="0" err="1">
                <a:solidFill>
                  <a:srgbClr val="FF0000"/>
                </a:solidFill>
              </a:rPr>
              <a:t>obj</a:t>
            </a:r>
            <a:r>
              <a:rPr lang="en-US" dirty="0">
                <a:solidFill>
                  <a:srgbClr val="FF0000"/>
                </a:solidFill>
              </a:rPr>
              <a:t> is zero because of the initial guess.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Updating u, v, and d in outer iterations increase stability. </a:t>
            </a:r>
          </a:p>
        </p:txBody>
      </p:sp>
    </p:spTree>
    <p:extLst>
      <p:ext uri="{BB962C8B-B14F-4D97-AF65-F5344CB8AC3E}">
        <p14:creationId xmlns:p14="http://schemas.microsoft.com/office/powerpoint/2010/main" val="324978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68757-28D3-E54B-826A-73D56E725A5C}"/>
              </a:ext>
            </a:extLst>
          </p:cNvPr>
          <p:cNvSpPr txBox="1"/>
          <p:nvPr/>
        </p:nvSpPr>
        <p:spPr>
          <a:xfrm>
            <a:off x="457200" y="174446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 new simulation with continuous diffusion coefficients </a:t>
            </a:r>
            <a:r>
              <a:rPr lang="en-US" dirty="0"/>
              <a:t>using the </a:t>
            </a:r>
            <a:r>
              <a:rPr lang="en-US" dirty="0" err="1"/>
              <a:t>diffusion_analysis</a:t>
            </a:r>
            <a:r>
              <a:rPr lang="en-US" dirty="0"/>
              <a:t> package and the input data in  “simulation/</a:t>
            </a:r>
            <a:r>
              <a:rPr lang="en-US" dirty="0" err="1"/>
              <a:t>layered_diffusion_general</a:t>
            </a:r>
            <a:r>
              <a:rPr lang="en-US" dirty="0"/>
              <a:t>”</a:t>
            </a:r>
          </a:p>
          <a:p>
            <a:r>
              <a:rPr lang="en-US" dirty="0"/>
              <a:t>&gt;&gt; </a:t>
            </a:r>
            <a:r>
              <a:rPr lang="en-US" dirty="0" err="1"/>
              <a:t>cell_name</a:t>
            </a:r>
            <a:r>
              <a:rPr lang="en-US" dirty="0"/>
              <a:t> = '</a:t>
            </a:r>
            <a:r>
              <a:rPr lang="en-US" dirty="0" err="1"/>
              <a:t>layered_diffusion_general</a:t>
            </a:r>
            <a:r>
              <a:rPr lang="en-US" dirty="0"/>
              <a:t>';</a:t>
            </a:r>
          </a:p>
          <a:p>
            <a:r>
              <a:rPr lang="en-US" dirty="0"/>
              <a:t>&gt;&gt; data = </a:t>
            </a:r>
            <a:r>
              <a:rPr lang="en-US" dirty="0" err="1"/>
              <a:t>sample_diffusion_init_data</a:t>
            </a:r>
            <a:r>
              <a:rPr lang="en-US" dirty="0"/>
              <a:t>(</a:t>
            </a:r>
            <a:r>
              <a:rPr lang="en-US" dirty="0" err="1"/>
              <a:t>cell_name</a:t>
            </a:r>
            <a:r>
              <a:rPr lang="en-US" dirty="0"/>
              <a:t>);</a:t>
            </a:r>
          </a:p>
          <a:p>
            <a:r>
              <a:rPr lang="en-US" dirty="0"/>
              <a:t>&gt;&gt; </a:t>
            </a:r>
            <a:r>
              <a:rPr lang="en-US" dirty="0" err="1"/>
              <a:t>computer_simulation</a:t>
            </a:r>
            <a:r>
              <a:rPr lang="en-US" dirty="0"/>
              <a:t>(data);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B0D46A-6E89-8040-9527-0ADC36FD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8772"/>
            <a:ext cx="8229600" cy="48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F8DC74-7488-FF49-AAE6-7D260901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482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B9B8EB-2783-8D4C-95AC-AF6270CD2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7" y="4548249"/>
            <a:ext cx="8906493" cy="23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0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19F6ED-5A1B-9145-A811-0D21D5A61AC7}"/>
              </a:ext>
            </a:extLst>
          </p:cNvPr>
          <p:cNvSpPr txBox="1"/>
          <p:nvPr/>
        </p:nvSpPr>
        <p:spPr>
          <a:xfrm>
            <a:off x="225631" y="178130"/>
            <a:ext cx="8372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simulation results should be saved in the file “output/layered_diffusion_general_5_refined.mat” </a:t>
            </a:r>
            <a:r>
              <a:rPr lang="en-US" dirty="0"/>
              <a:t>and then used as the input for the optimization programs. 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We are testing this in </a:t>
            </a:r>
            <a:r>
              <a:rPr lang="en-US" dirty="0" err="1">
                <a:solidFill>
                  <a:srgbClr val="FF0000"/>
                </a:solidFill>
              </a:rPr>
              <a:t>opt_pde</a:t>
            </a:r>
            <a:r>
              <a:rPr lang="en-US" dirty="0">
                <a:solidFill>
                  <a:srgbClr val="FF0000"/>
                </a:solidFill>
              </a:rPr>
              <a:t>/app/</a:t>
            </a:r>
            <a:r>
              <a:rPr lang="en-US" dirty="0" err="1">
                <a:solidFill>
                  <a:srgbClr val="FF0000"/>
                </a:solidFill>
              </a:rPr>
              <a:t>test.m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Need to incorporate </a:t>
            </a:r>
            <a:r>
              <a:rPr lang="en-US" dirty="0" err="1">
                <a:solidFill>
                  <a:srgbClr val="FF0000"/>
                </a:solidFill>
              </a:rPr>
              <a:t>opt_init_data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Mem17, h3k9me, and general diffusion all do not work. </a:t>
            </a:r>
          </a:p>
        </p:txBody>
      </p:sp>
    </p:spTree>
    <p:extLst>
      <p:ext uri="{BB962C8B-B14F-4D97-AF65-F5344CB8AC3E}">
        <p14:creationId xmlns:p14="http://schemas.microsoft.com/office/powerpoint/2010/main" val="122756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59B9A1-972C-BE43-BE82-12C5B38A713B}"/>
              </a:ext>
            </a:extLst>
          </p:cNvPr>
          <p:cNvSpPr txBox="1"/>
          <p:nvPr/>
        </p:nvSpPr>
        <p:spPr>
          <a:xfrm>
            <a:off x="221004" y="779335"/>
            <a:ext cx="378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&gt;&gt; test('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test_case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init_u_tag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2, ...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enable_normalize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0,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enable_damp_newton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0);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gamma = 1.00e-05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F66FF-1AE5-934A-BC99-4B17C1FA862B}"/>
              </a:ext>
            </a:extLst>
          </p:cNvPr>
          <p:cNvSpPr txBox="1"/>
          <p:nvPr/>
        </p:nvSpPr>
        <p:spPr>
          <a:xfrm>
            <a:off x="1312749" y="252324"/>
            <a:ext cx="538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4/4/2019: all five test cases seem to work fine.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C19907-F914-4542-8390-6A6F050442BF}"/>
              </a:ext>
            </a:extLst>
          </p:cNvPr>
          <p:cNvSpPr txBox="1"/>
          <p:nvPr/>
        </p:nvSpPr>
        <p:spPr>
          <a:xfrm>
            <a:off x="4345207" y="779334"/>
            <a:ext cx="378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&gt;&gt; test('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test_case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init_u_tag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2, ...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enable_normalize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enable_damp_newton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0);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gamma = 1.00e-05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0760D2-2DD2-C441-BE1F-31A1A14CD14B}"/>
              </a:ext>
            </a:extLst>
          </p:cNvPr>
          <p:cNvSpPr txBox="1"/>
          <p:nvPr/>
        </p:nvSpPr>
        <p:spPr>
          <a:xfrm>
            <a:off x="221004" y="3921215"/>
            <a:ext cx="378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&gt;&gt; test('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test_case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init_u_tag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2, ...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enable_normalize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enable_damp_newton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gamma = 1.00e-05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E919D8-1CC3-A142-8B01-52F77620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1" y="1339941"/>
            <a:ext cx="3441699" cy="2581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2BB920-9E30-1B4D-84A5-93806AA9A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207" y="1447646"/>
            <a:ext cx="3298092" cy="24735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C4D26D-BD8C-AC44-BCEA-7D1622C91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43" y="4551485"/>
            <a:ext cx="3075353" cy="230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15ED3-63D9-6B48-8BFF-964C897795CC}"/>
              </a:ext>
            </a:extLst>
          </p:cNvPr>
          <p:cNvSpPr txBox="1"/>
          <p:nvPr/>
        </p:nvSpPr>
        <p:spPr>
          <a:xfrm>
            <a:off x="158262" y="202224"/>
            <a:ext cx="396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1, '</a:t>
            </a:r>
            <a:r>
              <a:rPr lang="en-US" sz="1200" dirty="0" err="1"/>
              <a:t>init_u_tag</a:t>
            </a:r>
            <a:r>
              <a:rPr lang="en-US" sz="1200" dirty="0"/>
              <a:t>', 1, '</a:t>
            </a:r>
            <a:r>
              <a:rPr lang="en-US" sz="1200" dirty="0" err="1"/>
              <a:t>enable_normalize</a:t>
            </a:r>
            <a:r>
              <a:rPr lang="en-US" sz="1200" dirty="0"/>
              <a:t>', 0, ... 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BDB2D-C916-9342-ABEC-6942CE0973AA}"/>
              </a:ext>
            </a:extLst>
          </p:cNvPr>
          <p:cNvSpPr txBox="1"/>
          <p:nvPr/>
        </p:nvSpPr>
        <p:spPr>
          <a:xfrm>
            <a:off x="158261" y="3804525"/>
            <a:ext cx="396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1, '</a:t>
            </a:r>
            <a:r>
              <a:rPr lang="en-US" sz="1200" dirty="0" err="1"/>
              <a:t>init_u_tag</a:t>
            </a:r>
            <a:r>
              <a:rPr lang="en-US" sz="1200" dirty="0"/>
              <a:t>', 1, '</a:t>
            </a:r>
            <a:r>
              <a:rPr lang="en-US" sz="1200" dirty="0" err="1"/>
              <a:t>enable_normalize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enable_damp_newton</a:t>
            </a:r>
            <a:r>
              <a:rPr lang="en-US" sz="1200" dirty="0"/>
              <a:t>', 1);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FDABB-D85C-BF48-8886-E9083A06DF74}"/>
              </a:ext>
            </a:extLst>
          </p:cNvPr>
          <p:cNvSpPr txBox="1"/>
          <p:nvPr/>
        </p:nvSpPr>
        <p:spPr>
          <a:xfrm>
            <a:off x="4370623" y="126024"/>
            <a:ext cx="396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1, '</a:t>
            </a:r>
            <a:r>
              <a:rPr lang="en-US" sz="1200" dirty="0" err="1"/>
              <a:t>init_u_tag</a:t>
            </a:r>
            <a:r>
              <a:rPr lang="en-US" sz="1200" dirty="0"/>
              <a:t>’, 1, '</a:t>
            </a:r>
            <a:r>
              <a:rPr lang="en-US" sz="1200" dirty="0" err="1"/>
              <a:t>enable_normalize</a:t>
            </a:r>
            <a:r>
              <a:rPr lang="en-US" sz="1200" dirty="0"/>
              <a:t>’, 1, … 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265A95-836B-BA44-91F6-5706C720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7" y="1011667"/>
            <a:ext cx="3147647" cy="2360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1021F3-D327-6C41-94C2-99350F8A9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88" y="1003849"/>
            <a:ext cx="3092696" cy="2319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CA139F-A40B-9049-994F-BC473B421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82" y="4450856"/>
            <a:ext cx="3092696" cy="2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9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4ECF96-446D-2548-954E-E0B9EAD67E9C}"/>
              </a:ext>
            </a:extLst>
          </p:cNvPr>
          <p:cNvSpPr txBox="1"/>
          <p:nvPr/>
        </p:nvSpPr>
        <p:spPr>
          <a:xfrm>
            <a:off x="198162" y="113757"/>
            <a:ext cx="40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2, '</a:t>
            </a:r>
            <a:r>
              <a:rPr lang="en-US" sz="1200" dirty="0" err="1"/>
              <a:t>init_u_tag</a:t>
            </a:r>
            <a:r>
              <a:rPr lang="en-US" sz="1200" dirty="0"/>
              <a:t>', 2,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0, 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770CB-34F0-564D-9CC0-225B42EF97E0}"/>
              </a:ext>
            </a:extLst>
          </p:cNvPr>
          <p:cNvSpPr txBox="1"/>
          <p:nvPr/>
        </p:nvSpPr>
        <p:spPr>
          <a:xfrm>
            <a:off x="198162" y="3511265"/>
            <a:ext cx="40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2, '</a:t>
            </a:r>
            <a:r>
              <a:rPr lang="en-US" sz="1200" dirty="0" err="1"/>
              <a:t>init_u_tag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0, '</a:t>
            </a:r>
            <a:r>
              <a:rPr lang="en-US" sz="1200" dirty="0" err="1"/>
              <a:t>enable_damp_newton</a:t>
            </a:r>
            <a:r>
              <a:rPr lang="en-US" sz="1200" dirty="0"/>
              <a:t>', 0, '</a:t>
            </a:r>
            <a:r>
              <a:rPr lang="en-US" sz="1200" dirty="0" err="1"/>
              <a:t>init_d</a:t>
            </a:r>
            <a:r>
              <a:rPr lang="en-US" sz="1200" dirty="0"/>
              <a:t>', 10);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99260-2286-D74A-8881-046EFBFF897F}"/>
              </a:ext>
            </a:extLst>
          </p:cNvPr>
          <p:cNvSpPr txBox="1"/>
          <p:nvPr/>
        </p:nvSpPr>
        <p:spPr>
          <a:xfrm>
            <a:off x="4283278" y="3429000"/>
            <a:ext cx="40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2, '</a:t>
            </a:r>
            <a:r>
              <a:rPr lang="en-US" sz="1200" dirty="0" err="1"/>
              <a:t>init_u_tag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1, '</a:t>
            </a:r>
            <a:r>
              <a:rPr lang="en-US" sz="1200" dirty="0" err="1"/>
              <a:t>enable_damp_newton</a:t>
            </a:r>
            <a:r>
              <a:rPr lang="en-US" sz="1200" dirty="0"/>
              <a:t>', 1, '</a:t>
            </a:r>
            <a:r>
              <a:rPr lang="en-US" sz="1200" dirty="0" err="1"/>
              <a:t>init_d</a:t>
            </a:r>
            <a:r>
              <a:rPr lang="en-US" sz="1200" dirty="0"/>
              <a:t>', 10);</a:t>
            </a:r>
          </a:p>
          <a:p>
            <a:r>
              <a:rPr lang="en-US" sz="1200" dirty="0"/>
              <a:t>gamma = 1.00e-05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9D50F1-E0D3-4E4B-B486-B622BC022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16" y="735680"/>
            <a:ext cx="3446313" cy="25847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5D706A-2BD3-E647-9BD5-55C73CE89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673" y="653414"/>
            <a:ext cx="3556001" cy="26670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FA09C8-998E-7548-A08B-C333917CC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15" y="4159508"/>
            <a:ext cx="3446313" cy="25847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D0ECD2-6914-AF49-BA71-45E8F8D68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83916"/>
            <a:ext cx="3446313" cy="25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7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352FDD0-5572-A84D-B36D-81009565C442}"/>
              </a:ext>
            </a:extLst>
          </p:cNvPr>
          <p:cNvSpPr txBox="1"/>
          <p:nvPr/>
        </p:nvSpPr>
        <p:spPr>
          <a:xfrm>
            <a:off x="4502849" y="4048563"/>
            <a:ext cx="4023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Normalization is also essential.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9F50E-5210-F442-B593-F75AC7C99BB8}"/>
              </a:ext>
            </a:extLst>
          </p:cNvPr>
          <p:cNvSpPr txBox="1"/>
          <p:nvPr/>
        </p:nvSpPr>
        <p:spPr>
          <a:xfrm>
            <a:off x="178992" y="103125"/>
            <a:ext cx="348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3, '</a:t>
            </a:r>
            <a:r>
              <a:rPr lang="en-US" sz="1200" dirty="0" err="1"/>
              <a:t>init_u_tag</a:t>
            </a:r>
            <a:r>
              <a:rPr lang="en-US" sz="1200" dirty="0"/>
              <a:t>', 2,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0, 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16D6E-574C-4A41-B14F-45C343F608DE}"/>
              </a:ext>
            </a:extLst>
          </p:cNvPr>
          <p:cNvSpPr txBox="1"/>
          <p:nvPr/>
        </p:nvSpPr>
        <p:spPr>
          <a:xfrm>
            <a:off x="4401039" y="64986"/>
            <a:ext cx="348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’, 3, '</a:t>
            </a:r>
            <a:r>
              <a:rPr lang="en-US" sz="1200" dirty="0" err="1"/>
              <a:t>init_u_tag</a:t>
            </a:r>
            <a:r>
              <a:rPr lang="en-US" sz="1200" dirty="0"/>
              <a:t>’,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0, 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AAB773-6941-3248-9FE4-F7FBAAAA5154}"/>
              </a:ext>
            </a:extLst>
          </p:cNvPr>
          <p:cNvSpPr txBox="1"/>
          <p:nvPr/>
        </p:nvSpPr>
        <p:spPr>
          <a:xfrm>
            <a:off x="198162" y="3638644"/>
            <a:ext cx="348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3, '</a:t>
            </a:r>
            <a:r>
              <a:rPr lang="en-US" sz="1200" dirty="0" err="1"/>
              <a:t>init_u_tag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1, 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E3731-22CD-2041-9089-264F05156C70}"/>
              </a:ext>
            </a:extLst>
          </p:cNvPr>
          <p:cNvSpPr txBox="1"/>
          <p:nvPr/>
        </p:nvSpPr>
        <p:spPr>
          <a:xfrm>
            <a:off x="4502849" y="3402232"/>
            <a:ext cx="348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’, 3, '</a:t>
            </a:r>
            <a:r>
              <a:rPr lang="en-US" sz="1200" dirty="0" err="1"/>
              <a:t>init_u_tag</a:t>
            </a:r>
            <a:r>
              <a:rPr lang="en-US" sz="1200" dirty="0"/>
              <a:t>’,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’, 1, '</a:t>
            </a:r>
            <a:r>
              <a:rPr lang="en-US" sz="1200" dirty="0" err="1"/>
              <a:t>enable_damp_newton</a:t>
            </a:r>
            <a:r>
              <a:rPr lang="en-US" sz="1200" dirty="0"/>
              <a:t>’, 1);</a:t>
            </a:r>
          </a:p>
          <a:p>
            <a:r>
              <a:rPr lang="en-US" sz="1200" dirty="0"/>
              <a:t>gamma = 1.00e-05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3AFDB-1BFB-7F4E-87CD-CA371125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9" y="4337904"/>
            <a:ext cx="3402642" cy="2551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3B12BA-0CA4-9D43-B3E9-8EA3ACFEC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304" y="4241595"/>
            <a:ext cx="3128465" cy="2346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358AE7-6193-C842-92CB-F958B231E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42" y="4337903"/>
            <a:ext cx="2742679" cy="2057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CD0354-B91A-0940-BF11-40F12CCA2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170" y="4048563"/>
            <a:ext cx="2185360" cy="1639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F93A72-AFDE-0A4F-A6E4-BFA32BB43201}"/>
              </a:ext>
            </a:extLst>
          </p:cNvPr>
          <p:cNvSpPr txBox="1"/>
          <p:nvPr/>
        </p:nvSpPr>
        <p:spPr>
          <a:xfrm>
            <a:off x="3678259" y="6554812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very interesting that u and d take turns to converge.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EA751A2-F57B-E847-B204-C97CE28CC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09" y="784976"/>
            <a:ext cx="3591691" cy="26937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EF4B26-6136-2249-8030-AB5CFD562D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1039" y="802717"/>
            <a:ext cx="3581907" cy="26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1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28DB-E4E9-6246-B1BE-519EADF8AB5B}"/>
              </a:ext>
            </a:extLst>
          </p:cNvPr>
          <p:cNvSpPr txBox="1"/>
          <p:nvPr/>
        </p:nvSpPr>
        <p:spPr>
          <a:xfrm>
            <a:off x="384907" y="117693"/>
            <a:ext cx="81545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Init_d</a:t>
            </a:r>
            <a:r>
              <a:rPr lang="en-US" sz="1200" b="1" dirty="0"/>
              <a:t> = 30 also converges</a:t>
            </a:r>
          </a:p>
          <a:p>
            <a:endParaRPr lang="en-US" sz="1200" b="1" dirty="0"/>
          </a:p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3, '</a:t>
            </a:r>
            <a:r>
              <a:rPr lang="en-US" sz="1200" dirty="0" err="1"/>
              <a:t>init_u_tag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1, '</a:t>
            </a:r>
            <a:r>
              <a:rPr lang="en-US" sz="1200" dirty="0" err="1"/>
              <a:t>enable_damp_newton</a:t>
            </a:r>
            <a:r>
              <a:rPr lang="en-US" sz="1200" dirty="0"/>
              <a:t>', 1, 'gamma',1, '</a:t>
            </a:r>
            <a:r>
              <a:rPr lang="en-US" sz="1200" dirty="0" err="1"/>
              <a:t>init_d</a:t>
            </a:r>
            <a:r>
              <a:rPr lang="en-US" sz="1200" dirty="0"/>
              <a:t>', 30);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3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1.00e+00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30.00</a:t>
            </a:r>
          </a:p>
          <a:p>
            <a:r>
              <a:rPr lang="en-US" sz="1200" dirty="0"/>
              <a:t>--- test(): </a:t>
            </a:r>
            <a:r>
              <a:rPr lang="en-US" sz="1200" dirty="0" err="1"/>
              <a:t>update_option</a:t>
            </a:r>
            <a:r>
              <a:rPr lang="en-US" sz="1200" dirty="0"/>
              <a:t> = 1 ---</a:t>
            </a:r>
          </a:p>
          <a:p>
            <a:endParaRPr lang="en-US" sz="1200" dirty="0"/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8.706e-02 	  6.636e+01 	 0.00e+00 	 2.80e+01 	 13.1276      23.1206       5.0261 </a:t>
            </a:r>
          </a:p>
          <a:p>
            <a:r>
              <a:rPr lang="en-US" sz="1200" dirty="0"/>
              <a:t>5.241e-02 	  1.303e+01 	 1.00e+00 	 6.51e+00 	 5.84684       66.062      2.60439 </a:t>
            </a:r>
          </a:p>
          <a:p>
            <a:r>
              <a:rPr lang="en-US" sz="1200" dirty="0"/>
              <a:t>2.934e-02 	  3.223e+00 	 1.00e+00 	 2.80e+00 	 5.23573      42.0027       4.2913 </a:t>
            </a:r>
          </a:p>
          <a:p>
            <a:r>
              <a:rPr lang="en-US" sz="1200" dirty="0"/>
              <a:t>8.205e-03 	  1.238e+00 	 1.00e+00 	 1.36e+00 	 5.27793      44.0763      4.92953 </a:t>
            </a:r>
          </a:p>
          <a:p>
            <a:r>
              <a:rPr lang="en-US" sz="1200" dirty="0"/>
              <a:t>9.777e-03 	  8.895e-02 	 1.00e+00 	 1.60e+00 	 5.27559      43.2328       5.0394 </a:t>
            </a:r>
          </a:p>
          <a:p>
            <a:r>
              <a:rPr lang="en-US" sz="1200" dirty="0"/>
              <a:t>9.832e-03 	  1.791e-03 	 1.00e+00 	 1.63e+00 	 5.27522      43.2846      5.04322 </a:t>
            </a:r>
          </a:p>
          <a:p>
            <a:r>
              <a:rPr lang="en-US" sz="1200" dirty="0"/>
              <a:t>9.840e-03 	  4.625e-06 	 1.00e+00 	 1.63e+00 	 5.27523      43.2818       5.0432 </a:t>
            </a:r>
          </a:p>
          <a:p>
            <a:r>
              <a:rPr lang="en-US" sz="1200" dirty="0"/>
              <a:t>Number of newton steps: 7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……</a:t>
            </a:r>
          </a:p>
          <a:p>
            <a:endParaRPr lang="en-US" sz="1200" dirty="0"/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8.706e-02 	  4.527e+00 	 0.00e+00 	 2.80e+01 	 5.00001      99.9836      5.00012 </a:t>
            </a:r>
          </a:p>
          <a:p>
            <a:r>
              <a:rPr lang="en-US" sz="1200" dirty="0"/>
              <a:t>-7.285e-07 	  3.191e-03 	 1.00e+00 	 3.40e-04 	 5          100            5 </a:t>
            </a:r>
          </a:p>
          <a:p>
            <a:r>
              <a:rPr lang="en-US" sz="1200" dirty="0"/>
              <a:t>Number of newton steps: 2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Elapsed time is 3.862001 seconds.</a:t>
            </a:r>
          </a:p>
        </p:txBody>
      </p:sp>
    </p:spTree>
    <p:extLst>
      <p:ext uri="{BB962C8B-B14F-4D97-AF65-F5344CB8AC3E}">
        <p14:creationId xmlns:p14="http://schemas.microsoft.com/office/powerpoint/2010/main" val="180799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1C6509-F998-9A46-948F-976E316818B2}"/>
              </a:ext>
            </a:extLst>
          </p:cNvPr>
          <p:cNvSpPr txBox="1"/>
          <p:nvPr/>
        </p:nvSpPr>
        <p:spPr>
          <a:xfrm>
            <a:off x="332046" y="209970"/>
            <a:ext cx="66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u0 = u2, </a:t>
            </a:r>
            <a:r>
              <a:rPr lang="en-US" dirty="0" err="1"/>
              <a:t>test_case</a:t>
            </a:r>
            <a:r>
              <a:rPr lang="en-US" dirty="0"/>
              <a:t> = 4, with normalization and damping. Converged with 2 outer iterations.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95E20-2041-F547-8E0D-E285836D62EC}"/>
              </a:ext>
            </a:extLst>
          </p:cNvPr>
          <p:cNvSpPr txBox="1"/>
          <p:nvPr/>
        </p:nvSpPr>
        <p:spPr>
          <a:xfrm>
            <a:off x="332046" y="3103791"/>
            <a:ext cx="771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U0 = u1, </a:t>
            </a:r>
            <a:r>
              <a:rPr lang="en-US" dirty="0" err="1"/>
              <a:t>test_case</a:t>
            </a:r>
            <a:r>
              <a:rPr lang="en-US" dirty="0"/>
              <a:t> = 4, gamma = 1.0e-5 also converged with 2 outer iterations with normalization and damping.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AAB9E-07C7-5D41-9585-CFAAFC0A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72" y="865200"/>
            <a:ext cx="5139228" cy="1991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3274C8-1AF5-9C46-962A-C6A8C02AE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85" y="3997203"/>
            <a:ext cx="6075484" cy="235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1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C7939B-9A0F-5740-A37A-9C22DCCDA6AF}"/>
              </a:ext>
            </a:extLst>
          </p:cNvPr>
          <p:cNvSpPr txBox="1"/>
          <p:nvPr/>
        </p:nvSpPr>
        <p:spPr>
          <a:xfrm>
            <a:off x="332589" y="1380996"/>
            <a:ext cx="70529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4, '</a:t>
            </a:r>
            <a:r>
              <a:rPr lang="en-US" sz="1200" dirty="0" err="1"/>
              <a:t>init_u_tag</a:t>
            </a:r>
            <a:r>
              <a:rPr lang="en-US" sz="1200" dirty="0"/>
              <a:t>', 1, '</a:t>
            </a:r>
            <a:r>
              <a:rPr lang="en-US" sz="1200" dirty="0" err="1"/>
              <a:t>enable_normalize</a:t>
            </a:r>
            <a:r>
              <a:rPr lang="en-US" sz="1200" dirty="0"/>
              <a:t>', 1, '</a:t>
            </a:r>
            <a:r>
              <a:rPr lang="en-US" sz="1200" dirty="0" err="1"/>
              <a:t>enable_damp_newton</a:t>
            </a:r>
            <a:r>
              <a:rPr lang="en-US" sz="1200" dirty="0"/>
              <a:t>', 1, '</a:t>
            </a:r>
            <a:r>
              <a:rPr lang="en-US" sz="1200" dirty="0" err="1"/>
              <a:t>init_d</a:t>
            </a:r>
            <a:r>
              <a:rPr lang="en-US" sz="1200" dirty="0"/>
              <a:t>', 30, 'gamma', 1);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1.00e+00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30.00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   0.085 	   71.23824 	 0.00e+00 	 2.72e+01 	 12.8899      44.0956            0 </a:t>
            </a:r>
          </a:p>
          <a:p>
            <a:r>
              <a:rPr lang="en-US" sz="1200" dirty="0"/>
              <a:t>   0.055 	   13.93405 	 1.00e+00 	 8.60e+00 	 5.99444      41.3649      2.15328 </a:t>
            </a:r>
          </a:p>
          <a:p>
            <a:r>
              <a:rPr lang="en-US" sz="1200" dirty="0"/>
              <a:t>   0.034 	    1.76657 	 1.00e+00 	 3.73e+00 	 5.40165      40.5445      4.07839 </a:t>
            </a:r>
          </a:p>
          <a:p>
            <a:r>
              <a:rPr lang="en-US" sz="1200" dirty="0"/>
              <a:t>   0.013 	    0.16749 	 1.00e+00 	 1.93e+00 	 5.45193      38.6196      4.12796 </a:t>
            </a:r>
          </a:p>
          <a:p>
            <a:r>
              <a:rPr lang="en-US" sz="1200" dirty="0"/>
              <a:t>   0.014 	    0.00842 	 1.00e+00 	 1.95e+00 	 5.45498        38.49      4.12299 </a:t>
            </a:r>
          </a:p>
          <a:p>
            <a:r>
              <a:rPr lang="en-US" sz="1200" dirty="0"/>
              <a:t>   0.014 	    0.00007 	 1.00e+00 	 1.97e+00 	 5.45501      38.4869      4.12294 </a:t>
            </a:r>
          </a:p>
          <a:p>
            <a:r>
              <a:rPr lang="en-US" sz="1200" dirty="0"/>
              <a:t>Number of newton steps: 6 </a:t>
            </a:r>
          </a:p>
          <a:p>
            <a:r>
              <a:rPr lang="en-US" sz="1200" dirty="0"/>
              <a:t>……</a:t>
            </a:r>
          </a:p>
          <a:p>
            <a:r>
              <a:rPr lang="en-US" sz="1200" dirty="0"/>
              <a:t>Number of newton steps: 5 </a:t>
            </a:r>
          </a:p>
          <a:p>
            <a:r>
              <a:rPr lang="en-US" sz="1200" dirty="0"/>
              <a:t>########################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   0.085 	    4.52342 	 0.00e+00 	 2.72e+01 	 5.0001      99.9404      4.99997 </a:t>
            </a:r>
          </a:p>
          <a:p>
            <a:r>
              <a:rPr lang="en-US" sz="1200" dirty="0"/>
              <a:t>   0.000 	    0.00417 	 1.00e+00 	 3.20e-04 	 5      99.9999            5 </a:t>
            </a:r>
          </a:p>
          <a:p>
            <a:r>
              <a:rPr lang="en-US" sz="1200" dirty="0"/>
              <a:t>   0.000 	    0.00000 	 1.00e+00 	 1.07e-06 	 5      99.9999            5 </a:t>
            </a:r>
          </a:p>
          <a:p>
            <a:r>
              <a:rPr lang="en-US" sz="1200" dirty="0"/>
              <a:t>Number of newton steps: 3 </a:t>
            </a:r>
          </a:p>
          <a:p>
            <a:r>
              <a:rPr lang="en-US" sz="1200" dirty="0"/>
              <a:t>######################## </a:t>
            </a:r>
          </a:p>
          <a:p>
            <a:r>
              <a:rPr lang="en-US" sz="1200" dirty="0"/>
              <a:t>Elapsed time is 4.622054 seconds.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F2467-6034-5E4B-A721-A9C254BF95C0}"/>
              </a:ext>
            </a:extLst>
          </p:cNvPr>
          <p:cNvSpPr txBox="1"/>
          <p:nvPr/>
        </p:nvSpPr>
        <p:spPr>
          <a:xfrm>
            <a:off x="255846" y="398691"/>
            <a:ext cx="750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Test_case</a:t>
            </a:r>
            <a:r>
              <a:rPr lang="en-US" dirty="0"/>
              <a:t> = 4, U0 = u1, d0 = 30, gamma = 1.0e-5 does not converge. </a:t>
            </a:r>
            <a:r>
              <a:rPr lang="en-US" b="1" dirty="0"/>
              <a:t>Need to set gamma = 1.0 </a:t>
            </a:r>
          </a:p>
          <a:p>
            <a:r>
              <a:rPr lang="en-US" dirty="0"/>
              <a:t>Converged with 4 outer iterations with normalization and damping.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08ED7A-F325-EB43-ADFB-2A9649BAE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793" y="1718741"/>
            <a:ext cx="4387361" cy="171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1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48549-1A31-964B-9860-349EDD9A1891}"/>
              </a:ext>
            </a:extLst>
          </p:cNvPr>
          <p:cNvSpPr txBox="1"/>
          <p:nvPr/>
        </p:nvSpPr>
        <p:spPr>
          <a:xfrm>
            <a:off x="391885" y="263282"/>
            <a:ext cx="743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Compare with other solvers </a:t>
            </a:r>
            <a:r>
              <a:rPr lang="en-US" dirty="0"/>
              <a:t>(Matrices A, M, and H are sparse)</a:t>
            </a:r>
          </a:p>
          <a:p>
            <a:r>
              <a:rPr lang="en-US" dirty="0"/>
              <a:t>Let u0 = u1, </a:t>
            </a:r>
            <a:r>
              <a:rPr lang="en-US" dirty="0" err="1"/>
              <a:t>test_case</a:t>
            </a:r>
            <a:r>
              <a:rPr lang="en-US" dirty="0"/>
              <a:t> = 1, no normalization, no damping, gamma = 1e-5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AC1934-BE7A-A844-B80E-A01FA4F77008}"/>
              </a:ext>
            </a:extLst>
          </p:cNvPr>
          <p:cNvGrpSpPr/>
          <p:nvPr/>
        </p:nvGrpSpPr>
        <p:grpSpPr>
          <a:xfrm>
            <a:off x="4300559" y="904014"/>
            <a:ext cx="3810832" cy="2858124"/>
            <a:chOff x="4718571" y="1289154"/>
            <a:chExt cx="3810832" cy="28581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0035BC-2009-4542-8649-D3E667D46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8571" y="1289154"/>
              <a:ext cx="3810832" cy="285812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86F06E-D1A6-5B48-B1A5-09B3535ADDA1}"/>
                </a:ext>
              </a:extLst>
            </p:cNvPr>
            <p:cNvSpPr txBox="1"/>
            <p:nvPr/>
          </p:nvSpPr>
          <p:spPr>
            <a:xfrm>
              <a:off x="6056025" y="1554935"/>
              <a:ext cx="1857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GMRES: 190 sec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130F25A-3319-D041-A6D1-90FE9CF03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904014"/>
            <a:ext cx="3908674" cy="2931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6A213-ED1A-D046-A19D-0FE91CFAA930}"/>
              </a:ext>
            </a:extLst>
          </p:cNvPr>
          <p:cNvSpPr txBox="1"/>
          <p:nvPr/>
        </p:nvSpPr>
        <p:spPr>
          <a:xfrm>
            <a:off x="1892852" y="1306741"/>
            <a:ext cx="201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My_du</a:t>
            </a:r>
            <a:r>
              <a:rPr lang="en-US" dirty="0"/>
              <a:t>: 1.66 sec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49446B-1752-2F40-B4E8-56D7E69B2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479" y="4095702"/>
            <a:ext cx="3570991" cy="2678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8CDC6-C0DD-9141-B0C5-7CD7F6711AE4}"/>
              </a:ext>
            </a:extLst>
          </p:cNvPr>
          <p:cNvSpPr txBox="1"/>
          <p:nvPr/>
        </p:nvSpPr>
        <p:spPr>
          <a:xfrm>
            <a:off x="5912082" y="4227312"/>
            <a:ext cx="241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solver: 280 sec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67011E-43FD-4A41-B277-5EAB4F6C8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416" y="3742910"/>
            <a:ext cx="3870793" cy="29030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1275E3-BE4E-A740-9152-9335015EF3EF}"/>
              </a:ext>
            </a:extLst>
          </p:cNvPr>
          <p:cNvSpPr txBox="1"/>
          <p:nvPr/>
        </p:nvSpPr>
        <p:spPr>
          <a:xfrm>
            <a:off x="1892852" y="4227312"/>
            <a:ext cx="1857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GMRES with ILU preconditioners: 58 sec</a:t>
            </a:r>
          </a:p>
        </p:txBody>
      </p:sp>
    </p:spTree>
    <p:extLst>
      <p:ext uri="{BB962C8B-B14F-4D97-AF65-F5344CB8AC3E}">
        <p14:creationId xmlns:p14="http://schemas.microsoft.com/office/powerpoint/2010/main" val="272830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13052</TotalTime>
  <Words>1151</Words>
  <Application>Microsoft Macintosh PowerPoint</Application>
  <PresentationFormat>Letter Paper (8.5x11 in)</PresentationFormat>
  <Paragraphs>165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 OPT_PDE 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optimization package</dc:title>
  <dc:creator>Lu, Kathy</dc:creator>
  <cp:lastModifiedBy>Lu, Kathy</cp:lastModifiedBy>
  <cp:revision>193</cp:revision>
  <dcterms:created xsi:type="dcterms:W3CDTF">2018-01-27T08:10:43Z</dcterms:created>
  <dcterms:modified xsi:type="dcterms:W3CDTF">2019-08-13T18:53:59Z</dcterms:modified>
</cp:coreProperties>
</file>