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8" r:id="rId9"/>
    <p:sldId id="269" r:id="rId10"/>
    <p:sldId id="270" r:id="rId11"/>
    <p:sldId id="274" r:id="rId12"/>
    <p:sldId id="284" r:id="rId13"/>
    <p:sldId id="285" r:id="rId14"/>
    <p:sldId id="271" r:id="rId15"/>
    <p:sldId id="272" r:id="rId16"/>
    <p:sldId id="273" r:id="rId17"/>
    <p:sldId id="275" r:id="rId18"/>
    <p:sldId id="276" r:id="rId19"/>
    <p:sldId id="283" r:id="rId20"/>
    <p:sldId id="277" r:id="rId21"/>
    <p:sldId id="278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523A-0C2E-494D-A67E-57B2EDDBBC5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Fluocell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Qin </a:t>
            </a:r>
            <a:r>
              <a:rPr lang="en-US" dirty="0" err="1" smtClean="0"/>
              <a:t>Qin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68" y="1690688"/>
            <a:ext cx="4572000" cy="4572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3116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TextBox 2"/>
          <p:cNvSpPr txBox="1"/>
          <p:nvPr/>
        </p:nvSpPr>
        <p:spPr>
          <a:xfrm>
            <a:off x="1668379" y="2630905"/>
            <a:ext cx="9192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fluocell_data.num_layers</a:t>
            </a:r>
            <a:r>
              <a:rPr lang="en-US" dirty="0" smtClean="0"/>
              <a:t> = 3;</a:t>
            </a:r>
          </a:p>
          <a:p>
            <a:r>
              <a:rPr lang="en-US" dirty="0" smtClean="0"/>
              <a:t>&gt;&gt; group = g2p_init_data(</a:t>
            </a:r>
            <a:r>
              <a:rPr lang="en-US" dirty="0" err="1" smtClean="0"/>
              <a:t>fluocell_data</a:t>
            </a:r>
            <a:r>
              <a:rPr lang="en-US" dirty="0" smtClean="0"/>
              <a:t>, '</a:t>
            </a:r>
            <a:r>
              <a:rPr lang="en-US" dirty="0" err="1" smtClean="0"/>
              <a:t>group_data</a:t>
            </a:r>
            <a:r>
              <a:rPr lang="en-US" dirty="0" smtClean="0"/>
              <a:t>', []);</a:t>
            </a:r>
          </a:p>
          <a:p>
            <a:r>
              <a:rPr lang="en-US" dirty="0" smtClean="0"/>
              <a:t>g2p_init_data: Update from </a:t>
            </a:r>
            <a:r>
              <a:rPr lang="en-US" dirty="0" err="1" smtClean="0"/>
              <a:t>fluocell_data</a:t>
            </a:r>
            <a:r>
              <a:rPr lang="en-US" dirty="0" smtClean="0"/>
              <a:t> since there is no input of group data or the data file. </a:t>
            </a:r>
          </a:p>
          <a:p>
            <a:r>
              <a:rPr lang="en-US" dirty="0" smtClean="0"/>
              <a:t>g2p_init_data: Please make sure the </a:t>
            </a:r>
            <a:r>
              <a:rPr lang="en-US" dirty="0" err="1" smtClean="0"/>
              <a:t>fluocell</a:t>
            </a:r>
            <a:r>
              <a:rPr lang="en-US" dirty="0" smtClean="0"/>
              <a:t> is reading images from the p1 position.</a:t>
            </a:r>
          </a:p>
          <a:p>
            <a:r>
              <a:rPr lang="en-US" dirty="0" err="1" smtClean="0"/>
              <a:t>pdgf</a:t>
            </a:r>
            <a:r>
              <a:rPr lang="en-US" dirty="0" smtClean="0"/>
              <a:t> time = 643.100000</a:t>
            </a:r>
          </a:p>
        </p:txBody>
      </p:sp>
    </p:spTree>
    <p:extLst>
      <p:ext uri="{BB962C8B-B14F-4D97-AF65-F5344CB8AC3E}">
        <p14:creationId xmlns:p14="http://schemas.microsoft.com/office/powerpoint/2010/main" val="18633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533400" y="1367909"/>
            <a:ext cx="111823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&gt;&gt; </a:t>
            </a:r>
            <a:r>
              <a:rPr lang="en-US" dirty="0" err="1"/>
              <a:t>group_image_view</a:t>
            </a:r>
            <a:r>
              <a:rPr lang="en-US" dirty="0"/>
              <a:t>(group, '</a:t>
            </a:r>
            <a:r>
              <a:rPr lang="en-US" dirty="0" err="1"/>
              <a:t>time_point</a:t>
            </a:r>
            <a:r>
              <a:rPr lang="en-US" dirty="0"/>
              <a:t>', [1 15 30 45</a:t>
            </a:r>
            <a:r>
              <a:rPr lang="en-US" dirty="0" smtClean="0"/>
              <a:t>])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34739" y="1832780"/>
            <a:ext cx="1714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48814" y="2461430"/>
            <a:ext cx="37147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‘group’ data structure as a main input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63564" y="1832780"/>
            <a:ext cx="1419225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68364" y="3128180"/>
            <a:ext cx="402907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given by the user, which are the time points to check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5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64" y="1286305"/>
            <a:ext cx="3653629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11" y="1286305"/>
            <a:ext cx="365362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63" y="4114800"/>
            <a:ext cx="365362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412" y="4114800"/>
            <a:ext cx="36536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8" y="1371600"/>
            <a:ext cx="365362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47" y="1371600"/>
            <a:ext cx="365362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575" y="1371600"/>
            <a:ext cx="3653629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17" y="4114800"/>
            <a:ext cx="3653629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946" y="4114800"/>
            <a:ext cx="3653629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574" y="4114800"/>
            <a:ext cx="3653629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40573" y="5887781"/>
            <a:ext cx="406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&gt;&gt; g2p_quantify(group, '</a:t>
            </a:r>
            <a:r>
              <a:rPr lang="en-US" dirty="0" err="1" smtClean="0"/>
              <a:t>show_figure</a:t>
            </a:r>
            <a:r>
              <a:rPr lang="en-US" dirty="0" smtClean="0"/>
              <a:t>', 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1227512" y="1506022"/>
            <a:ext cx="932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group_plot</a:t>
            </a:r>
            <a:r>
              <a:rPr lang="en-US" dirty="0" smtClean="0"/>
              <a:t>(group,'method',3, '</a:t>
            </a:r>
            <a:r>
              <a:rPr lang="en-US" dirty="0" err="1" smtClean="0"/>
              <a:t>save_excel_file</a:t>
            </a:r>
            <a:r>
              <a:rPr lang="en-US" dirty="0" smtClean="0"/>
              <a:t>', 1, '</a:t>
            </a:r>
            <a:r>
              <a:rPr lang="en-US" dirty="0" err="1" smtClean="0"/>
              <a:t>sheet_name</a:t>
            </a:r>
            <a:r>
              <a:rPr lang="en-US" dirty="0" smtClean="0"/>
              <a:t>', 'Cytosolic', '</a:t>
            </a:r>
            <a:r>
              <a:rPr lang="en-US" dirty="0" err="1" smtClean="0"/>
              <a:t>tag_curve</a:t>
            </a:r>
            <a:r>
              <a:rPr lang="en-US" dirty="0" smtClean="0"/>
              <a:t>', 1);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30" y="2290350"/>
            <a:ext cx="48716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979689" y="1817362"/>
            <a:ext cx="10441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Message on the command window of MATLAB: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positions chosen here are </a:t>
            </a:r>
            <a:r>
              <a:rPr lang="en-US" sz="2400" u="sng" dirty="0"/>
              <a:t>p17</a:t>
            </a:r>
            <a:r>
              <a:rPr lang="en-US" sz="2400" dirty="0"/>
              <a:t> and </a:t>
            </a:r>
            <a:r>
              <a:rPr lang="en-US" sz="2400" u="sng" dirty="0"/>
              <a:t>p8</a:t>
            </a:r>
            <a:r>
              <a:rPr lang="en-US" sz="2400" dirty="0"/>
              <a:t>, </a:t>
            </a:r>
            <a:r>
              <a:rPr lang="en-US" sz="2400" u="sng" dirty="0"/>
              <a:t>Do you want to delete them? Y/N [N]: 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6043" y="3815131"/>
            <a:ext cx="34913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Fast and accurately locate the bad curves based on the group plot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08218" y="2867891"/>
            <a:ext cx="1679171" cy="96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408219" y="2867891"/>
            <a:ext cx="2792469" cy="96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66314" y="3660243"/>
            <a:ext cx="455537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between user and </a:t>
            </a:r>
            <a:r>
              <a:rPr lang="en-US" dirty="0" err="1" smtClean="0"/>
              <a:t>Fluocell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 or y, </a:t>
            </a:r>
            <a:r>
              <a:rPr lang="en-US" dirty="0" err="1" smtClean="0"/>
              <a:t>Fluocell</a:t>
            </a:r>
            <a:r>
              <a:rPr lang="en-US" dirty="0" smtClean="0"/>
              <a:t> will help move the whole position to the output folder parallel to positions (not really delete the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 or n, nothing changed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9143999" y="2957923"/>
            <a:ext cx="2" cy="70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5" y="1933137"/>
            <a:ext cx="5021985" cy="3770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93" y="1933137"/>
            <a:ext cx="5021985" cy="37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2543284"/>
            <a:ext cx="3877216" cy="139084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8" y="1426937"/>
            <a:ext cx="5142664" cy="530360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024636" y="3308465"/>
            <a:ext cx="1107684" cy="83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4" name="FR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4012" y="2201545"/>
            <a:ext cx="4651513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832213"/>
            <a:ext cx="108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group_make_movie</a:t>
            </a:r>
            <a:r>
              <a:rPr lang="en-US" dirty="0" smtClean="0"/>
              <a:t>(group, '</a:t>
            </a:r>
            <a:r>
              <a:rPr lang="en-US" dirty="0" err="1" smtClean="0"/>
              <a:t>color_bar</a:t>
            </a:r>
            <a:r>
              <a:rPr lang="en-US" dirty="0" smtClean="0"/>
              <a:t>', 1, 'position', 'p1', '</a:t>
            </a:r>
            <a:r>
              <a:rPr lang="en-US" dirty="0" err="1" smtClean="0"/>
              <a:t>stimulus_info</a:t>
            </a:r>
            <a:r>
              <a:rPr lang="en-US" dirty="0" smtClean="0"/>
              <a:t>', '</a:t>
            </a:r>
            <a:r>
              <a:rPr lang="en-US" dirty="0" err="1" smtClean="0"/>
              <a:t>pdgf</a:t>
            </a:r>
            <a:r>
              <a:rPr lang="en-US" dirty="0" smtClean="0"/>
              <a:t>', '</a:t>
            </a:r>
            <a:r>
              <a:rPr lang="en-US" dirty="0" err="1" smtClean="0"/>
              <a:t>intensity_bound</a:t>
            </a:r>
            <a:r>
              <a:rPr lang="en-US" dirty="0" smtClean="0"/>
              <a:t>', [200, 1000]);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399" y="1488332"/>
            <a:ext cx="831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1:</a:t>
            </a:r>
            <a:r>
              <a:rPr lang="en-US" dirty="0"/>
              <a:t> </a:t>
            </a:r>
            <a:r>
              <a:rPr lang="en-US" dirty="0" smtClean="0"/>
              <a:t>close current MATLAB and use </a:t>
            </a:r>
            <a:r>
              <a:rPr lang="en-US" dirty="0" err="1" smtClean="0"/>
              <a:t>Fluocell</a:t>
            </a:r>
            <a:r>
              <a:rPr lang="en-US" dirty="0" smtClean="0"/>
              <a:t> to call out MATLAB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17" y="2675476"/>
            <a:ext cx="733527" cy="9907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59659" y="3139289"/>
            <a:ext cx="1303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ATLAB R2013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27" y="2675476"/>
            <a:ext cx="2376341" cy="236969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89" y="2675476"/>
            <a:ext cx="3083474" cy="15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911629" y="1400012"/>
            <a:ext cx="105931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&gt;&gt; </a:t>
            </a:r>
            <a:r>
              <a:rPr lang="en-US" sz="1600" dirty="0" err="1" smtClean="0"/>
              <a:t>group_compare</a:t>
            </a:r>
            <a:r>
              <a:rPr lang="en-US" sz="1600" dirty="0" smtClean="0"/>
              <a:t>( group,'</a:t>
            </a:r>
            <a:r>
              <a:rPr lang="en-US" sz="1600" dirty="0" err="1" smtClean="0"/>
              <a:t>excel_file</a:t>
            </a:r>
            <a:r>
              <a:rPr lang="en-US" sz="1600" dirty="0" smtClean="0"/>
              <a:t>', 'fluocell-data.xlsx', '</a:t>
            </a:r>
            <a:r>
              <a:rPr lang="en-US" sz="1600" dirty="0" err="1" smtClean="0"/>
              <a:t>error_bar_interval</a:t>
            </a:r>
            <a:r>
              <a:rPr lang="en-US" sz="1600" dirty="0" smtClean="0"/>
              <a:t>', 3, '</a:t>
            </a:r>
            <a:r>
              <a:rPr lang="en-US" sz="1600" dirty="0" err="1" smtClean="0"/>
              <a:t>statistics','t</a:t>
            </a:r>
            <a:r>
              <a:rPr lang="en-US" sz="1600" dirty="0" smtClean="0"/>
              <a:t>-test', '</a:t>
            </a:r>
            <a:r>
              <a:rPr lang="en-US" sz="1600" dirty="0" err="1" smtClean="0"/>
              <a:t>time_range</a:t>
            </a:r>
            <a:r>
              <a:rPr lang="en-US" sz="1600" dirty="0" smtClean="0"/>
              <a:t>', [20, 35], '</a:t>
            </a:r>
            <a:r>
              <a:rPr lang="en-US" sz="1600" dirty="0" err="1" smtClean="0"/>
              <a:t>group_name</a:t>
            </a:r>
            <a:r>
              <a:rPr lang="en-US" sz="1600" dirty="0" smtClean="0"/>
              <a:t>', {'Cytosolic', 'Membrane'}, '</a:t>
            </a:r>
            <a:r>
              <a:rPr lang="en-US" sz="1600" dirty="0" err="1" smtClean="0"/>
              <a:t>enable_violin_plot</a:t>
            </a:r>
            <a:r>
              <a:rPr lang="en-US" sz="1600" dirty="0" smtClean="0"/>
              <a:t>', 1);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Mean Ratio +/- Standard Error</a:t>
            </a:r>
          </a:p>
          <a:p>
            <a:r>
              <a:rPr lang="en-US" sz="1600" dirty="0"/>
              <a:t>For group Cytosolic(n = 30), 1.8139 +/- </a:t>
            </a:r>
            <a:r>
              <a:rPr lang="en-US" sz="1600" dirty="0" smtClean="0"/>
              <a:t>0.0092795</a:t>
            </a:r>
          </a:p>
          <a:p>
            <a:r>
              <a:rPr lang="en-US" sz="1600" dirty="0" smtClean="0"/>
              <a:t>For group Membrane(n = 37), 1.521 +/- 0.0037689</a:t>
            </a:r>
          </a:p>
          <a:p>
            <a:r>
              <a:rPr lang="en-US" sz="1600" dirty="0" smtClean="0"/>
              <a:t>There is significant difference between Cytosolic and Membrane.</a:t>
            </a:r>
          </a:p>
          <a:p>
            <a:r>
              <a:rPr lang="en-US" sz="1600" dirty="0" smtClean="0"/>
              <a:t>The p value is 4.6839e-07.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Mean Time +/- Standard Error</a:t>
            </a:r>
          </a:p>
          <a:p>
            <a:r>
              <a:rPr lang="en-US" sz="1600" dirty="0" smtClean="0"/>
              <a:t>For group Cytosolic(n = 30),12.81 +/- 0.12711</a:t>
            </a:r>
          </a:p>
          <a:p>
            <a:r>
              <a:rPr lang="en-US" sz="1600" dirty="0" smtClean="0"/>
              <a:t>For group Membrane(n = 37),21.3919 +/- 0.2292</a:t>
            </a:r>
          </a:p>
          <a:p>
            <a:r>
              <a:rPr lang="en-US" sz="1600" dirty="0" smtClean="0"/>
              <a:t>There is significant difference between Cytosolic and Membrane.</a:t>
            </a:r>
          </a:p>
          <a:p>
            <a:r>
              <a:rPr lang="en-US" sz="1600" dirty="0" smtClean="0"/>
              <a:t>The p value is 2.7984e-06.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Peak Ratio +/- Standard Error</a:t>
            </a:r>
          </a:p>
          <a:p>
            <a:r>
              <a:rPr lang="en-US" sz="1600" dirty="0" smtClean="0"/>
              <a:t>For group Cytosolic(n = 30), 1.9917 +/- 0.0087202</a:t>
            </a:r>
          </a:p>
          <a:p>
            <a:r>
              <a:rPr lang="en-US" sz="1600" dirty="0" smtClean="0"/>
              <a:t>For group Membrane(n = 37), 1.5704 +/- 0.0037993</a:t>
            </a:r>
          </a:p>
          <a:p>
            <a:r>
              <a:rPr lang="en-US" sz="1600" dirty="0" smtClean="0"/>
              <a:t>There is significant difference between Cytosolic and Membrane.</a:t>
            </a:r>
          </a:p>
          <a:p>
            <a:r>
              <a:rPr lang="en-US" sz="1600" dirty="0" smtClean="0"/>
              <a:t>The p value is 5.2375e-12.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24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37" y="139572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362478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51129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387416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399" y="1488332"/>
            <a:ext cx="64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2: adjust the setting on the </a:t>
            </a:r>
            <a:r>
              <a:rPr lang="en-US" dirty="0" err="1" smtClean="0"/>
              <a:t>fluocell</a:t>
            </a:r>
            <a:r>
              <a:rPr lang="en-US" dirty="0" smtClean="0"/>
              <a:t> interface: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178540"/>
            <a:ext cx="4740083" cy="234354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13" y="1767022"/>
            <a:ext cx="1114581" cy="11431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58373" y="2812460"/>
            <a:ext cx="3521414" cy="1108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8528" y="2923329"/>
            <a:ext cx="5000017" cy="3983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9347" y="4673927"/>
            <a:ext cx="154264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cycle you add stimulus, e.g. pdgf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8529" y="5266873"/>
            <a:ext cx="1935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Proper setting on this two window will give a better hint on viewing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11" y="1857664"/>
            <a:ext cx="1495634" cy="771633"/>
          </a:xfrm>
          <a:prstGeom prst="rect">
            <a:avLst/>
          </a:prstGeom>
        </p:spPr>
      </p:pic>
      <p:cxnSp>
        <p:nvCxnSpPr>
          <p:cNvPr id="26" name="Elbow Connector 25"/>
          <p:cNvCxnSpPr>
            <a:endCxn id="20" idx="1"/>
          </p:cNvCxnSpPr>
          <p:nvPr/>
        </p:nvCxnSpPr>
        <p:spPr>
          <a:xfrm flipV="1">
            <a:off x="4632958" y="2243481"/>
            <a:ext cx="3227553" cy="1628128"/>
          </a:xfrm>
          <a:prstGeom prst="bentConnector3">
            <a:avLst>
              <a:gd name="adj1" fmla="val 786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86024" y="1802051"/>
            <a:ext cx="23006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 – no background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 – manually choose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 – automatically choose background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001949" y="4202349"/>
            <a:ext cx="9728" cy="4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11677" y="3798782"/>
            <a:ext cx="1484557" cy="142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77203" y="3798782"/>
            <a:ext cx="819031" cy="142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11" y="3720530"/>
            <a:ext cx="1514686" cy="952633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061297" y="4247697"/>
            <a:ext cx="37992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691294" y="3650557"/>
            <a:ext cx="2300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 – no quantification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 – quantification on fixed 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 –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quantification 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tracking 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 – quantification on subcellular scale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74" y="4970651"/>
            <a:ext cx="1352739" cy="1514686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endCxn id="64" idx="1"/>
          </p:cNvCxnSpPr>
          <p:nvPr/>
        </p:nvCxnSpPr>
        <p:spPr>
          <a:xfrm>
            <a:off x="1478604" y="3057545"/>
            <a:ext cx="3099170" cy="2670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409830" y="4888704"/>
            <a:ext cx="23006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FRET: normal use;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FRET-Intensity: FRET + another intensity(e.g.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MCherry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 channel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FRET-DIC: FRET + DIC channel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>
            <a:stCxn id="58" idx="3"/>
          </p:cNvCxnSpPr>
          <p:nvPr/>
        </p:nvCxnSpPr>
        <p:spPr>
          <a:xfrm flipV="1">
            <a:off x="9375197" y="4196846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375196" y="2185397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011276" y="5396535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28417" y="4095345"/>
            <a:ext cx="38911" cy="1799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9776" y="5915382"/>
            <a:ext cx="124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want to save ratio images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33" grpId="0"/>
      <p:bldP spid="61" grpId="0"/>
      <p:bldP spid="67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497977"/>
            <a:ext cx="4740083" cy="23435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67" y="4591423"/>
            <a:ext cx="1543265" cy="457264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3" idx="1"/>
          </p:cNvCxnSpPr>
          <p:nvPr/>
        </p:nvCxnSpPr>
        <p:spPr>
          <a:xfrm rot="16200000" flipH="1">
            <a:off x="674093" y="1884280"/>
            <a:ext cx="3049621" cy="28219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04" y="1497977"/>
            <a:ext cx="3791479" cy="1638529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V="1">
            <a:off x="5058382" y="3175418"/>
            <a:ext cx="3304162" cy="15619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64237" y="1805255"/>
            <a:ext cx="113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9883302" y="1928365"/>
            <a:ext cx="68093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8" y="5054572"/>
            <a:ext cx="1933845" cy="1419423"/>
          </a:xfrm>
          <a:prstGeom prst="rect">
            <a:avLst/>
          </a:prstGeom>
        </p:spPr>
      </p:pic>
      <p:cxnSp>
        <p:nvCxnSpPr>
          <p:cNvPr id="20" name="Elbow Connector 19"/>
          <p:cNvCxnSpPr>
            <a:endCxn id="18" idx="1"/>
          </p:cNvCxnSpPr>
          <p:nvPr/>
        </p:nvCxnSpPr>
        <p:spPr>
          <a:xfrm>
            <a:off x="4854102" y="4912468"/>
            <a:ext cx="1574596" cy="8518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69689" y="5518062"/>
            <a:ext cx="113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[1 : 50]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362543" y="5646681"/>
            <a:ext cx="5071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the ECFP/FRET Ratio Images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2" y="2089970"/>
            <a:ext cx="7649643" cy="3801005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44" y="2089970"/>
            <a:ext cx="381053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ECFP/FRET Ratio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0" y="1686760"/>
            <a:ext cx="6089381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81" y="1686760"/>
            <a:ext cx="516480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Quantification Using Regions of Interest (ROIs)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2" y="1690688"/>
            <a:ext cx="5164809" cy="4572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22" y="1690688"/>
            <a:ext cx="468442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Quantification Using Regions of Interest (ROIs)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839159"/>
            <a:ext cx="5164809" cy="4572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45" y="1690688"/>
            <a:ext cx="18474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 Through Cropped </a:t>
            </a:r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0" y="2176044"/>
            <a:ext cx="4131847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87" y="2176044"/>
            <a:ext cx="3299926" cy="36576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34" y="2176044"/>
            <a:ext cx="148081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768" y="614412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Whole cell detection used here, ROI is also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603</Words>
  <Application>Microsoft Office PowerPoint</Application>
  <PresentationFormat>Widescreen</PresentationFormat>
  <Paragraphs>79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Fluocell Demo</vt:lpstr>
      <vt:lpstr>PowerPoint Presentation</vt:lpstr>
      <vt:lpstr>PowerPoint Presentation</vt:lpstr>
      <vt:lpstr>PowerPoint Presentation</vt:lpstr>
      <vt:lpstr>Visualize the ECFP/FRET Ratio Images</vt:lpstr>
      <vt:lpstr>Visualize the ECFP/FRET Ratio Images</vt:lpstr>
      <vt:lpstr>Quantification Using Regions of Interest (ROIs)</vt:lpstr>
      <vt:lpstr>Quantification Using Regions of Interest (ROIs)</vt:lpstr>
      <vt:lpstr>Quantification Through Cropped Image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Fluocell Demo</dc:title>
  <dc:creator>public</dc:creator>
  <cp:lastModifiedBy>Lexie</cp:lastModifiedBy>
  <cp:revision>27</cp:revision>
  <dcterms:created xsi:type="dcterms:W3CDTF">2015-06-03T05:48:53Z</dcterms:created>
  <dcterms:modified xsi:type="dcterms:W3CDTF">2016-07-15T21:55:40Z</dcterms:modified>
</cp:coreProperties>
</file>