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57" r:id="rId6"/>
    <p:sldId id="258" r:id="rId7"/>
    <p:sldId id="259" r:id="rId8"/>
    <p:sldId id="268" r:id="rId9"/>
    <p:sldId id="269" r:id="rId10"/>
    <p:sldId id="270" r:id="rId11"/>
    <p:sldId id="274" r:id="rId12"/>
    <p:sldId id="284" r:id="rId13"/>
    <p:sldId id="285" r:id="rId14"/>
    <p:sldId id="271" r:id="rId15"/>
    <p:sldId id="272" r:id="rId16"/>
    <p:sldId id="273" r:id="rId17"/>
    <p:sldId id="275" r:id="rId18"/>
    <p:sldId id="276" r:id="rId19"/>
    <p:sldId id="283" r:id="rId20"/>
    <p:sldId id="277" r:id="rId21"/>
    <p:sldId id="278" r:id="rId22"/>
    <p:sldId id="279" r:id="rId23"/>
    <p:sldId id="281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793"/>
    <p:restoredTop sz="93631"/>
  </p:normalViewPr>
  <p:slideViewPr>
    <p:cSldViewPr snapToGrid="0">
      <p:cViewPr varScale="1">
        <p:scale>
          <a:sx n="88" d="100"/>
          <a:sy n="88" d="100"/>
        </p:scale>
        <p:origin x="192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3523A-0C2E-494D-A67E-57B2EDDBBC5A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EB366-7A9D-4124-8104-7C795B094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63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3523A-0C2E-494D-A67E-57B2EDDBBC5A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EB366-7A9D-4124-8104-7C795B094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5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3523A-0C2E-494D-A67E-57B2EDDBBC5A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EB366-7A9D-4124-8104-7C795B094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23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3523A-0C2E-494D-A67E-57B2EDDBBC5A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EB366-7A9D-4124-8104-7C795B094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14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3523A-0C2E-494D-A67E-57B2EDDBBC5A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EB366-7A9D-4124-8104-7C795B094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1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3523A-0C2E-494D-A67E-57B2EDDBBC5A}" type="datetimeFigureOut">
              <a:rPr lang="en-US" smtClean="0"/>
              <a:t>7/10/18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EB366-7A9D-4124-8104-7C795B094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03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3523A-0C2E-494D-A67E-57B2EDDBBC5A}" type="datetimeFigureOut">
              <a:rPr lang="en-US" smtClean="0"/>
              <a:t>7/10/18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EB366-7A9D-4124-8104-7C795B094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3523A-0C2E-494D-A67E-57B2EDDBBC5A}" type="datetimeFigureOut">
              <a:rPr lang="en-US" smtClean="0"/>
              <a:t>7/10/18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EB366-7A9D-4124-8104-7C795B094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1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3523A-0C2E-494D-A67E-57B2EDDBBC5A}" type="datetimeFigureOut">
              <a:rPr lang="en-US" smtClean="0"/>
              <a:t>7/10/18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EB366-7A9D-4124-8104-7C795B094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3523A-0C2E-494D-A67E-57B2EDDBBC5A}" type="datetimeFigureOut">
              <a:rPr lang="en-US" smtClean="0"/>
              <a:t>7/10/18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EB366-7A9D-4124-8104-7C795B094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66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3523A-0C2E-494D-A67E-57B2EDDBBC5A}" type="datetimeFigureOut">
              <a:rPr lang="en-US" smtClean="0"/>
              <a:t>7/10/18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EB366-7A9D-4124-8104-7C795B094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26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3523A-0C2E-494D-A67E-57B2EDDBBC5A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EB366-7A9D-4124-8104-7C795B094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11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7" Type="http://schemas.openxmlformats.org/officeDocument/2006/relationships/image" Target="../media/image34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tmp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7" Type="http://schemas.openxmlformats.org/officeDocument/2006/relationships/image" Target="../media/image9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tmp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tmp"/><Relationship Id="rId5" Type="http://schemas.openxmlformats.org/officeDocument/2006/relationships/image" Target="../media/image11.tmp"/><Relationship Id="rId4" Type="http://schemas.openxmlformats.org/officeDocument/2006/relationships/image" Target="../media/image10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Fluocell</a:t>
            </a:r>
            <a:r>
              <a:rPr lang="en-US" dirty="0"/>
              <a:t> 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Qin </a:t>
            </a:r>
            <a:r>
              <a:rPr lang="en-US" dirty="0" err="1"/>
              <a:t>Qin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2791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768" y="1690688"/>
            <a:ext cx="4572000" cy="4572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300" dirty="0"/>
              <a:t>Multiple Quantification Through Whole Group</a:t>
            </a:r>
          </a:p>
        </p:txBody>
      </p:sp>
    </p:spTree>
    <p:extLst>
      <p:ext uri="{BB962C8B-B14F-4D97-AF65-F5344CB8AC3E}">
        <p14:creationId xmlns:p14="http://schemas.microsoft.com/office/powerpoint/2010/main" val="311624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/>
              <a:t>Multiple Quantification Through Whole Group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8857" y="2630905"/>
            <a:ext cx="94816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&gt;&gt; </a:t>
            </a:r>
            <a:r>
              <a:rPr lang="en-US" dirty="0" err="1"/>
              <a:t>fluocell_data.num_layers</a:t>
            </a:r>
            <a:r>
              <a:rPr lang="en-US" dirty="0"/>
              <a:t> = 3;</a:t>
            </a:r>
          </a:p>
          <a:p>
            <a:r>
              <a:rPr lang="en-US" dirty="0"/>
              <a:t>&gt;&gt; group = g2p_init_data(</a:t>
            </a:r>
            <a:r>
              <a:rPr lang="en-US" dirty="0" err="1"/>
              <a:t>fluocell_data</a:t>
            </a:r>
            <a:r>
              <a:rPr lang="en-US" dirty="0"/>
              <a:t>, '</a:t>
            </a:r>
            <a:r>
              <a:rPr lang="en-US" dirty="0" err="1"/>
              <a:t>group_data</a:t>
            </a:r>
            <a:r>
              <a:rPr lang="en-US" dirty="0"/>
              <a:t>', []);</a:t>
            </a:r>
          </a:p>
          <a:p>
            <a:r>
              <a:rPr lang="en-US" dirty="0"/>
              <a:t>g2p_init_data: Update from </a:t>
            </a:r>
            <a:r>
              <a:rPr lang="en-US" dirty="0" err="1"/>
              <a:t>fluocell_data</a:t>
            </a:r>
            <a:r>
              <a:rPr lang="en-US" dirty="0"/>
              <a:t> since there is no input of group data or the data file. </a:t>
            </a:r>
          </a:p>
          <a:p>
            <a:r>
              <a:rPr lang="en-US" dirty="0"/>
              <a:t>g2p_init_data: Please make sure the </a:t>
            </a:r>
            <a:r>
              <a:rPr lang="en-US" dirty="0" err="1"/>
              <a:t>fluocell</a:t>
            </a:r>
            <a:r>
              <a:rPr lang="en-US" dirty="0"/>
              <a:t> is reading images from the p1 position.</a:t>
            </a:r>
          </a:p>
          <a:p>
            <a:r>
              <a:rPr lang="en-US" dirty="0" err="1"/>
              <a:t>pdgf</a:t>
            </a:r>
            <a:r>
              <a:rPr lang="en-US" dirty="0"/>
              <a:t> time = 643.100000</a:t>
            </a:r>
          </a:p>
        </p:txBody>
      </p:sp>
    </p:spTree>
    <p:extLst>
      <p:ext uri="{BB962C8B-B14F-4D97-AF65-F5344CB8AC3E}">
        <p14:creationId xmlns:p14="http://schemas.microsoft.com/office/powerpoint/2010/main" val="1863372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/>
              <a:t>Multiple Quantification Through Whole Group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1367909"/>
            <a:ext cx="11182350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&gt;&gt; </a:t>
            </a:r>
            <a:r>
              <a:rPr lang="en-US" dirty="0" err="1"/>
              <a:t>group_image_view</a:t>
            </a:r>
            <a:r>
              <a:rPr lang="en-US" dirty="0"/>
              <a:t>(group, '</a:t>
            </a:r>
            <a:r>
              <a:rPr lang="en-US" dirty="0" err="1"/>
              <a:t>time_point</a:t>
            </a:r>
            <a:r>
              <a:rPr lang="en-US" dirty="0"/>
              <a:t>', [1 15 30 45])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2934739" y="1832780"/>
            <a:ext cx="171450" cy="628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48814" y="2461430"/>
            <a:ext cx="3714750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‘group’ data structure as a main input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963564" y="1832780"/>
            <a:ext cx="1419225" cy="107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68364" y="3128180"/>
            <a:ext cx="4029075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Parameter given by the user, which are the time points to check</a:t>
            </a:r>
          </a:p>
        </p:txBody>
      </p:sp>
    </p:spTree>
    <p:extLst>
      <p:ext uri="{BB962C8B-B14F-4D97-AF65-F5344CB8AC3E}">
        <p14:creationId xmlns:p14="http://schemas.microsoft.com/office/powerpoint/2010/main" val="3395884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/>
              <a:t>Multiple Quantification Through Whole Group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264" y="1286305"/>
            <a:ext cx="3653629" cy="274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411" y="1286305"/>
            <a:ext cx="3653629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263" y="4114800"/>
            <a:ext cx="3653629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5412" y="4114800"/>
            <a:ext cx="3653629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270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/>
              <a:t>Multiple Quantification Through Whole Group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18" y="1371600"/>
            <a:ext cx="3653629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947" y="1371600"/>
            <a:ext cx="3653629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0575" y="1371600"/>
            <a:ext cx="3653629" cy="2743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317" y="4114800"/>
            <a:ext cx="3653629" cy="274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6946" y="4114800"/>
            <a:ext cx="3653629" cy="2743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0574" y="4114800"/>
            <a:ext cx="3653629" cy="2743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840573" y="5887781"/>
            <a:ext cx="4067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&gt;&gt; g2p_quantify(group, '</a:t>
            </a:r>
            <a:r>
              <a:rPr lang="en-US" dirty="0" err="1"/>
              <a:t>show_figure</a:t>
            </a:r>
            <a:r>
              <a:rPr lang="en-US" dirty="0"/>
              <a:t>', 0);</a:t>
            </a:r>
          </a:p>
        </p:txBody>
      </p:sp>
    </p:spTree>
    <p:extLst>
      <p:ext uri="{BB962C8B-B14F-4D97-AF65-F5344CB8AC3E}">
        <p14:creationId xmlns:p14="http://schemas.microsoft.com/office/powerpoint/2010/main" val="4047748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/>
              <a:t>Multiple Quantification Through Whole Group</a:t>
            </a:r>
          </a:p>
        </p:txBody>
      </p:sp>
      <p:sp>
        <p:nvSpPr>
          <p:cNvPr id="3" name="Rectangle 2"/>
          <p:cNvSpPr/>
          <p:nvPr/>
        </p:nvSpPr>
        <p:spPr>
          <a:xfrm>
            <a:off x="1227512" y="1506022"/>
            <a:ext cx="9329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&gt;&gt; </a:t>
            </a:r>
            <a:r>
              <a:rPr lang="en-US" dirty="0" err="1"/>
              <a:t>group_plot</a:t>
            </a:r>
            <a:r>
              <a:rPr lang="en-US" dirty="0"/>
              <a:t>(group,'method',3, '</a:t>
            </a:r>
            <a:r>
              <a:rPr lang="en-US" dirty="0" err="1"/>
              <a:t>save_excel_file</a:t>
            </a:r>
            <a:r>
              <a:rPr lang="en-US" dirty="0"/>
              <a:t>', 1, '</a:t>
            </a:r>
            <a:r>
              <a:rPr lang="en-US" dirty="0" err="1"/>
              <a:t>sheet_name</a:t>
            </a:r>
            <a:r>
              <a:rPr lang="en-US" dirty="0"/>
              <a:t>', 'Cytosolic', '</a:t>
            </a:r>
            <a:r>
              <a:rPr lang="en-US" dirty="0" err="1"/>
              <a:t>tag_curve</a:t>
            </a:r>
            <a:r>
              <a:rPr lang="en-US" dirty="0"/>
              <a:t>', 1);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330" y="2290350"/>
            <a:ext cx="4871697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809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/>
              <a:t>Multiple Quantification Through Whole Group</a:t>
            </a:r>
          </a:p>
        </p:txBody>
      </p:sp>
      <p:sp>
        <p:nvSpPr>
          <p:cNvPr id="3" name="Rectangle 2"/>
          <p:cNvSpPr/>
          <p:nvPr/>
        </p:nvSpPr>
        <p:spPr>
          <a:xfrm>
            <a:off x="979689" y="1817362"/>
            <a:ext cx="104419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Message on the command window of MATLAB: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positions chosen here are </a:t>
            </a:r>
            <a:r>
              <a:rPr lang="en-US" sz="2400" u="sng" dirty="0"/>
              <a:t>p17</a:t>
            </a:r>
            <a:r>
              <a:rPr lang="en-US" sz="2400" dirty="0"/>
              <a:t> and </a:t>
            </a:r>
            <a:r>
              <a:rPr lang="en-US" sz="2400" u="sng" dirty="0"/>
              <a:t>p8</a:t>
            </a:r>
            <a:r>
              <a:rPr lang="en-US" sz="2400" dirty="0"/>
              <a:t>, </a:t>
            </a:r>
            <a:r>
              <a:rPr lang="en-US" sz="2400" u="sng" dirty="0"/>
              <a:t>Do you want to delete them? Y/N [N]: 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96043" y="3815131"/>
            <a:ext cx="349134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Fast and accurately locate the bad curves based on the group plot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408218" y="2867891"/>
            <a:ext cx="1679171" cy="965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3408219" y="2867891"/>
            <a:ext cx="2792469" cy="965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66314" y="3660243"/>
            <a:ext cx="4555374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Interaction between user and </a:t>
            </a:r>
            <a:r>
              <a:rPr lang="en-US" dirty="0" err="1"/>
              <a:t>Fluocell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 or y, </a:t>
            </a:r>
            <a:r>
              <a:rPr lang="en-US" dirty="0" err="1"/>
              <a:t>Fluocell</a:t>
            </a:r>
            <a:r>
              <a:rPr lang="en-US" dirty="0"/>
              <a:t> will help move the whole position to the output folder parallel to positions (not really delete the information)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 or n, nothing changed</a:t>
            </a:r>
          </a:p>
        </p:txBody>
      </p:sp>
      <p:cxnSp>
        <p:nvCxnSpPr>
          <p:cNvPr id="8" name="Straight Arrow Connector 7"/>
          <p:cNvCxnSpPr>
            <a:endCxn id="7" idx="0"/>
          </p:cNvCxnSpPr>
          <p:nvPr/>
        </p:nvCxnSpPr>
        <p:spPr>
          <a:xfrm>
            <a:off x="9143999" y="2957923"/>
            <a:ext cx="2" cy="702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052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/>
              <a:t>Multiple Quantification Through Whole Group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45" y="1933137"/>
            <a:ext cx="5021985" cy="37704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593" y="1933137"/>
            <a:ext cx="5021985" cy="377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793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/>
              <a:t>Multiple Quantification Through Whole Group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324" y="2543284"/>
            <a:ext cx="3877216" cy="1390844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98" y="1426937"/>
            <a:ext cx="5142664" cy="5303601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6024636" y="3308465"/>
            <a:ext cx="1107684" cy="83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75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/>
              <a:t>Multiple Quantification Through Whole Group</a:t>
            </a:r>
          </a:p>
        </p:txBody>
      </p:sp>
      <p:pic>
        <p:nvPicPr>
          <p:cNvPr id="4" name="FRET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224012" y="2201545"/>
            <a:ext cx="4651513" cy="4114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1832213"/>
            <a:ext cx="10867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group_make_movie</a:t>
            </a:r>
            <a:r>
              <a:rPr lang="en-US" dirty="0"/>
              <a:t>(group, '</a:t>
            </a:r>
            <a:r>
              <a:rPr lang="en-US" dirty="0" err="1"/>
              <a:t>color_bar</a:t>
            </a:r>
            <a:r>
              <a:rPr lang="en-US" dirty="0"/>
              <a:t>', 1, 'position', 'p1', '</a:t>
            </a:r>
            <a:r>
              <a:rPr lang="en-US" dirty="0" err="1"/>
              <a:t>stimulus_info</a:t>
            </a:r>
            <a:r>
              <a:rPr lang="en-US" dirty="0"/>
              <a:t>', '</a:t>
            </a:r>
            <a:r>
              <a:rPr lang="en-US" dirty="0" err="1"/>
              <a:t>pdgf</a:t>
            </a:r>
            <a:r>
              <a:rPr lang="en-US" dirty="0"/>
              <a:t>', '</a:t>
            </a:r>
            <a:r>
              <a:rPr lang="en-US" dirty="0" err="1"/>
              <a:t>intensity_bound</a:t>
            </a:r>
            <a:r>
              <a:rPr lang="en-US" dirty="0"/>
              <a:t>', [200, 1000]);</a:t>
            </a:r>
          </a:p>
        </p:txBody>
      </p:sp>
    </p:spTree>
    <p:extLst>
      <p:ext uri="{BB962C8B-B14F-4D97-AF65-F5344CB8AC3E}">
        <p14:creationId xmlns:p14="http://schemas.microsoft.com/office/powerpoint/2010/main" val="380019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826" y="6217453"/>
            <a:ext cx="2078879" cy="5130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381000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Fluocell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GUI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47675" y="1037570"/>
            <a:ext cx="115443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3399" y="1488332"/>
            <a:ext cx="831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Step 1: close current MATLAB and use </a:t>
            </a:r>
            <a:r>
              <a:rPr lang="en-US" dirty="0" err="1"/>
              <a:t>Fluocell</a:t>
            </a:r>
            <a:r>
              <a:rPr lang="en-US" dirty="0"/>
              <a:t> to call out MATLAB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117" y="2675476"/>
            <a:ext cx="733527" cy="99073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159659" y="3139289"/>
            <a:ext cx="13036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MATLAB R2013b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627" y="2675476"/>
            <a:ext cx="2376341" cy="2369697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889" y="2675476"/>
            <a:ext cx="3083474" cy="150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7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/>
              <a:t>Multiple Quantification Through Whole Group</a:t>
            </a:r>
          </a:p>
        </p:txBody>
      </p:sp>
      <p:sp>
        <p:nvSpPr>
          <p:cNvPr id="3" name="Rectangle 2"/>
          <p:cNvSpPr/>
          <p:nvPr/>
        </p:nvSpPr>
        <p:spPr>
          <a:xfrm>
            <a:off x="911629" y="1400012"/>
            <a:ext cx="1059318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&gt;&gt; </a:t>
            </a:r>
            <a:r>
              <a:rPr lang="en-US" sz="1600" dirty="0" err="1"/>
              <a:t>group_compare</a:t>
            </a:r>
            <a:r>
              <a:rPr lang="en-US" sz="1600" dirty="0"/>
              <a:t>( group,'</a:t>
            </a:r>
            <a:r>
              <a:rPr lang="en-US" sz="1600" dirty="0" err="1"/>
              <a:t>excel_file</a:t>
            </a:r>
            <a:r>
              <a:rPr lang="en-US" sz="1600" dirty="0"/>
              <a:t>', 'fluocell-data.xlsx', '</a:t>
            </a:r>
            <a:r>
              <a:rPr lang="en-US" sz="1600" dirty="0" err="1"/>
              <a:t>error_bar_interval</a:t>
            </a:r>
            <a:r>
              <a:rPr lang="en-US" sz="1600" dirty="0"/>
              <a:t>', 3, '</a:t>
            </a:r>
            <a:r>
              <a:rPr lang="en-US" sz="1600" dirty="0" err="1"/>
              <a:t>statistics','t</a:t>
            </a:r>
            <a:r>
              <a:rPr lang="en-US" sz="1600" dirty="0"/>
              <a:t>-test', '</a:t>
            </a:r>
            <a:r>
              <a:rPr lang="en-US" sz="1600" dirty="0" err="1"/>
              <a:t>time_range</a:t>
            </a:r>
            <a:r>
              <a:rPr lang="en-US" sz="1600" dirty="0"/>
              <a:t>', [20, 35], '</a:t>
            </a:r>
            <a:r>
              <a:rPr lang="en-US" sz="1600" dirty="0" err="1"/>
              <a:t>group_name</a:t>
            </a:r>
            <a:r>
              <a:rPr lang="en-US" sz="1600" dirty="0"/>
              <a:t>', {'Cytosolic', 'Membrane'}, '</a:t>
            </a:r>
            <a:r>
              <a:rPr lang="en-US" sz="1600" dirty="0" err="1"/>
              <a:t>enable_violin_plot</a:t>
            </a:r>
            <a:r>
              <a:rPr lang="en-US" sz="1600" dirty="0"/>
              <a:t>', 1);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Mean Ratio +/- Standard Error</a:t>
            </a:r>
          </a:p>
          <a:p>
            <a:r>
              <a:rPr lang="en-US" sz="1600" dirty="0"/>
              <a:t>For group Cytosolic(n = 30), 1.8139 +/- 0.0092795</a:t>
            </a:r>
          </a:p>
          <a:p>
            <a:r>
              <a:rPr lang="en-US" sz="1600" dirty="0"/>
              <a:t>For group Membrane(n = 37), 1.521 +/- 0.0037689</a:t>
            </a:r>
          </a:p>
          <a:p>
            <a:r>
              <a:rPr lang="en-US" sz="1600" dirty="0"/>
              <a:t>There is significant difference between Cytosolic and Membrane.</a:t>
            </a:r>
          </a:p>
          <a:p>
            <a:r>
              <a:rPr lang="en-US" sz="1600" dirty="0"/>
              <a:t>The p value is 4.6839e-07.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Mean Time +/- Standard Error</a:t>
            </a:r>
          </a:p>
          <a:p>
            <a:r>
              <a:rPr lang="en-US" sz="1600" dirty="0"/>
              <a:t>For group Cytosolic(n = 30),12.81 +/- 0.12711</a:t>
            </a:r>
          </a:p>
          <a:p>
            <a:r>
              <a:rPr lang="en-US" sz="1600" dirty="0"/>
              <a:t>For group Membrane(n = 37),21.3919 +/- 0.2292</a:t>
            </a:r>
          </a:p>
          <a:p>
            <a:r>
              <a:rPr lang="en-US" sz="1600" dirty="0"/>
              <a:t>There is significant difference between Cytosolic and Membrane.</a:t>
            </a:r>
          </a:p>
          <a:p>
            <a:r>
              <a:rPr lang="en-US" sz="1600" dirty="0"/>
              <a:t>The p value is 2.7984e-06.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Peak Ratio +/- Standard Error</a:t>
            </a:r>
          </a:p>
          <a:p>
            <a:r>
              <a:rPr lang="en-US" sz="1600" dirty="0"/>
              <a:t>For group Cytosolic(n = 30), 1.9917 +/- 0.0087202</a:t>
            </a:r>
          </a:p>
          <a:p>
            <a:r>
              <a:rPr lang="en-US" sz="1600" dirty="0"/>
              <a:t>For group Membrane(n = 37), 1.5704 +/- 0.0037993</a:t>
            </a:r>
          </a:p>
          <a:p>
            <a:r>
              <a:rPr lang="en-US" sz="1600" dirty="0"/>
              <a:t>There is significant difference between Cytosolic and Membrane.</a:t>
            </a:r>
          </a:p>
          <a:p>
            <a:r>
              <a:rPr lang="en-US" sz="1600" dirty="0"/>
              <a:t>The p value is 5.2375e-12.</a:t>
            </a:r>
          </a:p>
        </p:txBody>
      </p:sp>
    </p:spTree>
    <p:extLst>
      <p:ext uri="{BB962C8B-B14F-4D97-AF65-F5344CB8AC3E}">
        <p14:creationId xmlns:p14="http://schemas.microsoft.com/office/powerpoint/2010/main" val="1692479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/>
              <a:t>Multiple Quantification Through Whole Group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337" y="1395729"/>
            <a:ext cx="7121195" cy="534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307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/>
              <a:t>Multiple Quantification Through Whole Group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402" y="1362478"/>
            <a:ext cx="7121195" cy="534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565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/>
              <a:t>Multiple Quantification Through Whole Group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402" y="1511299"/>
            <a:ext cx="7121195" cy="534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7391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/>
              <a:t>Multiple Quantification Through Whole Group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402" y="1387416"/>
            <a:ext cx="7121195" cy="534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30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826" y="6217453"/>
            <a:ext cx="2078879" cy="5130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381000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Fluocell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GUI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47675" y="1037570"/>
            <a:ext cx="115443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3399" y="1488332"/>
            <a:ext cx="641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Step 2: adjust the setting on the </a:t>
            </a:r>
            <a:r>
              <a:rPr lang="en-US" dirty="0" err="1"/>
              <a:t>fluocell</a:t>
            </a:r>
            <a:r>
              <a:rPr lang="en-US" dirty="0"/>
              <a:t> interface: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" y="2178540"/>
            <a:ext cx="4740083" cy="2343544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513" y="1767022"/>
            <a:ext cx="1114581" cy="114316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2558373" y="2812460"/>
            <a:ext cx="3521414" cy="11086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838528" y="2923329"/>
            <a:ext cx="5000017" cy="39837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9347" y="4673927"/>
            <a:ext cx="1542644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 which cycle you add stimulus, e.g. pdgf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38529" y="5266873"/>
            <a:ext cx="19358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Proper setting on this two window will give a better hint on viewing</a:t>
            </a:r>
          </a:p>
        </p:txBody>
      </p:sp>
      <p:pic>
        <p:nvPicPr>
          <p:cNvPr id="20" name="Picture 19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511" y="1857664"/>
            <a:ext cx="1495634" cy="771633"/>
          </a:xfrm>
          <a:prstGeom prst="rect">
            <a:avLst/>
          </a:prstGeom>
        </p:spPr>
      </p:pic>
      <p:cxnSp>
        <p:nvCxnSpPr>
          <p:cNvPr id="26" name="Elbow Connector 25"/>
          <p:cNvCxnSpPr>
            <a:endCxn id="20" idx="1"/>
          </p:cNvCxnSpPr>
          <p:nvPr/>
        </p:nvCxnSpPr>
        <p:spPr>
          <a:xfrm flipV="1">
            <a:off x="4632958" y="2243481"/>
            <a:ext cx="3227553" cy="1628128"/>
          </a:xfrm>
          <a:prstGeom prst="bentConnector3">
            <a:avLst>
              <a:gd name="adj1" fmla="val 7863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786024" y="1802051"/>
            <a:ext cx="23006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 – no background subtraction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 – manually choose 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 – automatically choose background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1001949" y="4202349"/>
            <a:ext cx="9728" cy="4715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011677" y="3798782"/>
            <a:ext cx="1484557" cy="14270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677203" y="3798782"/>
            <a:ext cx="819031" cy="14270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511" y="3720530"/>
            <a:ext cx="1514686" cy="952633"/>
          </a:xfrm>
          <a:prstGeom prst="rect">
            <a:avLst/>
          </a:prstGeom>
        </p:spPr>
      </p:pic>
      <p:cxnSp>
        <p:nvCxnSpPr>
          <p:cNvPr id="60" name="Straight Arrow Connector 59"/>
          <p:cNvCxnSpPr/>
          <p:nvPr/>
        </p:nvCxnSpPr>
        <p:spPr>
          <a:xfrm>
            <a:off x="4061297" y="4247697"/>
            <a:ext cx="379921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691294" y="3650557"/>
            <a:ext cx="23006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 – no quantification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 – quantification on fixed ROI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 – quantification on tracking ROI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 – quantification on subcellular scale </a:t>
            </a:r>
          </a:p>
        </p:txBody>
      </p:sp>
      <p:pic>
        <p:nvPicPr>
          <p:cNvPr id="64" name="Picture 63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774" y="4970651"/>
            <a:ext cx="1352739" cy="1514686"/>
          </a:xfrm>
          <a:prstGeom prst="rect">
            <a:avLst/>
          </a:prstGeom>
        </p:spPr>
      </p:pic>
      <p:cxnSp>
        <p:nvCxnSpPr>
          <p:cNvPr id="66" name="Straight Arrow Connector 65"/>
          <p:cNvCxnSpPr>
            <a:endCxn id="64" idx="1"/>
          </p:cNvCxnSpPr>
          <p:nvPr/>
        </p:nvCxnSpPr>
        <p:spPr>
          <a:xfrm>
            <a:off x="1478604" y="3057545"/>
            <a:ext cx="3099170" cy="2670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409830" y="4888704"/>
            <a:ext cx="230068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FRET: normal use;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FRET-Intensity: FRET + another intensity(e.g.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MCherry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) channel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FRET-DIC: FRET + DIC channel</a:t>
            </a:r>
          </a:p>
        </p:txBody>
      </p:sp>
      <p:cxnSp>
        <p:nvCxnSpPr>
          <p:cNvPr id="69" name="Straight Arrow Connector 68"/>
          <p:cNvCxnSpPr>
            <a:stCxn id="58" idx="3"/>
          </p:cNvCxnSpPr>
          <p:nvPr/>
        </p:nvCxnSpPr>
        <p:spPr>
          <a:xfrm flipV="1">
            <a:off x="9375197" y="4196846"/>
            <a:ext cx="410827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9375196" y="2185397"/>
            <a:ext cx="410827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6011276" y="5396535"/>
            <a:ext cx="410827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3628417" y="4095345"/>
            <a:ext cx="38911" cy="17996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979776" y="5915382"/>
            <a:ext cx="1242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If you want to save ratio images</a:t>
            </a:r>
          </a:p>
        </p:txBody>
      </p:sp>
    </p:spTree>
    <p:extLst>
      <p:ext uri="{BB962C8B-B14F-4D97-AF65-F5344CB8AC3E}">
        <p14:creationId xmlns:p14="http://schemas.microsoft.com/office/powerpoint/2010/main" val="116732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/>
      <p:bldP spid="33" grpId="0"/>
      <p:bldP spid="61" grpId="0"/>
      <p:bldP spid="67" grpId="0"/>
      <p:bldP spid="7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826" y="6217453"/>
            <a:ext cx="2078879" cy="5130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381000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Fluocell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demo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47675" y="1037570"/>
            <a:ext cx="115443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1497977"/>
            <a:ext cx="4740083" cy="2343544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867" y="4591423"/>
            <a:ext cx="1543265" cy="457264"/>
          </a:xfrm>
          <a:prstGeom prst="rect">
            <a:avLst/>
          </a:prstGeom>
        </p:spPr>
      </p:pic>
      <p:cxnSp>
        <p:nvCxnSpPr>
          <p:cNvPr id="9" name="Elbow Connector 8"/>
          <p:cNvCxnSpPr>
            <a:endCxn id="3" idx="1"/>
          </p:cNvCxnSpPr>
          <p:nvPr/>
        </p:nvCxnSpPr>
        <p:spPr>
          <a:xfrm rot="16200000" flipH="1">
            <a:off x="674093" y="1884280"/>
            <a:ext cx="3049621" cy="282192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804" y="1497977"/>
            <a:ext cx="3791479" cy="1638529"/>
          </a:xfrm>
          <a:prstGeom prst="rect">
            <a:avLst/>
          </a:prstGeom>
        </p:spPr>
      </p:pic>
      <p:cxnSp>
        <p:nvCxnSpPr>
          <p:cNvPr id="14" name="Elbow Connector 13"/>
          <p:cNvCxnSpPr/>
          <p:nvPr/>
        </p:nvCxnSpPr>
        <p:spPr>
          <a:xfrm flipV="1">
            <a:off x="5058382" y="3175418"/>
            <a:ext cx="3304162" cy="156195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64237" y="1805255"/>
            <a:ext cx="11381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cxnSp>
        <p:nvCxnSpPr>
          <p:cNvPr id="17" name="Straight Arrow Connector 16"/>
          <p:cNvCxnSpPr>
            <a:endCxn id="15" idx="1"/>
          </p:cNvCxnSpPr>
          <p:nvPr/>
        </p:nvCxnSpPr>
        <p:spPr>
          <a:xfrm>
            <a:off x="9883302" y="1928365"/>
            <a:ext cx="680935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698" y="5054572"/>
            <a:ext cx="1933845" cy="1419423"/>
          </a:xfrm>
          <a:prstGeom prst="rect">
            <a:avLst/>
          </a:prstGeom>
        </p:spPr>
      </p:pic>
      <p:cxnSp>
        <p:nvCxnSpPr>
          <p:cNvPr id="20" name="Elbow Connector 19"/>
          <p:cNvCxnSpPr>
            <a:endCxn id="18" idx="1"/>
          </p:cNvCxnSpPr>
          <p:nvPr/>
        </p:nvCxnSpPr>
        <p:spPr>
          <a:xfrm>
            <a:off x="4854102" y="4912468"/>
            <a:ext cx="1574596" cy="851816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869689" y="5518062"/>
            <a:ext cx="11381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[1 : 50]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8362543" y="5646681"/>
            <a:ext cx="507146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18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Visualize the ECFP/FRET Ratio Images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52" y="2089970"/>
            <a:ext cx="7649643" cy="3801005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344" y="2089970"/>
            <a:ext cx="3810532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225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the ECFP/FRET Ratio Images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00" y="1686760"/>
            <a:ext cx="6089381" cy="457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081" y="1686760"/>
            <a:ext cx="516480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960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/>
              <a:t>Quantification Using Regions of Interest (ROIs)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82" y="1690688"/>
            <a:ext cx="5164809" cy="4572000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622" y="1690688"/>
            <a:ext cx="4684426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136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/>
              <a:t>Quantification Using Regions of Interest (ROIs)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966" y="1839159"/>
            <a:ext cx="5164809" cy="4572000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045" y="1690688"/>
            <a:ext cx="184746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49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Quantification Through Cropped Image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40" y="2176044"/>
            <a:ext cx="4131847" cy="3657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687" y="2176044"/>
            <a:ext cx="3299926" cy="3657600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534" y="2176044"/>
            <a:ext cx="1480810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3768" y="6144126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Whole cell detection used here, ROI is also available</a:t>
            </a:r>
          </a:p>
        </p:txBody>
      </p:sp>
    </p:spTree>
    <p:extLst>
      <p:ext uri="{BB962C8B-B14F-4D97-AF65-F5344CB8AC3E}">
        <p14:creationId xmlns:p14="http://schemas.microsoft.com/office/powerpoint/2010/main" val="505372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</TotalTime>
  <Words>709</Words>
  <Application>Microsoft Macintosh PowerPoint</Application>
  <PresentationFormat>Widescreen</PresentationFormat>
  <Paragraphs>79</Paragraphs>
  <Slides>24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Fluocell Demo</vt:lpstr>
      <vt:lpstr>PowerPoint Presentation</vt:lpstr>
      <vt:lpstr>PowerPoint Presentation</vt:lpstr>
      <vt:lpstr>PowerPoint Presentation</vt:lpstr>
      <vt:lpstr>Visualize the ECFP/FRET Ratio Images</vt:lpstr>
      <vt:lpstr>Visualize the ECFP/FRET Ratio Images</vt:lpstr>
      <vt:lpstr>Quantification Using Regions of Interest (ROIs)</vt:lpstr>
      <vt:lpstr>Quantification Using Regions of Interest (ROIs)</vt:lpstr>
      <vt:lpstr>Quantification Through Cropped Image</vt:lpstr>
      <vt:lpstr>Multiple Quantification Through Whole Group</vt:lpstr>
      <vt:lpstr>Multiple Quantification Through Whole Group</vt:lpstr>
      <vt:lpstr>Multiple Quantification Through Whole Group</vt:lpstr>
      <vt:lpstr>Multiple Quantification Through Whole Group</vt:lpstr>
      <vt:lpstr>Multiple Quantification Through Whole Group</vt:lpstr>
      <vt:lpstr>Multiple Quantification Through Whole Group</vt:lpstr>
      <vt:lpstr>Multiple Quantification Through Whole Group</vt:lpstr>
      <vt:lpstr>Multiple Quantification Through Whole Group</vt:lpstr>
      <vt:lpstr>Multiple Quantification Through Whole Group</vt:lpstr>
      <vt:lpstr>Multiple Quantification Through Whole Group</vt:lpstr>
      <vt:lpstr>Multiple Quantification Through Whole Group</vt:lpstr>
      <vt:lpstr>Multiple Quantification Through Whole Group</vt:lpstr>
      <vt:lpstr>Multiple Quantification Through Whole Group</vt:lpstr>
      <vt:lpstr>Multiple Quantification Through Whole Group</vt:lpstr>
      <vt:lpstr>Multiple Quantification Through Whole Group</vt:lpstr>
    </vt:vector>
  </TitlesOfParts>
  <Company>Microsoft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Fluocell Demo</dc:title>
  <dc:creator>public</dc:creator>
  <cp:lastModifiedBy>Lu, Kathy</cp:lastModifiedBy>
  <cp:revision>32</cp:revision>
  <dcterms:created xsi:type="dcterms:W3CDTF">2015-06-03T05:48:53Z</dcterms:created>
  <dcterms:modified xsi:type="dcterms:W3CDTF">2018-07-11T01:15:14Z</dcterms:modified>
</cp:coreProperties>
</file>