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79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0" r:id="rId14"/>
    <p:sldId id="269" r:id="rId15"/>
    <p:sldId id="271" r:id="rId16"/>
    <p:sldId id="272" r:id="rId17"/>
    <p:sldId id="273" r:id="rId18"/>
    <p:sldId id="274" r:id="rId19"/>
    <p:sldId id="275" r:id="rId20"/>
  </p:sldIdLst>
  <p:sldSz cx="1219041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0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A6D2-1480-47CE-A106-4A8DDDC3E8EF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687C-145B-4527-8709-83BAEBE64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83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687C-145B-4527-8709-83BAEBE6446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34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849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70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79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188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3586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342" y="1730403"/>
            <a:ext cx="753051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160" y="2470926"/>
            <a:ext cx="868037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3586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188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390" y="1726738"/>
            <a:ext cx="7533675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325" y="2468304"/>
            <a:ext cx="867957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137" y="1097280"/>
            <a:ext cx="4266645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872" y="1097280"/>
            <a:ext cx="4266645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137" y="1097280"/>
            <a:ext cx="4266645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058" y="1701848"/>
            <a:ext cx="4266645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5872" y="1097280"/>
            <a:ext cx="4266645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872" y="1701848"/>
            <a:ext cx="4266645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188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182" y="-1720180"/>
            <a:ext cx="6858000" cy="1029836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437" y="1576104"/>
            <a:ext cx="6948535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912" y="2618913"/>
            <a:ext cx="5076378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380" y="2253385"/>
            <a:ext cx="7725341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7756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4749" y="0"/>
            <a:ext cx="948566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188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188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813" y="1717501"/>
            <a:ext cx="7314248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441" y="2180529"/>
            <a:ext cx="8127669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49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50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14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50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78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09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23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43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05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3586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137" y="365760"/>
            <a:ext cx="1002661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137" y="1100629"/>
            <a:ext cx="10026615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189" y="5870448"/>
            <a:ext cx="2901318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000DE4-927C-433C-A0C7-CB7DEAAF4D0B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9408" y="6285122"/>
            <a:ext cx="629838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9926" y="6170822"/>
            <a:ext cx="670473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0DD6511-CEFE-4292-BC4D-2403DF20E239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HNtXXT5t2qvLIV9TYjAWEM1Km9YQZshV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io.itculiacan.edu.m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acebook.com/Servicio-social-ITC-1376868745938014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becaseducacionsuperior.sep.gob.m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Servicio-social-ITC-1376868745938014/" TargetMode="External"/><Relationship Id="rId4" Type="http://schemas.openxmlformats.org/officeDocument/2006/relationships/hyperlink" Target="http://itculiacan.edu.mx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acebook.com/Servicio-social-ITC-137686874593801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39273" y="44624"/>
            <a:ext cx="7070234" cy="1342422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CURSO DE INDUCCIÓN </a:t>
            </a:r>
            <a:b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SERVICIO SOCIAL	</a:t>
            </a:r>
            <a:endParaRPr lang="es-MX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6614" y="1556792"/>
            <a:ext cx="10873208" cy="5256584"/>
          </a:xfrm>
        </p:spPr>
        <p:txBody>
          <a:bodyPr>
            <a:normAutofit fontScale="70000" lnSpcReduction="20000"/>
          </a:bodyPr>
          <a:lstStyle/>
          <a:p>
            <a:r>
              <a:rPr lang="es-MX" sz="4000" b="1" dirty="0" smtClean="0">
                <a:solidFill>
                  <a:srgbClr val="FF0000"/>
                </a:solidFill>
                <a:latin typeface="+mj-lt"/>
              </a:rPr>
              <a:t>IMPORTANTE</a:t>
            </a:r>
            <a:r>
              <a:rPr lang="es-MX" sz="4000" dirty="0" smtClean="0">
                <a:latin typeface="+mj-lt"/>
              </a:rPr>
              <a:t>:</a:t>
            </a:r>
          </a:p>
          <a:p>
            <a:pPr algn="just"/>
            <a:endParaRPr lang="es-MX" sz="4100" dirty="0" smtClean="0"/>
          </a:p>
          <a:p>
            <a:r>
              <a:rPr lang="es-MX" sz="4100" dirty="0" smtClean="0">
                <a:solidFill>
                  <a:srgbClr val="FF0000"/>
                </a:solidFill>
              </a:rPr>
              <a:t>Seguir las publicaciones en la página de        Servicio social ITC</a:t>
            </a:r>
          </a:p>
          <a:p>
            <a:pPr algn="l"/>
            <a:endParaRPr lang="es-MX" sz="4400" dirty="0" smtClean="0">
              <a:solidFill>
                <a:schemeClr val="tx1"/>
              </a:solidFill>
            </a:endParaRPr>
          </a:p>
          <a:p>
            <a:pPr algn="just"/>
            <a:r>
              <a:rPr lang="es-MX" sz="3400" i="1" dirty="0" smtClean="0">
                <a:solidFill>
                  <a:srgbClr val="FF0000"/>
                </a:solidFill>
              </a:rPr>
              <a:t>Por cualquier cambio o información adicional a la contenida en este archivo. </a:t>
            </a:r>
            <a:r>
              <a:rPr lang="es-MX" sz="3400" i="1" dirty="0">
                <a:solidFill>
                  <a:srgbClr val="FF0000"/>
                </a:solidFill>
              </a:rPr>
              <a:t>En caso de no utilizar redes sociales, acudir </a:t>
            </a:r>
            <a:r>
              <a:rPr lang="es-MX" sz="3400" i="1" dirty="0" smtClean="0">
                <a:solidFill>
                  <a:srgbClr val="FF0000"/>
                </a:solidFill>
              </a:rPr>
              <a:t>periódicamente a </a:t>
            </a:r>
            <a:r>
              <a:rPr lang="es-MX" sz="3400" i="1" dirty="0">
                <a:solidFill>
                  <a:srgbClr val="FF0000"/>
                </a:solidFill>
              </a:rPr>
              <a:t>la oficina de servicio social.</a:t>
            </a:r>
          </a:p>
          <a:p>
            <a:pPr algn="l"/>
            <a:endParaRPr lang="es-MX" sz="4100" dirty="0" smtClean="0">
              <a:solidFill>
                <a:schemeClr val="tx1"/>
              </a:solidFill>
            </a:endParaRPr>
          </a:p>
          <a:p>
            <a:r>
              <a:rPr lang="es-MX" sz="4000" dirty="0" smtClean="0">
                <a:solidFill>
                  <a:srgbClr val="FF0000"/>
                </a:solidFill>
              </a:rPr>
              <a:t>*</a:t>
            </a:r>
            <a:r>
              <a:rPr lang="es-MX" sz="3400" i="1" dirty="0" smtClean="0">
                <a:solidFill>
                  <a:srgbClr val="FF0000"/>
                </a:solidFill>
              </a:rPr>
              <a:t>El registro en este curso solo tiene validez para el periodo escolar ENERO-JUNIO 2020</a:t>
            </a:r>
          </a:p>
          <a:p>
            <a:pPr algn="just"/>
            <a:r>
              <a:rPr lang="es-MX" sz="3400" i="1" dirty="0" smtClean="0">
                <a:solidFill>
                  <a:schemeClr val="tx1"/>
                </a:solidFill>
              </a:rPr>
              <a:t>En caso de no iniciar tus trámites deberás realizarlo de nuevo en otro periodo, ya que las listas de asistencia se eliminan cada semestre.</a:t>
            </a:r>
          </a:p>
          <a:p>
            <a:pPr algn="just"/>
            <a:r>
              <a:rPr lang="es-MX" sz="3400" i="1" dirty="0" smtClean="0"/>
              <a:t>	</a:t>
            </a:r>
          </a:p>
          <a:p>
            <a:endParaRPr lang="es-MX" dirty="0" smtClean="0"/>
          </a:p>
        </p:txBody>
      </p:sp>
      <p:pic>
        <p:nvPicPr>
          <p:cNvPr id="4" name="3 Imagen" descr="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66" y="2420888"/>
            <a:ext cx="497969" cy="4320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" y="188640"/>
            <a:ext cx="2618998" cy="108984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037" y="94320"/>
            <a:ext cx="1184170" cy="11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2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9039"/>
    </mc:Choice>
    <mc:Fallback xmlns="">
      <p:transition spd="slow" advClick="0" advTm="1903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918742" y="1556792"/>
            <a:ext cx="83529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FF00"/>
                </a:solidFill>
              </a:rPr>
              <a:t>PODRÁN SER CAPTURADAS DE NOVIEMBRE 2019 AL  10 DE ENERO 2020</a:t>
            </a:r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17" y="116632"/>
            <a:ext cx="11423781" cy="1152128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MX" sz="3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s-MX" sz="3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s-MX" sz="3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PROPUESTA PROPIA </a:t>
            </a:r>
            <a:br>
              <a:rPr lang="es-MX" sz="3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s-MX" sz="1600" dirty="0" smtClean="0"/>
              <a:t>¿Ya tienes </a:t>
            </a:r>
            <a:r>
              <a:rPr lang="es-MX" sz="1600" b="1" dirty="0" smtClean="0"/>
              <a:t>identificado</a:t>
            </a:r>
            <a:r>
              <a:rPr lang="es-MX" sz="1600" dirty="0" smtClean="0"/>
              <a:t> un lugar donde hacer tu servicio social? (empresa privada, gobierno o un programa del tecnológico que no haya sido incluido en el banco de programas)</a:t>
            </a:r>
            <a:r>
              <a:rPr lang="es-MX" sz="3600" dirty="0" smtClean="0"/>
              <a:t/>
            </a:r>
            <a:br>
              <a:rPr lang="es-MX" sz="3600" dirty="0" smtClean="0"/>
            </a:br>
            <a:endParaRPr lang="es-MX" sz="3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8097" y="1628800"/>
            <a:ext cx="11903773" cy="5184576"/>
          </a:xfrm>
        </p:spPr>
        <p:txBody>
          <a:bodyPr>
            <a:noAutofit/>
          </a:bodyPr>
          <a:lstStyle/>
          <a:p>
            <a:pPr marL="0" indent="1588" algn="just">
              <a:spcBef>
                <a:spcPts val="0"/>
              </a:spcBef>
              <a:buNone/>
            </a:pPr>
            <a:endParaRPr lang="es-MX" sz="1600" b="1" dirty="0" smtClean="0"/>
          </a:p>
          <a:p>
            <a:pPr marL="0" indent="1588" algn="just">
              <a:spcBef>
                <a:spcPts val="0"/>
              </a:spcBef>
              <a:buNone/>
            </a:pPr>
            <a:endParaRPr lang="es-MX" sz="1600" b="1" dirty="0"/>
          </a:p>
          <a:p>
            <a:pPr marL="0" indent="1588" algn="just">
              <a:spcBef>
                <a:spcPts val="0"/>
              </a:spcBef>
              <a:buNone/>
            </a:pPr>
            <a:r>
              <a:rPr lang="es-MX" sz="1600" b="1" dirty="0" smtClean="0"/>
              <a:t>1.- Pide al titular de la empresa o institución que  ingrese al link y registre la información solicitada para hacer la propuesta. </a:t>
            </a:r>
          </a:p>
          <a:p>
            <a:pPr marL="0" indent="1588" algn="just">
              <a:spcBef>
                <a:spcPts val="0"/>
              </a:spcBef>
              <a:buNone/>
            </a:pPr>
            <a:r>
              <a:rPr lang="es-MX" sz="1600" dirty="0">
                <a:hlinkClick r:id="rId2"/>
              </a:rPr>
              <a:t>https://</a:t>
            </a:r>
            <a:r>
              <a:rPr lang="es-MX" sz="1600" dirty="0" smtClean="0">
                <a:hlinkClick r:id="rId2"/>
              </a:rPr>
              <a:t>drive.google.com/drive/folders/1HNtXXT5t2qvLIV9TYjAWEM1Km9YQZshV?usp=sharing</a:t>
            </a:r>
            <a:endParaRPr lang="es-MX" sz="1600" dirty="0" smtClean="0"/>
          </a:p>
          <a:p>
            <a:pPr marL="0" indent="1588" algn="just">
              <a:spcBef>
                <a:spcPts val="0"/>
              </a:spcBef>
              <a:buNone/>
            </a:pPr>
            <a:endParaRPr lang="es-MX" sz="1600" dirty="0" smtClean="0"/>
          </a:p>
          <a:p>
            <a:pPr marL="0" indent="1588" algn="just">
              <a:spcBef>
                <a:spcPts val="0"/>
              </a:spcBef>
              <a:buNone/>
            </a:pPr>
            <a:r>
              <a:rPr lang="es-MX" sz="1600" b="1" dirty="0" smtClean="0"/>
              <a:t>2.- Da seguimiento para saber si se autorizó</a:t>
            </a:r>
            <a:r>
              <a:rPr lang="es-MX" sz="1600" b="1" dirty="0"/>
              <a:t> </a:t>
            </a:r>
            <a:r>
              <a:rPr lang="es-MX" sz="1600" b="1" dirty="0" smtClean="0"/>
              <a:t>en el mismo link y consulta el archivo en las celdas de: “status de revisión” y “observaciones”.</a:t>
            </a:r>
          </a:p>
          <a:p>
            <a:pPr marL="0" indent="1588" algn="just">
              <a:spcBef>
                <a:spcPts val="0"/>
              </a:spcBef>
              <a:buFont typeface="+mj-lt"/>
              <a:buAutoNum type="arabicPeriod"/>
            </a:pPr>
            <a:endParaRPr lang="es-MX" sz="18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s-MX" sz="1600" dirty="0" smtClean="0"/>
              <a:t>* </a:t>
            </a:r>
            <a:r>
              <a:rPr lang="es-MX" sz="1600" dirty="0">
                <a:solidFill>
                  <a:srgbClr val="FF0000"/>
                </a:solidFill>
              </a:rPr>
              <a:t>S</a:t>
            </a:r>
            <a:r>
              <a:rPr lang="es-MX" sz="1600" dirty="0" smtClean="0">
                <a:solidFill>
                  <a:srgbClr val="FF0000"/>
                </a:solidFill>
              </a:rPr>
              <a:t>erán autorizadas </a:t>
            </a:r>
            <a:r>
              <a:rPr lang="es-MX" sz="1600" dirty="0" smtClean="0"/>
              <a:t>las que tengan como objetivo el beneficio directo a la sociedad (no lucrativas).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MX" sz="1600" dirty="0" smtClean="0"/>
              <a:t>Por ejemplo: estar dirigidas a la atención ciudadana, promoción y cuidado del medio ambiente, la salud, actividades culturales, cívicas o deportivas,  apoyar la educación de adultos o cualquier nivel escolar,  apoyo o donación en especie a zonas marginadas, etc.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MX" sz="16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s-MX" sz="1600" dirty="0"/>
              <a:t>* </a:t>
            </a:r>
            <a:r>
              <a:rPr lang="es-MX" sz="1600" dirty="0" smtClean="0">
                <a:solidFill>
                  <a:srgbClr val="FF0000"/>
                </a:solidFill>
              </a:rPr>
              <a:t>Serán rechazadas </a:t>
            </a:r>
            <a:r>
              <a:rPr lang="es-MX" sz="1600" dirty="0" smtClean="0"/>
              <a:t>todas aquellas actividades que  otorguen carácter de trabajador, que solo beneficien a la empresa, que eviten la contratación y gasto de servicios profesionales para que sean realizados por prestadores de servicio social, que sean con fines de lucro y/o de acuerdo al criterio de revisión por parte de la oficina de servicio social.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MX" sz="1600" b="1" dirty="0">
              <a:solidFill>
                <a:srgbClr val="FF0000"/>
              </a:solidFill>
            </a:endParaRPr>
          </a:p>
          <a:p>
            <a:pPr marL="92075" indent="-92075" algn="just">
              <a:spcBef>
                <a:spcPts val="0"/>
              </a:spcBef>
              <a:buNone/>
            </a:pPr>
            <a:r>
              <a:rPr lang="es-MX" sz="1600" dirty="0"/>
              <a:t>*En caso de no ser </a:t>
            </a:r>
            <a:r>
              <a:rPr lang="es-MX" sz="1600" dirty="0" smtClean="0"/>
              <a:t>autorizada, </a:t>
            </a:r>
            <a:r>
              <a:rPr lang="es-MX" sz="1600" dirty="0"/>
              <a:t>puedes volver a presentar una nueva propuesta o registrar nuevamente la misma </a:t>
            </a:r>
            <a:r>
              <a:rPr lang="es-MX" sz="1600" dirty="0" smtClean="0"/>
              <a:t>con </a:t>
            </a:r>
            <a:r>
              <a:rPr lang="es-MX" sz="1600" dirty="0"/>
              <a:t>los cambios que te sean indicados en la columna de “observaciones</a:t>
            </a:r>
            <a:r>
              <a:rPr lang="es-MX" sz="1600" dirty="0" smtClean="0"/>
              <a:t>”.</a:t>
            </a:r>
          </a:p>
          <a:p>
            <a:pPr marL="533400" indent="-533400" algn="ctr">
              <a:spcBef>
                <a:spcPts val="0"/>
              </a:spcBef>
              <a:buNone/>
            </a:pPr>
            <a:endParaRPr lang="es-MX" sz="1400" dirty="0" smtClean="0">
              <a:solidFill>
                <a:srgbClr val="FF0000"/>
              </a:solidFill>
            </a:endParaRPr>
          </a:p>
          <a:p>
            <a:pPr marL="533400" indent="-533400" algn="ctr">
              <a:spcBef>
                <a:spcPts val="0"/>
              </a:spcBef>
              <a:buNone/>
            </a:pPr>
            <a:r>
              <a:rPr lang="es-MX" sz="1400" b="1" dirty="0" smtClean="0">
                <a:solidFill>
                  <a:srgbClr val="FF0000"/>
                </a:solidFill>
              </a:rPr>
              <a:t>* </a:t>
            </a:r>
            <a:r>
              <a:rPr lang="es-MX" sz="1400" b="1" dirty="0">
                <a:solidFill>
                  <a:srgbClr val="FF0000"/>
                </a:solidFill>
              </a:rPr>
              <a:t>Las propuestas capturadas el último día no tendrán opción de cambio; por lo que </a:t>
            </a:r>
            <a:r>
              <a:rPr lang="es-MX" sz="1400" b="1" dirty="0" smtClean="0">
                <a:solidFill>
                  <a:srgbClr val="FF0000"/>
                </a:solidFill>
              </a:rPr>
              <a:t>de no ser autorizadas será de manera definitiva.</a:t>
            </a:r>
            <a:endParaRPr lang="es-MX" sz="1400" b="1" dirty="0">
              <a:solidFill>
                <a:srgbClr val="FF0000"/>
              </a:solidFill>
            </a:endParaRPr>
          </a:p>
          <a:p>
            <a:pPr marL="533400" indent="-533400" algn="ctr">
              <a:spcBef>
                <a:spcPts val="0"/>
              </a:spcBef>
              <a:buNone/>
            </a:pPr>
            <a:r>
              <a:rPr lang="es-MX" sz="1400" b="1" dirty="0" smtClean="0">
                <a:solidFill>
                  <a:srgbClr val="FF0000"/>
                </a:solidFill>
              </a:rPr>
              <a:t>*NO HABRÁ PRORROGAS, después de esta fecha es obligatorio seleccionar una opción del banco de programas. </a:t>
            </a:r>
          </a:p>
          <a:p>
            <a:pPr marL="533400" indent="-533400" algn="just">
              <a:spcBef>
                <a:spcPts val="0"/>
              </a:spcBef>
              <a:buNone/>
            </a:pPr>
            <a:endParaRPr lang="es-MX" sz="1400" b="1" dirty="0" smtClean="0">
              <a:solidFill>
                <a:srgbClr val="FF0000"/>
              </a:solidFill>
            </a:endParaRPr>
          </a:p>
          <a:p>
            <a:pPr marL="533400" indent="-533400" algn="ctr">
              <a:spcBef>
                <a:spcPts val="0"/>
              </a:spcBef>
              <a:buNone/>
            </a:pPr>
            <a:r>
              <a:rPr lang="es-MX" sz="1400" b="1" dirty="0" smtClean="0">
                <a:solidFill>
                  <a:srgbClr val="FF0000"/>
                </a:solidFill>
              </a:rPr>
              <a:t>  </a:t>
            </a:r>
            <a:endParaRPr lang="es-MX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8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8869"/>
    </mc:Choice>
    <mc:Fallback xmlns="">
      <p:transition spd="slow" advClick="0" advTm="3886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521" y="1999381"/>
            <a:ext cx="1097137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spcBef>
                <a:spcPts val="0"/>
              </a:spcBef>
              <a:buNone/>
            </a:pPr>
            <a:endParaRPr lang="es-MX" dirty="0"/>
          </a:p>
          <a:p>
            <a:pPr marL="0" indent="0" algn="just">
              <a:spcBef>
                <a:spcPts val="0"/>
              </a:spcBef>
              <a:buNone/>
            </a:pPr>
            <a:r>
              <a:rPr lang="es-MX" dirty="0"/>
              <a:t>*Si eres trabajador de una institución de gobierno  se te informa que tus funciones aplican para liberar tu servicio social sin necesidad de realizar una actividad extra; solo deberás  realizar el mismo procedimiento de propuesta propia donde tu puesto será tu programa siempre y cuando estás reflejen el su beneficio comunitario-social.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MX" dirty="0"/>
          </a:p>
          <a:p>
            <a:pPr marL="0" indent="0" algn="just">
              <a:spcBef>
                <a:spcPts val="0"/>
              </a:spcBef>
              <a:buNone/>
            </a:pPr>
            <a:r>
              <a:rPr lang="es-MX" dirty="0"/>
              <a:t>En estos casos tu trabajo será considerado tu servicio social y solo deberás cumplir durante los 6 meses con los trámites necesarios.</a:t>
            </a:r>
            <a:endParaRPr lang="es-MX" dirty="0">
              <a:solidFill>
                <a:srgbClr val="FF0000"/>
              </a:solidFill>
            </a:endParaRPr>
          </a:p>
          <a:p>
            <a:pPr marL="533400" indent="-533400" algn="just">
              <a:spcBef>
                <a:spcPts val="0"/>
              </a:spcBef>
              <a:buNone/>
            </a:pPr>
            <a:endParaRPr lang="es-MX" b="1" dirty="0">
              <a:solidFill>
                <a:srgbClr val="FF0000"/>
              </a:solidFill>
            </a:endParaRPr>
          </a:p>
          <a:p>
            <a:pPr marL="533400" indent="-533400" algn="just">
              <a:spcBef>
                <a:spcPts val="0"/>
              </a:spcBef>
              <a:buNone/>
            </a:pPr>
            <a:endParaRPr lang="es-MX" b="1" dirty="0">
              <a:solidFill>
                <a:srgbClr val="FF0000"/>
              </a:solidFill>
            </a:endParaRPr>
          </a:p>
          <a:p>
            <a:pPr algn="ctr">
              <a:spcBef>
                <a:spcPts val="0"/>
              </a:spcBef>
              <a:buFont typeface="Arial" charset="0"/>
              <a:buChar char="•"/>
            </a:pPr>
            <a:endParaRPr lang="es-MX" sz="2400" dirty="0" smtClean="0">
              <a:solidFill>
                <a:srgbClr val="FF0000"/>
              </a:solidFill>
            </a:endParaRPr>
          </a:p>
          <a:p>
            <a:pPr marL="533400" indent="-533400" algn="ctr">
              <a:spcBef>
                <a:spcPts val="0"/>
              </a:spcBef>
              <a:buNone/>
            </a:pPr>
            <a:r>
              <a:rPr lang="es-MX" sz="2400" b="1" dirty="0">
                <a:solidFill>
                  <a:srgbClr val="FF0000"/>
                </a:solidFill>
              </a:rPr>
              <a:t>* Las propuestas capturadas el último día no tendrán opción de cambio; por lo que de no ser autorizadas será de manera definitiva.</a:t>
            </a:r>
          </a:p>
          <a:p>
            <a:pPr marL="533400" indent="-533400" algn="ctr">
              <a:spcBef>
                <a:spcPts val="0"/>
              </a:spcBef>
              <a:buNone/>
            </a:pPr>
            <a:r>
              <a:rPr lang="es-MX" sz="2400" b="1" dirty="0">
                <a:solidFill>
                  <a:srgbClr val="FF0000"/>
                </a:solidFill>
              </a:rPr>
              <a:t>*NO HABRÁ PRORROGAS, después de esta fecha es obligatorio seleccionar una opción del banco de programas.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42617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MX" sz="3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PARA LOS TRABAJADORES DE INSTITUCIONES DE GOBIERNO (ÚNICAMENTE FUNCIONARIOS PÚBLICOS, NO EMPRESA PRIVADA)</a:t>
            </a:r>
            <a:endParaRPr lang="es-MX" sz="3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990750" y="2060848"/>
            <a:ext cx="80648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533400" algn="ctr">
              <a:spcBef>
                <a:spcPts val="0"/>
              </a:spcBef>
              <a:buNone/>
            </a:pPr>
            <a:r>
              <a:rPr lang="es-MX" b="1" dirty="0">
                <a:solidFill>
                  <a:srgbClr val="FFFF00"/>
                </a:solidFill>
              </a:rPr>
              <a:t>PODRÁN SER CAPTURADAS </a:t>
            </a:r>
            <a:r>
              <a:rPr lang="es-MX" b="1" dirty="0" smtClean="0">
                <a:solidFill>
                  <a:srgbClr val="FFFF00"/>
                </a:solidFill>
              </a:rPr>
              <a:t>DE </a:t>
            </a:r>
            <a:r>
              <a:rPr lang="es-MX" b="1" dirty="0">
                <a:solidFill>
                  <a:srgbClr val="FFFF00"/>
                </a:solidFill>
              </a:rPr>
              <a:t>NOVIEMBRE 2019 AL 10 DE ENERO 2020</a:t>
            </a:r>
          </a:p>
          <a:p>
            <a:pPr algn="just">
              <a:spcBef>
                <a:spcPts val="0"/>
              </a:spcBef>
              <a:buNone/>
            </a:pPr>
            <a:endParaRPr lang="es-MX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21014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.- ¿CUÁNDO INICIAR 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TU SERVICIO </a:t>
            </a:r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SOCIAL?</a:t>
            </a:r>
            <a:endParaRPr lang="es-MX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3311" y="2276873"/>
            <a:ext cx="10971372" cy="158417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b="1" dirty="0" smtClean="0"/>
              <a:t>Una vez realizados todos los pasos anteriores se te recuerda que deberás iniciar tu servicio de manera oficial el:</a:t>
            </a:r>
          </a:p>
          <a:p>
            <a:pPr marL="0" indent="0" algn="ctr">
              <a:buNone/>
            </a:pPr>
            <a:r>
              <a:rPr lang="es-MX" b="1" dirty="0" smtClean="0"/>
              <a:t> </a:t>
            </a:r>
            <a:r>
              <a:rPr lang="es-MX" b="1" dirty="0" smtClean="0">
                <a:solidFill>
                  <a:srgbClr val="FF0000"/>
                </a:solidFill>
              </a:rPr>
              <a:t>27 de enero 2020</a:t>
            </a:r>
            <a:endParaRPr lang="es-MX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186"/>
    </mc:Choice>
    <mc:Fallback xmlns="">
      <p:transition spd="slow" advClick="0" advTm="518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.-REALIZAR 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CARGA DE SERVICIO SOCIAL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4211" y="1268760"/>
            <a:ext cx="10943791" cy="158417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MX" sz="1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s-MX" sz="1800" b="1" dirty="0" smtClean="0"/>
              <a:t>Ya seleccionado o autorizado el programa de acuerdo a las opciones anteriores, deberás continuar con la carga académica en:</a:t>
            </a:r>
          </a:p>
          <a:p>
            <a:pPr marL="0" indent="0" algn="ctr">
              <a:buNone/>
            </a:pPr>
            <a:endParaRPr lang="es-MX" sz="1800" b="1" dirty="0" smtClean="0"/>
          </a:p>
          <a:p>
            <a:pPr marL="0" indent="0" algn="ctr">
              <a:buNone/>
            </a:pPr>
            <a:r>
              <a:rPr lang="es-MX" sz="1800" dirty="0">
                <a:hlinkClick r:id="rId2"/>
              </a:rPr>
              <a:t>https://servicio.itculiacan.edu.mx/</a:t>
            </a:r>
            <a:endParaRPr lang="es-MX" sz="1800" b="1" dirty="0" smtClean="0"/>
          </a:p>
          <a:p>
            <a:pPr marL="0" indent="0" algn="ctr">
              <a:buNone/>
            </a:pPr>
            <a:endParaRPr lang="es-MX" sz="1800" b="1" dirty="0" smtClean="0"/>
          </a:p>
          <a:p>
            <a:pPr marL="0" indent="0" algn="ctr">
              <a:buNone/>
            </a:pPr>
            <a:r>
              <a:rPr lang="es-MX" sz="1800" b="1" dirty="0" smtClean="0"/>
              <a:t>Las fechas de carga serán:</a:t>
            </a:r>
            <a:endParaRPr lang="es-MX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s-MX" sz="1800" b="1" dirty="0" smtClean="0">
                <a:solidFill>
                  <a:srgbClr val="FF0000"/>
                </a:solidFill>
              </a:rPr>
              <a:t>EN ENERO 2020 </a:t>
            </a:r>
          </a:p>
          <a:p>
            <a:pPr marL="0" indent="0" algn="ctr">
              <a:buNone/>
            </a:pPr>
            <a:r>
              <a:rPr lang="es-MX" sz="1800" dirty="0" smtClean="0"/>
              <a:t>De 9:00 a 19:00 hrs.</a:t>
            </a:r>
          </a:p>
          <a:p>
            <a:pPr marL="0" indent="0" algn="ctr">
              <a:buNone/>
            </a:pPr>
            <a:r>
              <a:rPr lang="es-MX" sz="1800" b="1" dirty="0">
                <a:solidFill>
                  <a:srgbClr val="FF0000"/>
                </a:solidFill>
              </a:rPr>
              <a:t>La fecha exacta será publicada </a:t>
            </a:r>
            <a:r>
              <a:rPr lang="es-MX" sz="1800" b="1" dirty="0" smtClean="0">
                <a:solidFill>
                  <a:srgbClr val="FF0000"/>
                </a:solidFill>
              </a:rPr>
              <a:t>posteriormente en </a:t>
            </a:r>
            <a:r>
              <a:rPr lang="es-MX" sz="1800" b="1" dirty="0" err="1" smtClean="0">
                <a:solidFill>
                  <a:srgbClr val="FF0000"/>
                </a:solidFill>
              </a:rPr>
              <a:t>facebook</a:t>
            </a:r>
            <a:r>
              <a:rPr lang="es-MX" sz="1800" b="1" dirty="0" smtClean="0">
                <a:solidFill>
                  <a:srgbClr val="FF0000"/>
                </a:solidFill>
              </a:rPr>
              <a:t>.</a:t>
            </a:r>
            <a:endParaRPr lang="es-MX" sz="1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s-MX" sz="1800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614211" y="4596804"/>
            <a:ext cx="10943791" cy="20005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MX" sz="2400" b="1" i="1" dirty="0"/>
              <a:t>Nota:</a:t>
            </a:r>
          </a:p>
          <a:p>
            <a:pPr marL="82296" indent="0" algn="ctr">
              <a:buNone/>
            </a:pPr>
            <a:r>
              <a:rPr lang="es-MX" sz="2000" b="1" dirty="0">
                <a:solidFill>
                  <a:srgbClr val="FF0000"/>
                </a:solidFill>
              </a:rPr>
              <a:t>EL SISTEMA </a:t>
            </a:r>
            <a:r>
              <a:rPr lang="es-MX" sz="2000" b="1" dirty="0" smtClean="0">
                <a:solidFill>
                  <a:srgbClr val="FF0000"/>
                </a:solidFill>
              </a:rPr>
              <a:t>BLOQUEARÁ LA CARGA </a:t>
            </a:r>
            <a:r>
              <a:rPr lang="es-MX" sz="2000" b="1" dirty="0">
                <a:solidFill>
                  <a:srgbClr val="FF0000"/>
                </a:solidFill>
              </a:rPr>
              <a:t>AUTOMÁTICAMENTE EN LOS SIGUIENTES CASOS:</a:t>
            </a:r>
          </a:p>
          <a:p>
            <a:pPr marL="82296" indent="0">
              <a:buNone/>
            </a:pPr>
            <a:endParaRPr lang="es-MX" sz="2000" dirty="0">
              <a:solidFill>
                <a:srgbClr val="FF0000"/>
              </a:solidFill>
            </a:endParaRPr>
          </a:p>
          <a:p>
            <a:pPr marL="425196" indent="-342900">
              <a:buFont typeface="Arial" panose="020B0604020202020204" pitchFamily="34" charset="0"/>
              <a:buChar char="•"/>
            </a:pPr>
            <a:r>
              <a:rPr lang="es-MX" sz="2000" i="1" dirty="0" smtClean="0"/>
              <a:t>No </a:t>
            </a:r>
            <a:r>
              <a:rPr lang="es-MX" sz="2000" i="1" dirty="0"/>
              <a:t>haber aprobado </a:t>
            </a:r>
            <a:r>
              <a:rPr lang="es-MX" sz="2000" b="1" i="1" dirty="0">
                <a:solidFill>
                  <a:srgbClr val="C00000"/>
                </a:solidFill>
              </a:rPr>
              <a:t>al menos 182 </a:t>
            </a:r>
            <a:r>
              <a:rPr lang="es-MX" sz="2000" b="1" i="1" dirty="0" smtClean="0">
                <a:solidFill>
                  <a:srgbClr val="C00000"/>
                </a:solidFill>
              </a:rPr>
              <a:t>créditos.</a:t>
            </a:r>
            <a:endParaRPr lang="es-MX" sz="2000" i="1" dirty="0"/>
          </a:p>
          <a:p>
            <a:pPr marL="425196" indent="-342900">
              <a:buFont typeface="Arial" panose="020B0604020202020204" pitchFamily="34" charset="0"/>
              <a:buChar char="•"/>
            </a:pPr>
            <a:r>
              <a:rPr lang="es-MX" sz="2000" i="1" dirty="0" smtClean="0"/>
              <a:t>No haber realizado </a:t>
            </a:r>
            <a:r>
              <a:rPr lang="es-MX" sz="2000" b="1" i="1" dirty="0" smtClean="0">
                <a:solidFill>
                  <a:srgbClr val="C00000"/>
                </a:solidFill>
              </a:rPr>
              <a:t>curso </a:t>
            </a:r>
            <a:r>
              <a:rPr lang="es-MX" sz="2000" b="1" i="1" dirty="0">
                <a:solidFill>
                  <a:srgbClr val="C00000"/>
                </a:solidFill>
              </a:rPr>
              <a:t>de </a:t>
            </a:r>
            <a:r>
              <a:rPr lang="es-MX" sz="2000" b="1" i="1" dirty="0" smtClean="0">
                <a:solidFill>
                  <a:srgbClr val="C00000"/>
                </a:solidFill>
              </a:rPr>
              <a:t>inducción.</a:t>
            </a:r>
            <a:endParaRPr lang="es-MX" sz="2000" i="1" dirty="0" smtClean="0"/>
          </a:p>
          <a:p>
            <a:pPr marL="425196" indent="-342900">
              <a:buFont typeface="Arial" panose="020B0604020202020204" pitchFamily="34" charset="0"/>
              <a:buChar char="•"/>
            </a:pPr>
            <a:endParaRPr lang="es-MX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8356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374"/>
    </mc:Choice>
    <mc:Fallback xmlns="">
      <p:transition spd="slow" advClick="0" advTm="1137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4329" y="44624"/>
            <a:ext cx="9976785" cy="74211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.- INTEGRACIÓN DE EXPEDIENTES </a:t>
            </a:r>
            <a:endParaRPr lang="es-MX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2558" y="1052736"/>
            <a:ext cx="11737304" cy="5760640"/>
          </a:xfrm>
        </p:spPr>
        <p:txBody>
          <a:bodyPr>
            <a:normAutofit/>
          </a:bodyPr>
          <a:lstStyle/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Descarga 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formatos de acuerdo a tu plan de </a:t>
            </a: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estudios  en:             </a:t>
            </a:r>
            <a:r>
              <a:rPr lang="es-MX" sz="2000" dirty="0" smtClean="0">
                <a:hlinkClick r:id="rId2"/>
              </a:rPr>
              <a:t>/</a:t>
            </a:r>
            <a:r>
              <a:rPr lang="es-MX" sz="2000" dirty="0">
                <a:hlinkClick r:id="rId2"/>
              </a:rPr>
              <a:t>Servicio social </a:t>
            </a:r>
            <a:r>
              <a:rPr lang="es-MX" sz="2000" dirty="0" smtClean="0">
                <a:hlinkClick r:id="rId2"/>
              </a:rPr>
              <a:t>ITC</a:t>
            </a:r>
            <a:endParaRPr lang="es-MX" sz="2000" dirty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Llena 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computadora.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 en una carpeta tamaño carta lo siguiente: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Formato de solicitud (con fotografía tamaño infantil reciente, color o </a:t>
            </a:r>
            <a:r>
              <a:rPr lang="es-MX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bco</a:t>
            </a: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ngo</a:t>
            </a: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puede ser de estudio o insertar una digital).</a:t>
            </a: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Formato de aceptación-plan 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trabajo </a:t>
            </a: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(firmado y sellado).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Copia de boleta o constancia de acreditación de 2 actividades 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xtraescolares (por ejemplo: 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oleibol, baseball, danza , ajedrez, etc.)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Favor de entregar en la oficina de servicio social en el siguiente orden</a:t>
            </a: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MX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MX" sz="2000" dirty="0">
              <a:solidFill>
                <a:srgbClr val="FF0000"/>
              </a:solidFill>
            </a:endParaRPr>
          </a:p>
        </p:txBody>
      </p:sp>
      <p:pic>
        <p:nvPicPr>
          <p:cNvPr id="5" name="4 Imagen" descr="fa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54" y="1124744"/>
            <a:ext cx="479128" cy="360040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2183"/>
              </p:ext>
            </p:extLst>
          </p:nvPr>
        </p:nvGraphicFramePr>
        <p:xfrm>
          <a:off x="3862958" y="4581128"/>
          <a:ext cx="42484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27 DE ENERO APELLIDOS DE A-F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 DE ENERO APELLIDOS DE G-O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29 DE ENERO APELLIDOS DE P-Z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MX" dirty="0" smtClean="0"/>
                        <a:t> </a:t>
                      </a:r>
                      <a:r>
                        <a:rPr lang="es-MX" baseline="0" dirty="0" smtClean="0"/>
                        <a:t>  En horario de atención: 9:00 a 14:30 </a:t>
                      </a:r>
                      <a:r>
                        <a:rPr lang="es-MX" baseline="0" dirty="0" err="1" smtClean="0"/>
                        <a:t>hrs</a:t>
                      </a:r>
                      <a:r>
                        <a:rPr lang="es-MX" baseline="0" dirty="0" smtClean="0"/>
                        <a:t>.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1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2453"/>
    </mc:Choice>
    <mc:Fallback xmlns="">
      <p:transition spd="slow" advClick="0" advTm="2245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309" y="391036"/>
            <a:ext cx="10751795" cy="91423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6.- </a:t>
            </a:r>
            <a:r>
              <a:rPr lang="es-MX" sz="4000" b="1" dirty="0" smtClean="0">
                <a:solidFill>
                  <a:schemeClr val="accent5">
                    <a:lumMod val="75000"/>
                  </a:schemeClr>
                </a:solidFill>
              </a:rPr>
              <a:t>ENTREGA DE REPORTES BIMESTRALES</a:t>
            </a:r>
            <a:endParaRPr lang="es-MX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686" y="1382487"/>
            <a:ext cx="11499336" cy="53660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s-MX" sz="2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s-MX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s-MX" sz="2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s-MX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s-MX" sz="2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s-MX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s-MX" sz="2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s-MX" sz="2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s-MX" sz="2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s-MX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s-MX" sz="1800" b="1" i="1" dirty="0" smtClean="0">
                <a:solidFill>
                  <a:srgbClr val="FF0000"/>
                </a:solidFill>
              </a:rPr>
              <a:t>Se contará solo con 5 días hábiles para la entrega de cada reporte, de lo contrario causará baja.</a:t>
            </a:r>
          </a:p>
          <a:p>
            <a:pPr marL="0" indent="0" algn="just">
              <a:buNone/>
            </a:pPr>
            <a:endParaRPr lang="es-MX" sz="21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MX" sz="21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MX" sz="21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MX" sz="2100" dirty="0" smtClean="0"/>
          </a:p>
          <a:p>
            <a:pPr marL="0" indent="0" algn="just">
              <a:buNone/>
            </a:pPr>
            <a:endParaRPr lang="es-MX" sz="2100" dirty="0"/>
          </a:p>
          <a:p>
            <a:pPr marL="0" indent="0" algn="just">
              <a:buNone/>
            </a:pPr>
            <a:endParaRPr lang="es-MX" sz="2100" dirty="0" smtClean="0"/>
          </a:p>
          <a:p>
            <a:pPr marL="0" indent="0" algn="just">
              <a:buNone/>
            </a:pPr>
            <a:endParaRPr lang="es-MX" sz="2100" dirty="0" smtClean="0"/>
          </a:p>
          <a:p>
            <a:pPr marL="0" indent="0" algn="just">
              <a:buNone/>
            </a:pPr>
            <a:endParaRPr lang="es-MX" sz="2100" dirty="0" smtClean="0"/>
          </a:p>
          <a:p>
            <a:pPr marL="0" indent="0">
              <a:buNone/>
            </a:pPr>
            <a:endParaRPr lang="es-MX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22312"/>
              </p:ext>
            </p:extLst>
          </p:nvPr>
        </p:nvGraphicFramePr>
        <p:xfrm>
          <a:off x="1486694" y="2132856"/>
          <a:ext cx="9073007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780"/>
                <a:gridCol w="6524227"/>
              </a:tblGrid>
              <a:tr h="353071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# de reporte</a:t>
                      </a:r>
                      <a:endParaRPr lang="es-MX" sz="1800" b="1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Fecha de entrega</a:t>
                      </a:r>
                      <a:endParaRPr lang="es-MX" sz="1800" b="1" dirty="0"/>
                    </a:p>
                  </a:txBody>
                  <a:tcPr marL="91428" marR="91428"/>
                </a:tc>
              </a:tr>
              <a:tr h="498335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1</a:t>
                      </a:r>
                      <a:endParaRPr lang="es-MX" sz="1800" b="1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27 DE MARZO</a:t>
                      </a:r>
                    </a:p>
                    <a:p>
                      <a:pPr algn="ctr"/>
                      <a:endParaRPr lang="es-MX" sz="1800" b="1" dirty="0"/>
                    </a:p>
                  </a:txBody>
                  <a:tcPr marL="91428" marR="91428"/>
                </a:tc>
              </a:tr>
              <a:tr h="506327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2</a:t>
                      </a:r>
                      <a:endParaRPr lang="es-MX" sz="1800" b="1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smtClean="0"/>
                        <a:t>27 DE MAYO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dirty="0"/>
                    </a:p>
                  </a:txBody>
                  <a:tcPr marL="91428" marR="91428"/>
                </a:tc>
              </a:tr>
              <a:tr h="114748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3</a:t>
                      </a:r>
                    </a:p>
                    <a:p>
                      <a:pPr algn="ctr"/>
                      <a:r>
                        <a:rPr lang="es-MX" sz="1800" b="1" dirty="0" smtClean="0"/>
                        <a:t>Junto</a:t>
                      </a:r>
                      <a:r>
                        <a:rPr lang="es-MX" sz="1800" b="1" baseline="0" dirty="0" smtClean="0"/>
                        <a:t> a este reporte se entregará carta de terminación e informe final</a:t>
                      </a:r>
                      <a:endParaRPr lang="es-MX" sz="1800" b="1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smtClean="0"/>
                        <a:t>27 de</a:t>
                      </a:r>
                      <a:r>
                        <a:rPr lang="es-MX" sz="1800" b="1" baseline="0" dirty="0" smtClean="0"/>
                        <a:t> Julio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smtClean="0"/>
                        <a:t>(Liberación en</a:t>
                      </a:r>
                      <a:r>
                        <a:rPr lang="es-MX" sz="1800" b="1" baseline="0" dirty="0" smtClean="0"/>
                        <a:t> agosto)</a:t>
                      </a:r>
                      <a:endParaRPr lang="es-MX" sz="1800" b="1" dirty="0" smtClean="0"/>
                    </a:p>
                    <a:p>
                      <a:pPr algn="ctr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Queda pendiente  por asignar la fecha exacta de entrega debido al periodo vacacional;  será publicada en Facebook.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8" marR="91428"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4295006" y="1393612"/>
            <a:ext cx="3121367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75000"/>
                  </a:schemeClr>
                </a:solidFill>
              </a:rPr>
              <a:t>SEM. </a:t>
            </a:r>
            <a:r>
              <a:rPr lang="es-MX" sz="2800" b="1" dirty="0" smtClean="0">
                <a:solidFill>
                  <a:schemeClr val="accent5">
                    <a:lumMod val="75000"/>
                  </a:schemeClr>
                </a:solidFill>
              </a:rPr>
              <a:t>ENE-JUN 2020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27471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309"/>
    </mc:Choice>
    <mc:Fallback xmlns="">
      <p:transition spd="slow" advClick="0" advTm="2530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7313" y="389405"/>
            <a:ext cx="11231786" cy="8793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s-MX" sz="4000" b="1" dirty="0" smtClean="0">
                <a:solidFill>
                  <a:schemeClr val="accent5">
                    <a:lumMod val="75000"/>
                  </a:schemeClr>
                </a:solidFill>
              </a:rPr>
              <a:t>CALENDARIO DE ACTIVIDADES</a:t>
            </a:r>
            <a:endParaRPr lang="es-MX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072520"/>
              </p:ext>
            </p:extLst>
          </p:nvPr>
        </p:nvGraphicFramePr>
        <p:xfrm>
          <a:off x="626573" y="1865996"/>
          <a:ext cx="11123313" cy="391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475"/>
                <a:gridCol w="5819838"/>
              </a:tblGrid>
              <a:tr h="371764">
                <a:tc>
                  <a:txBody>
                    <a:bodyPr/>
                    <a:lstStyle/>
                    <a:p>
                      <a:r>
                        <a:rPr lang="es-MX" dirty="0" smtClean="0"/>
                        <a:t>Actividad</a:t>
                      </a:r>
                      <a:endParaRPr lang="es-MX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endParaRPr lang="es-MX" dirty="0"/>
                    </a:p>
                  </a:txBody>
                  <a:tcPr marL="91428" marR="91428"/>
                </a:tc>
              </a:tr>
              <a:tr h="543168">
                <a:tc>
                  <a:txBody>
                    <a:bodyPr/>
                    <a:lstStyle/>
                    <a:p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Publicación de Cartas de presentación.</a:t>
                      </a: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MX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 NOVIEMBRE</a:t>
                      </a:r>
                      <a:endParaRPr lang="es-MX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8" marR="91428"/>
                </a:tc>
              </a:tr>
              <a:tr h="479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Publicación Banco de Programas.</a:t>
                      </a:r>
                      <a:endParaRPr lang="es-MX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 NOVIEMBRE</a:t>
                      </a:r>
                      <a:endParaRPr lang="es-MX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8" marR="91428"/>
                </a:tc>
              </a:tr>
              <a:tr h="487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Propuestas </a:t>
                      </a: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propias.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NOVIEMBRE 2019 AL </a:t>
                      </a:r>
                      <a:r>
                        <a:rPr kumimoji="0"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 DE ENERO 2020</a:t>
                      </a: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MX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8" marR="91428"/>
                </a:tc>
              </a:tr>
              <a:tr h="473864">
                <a:tc>
                  <a:txBody>
                    <a:bodyPr/>
                    <a:lstStyle/>
                    <a:p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Carga </a:t>
                      </a: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 servicio social.</a:t>
                      </a:r>
                      <a:endParaRPr lang="es-MX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ENERO</a:t>
                      </a:r>
                      <a:r>
                        <a:rPr kumimoji="0"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2020 DE 9:00 A 17:00 HRS</a:t>
                      </a:r>
                      <a:r>
                        <a:rPr kumimoji="0"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(pendiente por asignar fecha)</a:t>
                      </a:r>
                      <a:endParaRPr kumimoji="0"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8" marR="91428"/>
                </a:tc>
              </a:tr>
              <a:tr h="4681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Fecha </a:t>
                      </a: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 inicio de servicio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social.</a:t>
                      </a:r>
                      <a:endParaRPr lang="es-MX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27 DE ENERO 2020</a:t>
                      </a:r>
                    </a:p>
                  </a:txBody>
                  <a:tcPr marL="91428" marR="91428"/>
                </a:tc>
              </a:tr>
              <a:tr h="9294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Integración </a:t>
                      </a: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 expedientes.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27 DE ENERO APELLIDOS DE A-F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 DE ENERO APELLIDOS DE G-O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29 DE ENERO APELLIDOS DE P-Z</a:t>
                      </a:r>
                      <a:endParaRPr lang="es-MX" sz="1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8" marR="91428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007304" y="6324292"/>
            <a:ext cx="103618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i="1" dirty="0" smtClean="0">
                <a:solidFill>
                  <a:srgbClr val="FF0000"/>
                </a:solidFill>
              </a:rPr>
              <a:t>*</a:t>
            </a:r>
            <a:r>
              <a:rPr lang="es-MX" sz="1400" b="1" i="1" dirty="0" smtClean="0">
                <a:solidFill>
                  <a:srgbClr val="FF0000"/>
                </a:solidFill>
              </a:rPr>
              <a:t>DE NO REALIZAR LAS ACTIVIDADES EN LAS FECHAS INDICADAS NO PODRÁN SEGUIR CON EL PROCESO. </a:t>
            </a:r>
            <a:endParaRPr lang="es-MX" sz="1400" b="1" dirty="0">
              <a:solidFill>
                <a:srgbClr val="FF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176687" y="1321604"/>
            <a:ext cx="3121367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75000"/>
                  </a:schemeClr>
                </a:solidFill>
              </a:rPr>
              <a:t>SEM. </a:t>
            </a:r>
            <a:r>
              <a:rPr lang="es-MX" sz="2800" b="1" dirty="0" smtClean="0">
                <a:solidFill>
                  <a:schemeClr val="accent5">
                    <a:lumMod val="75000"/>
                  </a:schemeClr>
                </a:solidFill>
              </a:rPr>
              <a:t>ENE-JUN 2020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05793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9258"/>
    </mc:Choice>
    <mc:Fallback xmlns="">
      <p:transition spd="slow" advClick="0" advTm="1925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03303" y="373723"/>
            <a:ext cx="8256794" cy="128089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MX" sz="4400" b="1" dirty="0" smtClean="0">
                <a:solidFill>
                  <a:schemeClr val="accent5">
                    <a:lumMod val="75000"/>
                  </a:schemeClr>
                </a:solidFill>
              </a:rPr>
              <a:t>BECA SERVICIO SOCIAL</a:t>
            </a:r>
            <a:endParaRPr lang="es-MX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27805" y="1772817"/>
            <a:ext cx="10839297" cy="3752387"/>
          </a:xfrm>
        </p:spPr>
        <p:txBody>
          <a:bodyPr>
            <a:normAutofit/>
          </a:bodyPr>
          <a:lstStyle/>
          <a:p>
            <a:pPr marL="87313" indent="0" algn="just">
              <a:buNone/>
            </a:pPr>
            <a:r>
              <a:rPr lang="es-MX" sz="2200" dirty="0" smtClean="0"/>
              <a:t>Se te informa que </a:t>
            </a:r>
            <a:r>
              <a:rPr lang="es-MX" sz="2200" b="1" dirty="0" smtClean="0">
                <a:solidFill>
                  <a:srgbClr val="FF0000"/>
                </a:solidFill>
              </a:rPr>
              <a:t>existen apoyos económicos </a:t>
            </a:r>
            <a:r>
              <a:rPr lang="es-MX" sz="2200" dirty="0" smtClean="0"/>
              <a:t>que </a:t>
            </a:r>
            <a:r>
              <a:rPr lang="es-MX" sz="2200" b="1" dirty="0" smtClean="0">
                <a:solidFill>
                  <a:srgbClr val="FF0000"/>
                </a:solidFill>
              </a:rPr>
              <a:t>en</a:t>
            </a:r>
            <a:r>
              <a:rPr lang="es-MX" sz="2200" dirty="0" smtClean="0">
                <a:solidFill>
                  <a:srgbClr val="FF0000"/>
                </a:solidFill>
              </a:rPr>
              <a:t> </a:t>
            </a:r>
            <a:r>
              <a:rPr lang="es-MX" sz="2200" b="1" dirty="0" smtClean="0">
                <a:solidFill>
                  <a:srgbClr val="FF0000"/>
                </a:solidFill>
              </a:rPr>
              <a:t>ocasiones el gobierno federal ofrece</a:t>
            </a:r>
            <a:r>
              <a:rPr lang="es-MX" sz="2200" dirty="0" smtClean="0">
                <a:solidFill>
                  <a:srgbClr val="FF0000"/>
                </a:solidFill>
              </a:rPr>
              <a:t> </a:t>
            </a:r>
            <a:r>
              <a:rPr lang="es-MX" sz="2200" dirty="0" smtClean="0"/>
              <a:t>por medio de la </a:t>
            </a:r>
            <a:r>
              <a:rPr lang="es-MX" sz="2200" b="1" dirty="0" smtClean="0">
                <a:solidFill>
                  <a:srgbClr val="FF0000"/>
                </a:solidFill>
              </a:rPr>
              <a:t>CNBES, </a:t>
            </a:r>
            <a:r>
              <a:rPr lang="es-MX" sz="2200" dirty="0"/>
              <a:t>que</a:t>
            </a:r>
            <a:r>
              <a:rPr lang="es-MX" sz="2200" b="1" dirty="0" smtClean="0">
                <a:solidFill>
                  <a:srgbClr val="FF0000"/>
                </a:solidFill>
              </a:rPr>
              <a:t> </a:t>
            </a:r>
            <a:r>
              <a:rPr lang="es-MX" sz="2200" dirty="0"/>
              <a:t>es la entidad encargada de </a:t>
            </a:r>
            <a:r>
              <a:rPr lang="es-MX" sz="2200" dirty="0" smtClean="0"/>
              <a:t>generar y otorgar </a:t>
            </a:r>
            <a:r>
              <a:rPr lang="es-MX" sz="2200" dirty="0"/>
              <a:t>becas a estudiantes  inscritos en instituciones </a:t>
            </a:r>
            <a:r>
              <a:rPr lang="es-MX" sz="2200" dirty="0" smtClean="0"/>
              <a:t>públicas.</a:t>
            </a:r>
          </a:p>
          <a:p>
            <a:pPr marL="87313" indent="0" algn="just">
              <a:buNone/>
            </a:pPr>
            <a:r>
              <a:rPr lang="es-MX" sz="2200" dirty="0" smtClean="0"/>
              <a:t>	</a:t>
            </a:r>
          </a:p>
          <a:p>
            <a:pPr marL="87313" indent="0">
              <a:buNone/>
            </a:pPr>
            <a:r>
              <a:rPr lang="es-MX" sz="2200" dirty="0" smtClean="0"/>
              <a:t>Generalmente solo son al inicio de cada ciclo escolar (Agosto); de igual manera puedes </a:t>
            </a:r>
            <a:r>
              <a:rPr lang="es-MX" sz="2200" dirty="0"/>
              <a:t>estar </a:t>
            </a:r>
            <a:r>
              <a:rPr lang="es-MX" sz="2200" dirty="0" smtClean="0"/>
              <a:t>consultando periódicamente en:</a:t>
            </a:r>
            <a:endParaRPr lang="es-MX" sz="2200" dirty="0"/>
          </a:p>
          <a:p>
            <a:pPr marL="87313" indent="0">
              <a:buNone/>
            </a:pPr>
            <a:r>
              <a:rPr lang="es-MX" sz="2200" u="sng" dirty="0" smtClean="0">
                <a:hlinkClick r:id="rId2"/>
              </a:rPr>
              <a:t>http</a:t>
            </a:r>
            <a:r>
              <a:rPr lang="es-MX" sz="2200" u="sng" dirty="0">
                <a:hlinkClick r:id="rId2"/>
              </a:rPr>
              <a:t>://</a:t>
            </a:r>
            <a:r>
              <a:rPr lang="es-MX" sz="2200" u="sng" dirty="0" smtClean="0">
                <a:hlinkClick r:id="rId2"/>
              </a:rPr>
              <a:t>www.becaseducacionsuperior.sep.gob.mx</a:t>
            </a:r>
            <a:endParaRPr lang="es-MX" sz="2200" u="sng" dirty="0" smtClean="0"/>
          </a:p>
          <a:p>
            <a:pPr marL="87313" indent="0" algn="just">
              <a:buNone/>
            </a:pPr>
            <a:endParaRPr lang="es-MX" sz="1600" i="1" dirty="0" smtClean="0"/>
          </a:p>
          <a:p>
            <a:pPr marL="87313" indent="0" algn="just">
              <a:buNone/>
            </a:pPr>
            <a:r>
              <a:rPr lang="es-MX" sz="1600" i="1" dirty="0" smtClean="0"/>
              <a:t>*Por </a:t>
            </a:r>
            <a:r>
              <a:rPr lang="es-MX" sz="1600" i="1" dirty="0"/>
              <a:t>ser ajeno al Tecnológico no se asegura la asignación de estos apoyos </a:t>
            </a:r>
            <a:r>
              <a:rPr lang="es-MX" sz="1600" i="1" dirty="0" smtClean="0"/>
              <a:t>económicos </a:t>
            </a:r>
            <a:r>
              <a:rPr lang="es-MX" sz="1600" i="1" dirty="0"/>
              <a:t>y en caso de existir alguna beca solo se cumplirá con dar </a:t>
            </a:r>
            <a:r>
              <a:rPr lang="es-MX" sz="1600" i="1" dirty="0" smtClean="0"/>
              <a:t>difusión </a:t>
            </a:r>
            <a:r>
              <a:rPr lang="es-MX" sz="1600" i="1" dirty="0"/>
              <a:t>en sus páginas oficiales para conocimiento del alumnado y </a:t>
            </a:r>
            <a:r>
              <a:rPr lang="es-MX" sz="1600" i="1" dirty="0" smtClean="0"/>
              <a:t>apoyar </a:t>
            </a:r>
            <a:r>
              <a:rPr lang="es-MX" sz="1600" i="1" dirty="0"/>
              <a:t>en los trámites que la convocatoria indique</a:t>
            </a:r>
            <a:r>
              <a:rPr lang="es-MX" sz="1600" i="1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98" y="476673"/>
            <a:ext cx="2407497" cy="1199011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727805" y="5525204"/>
            <a:ext cx="11039789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b="1" dirty="0"/>
              <a:t>*Si se abriera alguna convocatoria se publicara en:</a:t>
            </a:r>
          </a:p>
          <a:p>
            <a:pPr marL="358775" indent="0" algn="ctr" defTabSz="358775">
              <a:buNone/>
              <a:tabLst>
                <a:tab pos="4572000" algn="l"/>
              </a:tabLst>
            </a:pPr>
            <a:endParaRPr lang="es-MX" b="1" dirty="0">
              <a:hlinkClick r:id="rId4"/>
            </a:endParaRPr>
          </a:p>
          <a:p>
            <a:pPr marL="358775" indent="0" algn="ctr" defTabSz="358775">
              <a:buNone/>
              <a:tabLst>
                <a:tab pos="4572000" algn="l"/>
              </a:tabLst>
            </a:pPr>
            <a:r>
              <a:rPr lang="es-MX" dirty="0">
                <a:hlinkClick r:id="rId4"/>
              </a:rPr>
              <a:t>itculiacan.edu.mx/</a:t>
            </a:r>
            <a:r>
              <a:rPr lang="es-MX" dirty="0"/>
              <a:t> y en la página de Facebook  </a:t>
            </a:r>
            <a:r>
              <a:rPr lang="es-MX" dirty="0">
                <a:hlinkClick r:id="rId5"/>
              </a:rPr>
              <a:t>/servicio social </a:t>
            </a:r>
            <a:r>
              <a:rPr lang="es-MX" dirty="0" err="1">
                <a:hlinkClick r:id="rId5"/>
              </a:rPr>
              <a:t>itc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210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8971"/>
    </mc:Choice>
    <mc:Fallback xmlns="">
      <p:transition spd="slow" advClick="0" advTm="1897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9309" y="332656"/>
            <a:ext cx="10971372" cy="99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DATOS DE CONTACTO</a:t>
            </a:r>
            <a:endParaRPr lang="es-MX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9309" y="1387736"/>
            <a:ext cx="10943791" cy="520961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solidFill>
                  <a:srgbClr val="FF0000"/>
                </a:solidFill>
              </a:rPr>
              <a:t>Cualquier información no prevista en esta presentación o que no haya sido clara podrá ser atendida por los siguientes medios: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s-ES" dirty="0" smtClean="0">
              <a:solidFill>
                <a:srgbClr val="5F5F5F"/>
              </a:solidFill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Directo en oficina en un horario de atención de: </a:t>
            </a:r>
            <a:endParaRPr lang="es-ES" dirty="0" smtClean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Lunes </a:t>
            </a:r>
            <a:r>
              <a:rPr lang="es-ES" dirty="0"/>
              <a:t>a Viernes 9:00 A.M. a 2:30 P.M</a:t>
            </a:r>
            <a:r>
              <a:rPr lang="es-ES" dirty="0" smtClean="0"/>
              <a:t>.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s-ES" dirty="0">
              <a:hlinkClick r:id="rId2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>
                <a:hlinkClick r:id="rId2"/>
              </a:rPr>
              <a:t>/</a:t>
            </a:r>
            <a:r>
              <a:rPr lang="es-MX" dirty="0">
                <a:hlinkClick r:id="rId2"/>
              </a:rPr>
              <a:t>Servicio social </a:t>
            </a:r>
            <a:r>
              <a:rPr lang="es-MX" dirty="0" smtClean="0">
                <a:hlinkClick r:id="rId2"/>
              </a:rPr>
              <a:t>ITC</a:t>
            </a:r>
            <a:endParaRPr lang="es-MX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s-MX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s-MX" dirty="0"/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s-ES" dirty="0"/>
              <a:t>     </a:t>
            </a:r>
            <a:r>
              <a:rPr lang="es-ES" dirty="0" smtClean="0"/>
              <a:t>713-38-04 </a:t>
            </a:r>
            <a:r>
              <a:rPr lang="es-ES" dirty="0"/>
              <a:t>Ext. 1223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s-E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s-ES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Jefatura </a:t>
            </a:r>
            <a:r>
              <a:rPr lang="es-ES" dirty="0"/>
              <a:t>de la oficina de servicio social y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desarrollo comunitario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s-MX" dirty="0"/>
          </a:p>
        </p:txBody>
      </p:sp>
      <p:pic>
        <p:nvPicPr>
          <p:cNvPr id="4" name="3 Imagen" descr="fa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25" y="3458388"/>
            <a:ext cx="564957" cy="424536"/>
          </a:xfrm>
          <a:prstGeom prst="rect">
            <a:avLst/>
          </a:prstGeom>
        </p:spPr>
      </p:pic>
      <p:pic>
        <p:nvPicPr>
          <p:cNvPr id="5" name="4 Imagen" descr="numeros-gratuitos-compañías-luz-y-gas-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725" y="4369203"/>
            <a:ext cx="705435" cy="51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200"/>
    </mc:Choice>
    <mc:Fallback xmlns="">
      <p:transition spd="slow" advClick="0" advTm="102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9600" dirty="0" smtClean="0"/>
              <a:t>INFORMACIÓN GENERAL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2759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313" y="548680"/>
            <a:ext cx="9531750" cy="1015149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REQUISITOS </a:t>
            </a:r>
            <a:r>
              <a:rPr lang="es-MX" b="1" dirty="0" smtClean="0">
                <a:solidFill>
                  <a:srgbClr val="C00000"/>
                </a:solidFill>
              </a:rPr>
              <a:t>OBLIGATORIOS</a:t>
            </a:r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b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PARA PODER REALIZAR TU SERVICIO SOCIAL</a:t>
            </a:r>
            <a:endParaRPr lang="es-MX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3311" y="1988840"/>
            <a:ext cx="10943791" cy="4540748"/>
          </a:xfrm>
        </p:spPr>
        <p:txBody>
          <a:bodyPr>
            <a:normAutofit fontScale="92500" lnSpcReduction="20000"/>
          </a:bodyPr>
          <a:lstStyle/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es-MX" sz="2000" b="1" u="sng" dirty="0" smtClean="0">
                <a:solidFill>
                  <a:srgbClr val="FF0000"/>
                </a:solidFill>
              </a:rPr>
              <a:t>CURSO DE INDUCCION:</a:t>
            </a:r>
          </a:p>
          <a:p>
            <a:pPr marL="182563" indent="-182563" algn="just">
              <a:buNone/>
            </a:pP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s-MX" sz="2000" dirty="0" smtClean="0"/>
              <a:t>Haber hecho la actualización de datos en plataforma (agregar # de control) de lo contrario no se registrará la asistencia.</a:t>
            </a:r>
          </a:p>
          <a:p>
            <a:pPr marL="182563" indent="-182563" algn="just">
              <a:buNone/>
            </a:pPr>
            <a:endParaRPr lang="es-MX" sz="2000" b="1" u="sng" dirty="0" smtClean="0">
              <a:solidFill>
                <a:srgbClr val="FF0000"/>
              </a:solidFill>
            </a:endParaRPr>
          </a:p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es-MX" sz="2000" b="1" u="sng" dirty="0" smtClean="0">
                <a:solidFill>
                  <a:srgbClr val="FF0000"/>
                </a:solidFill>
              </a:rPr>
              <a:t>70% DE LOS CRÉDITOS:</a:t>
            </a:r>
          </a:p>
          <a:p>
            <a:pPr marL="182563" indent="-182563" algn="just">
              <a:buNone/>
            </a:pPr>
            <a:r>
              <a:rPr lang="es-MX" sz="2000" dirty="0" smtClean="0"/>
              <a:t>	Aprobar al menos </a:t>
            </a:r>
            <a:r>
              <a:rPr lang="es-MX" sz="2000" b="1" dirty="0" smtClean="0">
                <a:solidFill>
                  <a:srgbClr val="FF0000"/>
                </a:solidFill>
              </a:rPr>
              <a:t>182 CRÉDITOS al terminar el semestre actual.</a:t>
            </a:r>
          </a:p>
          <a:p>
            <a:pPr marL="182563" indent="-182563" algn="just">
              <a:buNone/>
            </a:pPr>
            <a:endParaRPr lang="es-MX" sz="2000" dirty="0" smtClean="0"/>
          </a:p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es-MX" sz="2000" b="1" u="sng" dirty="0" smtClean="0">
                <a:solidFill>
                  <a:srgbClr val="FF0000"/>
                </a:solidFill>
              </a:rPr>
              <a:t>2 ACTIVIDADES EXTRAESCOLARES REALIZADAS:</a:t>
            </a:r>
            <a:endParaRPr lang="es-MX" sz="2000" b="1" dirty="0" smtClean="0">
              <a:solidFill>
                <a:srgbClr val="FF0000"/>
              </a:solidFill>
            </a:endParaRPr>
          </a:p>
          <a:p>
            <a:pPr marL="182563" lvl="1" indent="0" algn="just">
              <a:buNone/>
              <a:tabLst>
                <a:tab pos="354013" algn="l"/>
              </a:tabLst>
            </a:pPr>
            <a:r>
              <a:rPr lang="es-MX" sz="2000" dirty="0" smtClean="0"/>
              <a:t>En enero 2020 deberás presentar copias de las boletas o constancias de acreditación en la fecha que se te indique.</a:t>
            </a:r>
          </a:p>
          <a:p>
            <a:pPr marL="182563" lvl="1" indent="0" algn="just">
              <a:buNone/>
              <a:tabLst>
                <a:tab pos="354013" algn="l"/>
              </a:tabLst>
            </a:pPr>
            <a:endParaRPr lang="es-MX" sz="1600" i="1" dirty="0" smtClean="0"/>
          </a:p>
          <a:p>
            <a:pPr marL="182563" lvl="1" indent="-182563" algn="just"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es-MX" sz="2000" b="1" u="sng" dirty="0" smtClean="0">
                <a:solidFill>
                  <a:srgbClr val="FF0000"/>
                </a:solidFill>
              </a:rPr>
              <a:t>CARGA ACADÉMICA:</a:t>
            </a:r>
          </a:p>
          <a:p>
            <a:pPr marL="182563" lvl="1" indent="0" algn="just">
              <a:buNone/>
              <a:tabLst>
                <a:tab pos="354013" algn="l"/>
              </a:tabLst>
            </a:pPr>
            <a:r>
              <a:rPr lang="es-MX" sz="2000" dirty="0" smtClean="0"/>
              <a:t> En enero 2020  deberás realizar la carga académica de servicio social como si fuera una materia.</a:t>
            </a:r>
          </a:p>
          <a:p>
            <a:pPr marL="182563" lvl="1" indent="0" algn="just">
              <a:buNone/>
              <a:tabLst>
                <a:tab pos="354013" algn="l"/>
              </a:tabLst>
            </a:pPr>
            <a:r>
              <a:rPr lang="es-MX" sz="2000" dirty="0" smtClean="0"/>
              <a:t>Tiene un valor reticular de 10 créditos; los cuales serán restados de los 36 disponibles para carga de materias.</a:t>
            </a:r>
          </a:p>
          <a:p>
            <a:pPr marL="182563" lvl="1" indent="-182563" algn="just">
              <a:buFont typeface="Wingdings" panose="05000000000000000000" pitchFamily="2" charset="2"/>
              <a:buChar char="§"/>
              <a:tabLst>
                <a:tab pos="354013" algn="l"/>
              </a:tabLst>
            </a:pPr>
            <a:endParaRPr lang="es-MX" sz="2000" b="1" u="sng" dirty="0">
              <a:solidFill>
                <a:srgbClr val="FF0000"/>
              </a:solidFill>
            </a:endParaRPr>
          </a:p>
          <a:p>
            <a:pPr marL="182563" lvl="1" indent="0" algn="just">
              <a:buNone/>
              <a:tabLst>
                <a:tab pos="354013" algn="l"/>
              </a:tabLst>
            </a:pPr>
            <a:endParaRPr lang="es-MX" sz="1600" i="1" dirty="0"/>
          </a:p>
          <a:p>
            <a:pPr marL="182563" lvl="1" indent="0" algn="just">
              <a:buNone/>
              <a:tabLst>
                <a:tab pos="354013" algn="l"/>
              </a:tabLst>
            </a:pPr>
            <a:endParaRPr lang="es-MX" sz="1500" dirty="0" smtClean="0"/>
          </a:p>
          <a:p>
            <a:pPr marL="0" indent="0" algn="just">
              <a:buNone/>
            </a:pPr>
            <a:endParaRPr lang="es-MX" sz="1500" dirty="0" smtClean="0"/>
          </a:p>
          <a:p>
            <a:pPr marL="0" indent="0" algn="just">
              <a:buNone/>
            </a:pPr>
            <a:endParaRPr lang="es-MX" sz="1500" dirty="0" smtClean="0"/>
          </a:p>
          <a:p>
            <a:pPr marL="0" indent="0" algn="just">
              <a:buNone/>
            </a:pPr>
            <a:endParaRPr lang="es-MX" sz="1500" dirty="0" smtClean="0"/>
          </a:p>
          <a:p>
            <a:pPr algn="just">
              <a:buNone/>
            </a:pPr>
            <a:endParaRPr lang="es-MX" sz="1500" b="1" dirty="0" smtClean="0"/>
          </a:p>
          <a:p>
            <a:pPr algn="just"/>
            <a:endParaRPr lang="es-MX" sz="1500" b="1" dirty="0" smtClean="0"/>
          </a:p>
          <a:p>
            <a:pPr marL="0" indent="0">
              <a:buNone/>
            </a:pPr>
            <a:endParaRPr lang="es-MX" sz="1500" dirty="0" smtClean="0"/>
          </a:p>
          <a:p>
            <a:pPr marL="0" indent="0">
              <a:buNone/>
            </a:pPr>
            <a:endParaRPr lang="es-MX" sz="1500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06" y="61378"/>
            <a:ext cx="2288063" cy="10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7168"/>
    </mc:Choice>
    <mc:Fallback xmlns="">
      <p:transition spd="slow" advClick="0" advTm="1716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310" y="188641"/>
            <a:ext cx="10847793" cy="1082493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chemeClr val="accent5">
                    <a:lumMod val="75000"/>
                  </a:schemeClr>
                </a:solidFill>
              </a:rPr>
              <a:t>IMPORTANCIA DEL SERVICIO SOCIAL </a:t>
            </a:r>
            <a:br>
              <a:rPr lang="es-MX" sz="32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MX" sz="3200" b="1" dirty="0" smtClean="0">
                <a:solidFill>
                  <a:schemeClr val="accent5">
                    <a:lumMod val="75000"/>
                  </a:schemeClr>
                </a:solidFill>
              </a:rPr>
              <a:t>PARA CADA PLAN DE ESTUDIOS</a:t>
            </a:r>
            <a:endParaRPr lang="es-MX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33542"/>
              </p:ext>
            </p:extLst>
          </p:nvPr>
        </p:nvGraphicFramePr>
        <p:xfrm>
          <a:off x="1109569" y="1412776"/>
          <a:ext cx="10123629" cy="22860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371757"/>
                <a:gridCol w="1685888"/>
                <a:gridCol w="1582728"/>
                <a:gridCol w="1741628"/>
                <a:gridCol w="1741628"/>
              </a:tblGrid>
              <a:tr h="778794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Plan</a:t>
                      </a:r>
                      <a:r>
                        <a:rPr lang="es-MX" sz="1600" baseline="0" dirty="0" smtClean="0"/>
                        <a:t> de estudios</a:t>
                      </a:r>
                      <a:endParaRPr lang="es-MX" sz="1600" dirty="0"/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Valor de créditos</a:t>
                      </a:r>
                      <a:endParaRPr lang="es-MX" sz="1600" dirty="0"/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¿Influye en tu promedio general?</a:t>
                      </a:r>
                      <a:endParaRPr lang="es-MX" sz="1600" dirty="0"/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Liberación obligatoria</a:t>
                      </a:r>
                      <a:r>
                        <a:rPr lang="es-MX" sz="1600" baseline="0" dirty="0" smtClean="0"/>
                        <a:t> para:</a:t>
                      </a:r>
                      <a:endParaRPr lang="es-MX" sz="1600" dirty="0"/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Total de horas a cubrir</a:t>
                      </a:r>
                      <a:endParaRPr lang="es-MX" sz="1600" dirty="0"/>
                    </a:p>
                  </a:txBody>
                  <a:tcPr marL="121904" marR="121904"/>
                </a:tc>
              </a:tr>
              <a:tr h="696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Plan</a:t>
                      </a:r>
                      <a:r>
                        <a:rPr lang="es-MX" sz="1400" baseline="0" dirty="0" smtClean="0"/>
                        <a:t> 2009-2010</a:t>
                      </a:r>
                      <a:endParaRPr lang="es-MX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(Si tu # de control abarca del  10170169 al 15170059)</a:t>
                      </a:r>
                      <a:endParaRPr lang="es-MX" sz="1400" b="1" dirty="0" smtClean="0"/>
                    </a:p>
                  </a:txBody>
                  <a:tcPr marL="121904" marR="121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10</a:t>
                      </a:r>
                      <a:endParaRPr lang="es-MX" sz="1400" b="0" dirty="0"/>
                    </a:p>
                  </a:txBody>
                  <a:tcPr marL="121904" marR="121904" anchor="ctr"/>
                </a:tc>
                <a:tc>
                  <a:txBody>
                    <a:bodyPr/>
                    <a:lstStyle/>
                    <a:p>
                      <a:endParaRPr lang="es-MX" sz="1400" dirty="0" smtClean="0"/>
                    </a:p>
                    <a:p>
                      <a:pPr algn="ctr"/>
                      <a:r>
                        <a:rPr lang="es-MX" sz="1400" dirty="0" smtClean="0"/>
                        <a:t>SI</a:t>
                      </a:r>
                      <a:endParaRPr lang="es-MX" sz="1400" b="0" dirty="0" smtClean="0"/>
                    </a:p>
                  </a:txBody>
                  <a:tcPr marL="121904" marR="121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Residencias y titulación  </a:t>
                      </a:r>
                      <a:endParaRPr lang="es-MX" sz="1400" b="0" dirty="0"/>
                    </a:p>
                  </a:txBody>
                  <a:tcPr marL="121904" marR="121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480 hrs.</a:t>
                      </a:r>
                      <a:endParaRPr lang="es-MX" sz="1400" b="1" dirty="0"/>
                    </a:p>
                  </a:txBody>
                  <a:tcPr marL="121904" marR="121904" anchor="ctr"/>
                </a:tc>
              </a:tr>
              <a:tr h="696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Plan 2015-2016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(Si tu # de control es del 15170060 en adelante</a:t>
                      </a:r>
                      <a:r>
                        <a:rPr lang="es-MX" sz="1400" baseline="0" dirty="0" smtClean="0"/>
                        <a:t>)</a:t>
                      </a:r>
                      <a:endParaRPr lang="es-MX" sz="1400" b="1" baseline="0" dirty="0" smtClean="0"/>
                    </a:p>
                  </a:txBody>
                  <a:tcPr marL="121904" marR="121904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 smtClean="0"/>
                    </a:p>
                    <a:p>
                      <a:pPr algn="ctr"/>
                      <a:r>
                        <a:rPr lang="es-MX" sz="1400" dirty="0" smtClean="0"/>
                        <a:t>10 </a:t>
                      </a:r>
                      <a:endParaRPr lang="es-MX" sz="1400" b="0" dirty="0" smtClean="0"/>
                    </a:p>
                  </a:txBody>
                  <a:tcPr marL="121904" marR="121904" anchor="ctr"/>
                </a:tc>
                <a:tc>
                  <a:txBody>
                    <a:bodyPr/>
                    <a:lstStyle/>
                    <a:p>
                      <a:endParaRPr lang="es-MX" sz="1400" dirty="0" smtClean="0"/>
                    </a:p>
                    <a:p>
                      <a:pPr algn="ctr"/>
                      <a:r>
                        <a:rPr lang="es-MX" sz="1400" dirty="0" smtClean="0"/>
                        <a:t>SI</a:t>
                      </a:r>
                      <a:endParaRPr lang="es-MX" sz="1400" b="0" dirty="0" smtClean="0"/>
                    </a:p>
                  </a:txBody>
                  <a:tcPr marL="121904" marR="121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Residencias y titulación</a:t>
                      </a:r>
                      <a:r>
                        <a:rPr lang="es-MX" sz="1400" baseline="0" dirty="0" smtClean="0"/>
                        <a:t> </a:t>
                      </a:r>
                      <a:endParaRPr lang="es-MX" sz="1400" b="0" dirty="0"/>
                    </a:p>
                  </a:txBody>
                  <a:tcPr marL="121904" marR="121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500 hrs.</a:t>
                      </a:r>
                      <a:endParaRPr lang="es-MX" sz="1400" b="1" dirty="0"/>
                    </a:p>
                  </a:txBody>
                  <a:tcPr marL="121904" marR="121904" anchor="ctr"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1493" y="3861048"/>
            <a:ext cx="11519780" cy="26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 ambos planes se cubrirán las horas en un plazo </a:t>
            </a:r>
            <a:r>
              <a:rPr lang="es-MX" b="1" dirty="0" smtClean="0">
                <a:solidFill>
                  <a:srgbClr val="00B0F0"/>
                </a:solidFill>
              </a:rPr>
              <a:t>mínimo 6 meses y máximo 2 años contados a partir del primer día de clases</a:t>
            </a:r>
            <a:r>
              <a:rPr lang="es-MX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del periodo escolar en que deseas hacer el servicio social.</a:t>
            </a:r>
          </a:p>
          <a:p>
            <a:endParaRPr lang="es-MX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2296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MX" b="1" dirty="0" smtClean="0"/>
              <a:t>Periodo escolar enero-junio 2020 </a:t>
            </a:r>
          </a:p>
          <a:p>
            <a:pPr marL="82296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MX" dirty="0" smtClean="0"/>
              <a:t>Fecha de inicio: </a:t>
            </a:r>
            <a:r>
              <a:rPr lang="es-MX" dirty="0" smtClean="0">
                <a:solidFill>
                  <a:srgbClr val="FF0000"/>
                </a:solidFill>
              </a:rPr>
              <a:t>27 DE ENERO </a:t>
            </a:r>
            <a:r>
              <a:rPr lang="es-MX" dirty="0" smtClean="0"/>
              <a:t>Fecha de terminación:  </a:t>
            </a:r>
            <a:r>
              <a:rPr lang="es-MX" dirty="0" smtClean="0">
                <a:solidFill>
                  <a:srgbClr val="FF0000"/>
                </a:solidFill>
              </a:rPr>
              <a:t>27 DE JULIO</a:t>
            </a:r>
          </a:p>
          <a:p>
            <a:pPr marL="82296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MX" dirty="0" smtClean="0">
              <a:solidFill>
                <a:srgbClr val="FF0000"/>
              </a:solidFill>
            </a:endParaRPr>
          </a:p>
          <a:p>
            <a:pPr marL="82296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MX" sz="1600" b="1" dirty="0" smtClean="0">
                <a:solidFill>
                  <a:srgbClr val="FF0000"/>
                </a:solidFill>
              </a:rPr>
              <a:t>(TU SERVICIO DURA AL MENOS 6 MESES  CALENDARIO, NO CONFUNDIR CON EL PERIODO ESCOLAR QUE ES MAS CORTO)</a:t>
            </a:r>
          </a:p>
          <a:p>
            <a:pPr marL="82296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MX" sz="1600" b="1" dirty="0" smtClean="0">
              <a:solidFill>
                <a:srgbClr val="FF0000"/>
              </a:solidFill>
            </a:endParaRPr>
          </a:p>
          <a:p>
            <a:pPr marL="82296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MX" sz="1600" b="1" i="1" dirty="0" smtClean="0"/>
              <a:t>*Si terminarás después de esta fecha, es importante indicarlo desde el inicio de los trámites para no causar baja en julio.</a:t>
            </a:r>
          </a:p>
        </p:txBody>
      </p:sp>
    </p:spTree>
    <p:extLst>
      <p:ext uri="{BB962C8B-B14F-4D97-AF65-F5344CB8AC3E}">
        <p14:creationId xmlns:p14="http://schemas.microsoft.com/office/powerpoint/2010/main" val="10879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9309" y="404664"/>
            <a:ext cx="10971372" cy="990600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CAUSAS DE </a:t>
            </a:r>
            <a:r>
              <a:rPr lang="es-MX" b="1" dirty="0" smtClean="0">
                <a:solidFill>
                  <a:srgbClr val="C00000"/>
                </a:solidFill>
              </a:rPr>
              <a:t>BAJA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5307" y="1484784"/>
            <a:ext cx="10463800" cy="47244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sz="2000" dirty="0" smtClean="0"/>
              <a:t>Entrega de cualquier documento o realización de </a:t>
            </a:r>
            <a:r>
              <a:rPr lang="es-MX" sz="2000" b="1" dirty="0" smtClean="0">
                <a:solidFill>
                  <a:srgbClr val="FF0000"/>
                </a:solidFill>
              </a:rPr>
              <a:t>TRÁMITES FUERA DEL TIEMPO ESTABLECIDO</a:t>
            </a:r>
            <a:r>
              <a:rPr lang="es-MX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MX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sz="2000" b="1" dirty="0" smtClean="0">
                <a:solidFill>
                  <a:srgbClr val="FF0000"/>
                </a:solidFill>
              </a:rPr>
              <a:t>MAL COMPORTAMIENTO, FALTA DE COMPROMISO Y FALTAS DE RESPETO </a:t>
            </a:r>
            <a:r>
              <a:rPr lang="es-MX" sz="2000" dirty="0" smtClean="0"/>
              <a:t>durante la realización del servicio social; ya sea en la empresa/institución o en la oficina de servicio social del Tecnológico</a:t>
            </a:r>
            <a:r>
              <a:rPr lang="es-MX" sz="2000" dirty="0"/>
              <a:t> </a:t>
            </a:r>
            <a:r>
              <a:rPr lang="es-MX" sz="2000" dirty="0" smtClean="0"/>
              <a:t>de Culiacán.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sz="2000" b="1" dirty="0" smtClean="0">
                <a:solidFill>
                  <a:srgbClr val="FF0000"/>
                </a:solidFill>
              </a:rPr>
              <a:t>FALTAR</a:t>
            </a:r>
            <a:r>
              <a:rPr lang="es-MX" sz="2000" b="1" dirty="0" smtClean="0"/>
              <a:t> </a:t>
            </a:r>
            <a:r>
              <a:rPr lang="es-MX" sz="2000" b="1" dirty="0" smtClean="0">
                <a:solidFill>
                  <a:srgbClr val="FF0000"/>
                </a:solidFill>
              </a:rPr>
              <a:t>SIN JUSTIFICACIÓN </a:t>
            </a:r>
            <a:r>
              <a:rPr lang="es-MX" sz="2000" dirty="0" smtClean="0"/>
              <a:t>a la empresa o institución donde se realizan las actividades (3 faltas consecutivas, 5 alternadas o de acuerdo al reglamento interno del lugar donde se realice el servicio social). La empresa o institución tomará las medidas que considere necesarias.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MX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sz="2000" b="1" dirty="0" smtClean="0">
                <a:solidFill>
                  <a:srgbClr val="FF0000"/>
                </a:solidFill>
              </a:rPr>
              <a:t>PROGRAMAS NO AUTORIZADOS</a:t>
            </a:r>
            <a:r>
              <a:rPr lang="es-MX" sz="2000" b="1" dirty="0" smtClean="0"/>
              <a:t> </a:t>
            </a:r>
            <a:r>
              <a:rPr lang="es-MX" sz="2000" dirty="0" smtClean="0"/>
              <a:t>por el depto. De Vinculación del Tecnológico. </a:t>
            </a:r>
          </a:p>
          <a:p>
            <a:pPr marL="400050" lvl="1" indent="0" algn="just">
              <a:buNone/>
            </a:pPr>
            <a:r>
              <a:rPr lang="es-MX" sz="2000" dirty="0" smtClean="0"/>
              <a:t>Si </a:t>
            </a:r>
            <a:r>
              <a:rPr lang="es-MX" sz="2000" dirty="0"/>
              <a:t>al integrar expedientes se detecta que el programa no está </a:t>
            </a:r>
            <a:r>
              <a:rPr lang="es-MX" sz="2000" dirty="0" smtClean="0"/>
              <a:t>autorizado, </a:t>
            </a:r>
            <a:r>
              <a:rPr lang="es-MX" sz="2000" dirty="0"/>
              <a:t>es decir, que no está incluido en el banco de programas o que NO fue aceptado en el tramite de propuesta propia será cancelado cualquier avance a la fecha. </a:t>
            </a:r>
          </a:p>
        </p:txBody>
      </p:sp>
    </p:spTree>
    <p:extLst>
      <p:ext uri="{BB962C8B-B14F-4D97-AF65-F5344CB8AC3E}">
        <p14:creationId xmlns:p14="http://schemas.microsoft.com/office/powerpoint/2010/main" val="13004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8915"/>
    </mc:Choice>
    <mc:Fallback xmlns="">
      <p:transition spd="slow" advClick="0" advTm="1891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46" y="2891774"/>
            <a:ext cx="5422241" cy="3948583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5316" y="404664"/>
            <a:ext cx="11423782" cy="126700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MX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PASOS PARA REALIZAR EL TRAMITE DE SERVICIO SOCIAL</a:t>
            </a:r>
          </a:p>
        </p:txBody>
      </p:sp>
      <p:sp>
        <p:nvSpPr>
          <p:cNvPr id="2" name="1 Rectángulo"/>
          <p:cNvSpPr/>
          <p:nvPr/>
        </p:nvSpPr>
        <p:spPr>
          <a:xfrm>
            <a:off x="911305" y="1968444"/>
            <a:ext cx="106557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C00000"/>
                </a:solidFill>
              </a:rPr>
              <a:t>UNA VEZ CONSULTADA LA INFORMACIÓN ANTERIOR DEBERÁS REALIZAR PASO A </a:t>
            </a:r>
            <a:r>
              <a:rPr lang="es-MX" sz="2000" b="1" dirty="0" smtClean="0">
                <a:solidFill>
                  <a:srgbClr val="C00000"/>
                </a:solidFill>
              </a:rPr>
              <a:t>PASO LOS </a:t>
            </a:r>
            <a:r>
              <a:rPr lang="es-MX" sz="2000" b="1" dirty="0">
                <a:solidFill>
                  <a:srgbClr val="C00000"/>
                </a:solidFill>
              </a:rPr>
              <a:t>SIGUIENTES </a:t>
            </a:r>
            <a:r>
              <a:rPr lang="es-MX" sz="2000" b="1" dirty="0" smtClean="0">
                <a:solidFill>
                  <a:srgbClr val="C00000"/>
                </a:solidFill>
              </a:rPr>
              <a:t>TRÁMITES; </a:t>
            </a:r>
            <a:r>
              <a:rPr lang="es-MX" sz="2000" b="1" i="1" dirty="0" smtClean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es-MX" sz="2000" b="1" i="1" dirty="0">
                <a:solidFill>
                  <a:schemeClr val="tx2">
                    <a:lumMod val="75000"/>
                  </a:schemeClr>
                </a:solidFill>
              </a:rPr>
              <a:t>OMITIR </a:t>
            </a:r>
            <a:r>
              <a:rPr lang="es-MX" sz="2000" b="1" i="1" dirty="0" smtClean="0">
                <a:solidFill>
                  <a:schemeClr val="tx2">
                    <a:lumMod val="75000"/>
                  </a:schemeClr>
                </a:solidFill>
              </a:rPr>
              <a:t>ALGUNO SE CANCELARÁ </a:t>
            </a:r>
            <a:r>
              <a:rPr lang="es-MX" sz="2000" b="1" i="1" dirty="0">
                <a:solidFill>
                  <a:schemeClr val="tx2">
                    <a:lumMod val="75000"/>
                  </a:schemeClr>
                </a:solidFill>
              </a:rPr>
              <a:t>CUALQUIER AVANCE.</a:t>
            </a:r>
          </a:p>
        </p:txBody>
      </p:sp>
    </p:spTree>
    <p:extLst>
      <p:ext uri="{BB962C8B-B14F-4D97-AF65-F5344CB8AC3E}">
        <p14:creationId xmlns:p14="http://schemas.microsoft.com/office/powerpoint/2010/main" val="314379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747"/>
    </mc:Choice>
    <mc:Fallback xmlns="">
      <p:transition spd="slow" advClick="0" advTm="774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318" y="260648"/>
            <a:ext cx="11818237" cy="108012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s-MX" sz="4000" b="1" dirty="0" smtClean="0">
                <a:solidFill>
                  <a:schemeClr val="accent5">
                    <a:lumMod val="75000"/>
                  </a:schemeClr>
                </a:solidFill>
              </a:rPr>
              <a:t>1.-DESCARGA DE CARTA DE PRESENTACIÓN:</a:t>
            </a:r>
            <a:endParaRPr lang="es-MX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3311" y="1412776"/>
            <a:ext cx="10751795" cy="5094378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s-MX" sz="2000" b="1" dirty="0" smtClean="0"/>
              <a:t>Para confirmar tú registro del curso, este </a:t>
            </a:r>
            <a:r>
              <a:rPr lang="es-MX" sz="2000" b="1" dirty="0"/>
              <a:t>documento </a:t>
            </a:r>
            <a:r>
              <a:rPr lang="es-MX" sz="2000" b="1" dirty="0" smtClean="0"/>
              <a:t>será el comprobante; además es necesario para entregarlo al titular de la empresa o institución donde decidas hacer tu servicio social.</a:t>
            </a:r>
          </a:p>
          <a:p>
            <a:pPr marL="457200" indent="-457200" algn="just">
              <a:buAutoNum type="arabicPeriod"/>
            </a:pPr>
            <a:endParaRPr lang="es-MX" sz="2000" b="1" dirty="0" smtClean="0"/>
          </a:p>
          <a:p>
            <a:pPr marL="457200" indent="-457200" algn="just">
              <a:buAutoNum type="arabicPeriod"/>
            </a:pPr>
            <a:r>
              <a:rPr lang="es-MX" sz="2000" b="1" dirty="0" smtClean="0"/>
              <a:t>DESCARGA</a:t>
            </a:r>
            <a:r>
              <a:rPr lang="es-MX" sz="2000" b="1" dirty="0"/>
              <a:t> </a:t>
            </a:r>
            <a:r>
              <a:rPr lang="es-MX" sz="2000" b="1" dirty="0" smtClean="0"/>
              <a:t>E IMPRIME:</a:t>
            </a:r>
          </a:p>
          <a:p>
            <a:pPr marL="0" indent="0" algn="just">
              <a:buNone/>
            </a:pPr>
            <a:r>
              <a:rPr lang="es-MX" sz="1700" dirty="0" smtClean="0"/>
              <a:t>A </a:t>
            </a:r>
            <a:r>
              <a:rPr lang="es-MX" sz="1700" dirty="0"/>
              <a:t>partir del </a:t>
            </a:r>
            <a:r>
              <a:rPr lang="es-MX" sz="1700" b="1" dirty="0" smtClean="0">
                <a:solidFill>
                  <a:srgbClr val="FF0000"/>
                </a:solidFill>
              </a:rPr>
              <a:t>22 de Noviembre</a:t>
            </a:r>
            <a:r>
              <a:rPr lang="es-MX" sz="17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sz="1700" dirty="0"/>
              <a:t>i</a:t>
            </a:r>
            <a:r>
              <a:rPr lang="es-MX" sz="1700" dirty="0" smtClean="0"/>
              <a:t>ngresa a la página de </a:t>
            </a:r>
            <a:r>
              <a:rPr lang="es-MX" sz="1700" b="1" dirty="0" err="1">
                <a:solidFill>
                  <a:srgbClr val="FF0000"/>
                </a:solidFill>
              </a:rPr>
              <a:t>facebook</a:t>
            </a:r>
            <a:r>
              <a:rPr lang="es-MX" sz="17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sz="1700" dirty="0" smtClean="0"/>
              <a:t>de servicio social ITC donde encontrarás un </a:t>
            </a:r>
            <a:r>
              <a:rPr lang="es-MX" sz="1700" b="1" dirty="0" smtClean="0">
                <a:solidFill>
                  <a:srgbClr val="FF0000"/>
                </a:solidFill>
              </a:rPr>
              <a:t>link para descarga</a:t>
            </a:r>
            <a:r>
              <a:rPr lang="es-MX" sz="17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es-MX" sz="1700" dirty="0" smtClean="0"/>
              <a:t> en el cual deberás buscar el archivo con tu número de control mismo que ya estará listo para imprimir.</a:t>
            </a:r>
          </a:p>
          <a:p>
            <a:pPr marL="0" indent="0" algn="just">
              <a:buNone/>
            </a:pPr>
            <a:endParaRPr lang="es-MX" sz="17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1600" b="1" i="1" dirty="0" smtClean="0">
                <a:solidFill>
                  <a:srgbClr val="FF0000"/>
                </a:solidFill>
              </a:rPr>
              <a:t>Nota</a:t>
            </a:r>
            <a:r>
              <a:rPr lang="es-MX" sz="1600" b="1" i="1" dirty="0">
                <a:solidFill>
                  <a:srgbClr val="FF0000"/>
                </a:solidFill>
              </a:rPr>
              <a:t>: </a:t>
            </a:r>
            <a:r>
              <a:rPr lang="es-MX" sz="1600" b="1" i="1" dirty="0" smtClean="0">
                <a:solidFill>
                  <a:schemeClr val="accent1">
                    <a:lumMod val="50000"/>
                  </a:schemeClr>
                </a:solidFill>
              </a:rPr>
              <a:t>Es importante revisar la </a:t>
            </a:r>
            <a:r>
              <a:rPr lang="es-MX" sz="1600" b="1" i="1" dirty="0">
                <a:solidFill>
                  <a:schemeClr val="accent1">
                    <a:lumMod val="50000"/>
                  </a:schemeClr>
                </a:solidFill>
              </a:rPr>
              <a:t>carta y en dado caso que </a:t>
            </a:r>
            <a:r>
              <a:rPr lang="es-MX" sz="1600" b="1" i="1" dirty="0" smtClean="0">
                <a:solidFill>
                  <a:schemeClr val="accent1">
                    <a:lumMod val="50000"/>
                  </a:schemeClr>
                </a:solidFill>
              </a:rPr>
              <a:t>detectes que tus </a:t>
            </a:r>
            <a:r>
              <a:rPr lang="es-MX" sz="1600" b="1" i="1" dirty="0">
                <a:solidFill>
                  <a:schemeClr val="accent1">
                    <a:lumMod val="50000"/>
                  </a:schemeClr>
                </a:solidFill>
              </a:rPr>
              <a:t>datos estén mal, manda un </a:t>
            </a:r>
            <a:r>
              <a:rPr lang="es-MX" sz="1600" b="1" i="1" dirty="0" smtClean="0">
                <a:solidFill>
                  <a:schemeClr val="accent1">
                    <a:lumMod val="50000"/>
                  </a:schemeClr>
                </a:solidFill>
              </a:rPr>
              <a:t>mensaje </a:t>
            </a:r>
            <a:r>
              <a:rPr lang="es-MX" sz="1600" b="1" i="1" dirty="0">
                <a:solidFill>
                  <a:schemeClr val="accent1">
                    <a:lumMod val="50000"/>
                  </a:schemeClr>
                </a:solidFill>
              </a:rPr>
              <a:t>a la </a:t>
            </a:r>
            <a:r>
              <a:rPr lang="es-MX" sz="1600" b="1" i="1" dirty="0" smtClean="0">
                <a:solidFill>
                  <a:schemeClr val="accent1">
                    <a:lumMod val="50000"/>
                  </a:schemeClr>
                </a:solidFill>
              </a:rPr>
              <a:t>pagina para </a:t>
            </a:r>
            <a:r>
              <a:rPr lang="es-MX" sz="1600" b="1" i="1" dirty="0">
                <a:solidFill>
                  <a:schemeClr val="accent1">
                    <a:lumMod val="50000"/>
                  </a:schemeClr>
                </a:solidFill>
              </a:rPr>
              <a:t>pedir que se te </a:t>
            </a:r>
            <a:r>
              <a:rPr lang="es-MX" sz="1600" b="1" i="1" dirty="0" smtClean="0">
                <a:solidFill>
                  <a:schemeClr val="accent1">
                    <a:lumMod val="50000"/>
                  </a:schemeClr>
                </a:solidFill>
              </a:rPr>
              <a:t>corrija.</a:t>
            </a:r>
            <a:endParaRPr lang="es-MX" sz="1700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3286894" y="1484784"/>
            <a:ext cx="58326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rgbClr val="FFFF00"/>
                </a:solidFill>
              </a:rPr>
              <a:t>22 de noviembre</a:t>
            </a:r>
            <a:endParaRPr lang="es-MX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7821"/>
    </mc:Choice>
    <mc:Fallback xmlns="">
      <p:transition spd="slow" advClick="0" advTm="3782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9309" y="1700808"/>
            <a:ext cx="10971372" cy="48245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Una vez confirmada tu asistencia, debes buscar donde hacer tu servicio.</a:t>
            </a:r>
          </a:p>
          <a:p>
            <a:pPr marL="0" indent="0" algn="just">
              <a:buNone/>
            </a:pPr>
            <a:endParaRPr lang="es-MX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/>
              <a:t>A continuación se te explicarán las diferentes </a:t>
            </a:r>
            <a:r>
              <a:rPr lang="es-MX" dirty="0" smtClean="0"/>
              <a:t>opciones, las cuales s</a:t>
            </a:r>
            <a:r>
              <a:rPr lang="es-MX" dirty="0" smtClean="0"/>
              <a:t>on </a:t>
            </a:r>
            <a:r>
              <a:rPr lang="es-MX" dirty="0" smtClean="0"/>
              <a:t>previamente </a:t>
            </a:r>
            <a:r>
              <a:rPr lang="es-MX" b="1" dirty="0" smtClean="0"/>
              <a:t>revisadas y autorizadas </a:t>
            </a:r>
            <a:r>
              <a:rPr lang="es-MX" dirty="0" smtClean="0"/>
              <a:t>por la oficina de servicio social (deberás elegir de “banco de programas” o </a:t>
            </a:r>
            <a:r>
              <a:rPr lang="es-MX" dirty="0" smtClean="0"/>
              <a:t>proponer y verificar </a:t>
            </a:r>
            <a:r>
              <a:rPr lang="es-MX" dirty="0" smtClean="0"/>
              <a:t>autorización en “propuesta propia</a:t>
            </a:r>
            <a:r>
              <a:rPr lang="es-MX" dirty="0" smtClean="0"/>
              <a:t>”), </a:t>
            </a:r>
            <a:r>
              <a:rPr lang="es-MX" dirty="0" smtClean="0"/>
              <a:t>por lo que </a:t>
            </a:r>
            <a:r>
              <a:rPr lang="es-MX" b="1" dirty="0" smtClean="0"/>
              <a:t>no debes saltar este paso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39318" y="260648"/>
            <a:ext cx="11818237" cy="108012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s-MX" sz="40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s-MX" sz="4000" b="1" dirty="0" smtClean="0">
                <a:solidFill>
                  <a:schemeClr val="accent5">
                    <a:lumMod val="75000"/>
                  </a:schemeClr>
                </a:solidFill>
              </a:rPr>
              <a:t>.-SELECCIONA DÓNDE HACER TU SERVICIO</a:t>
            </a:r>
            <a:endParaRPr lang="es-MX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2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327"/>
    </mc:Choice>
    <mc:Fallback xmlns="">
      <p:transition spd="slow" advClick="0" advTm="1332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7295" y="332656"/>
            <a:ext cx="8910527" cy="128089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BANCO DE PROGRAMAS </a:t>
            </a:r>
            <a:endParaRPr lang="es-MX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9314" y="1844824"/>
            <a:ext cx="11231786" cy="468052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s-MX" sz="20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s-MX" sz="20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MX" sz="2000" dirty="0" smtClean="0"/>
              <a:t>El Tecnológico publicará una lista de opciones donde puedes realizar tu servicio; si te interesa algún programa solo tienes que </a:t>
            </a:r>
            <a:r>
              <a:rPr lang="es-MX" sz="2000" b="1" i="1" dirty="0" smtClean="0">
                <a:solidFill>
                  <a:schemeClr val="tx2">
                    <a:lumMod val="50000"/>
                  </a:schemeClr>
                </a:solidFill>
              </a:rPr>
              <a:t>contactarte</a:t>
            </a:r>
            <a:r>
              <a:rPr lang="es-MX" sz="2000" dirty="0" smtClean="0"/>
              <a:t> con el responsable para </a:t>
            </a:r>
            <a:r>
              <a:rPr lang="es-MX" sz="2000" b="1" i="1" dirty="0" smtClean="0">
                <a:solidFill>
                  <a:schemeClr val="tx2">
                    <a:lumMod val="50000"/>
                  </a:schemeClr>
                </a:solidFill>
              </a:rPr>
              <a:t>verificar</a:t>
            </a:r>
            <a:r>
              <a:rPr lang="es-MX" sz="2000" dirty="0" smtClean="0"/>
              <a:t> si hay lugares disponibles.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MX" sz="2000" dirty="0" smtClean="0"/>
              <a:t>Deberás asegurar lugar </a:t>
            </a:r>
            <a:r>
              <a:rPr lang="es-MX" sz="2000" dirty="0"/>
              <a:t>entregando tu carta de presentación y </a:t>
            </a:r>
            <a:r>
              <a:rPr lang="es-MX" sz="2000" dirty="0" smtClean="0"/>
              <a:t>proporcionado </a:t>
            </a:r>
            <a:r>
              <a:rPr lang="es-MX" sz="2000" dirty="0"/>
              <a:t>el formato de aceptación-plan de trabajo para su llenado (este documento se te pedirá físicamente hasta el 27 de enero 2020</a:t>
            </a:r>
            <a:r>
              <a:rPr lang="es-MX" sz="2000" dirty="0" smtClean="0"/>
              <a:t>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s-MX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MX" sz="1900" dirty="0" smtClean="0">
                <a:solidFill>
                  <a:srgbClr val="FF0000"/>
                </a:solidFill>
              </a:rPr>
              <a:t>* En caso de no estar interesado en alguna de estas opciones.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900" dirty="0" smtClean="0">
                <a:solidFill>
                  <a:srgbClr val="FF0000"/>
                </a:solidFill>
              </a:rPr>
              <a:t>* Si personal del tecnológico te ofreció realizar el servicio en su área y no esta incluido en este listado.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900" dirty="0" smtClean="0">
                <a:solidFill>
                  <a:srgbClr val="FF0000"/>
                </a:solidFill>
              </a:rPr>
              <a:t>* O tienes previsto un lugar diferente donde realizarlo.</a:t>
            </a:r>
          </a:p>
          <a:p>
            <a:pPr marL="0" indent="0">
              <a:spcBef>
                <a:spcPts val="0"/>
              </a:spcBef>
              <a:buNone/>
            </a:pPr>
            <a:endParaRPr lang="es-MX" sz="19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1900" dirty="0" smtClean="0">
                <a:solidFill>
                  <a:srgbClr val="FF0000"/>
                </a:solidFill>
              </a:rPr>
              <a:t>Deberás presentar el tramite de “propuesta propia” explicado en la siguiente diapositiva </a:t>
            </a:r>
            <a:r>
              <a:rPr lang="es-MX" sz="1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s-MX" sz="1900" dirty="0">
              <a:solidFill>
                <a:srgbClr val="FF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358902" y="1772816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rgbClr val="FFFF00"/>
                </a:solidFill>
              </a:rPr>
              <a:t>25 de Noviembre</a:t>
            </a:r>
            <a:endParaRPr lang="es-MX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545"/>
    </mc:Choice>
    <mc:Fallback xmlns="">
      <p:transition spd="slow" advClick="0" advTm="30545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1866</TotalTime>
  <Words>1789</Words>
  <Application>Microsoft Office PowerPoint</Application>
  <PresentationFormat>Personalizado</PresentationFormat>
  <Paragraphs>241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Tema de Office</vt:lpstr>
      <vt:lpstr>Ángulos</vt:lpstr>
      <vt:lpstr>CURSO DE INDUCCIÓN  SERVICIO SOCIAL </vt:lpstr>
      <vt:lpstr>Presentación de PowerPoint</vt:lpstr>
      <vt:lpstr>REQUISITOS OBLIGATORIOS  PARA PODER REALIZAR TU SERVICIO SOCIAL</vt:lpstr>
      <vt:lpstr>IMPORTANCIA DEL SERVICIO SOCIAL  PARA CADA PLAN DE ESTUDIOS</vt:lpstr>
      <vt:lpstr>CAUSAS DE BAJA</vt:lpstr>
      <vt:lpstr>Presentación de PowerPoint</vt:lpstr>
      <vt:lpstr>1.-DESCARGA DE CARTA DE PRESENTACIÓN:</vt:lpstr>
      <vt:lpstr>2.-SELECCIONA DÓNDE HACER TU SERVICIO</vt:lpstr>
      <vt:lpstr>BANCO DE PROGRAMAS </vt:lpstr>
      <vt:lpstr> PROPUESTA PROPIA  ¿Ya tienes identificado un lugar donde hacer tu servicio social? (empresa privada, gobierno o un programa del tecnológico que no haya sido incluido en el banco de programas) </vt:lpstr>
      <vt:lpstr>PARA LOS TRABAJADORES DE INSTITUCIONES DE GOBIERNO (ÚNICAMENTE FUNCIONARIOS PÚBLICOS, NO EMPRESA PRIVADA)</vt:lpstr>
      <vt:lpstr>3.- ¿CUÁNDO INICIAR TU SERVICIO SOCIAL?</vt:lpstr>
      <vt:lpstr>4.-REALIZAR CARGA DE SERVICIO SOCIAL</vt:lpstr>
      <vt:lpstr>5.- INTEGRACIÓN DE EXPEDIENTES </vt:lpstr>
      <vt:lpstr>6.- ENTREGA DE REPORTES BIMESTRALES</vt:lpstr>
      <vt:lpstr>CALENDARIO DE ACTIVIDADES</vt:lpstr>
      <vt:lpstr>BECA SERVICIO SOCIAL</vt:lpstr>
      <vt:lpstr>DATOS DE CONTACTO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Inducción Servicio Social</dc:title>
  <dc:creator>ADM</dc:creator>
  <cp:lastModifiedBy>ADM</cp:lastModifiedBy>
  <cp:revision>126</cp:revision>
  <dcterms:created xsi:type="dcterms:W3CDTF">2019-04-03T16:38:15Z</dcterms:created>
  <dcterms:modified xsi:type="dcterms:W3CDTF">2019-11-07T19:06:25Z</dcterms:modified>
</cp:coreProperties>
</file>