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EED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3" autoAdjust="0"/>
    <p:restoredTop sz="94660"/>
  </p:normalViewPr>
  <p:slideViewPr>
    <p:cSldViewPr snapToGrid="0">
      <p:cViewPr>
        <p:scale>
          <a:sx n="75" d="100"/>
          <a:sy n="75" d="100"/>
        </p:scale>
        <p:origin x="40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1BBA-6FBF-477F-BC39-47D18E36D582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D122-4F33-44E8-9C09-43412B7DE0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34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1BBA-6FBF-477F-BC39-47D18E36D582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D122-4F33-44E8-9C09-43412B7DE0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51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1BBA-6FBF-477F-BC39-47D18E36D582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D122-4F33-44E8-9C09-43412B7DE0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35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1BBA-6FBF-477F-BC39-47D18E36D582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D122-4F33-44E8-9C09-43412B7DE0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78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1BBA-6FBF-477F-BC39-47D18E36D582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D122-4F33-44E8-9C09-43412B7DE0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66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1BBA-6FBF-477F-BC39-47D18E36D582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D122-4F33-44E8-9C09-43412B7DE0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64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1BBA-6FBF-477F-BC39-47D18E36D582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D122-4F33-44E8-9C09-43412B7DE0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15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1BBA-6FBF-477F-BC39-47D18E36D582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D122-4F33-44E8-9C09-43412B7DE0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96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1BBA-6FBF-477F-BC39-47D18E36D582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D122-4F33-44E8-9C09-43412B7DE0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60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1BBA-6FBF-477F-BC39-47D18E36D582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D122-4F33-44E8-9C09-43412B7DE0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75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1BBA-6FBF-477F-BC39-47D18E36D582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D122-4F33-44E8-9C09-43412B7DE0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34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81BBA-6FBF-477F-BC39-47D18E36D582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6D122-4F33-44E8-9C09-43412B7DE0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49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Visualização da imagem">
            <a:extLst>
              <a:ext uri="{FF2B5EF4-FFF2-40B4-BE49-F238E27FC236}">
                <a16:creationId xmlns:a16="http://schemas.microsoft.com/office/drawing/2014/main" id="{573FFE0B-DA9D-7BAD-9B05-5C85EADBF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6858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65BE50B1-BED5-FD33-3779-A4F28D3BB6E3}"/>
              </a:ext>
            </a:extLst>
          </p:cNvPr>
          <p:cNvSpPr/>
          <p:nvPr/>
        </p:nvSpPr>
        <p:spPr>
          <a:xfrm>
            <a:off x="0" y="0"/>
            <a:ext cx="6858000" cy="1048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masis MT Pro Black" panose="02040A04050005020304" pitchFamily="18" charset="0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32A1BAED-4266-0F35-E963-8E06D1DE6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558"/>
            <a:ext cx="16962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Guia Rápido de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3C5EB46-785B-79CE-F055-775933DD6959}"/>
              </a:ext>
            </a:extLst>
          </p:cNvPr>
          <p:cNvSpPr txBox="1"/>
          <p:nvPr/>
        </p:nvSpPr>
        <p:spPr>
          <a:xfrm>
            <a:off x="0" y="316915"/>
            <a:ext cx="6858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strike="noStrike" cap="none" normalizeH="0" baseline="0" dirty="0">
                <a:ln>
                  <a:noFill/>
                </a:ln>
                <a:solidFill>
                  <a:srgbClr val="EED6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Investimentos em Renda Fixa para Iniciantes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AD619E5-57E5-56D4-3020-6E52B84A8A97}"/>
              </a:ext>
            </a:extLst>
          </p:cNvPr>
          <p:cNvSpPr/>
          <p:nvPr/>
        </p:nvSpPr>
        <p:spPr>
          <a:xfrm>
            <a:off x="3877056" y="9369435"/>
            <a:ext cx="2980944" cy="37193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Luana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Dassunção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 Fortuna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D5753FE-10F9-ED94-66C6-25584BF9FCFB}"/>
              </a:ext>
            </a:extLst>
          </p:cNvPr>
          <p:cNvCxnSpPr>
            <a:cxnSpLocks/>
          </p:cNvCxnSpPr>
          <p:nvPr/>
        </p:nvCxnSpPr>
        <p:spPr>
          <a:xfrm>
            <a:off x="1696298" y="280416"/>
            <a:ext cx="4869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27FC7EFA-C5F9-556F-383A-A1BFDEA9593E}"/>
              </a:ext>
            </a:extLst>
          </p:cNvPr>
          <p:cNvCxnSpPr>
            <a:cxnSpLocks/>
          </p:cNvCxnSpPr>
          <p:nvPr/>
        </p:nvCxnSpPr>
        <p:spPr>
          <a:xfrm>
            <a:off x="134112" y="896112"/>
            <a:ext cx="64312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62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9595E96-597E-AA2B-A903-FE676E783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71488" y="1091565"/>
            <a:ext cx="581501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act" panose="020B0806030902050204" pitchFamily="34" charset="0"/>
              </a:rPr>
              <a:t>Guia Rápido de Investimentos em Renda Fixa para Iniciantes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072F9E0-E3CE-3E31-CBED-103B17F73B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17689" y="5870566"/>
            <a:ext cx="468471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k Free" panose="03080402000500000000" pitchFamily="66" charset="0"/>
              </a:rPr>
              <a:t>A renda fixa é o primeiro passo para quem busca segurança e previsibilidade ao investir. Nesse guia, vamos explorar os principais tipos de investimentos em renda fixa, explicando como funcionam e trazendo exemplos práticos para você entender como seu dinheiro pode crescer.</a:t>
            </a:r>
          </a:p>
        </p:txBody>
      </p:sp>
    </p:spTree>
    <p:extLst>
      <p:ext uri="{BB962C8B-B14F-4D97-AF65-F5344CB8AC3E}">
        <p14:creationId xmlns:p14="http://schemas.microsoft.com/office/powerpoint/2010/main" val="252283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C2D9CFA-26DB-7576-58C0-F5EEE1123B1F}"/>
              </a:ext>
            </a:extLst>
          </p:cNvPr>
          <p:cNvSpPr/>
          <p:nvPr/>
        </p:nvSpPr>
        <p:spPr>
          <a:xfrm>
            <a:off x="596900" y="6771106"/>
            <a:ext cx="5645149" cy="2385595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schemeClr val="bg1"/>
                </a:solidFill>
                <a:latin typeface="Sitka Heading" pitchFamily="2" charset="0"/>
              </a:rPr>
              <a:t>Exemplo prático: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2400" dirty="0">
              <a:solidFill>
                <a:schemeClr val="bg1"/>
              </a:solidFill>
              <a:latin typeface="Sitka Heading" pitchFamily="2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1600" dirty="0">
                <a:solidFill>
                  <a:schemeClr val="bg1"/>
                </a:solidFill>
                <a:latin typeface="Sitka Heading" pitchFamily="2" charset="0"/>
              </a:rPr>
              <a:t>Investimento: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1600" dirty="0">
                <a:solidFill>
                  <a:schemeClr val="bg1"/>
                </a:solidFill>
                <a:latin typeface="Sitka Heading" pitchFamily="2" charset="0"/>
              </a:rPr>
              <a:t>R$ 10.000,00 em um CDB que paga 110% do CDI.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1600" dirty="0">
                <a:solidFill>
                  <a:schemeClr val="bg1"/>
                </a:solidFill>
                <a:latin typeface="Sitka Heading" pitchFamily="2" charset="0"/>
              </a:rPr>
              <a:t>CDI atual: 12,15% ao ano.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1600" dirty="0">
              <a:solidFill>
                <a:schemeClr val="bg1"/>
              </a:solidFill>
              <a:latin typeface="Sitka Heading" pitchFamily="2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1600" dirty="0">
                <a:solidFill>
                  <a:schemeClr val="bg1"/>
                </a:solidFill>
                <a:latin typeface="Sitka Heading" pitchFamily="2" charset="0"/>
              </a:rPr>
              <a:t>Rentabilidade esperada: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1600" dirty="0">
                <a:solidFill>
                  <a:schemeClr val="bg1"/>
                </a:solidFill>
                <a:latin typeface="Sitka Heading" pitchFamily="2" charset="0"/>
              </a:rPr>
              <a:t>R$ 10.000,00 × (110% × 12,15%) = R$ 1.336,50 ao ano.</a:t>
            </a:r>
          </a:p>
          <a:p>
            <a:pPr algn="ctr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529852-FD73-62E4-25FD-00C267E5B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6" y="2332214"/>
            <a:ext cx="5915025" cy="1642886"/>
          </a:xfrm>
        </p:spPr>
        <p:txBody>
          <a:bodyPr/>
          <a:lstStyle/>
          <a:p>
            <a:pPr marL="0" indent="0" algn="just">
              <a:buNone/>
            </a:pPr>
            <a:r>
              <a:rPr lang="pt-BR" b="0" i="0" dirty="0">
                <a:solidFill>
                  <a:srgbClr val="000000"/>
                </a:solidFill>
                <a:effectLst/>
                <a:latin typeface="Sitka Banner Semibold" pitchFamily="2" charset="0"/>
              </a:rPr>
              <a:t>Os Certificados de Depósito Bancário (CDBs) são títulos emitidos pelos bancos para captar dinheiro. Ao investir em um CDB, você empresta dinheiro ao banco e, em troca, recebe os juros combinados.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792AD6-47E7-A385-55D0-A48D2BD41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74700" y="527405"/>
            <a:ext cx="125867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01.  CDB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act" panose="020B0806030902050204" pitchFamily="34" charset="0"/>
              </a:rPr>
              <a:t>: 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act" panose="020B0806030902050204" pitchFamily="34" charset="0"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1784DF9-802D-F95F-B354-F26E53401C11}"/>
              </a:ext>
            </a:extLst>
          </p:cNvPr>
          <p:cNvSpPr/>
          <p:nvPr/>
        </p:nvSpPr>
        <p:spPr>
          <a:xfrm>
            <a:off x="596900" y="527405"/>
            <a:ext cx="177800" cy="73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masis MT Pro Black" panose="02040A040500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A961A72-E402-62AC-E6BC-2D8E641ED5EB}"/>
              </a:ext>
            </a:extLst>
          </p:cNvPr>
          <p:cNvSpPr txBox="1"/>
          <p:nvPr/>
        </p:nvSpPr>
        <p:spPr>
          <a:xfrm>
            <a:off x="774700" y="983720"/>
            <a:ext cx="3429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act" panose="020B0806030902050204" pitchFamily="34" charset="0"/>
              </a:rPr>
              <a:t>O Empréstimo ao Banco</a:t>
            </a:r>
            <a:endParaRPr lang="pt-BR" sz="1600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7D729A4-A9E4-7BEE-901F-66645CDC2E95}"/>
              </a:ext>
            </a:extLst>
          </p:cNvPr>
          <p:cNvSpPr txBox="1">
            <a:spLocks/>
          </p:cNvSpPr>
          <p:nvPr/>
        </p:nvSpPr>
        <p:spPr>
          <a:xfrm>
            <a:off x="615951" y="4218407"/>
            <a:ext cx="3733050" cy="2552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srgbClr val="000000"/>
                </a:solidFill>
                <a:latin typeface="Sitka Heading" pitchFamily="2" charset="0"/>
              </a:rPr>
              <a:t>Como funciona: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1600" dirty="0">
              <a:solidFill>
                <a:srgbClr val="000000"/>
              </a:solidFill>
              <a:latin typeface="Sitka Heading" pitchFamily="2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1600" dirty="0">
                <a:solidFill>
                  <a:srgbClr val="000000"/>
                </a:solidFill>
                <a:latin typeface="Sitka Heading" pitchFamily="2" charset="0"/>
              </a:rPr>
              <a:t>Rentabilidade: pode ser pré-fixada (taxa fixa) ou pós-fixada (ligada ao CDI).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1600" dirty="0">
              <a:solidFill>
                <a:srgbClr val="000000"/>
              </a:solidFill>
              <a:latin typeface="Sitka Heading" pitchFamily="2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1600" dirty="0">
                <a:solidFill>
                  <a:srgbClr val="000000"/>
                </a:solidFill>
                <a:latin typeface="Sitka Heading" pitchFamily="2" charset="0"/>
              </a:rPr>
              <a:t>Liquidez: pode variar; alguns permitem resgate antes do vencimento, outros não.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74F2E208-4EDB-DDE7-CEAC-A2A200A2A8CA}"/>
              </a:ext>
            </a:extLst>
          </p:cNvPr>
          <p:cNvSpPr txBox="1">
            <a:spLocks/>
          </p:cNvSpPr>
          <p:nvPr/>
        </p:nvSpPr>
        <p:spPr>
          <a:xfrm>
            <a:off x="685800" y="7014413"/>
            <a:ext cx="5700711" cy="1748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1600" dirty="0">
              <a:latin typeface="Sitka Heading" pitchFamily="2" charset="0"/>
            </a:endParaRPr>
          </a:p>
        </p:txBody>
      </p:sp>
      <p:pic>
        <p:nvPicPr>
          <p:cNvPr id="16" name="Gráfico 15" descr="Banco estrutura de tópicos">
            <a:extLst>
              <a:ext uri="{FF2B5EF4-FFF2-40B4-BE49-F238E27FC236}">
                <a16:creationId xmlns:a16="http://schemas.microsoft.com/office/drawing/2014/main" id="{EC54B05C-682F-D635-D421-21012F43B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3463" y="4620463"/>
            <a:ext cx="1748586" cy="1748586"/>
          </a:xfrm>
          <a:prstGeom prst="rect">
            <a:avLst/>
          </a:prstGeom>
        </p:spPr>
      </p:pic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5559F4D4-B979-5EAC-B8C6-E3B5B06F65A0}"/>
              </a:ext>
            </a:extLst>
          </p:cNvPr>
          <p:cNvCxnSpPr/>
          <p:nvPr/>
        </p:nvCxnSpPr>
        <p:spPr>
          <a:xfrm>
            <a:off x="1752600" y="3975100"/>
            <a:ext cx="3124200" cy="0"/>
          </a:xfrm>
          <a:prstGeom prst="line">
            <a:avLst/>
          </a:prstGeom>
          <a:ln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49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C2D9CFA-26DB-7576-58C0-F5EEE1123B1F}"/>
              </a:ext>
            </a:extLst>
          </p:cNvPr>
          <p:cNvSpPr/>
          <p:nvPr/>
        </p:nvSpPr>
        <p:spPr>
          <a:xfrm>
            <a:off x="596900" y="6771106"/>
            <a:ext cx="5645149" cy="2385595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schemeClr val="bg1"/>
                </a:solidFill>
                <a:latin typeface="Sitka Heading" pitchFamily="2" charset="0"/>
              </a:rPr>
              <a:t>Exemplo prático: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2400" dirty="0">
              <a:solidFill>
                <a:schemeClr val="bg1"/>
              </a:solidFill>
              <a:latin typeface="Sitka Heading" pitchFamily="2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1600" dirty="0">
                <a:solidFill>
                  <a:schemeClr val="bg1"/>
                </a:solidFill>
                <a:latin typeface="Sitka Heading" pitchFamily="2" charset="0"/>
              </a:rPr>
              <a:t>Investimento: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1600" dirty="0">
                <a:solidFill>
                  <a:schemeClr val="bg1"/>
                </a:solidFill>
                <a:latin typeface="Sitka Heading" pitchFamily="2" charset="0"/>
              </a:rPr>
              <a:t>R$ 20.000,00 em uma LCI que paga 95% do CDI.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1600" dirty="0">
              <a:solidFill>
                <a:schemeClr val="bg1"/>
              </a:solidFill>
              <a:latin typeface="Sitka Heading" pitchFamily="2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1600" dirty="0">
                <a:solidFill>
                  <a:schemeClr val="bg1"/>
                </a:solidFill>
                <a:latin typeface="Sitka Heading" pitchFamily="2" charset="0"/>
              </a:rPr>
              <a:t>Rentabilidade esperada: R$ 20.000,00 × (95% × 12,15%) = R$ 2.308,50 ao ano (livre de IR).</a:t>
            </a:r>
          </a:p>
          <a:p>
            <a:pPr algn="ctr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529852-FD73-62E4-25FD-00C267E5B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6" y="2332214"/>
            <a:ext cx="5915025" cy="164288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b="0" i="0" dirty="0">
                <a:solidFill>
                  <a:srgbClr val="000000"/>
                </a:solidFill>
                <a:effectLst/>
                <a:latin typeface="Sitka Banner Semibold" pitchFamily="2" charset="0"/>
              </a:rPr>
              <a:t>As Letras de Crédito Imobiliário (LCI) e do Agronegócio (LCA) são títulos que financiam os setores imobiliário e do agronegócio, respectivamente. O grande diferencial é que esses investimentos são isentos de Imposto de Renda para pessoas físicas.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792AD6-47E7-A385-55D0-A48D2BD41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74700" y="527405"/>
            <a:ext cx="180716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02. LCI e LCA: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act" panose="020B0806030902050204" pitchFamily="34" charset="0"/>
              </a:rPr>
              <a:t> 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act" panose="020B0806030902050204" pitchFamily="34" charset="0"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1784DF9-802D-F95F-B354-F26E53401C11}"/>
              </a:ext>
            </a:extLst>
          </p:cNvPr>
          <p:cNvSpPr/>
          <p:nvPr/>
        </p:nvSpPr>
        <p:spPr>
          <a:xfrm>
            <a:off x="596900" y="527405"/>
            <a:ext cx="177800" cy="73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masis MT Pro Black" panose="02040A040500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A961A72-E402-62AC-E6BC-2D8E641ED5EB}"/>
              </a:ext>
            </a:extLst>
          </p:cNvPr>
          <p:cNvSpPr txBox="1"/>
          <p:nvPr/>
        </p:nvSpPr>
        <p:spPr>
          <a:xfrm>
            <a:off x="774700" y="983720"/>
            <a:ext cx="41021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act" panose="020B0806030902050204" pitchFamily="34" charset="0"/>
              </a:rPr>
              <a:t>Investimentos Isentos de Imposto de Renda</a:t>
            </a:r>
            <a:endParaRPr lang="pt-BR" sz="1600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7D729A4-A9E4-7BEE-901F-66645CDC2E95}"/>
              </a:ext>
            </a:extLst>
          </p:cNvPr>
          <p:cNvSpPr txBox="1">
            <a:spLocks/>
          </p:cNvSpPr>
          <p:nvPr/>
        </p:nvSpPr>
        <p:spPr>
          <a:xfrm>
            <a:off x="615951" y="4218407"/>
            <a:ext cx="4057649" cy="2552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srgbClr val="000000"/>
                </a:solidFill>
                <a:latin typeface="Sitka Heading" pitchFamily="2" charset="0"/>
              </a:rPr>
              <a:t>Como funciona: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1600" dirty="0">
              <a:solidFill>
                <a:srgbClr val="000000"/>
              </a:solidFill>
              <a:latin typeface="Sitka Heading" pitchFamily="2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1600" dirty="0">
                <a:solidFill>
                  <a:srgbClr val="000000"/>
                </a:solidFill>
                <a:latin typeface="Sitka Heading" pitchFamily="2" charset="0"/>
              </a:rPr>
              <a:t>Rentabilidade: geralmente pós-fixada (ligada ao CDI ou à Taxa Selic).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1600" dirty="0">
              <a:solidFill>
                <a:srgbClr val="000000"/>
              </a:solidFill>
              <a:latin typeface="Sitka Heading" pitchFamily="2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1600" dirty="0">
                <a:solidFill>
                  <a:srgbClr val="000000"/>
                </a:solidFill>
                <a:latin typeface="Sitka Heading" pitchFamily="2" charset="0"/>
              </a:rPr>
              <a:t>Liquidez: a maioria tem prazo de carência, mas algumas oferecem liquidez diária após determinado período.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74F2E208-4EDB-DDE7-CEAC-A2A200A2A8CA}"/>
              </a:ext>
            </a:extLst>
          </p:cNvPr>
          <p:cNvSpPr txBox="1">
            <a:spLocks/>
          </p:cNvSpPr>
          <p:nvPr/>
        </p:nvSpPr>
        <p:spPr>
          <a:xfrm>
            <a:off x="685800" y="7014413"/>
            <a:ext cx="5700711" cy="1748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1600" dirty="0">
              <a:latin typeface="Sitka Heading" pitchFamily="2" charset="0"/>
            </a:endParaRPr>
          </a:p>
        </p:txBody>
      </p:sp>
      <p:pic>
        <p:nvPicPr>
          <p:cNvPr id="13" name="Gráfico 12" descr="Cidade estrutura de tópicos">
            <a:extLst>
              <a:ext uri="{FF2B5EF4-FFF2-40B4-BE49-F238E27FC236}">
                <a16:creationId xmlns:a16="http://schemas.microsoft.com/office/drawing/2014/main" id="{7B473FAA-015F-FA4F-097A-B2EAB5AC3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163" y="4884913"/>
            <a:ext cx="1642886" cy="1642886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F44D698-042F-C1D8-27FB-65ED4E92B28D}"/>
              </a:ext>
            </a:extLst>
          </p:cNvPr>
          <p:cNvCxnSpPr/>
          <p:nvPr/>
        </p:nvCxnSpPr>
        <p:spPr>
          <a:xfrm>
            <a:off x="1778000" y="4102100"/>
            <a:ext cx="3124200" cy="0"/>
          </a:xfrm>
          <a:prstGeom prst="line">
            <a:avLst/>
          </a:prstGeom>
          <a:ln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01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C2D9CFA-26DB-7576-58C0-F5EEE1123B1F}"/>
              </a:ext>
            </a:extLst>
          </p:cNvPr>
          <p:cNvSpPr/>
          <p:nvPr/>
        </p:nvSpPr>
        <p:spPr>
          <a:xfrm>
            <a:off x="596900" y="7239000"/>
            <a:ext cx="5645149" cy="1917701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schemeClr val="bg1"/>
                </a:solidFill>
                <a:latin typeface="Sitka Heading" pitchFamily="2" charset="0"/>
              </a:rPr>
              <a:t>Exemplo prático: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2400" dirty="0">
              <a:solidFill>
                <a:schemeClr val="bg1"/>
              </a:solidFill>
              <a:latin typeface="Sitka Heading" pitchFamily="2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1600" dirty="0">
                <a:solidFill>
                  <a:schemeClr val="bg1"/>
                </a:solidFill>
                <a:latin typeface="Sitka Heading" pitchFamily="2" charset="0"/>
              </a:rPr>
              <a:t>Investimento: R$ 15.000,00 em um fundo que rende 1% ao mês (após taxas e impostos).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1600" dirty="0">
                <a:solidFill>
                  <a:schemeClr val="bg1"/>
                </a:solidFill>
                <a:latin typeface="Sitka Heading" pitchFamily="2" charset="0"/>
              </a:rPr>
              <a:t>Rentabilidade esperada: R$ 15.000,00 × 1% = R$ 150,00 por mês.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529852-FD73-62E4-25FD-00C267E5B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6" y="2332214"/>
            <a:ext cx="5915025" cy="16428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0" i="0" dirty="0">
                <a:solidFill>
                  <a:srgbClr val="000000"/>
                </a:solidFill>
                <a:effectLst/>
                <a:latin typeface="Sitka Banner Semibold" pitchFamily="2" charset="0"/>
              </a:rPr>
              <a:t>Fundos de investimento reúnem recursos de vários investidores para aplicar em diversos títulos de renda fixa. É uma opção prática para quem quer diversificar sem se preocupar em escolher os títulos individualmente.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792AD6-47E7-A385-55D0-A48D2BD41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74700" y="527405"/>
            <a:ext cx="553869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03. Fundos de Investimento em Renda Fixa: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act" panose="020B0806030902050204" pitchFamily="34" charset="0"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1784DF9-802D-F95F-B354-F26E53401C11}"/>
              </a:ext>
            </a:extLst>
          </p:cNvPr>
          <p:cNvSpPr/>
          <p:nvPr/>
        </p:nvSpPr>
        <p:spPr>
          <a:xfrm>
            <a:off x="596900" y="527405"/>
            <a:ext cx="177800" cy="73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masis MT Pro Black" panose="02040A040500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A961A72-E402-62AC-E6BC-2D8E641ED5EB}"/>
              </a:ext>
            </a:extLst>
          </p:cNvPr>
          <p:cNvSpPr txBox="1"/>
          <p:nvPr/>
        </p:nvSpPr>
        <p:spPr>
          <a:xfrm>
            <a:off x="774700" y="983720"/>
            <a:ext cx="41021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act" panose="020B0806030902050204" pitchFamily="34" charset="0"/>
              </a:rPr>
              <a:t>Simplicidade na Diversificação</a:t>
            </a:r>
            <a:endParaRPr lang="pt-BR" sz="1600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7D729A4-A9E4-7BEE-901F-66645CDC2E95}"/>
              </a:ext>
            </a:extLst>
          </p:cNvPr>
          <p:cNvSpPr txBox="1">
            <a:spLocks/>
          </p:cNvSpPr>
          <p:nvPr/>
        </p:nvSpPr>
        <p:spPr>
          <a:xfrm>
            <a:off x="615951" y="4599408"/>
            <a:ext cx="4057649" cy="2158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srgbClr val="000000"/>
                </a:solidFill>
                <a:latin typeface="Sitka Heading" pitchFamily="2" charset="0"/>
              </a:rPr>
              <a:t>Como funciona: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1600" dirty="0">
              <a:solidFill>
                <a:srgbClr val="000000"/>
              </a:solidFill>
              <a:latin typeface="Sitka Heading" pitchFamily="2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1600" dirty="0">
                <a:solidFill>
                  <a:srgbClr val="000000"/>
                </a:solidFill>
                <a:latin typeface="Sitka Heading" pitchFamily="2" charset="0"/>
              </a:rPr>
              <a:t>Você compra cotas do fundo e participa dos ganhos ou perdas proporcionais.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1600" dirty="0">
                <a:solidFill>
                  <a:srgbClr val="000000"/>
                </a:solidFill>
                <a:latin typeface="Sitka Heading" pitchFamily="2" charset="0"/>
              </a:rPr>
              <a:t>Há taxa de administração e, em alguns casos, taxa de performance.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74F2E208-4EDB-DDE7-CEAC-A2A200A2A8CA}"/>
              </a:ext>
            </a:extLst>
          </p:cNvPr>
          <p:cNvSpPr txBox="1">
            <a:spLocks/>
          </p:cNvSpPr>
          <p:nvPr/>
        </p:nvSpPr>
        <p:spPr>
          <a:xfrm>
            <a:off x="685800" y="7014413"/>
            <a:ext cx="5700711" cy="1748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1600" dirty="0">
              <a:latin typeface="Sitka Heading" pitchFamily="2" charset="0"/>
            </a:endParaRP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C01F1C54-F81B-A97E-A30C-93C15CC7A039}"/>
              </a:ext>
            </a:extLst>
          </p:cNvPr>
          <p:cNvCxnSpPr/>
          <p:nvPr/>
        </p:nvCxnSpPr>
        <p:spPr>
          <a:xfrm>
            <a:off x="1866900" y="4064000"/>
            <a:ext cx="3124200" cy="0"/>
          </a:xfrm>
          <a:prstGeom prst="line">
            <a:avLst/>
          </a:prstGeom>
          <a:ln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áfico 11" descr="Debate de grupo estrutura de tópicos">
            <a:extLst>
              <a:ext uri="{FF2B5EF4-FFF2-40B4-BE49-F238E27FC236}">
                <a16:creationId xmlns:a16="http://schemas.microsoft.com/office/drawing/2014/main" id="{4EEB487A-D5EE-29F7-3415-98B3FF9D9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7899" y="5155034"/>
            <a:ext cx="1350537" cy="135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5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C2D9CFA-26DB-7576-58C0-F5EEE1123B1F}"/>
              </a:ext>
            </a:extLst>
          </p:cNvPr>
          <p:cNvSpPr/>
          <p:nvPr/>
        </p:nvSpPr>
        <p:spPr>
          <a:xfrm>
            <a:off x="596900" y="6972300"/>
            <a:ext cx="5645149" cy="2085134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schemeClr val="bg1"/>
                </a:solidFill>
                <a:latin typeface="Sitka Heading" pitchFamily="2" charset="0"/>
              </a:rPr>
              <a:t>Exemplo prático: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1600" dirty="0">
              <a:solidFill>
                <a:schemeClr val="bg1"/>
              </a:solidFill>
              <a:latin typeface="Sitka Heading" pitchFamily="2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1600" dirty="0">
                <a:solidFill>
                  <a:schemeClr val="bg1"/>
                </a:solidFill>
                <a:latin typeface="Sitka Heading" pitchFamily="2" charset="0"/>
              </a:rPr>
              <a:t>Investimento: R$ 500,00 por mês em um plano com rentabilidade de 8% ao ano.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1600" dirty="0">
              <a:solidFill>
                <a:schemeClr val="bg1"/>
              </a:solidFill>
              <a:latin typeface="Sitka Heading" pitchFamily="2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1600" dirty="0">
                <a:solidFill>
                  <a:schemeClr val="bg1"/>
                </a:solidFill>
                <a:latin typeface="Sitka Heading" pitchFamily="2" charset="0"/>
              </a:rPr>
              <a:t>Acúmulo em 10 anos: R$ 500,00 × (1 + 0,08) ^ 10 = R$ 91.259,44.</a:t>
            </a:r>
            <a:endParaRPr lang="pt-BR" sz="1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529852-FD73-62E4-25FD-00C267E5B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6" y="2332214"/>
            <a:ext cx="5915025" cy="16428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0" i="0" dirty="0">
                <a:solidFill>
                  <a:srgbClr val="000000"/>
                </a:solidFill>
                <a:effectLst/>
                <a:latin typeface="Sitka Banner Semibold" pitchFamily="2" charset="0"/>
              </a:rPr>
              <a:t>A previdência privada é ideal para quem busca um planejamento de longo prazo, como aposentadoria ou objetivos financeiros futuros. Existem dois tipos principais: PGBL e VGBL.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792AD6-47E7-A385-55D0-A48D2BD41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74700" y="527405"/>
            <a:ext cx="319831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04. Previdência Privada: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act" panose="020B0806030902050204" pitchFamily="34" charset="0"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1784DF9-802D-F95F-B354-F26E53401C11}"/>
              </a:ext>
            </a:extLst>
          </p:cNvPr>
          <p:cNvSpPr/>
          <p:nvPr/>
        </p:nvSpPr>
        <p:spPr>
          <a:xfrm>
            <a:off x="596900" y="527405"/>
            <a:ext cx="177800" cy="73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masis MT Pro Black" panose="02040A040500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A961A72-E402-62AC-E6BC-2D8E641ED5EB}"/>
              </a:ext>
            </a:extLst>
          </p:cNvPr>
          <p:cNvSpPr txBox="1"/>
          <p:nvPr/>
        </p:nvSpPr>
        <p:spPr>
          <a:xfrm>
            <a:off x="774700" y="983720"/>
            <a:ext cx="41021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act" panose="020B0806030902050204" pitchFamily="34" charset="0"/>
              </a:rPr>
              <a:t>Pensando no Futuro</a:t>
            </a:r>
            <a:endParaRPr lang="pt-BR" sz="1600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7D729A4-A9E4-7BEE-901F-66645CDC2E95}"/>
              </a:ext>
            </a:extLst>
          </p:cNvPr>
          <p:cNvSpPr txBox="1">
            <a:spLocks/>
          </p:cNvSpPr>
          <p:nvPr/>
        </p:nvSpPr>
        <p:spPr>
          <a:xfrm>
            <a:off x="615951" y="4599408"/>
            <a:ext cx="4057649" cy="2158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srgbClr val="000000"/>
                </a:solidFill>
                <a:latin typeface="Sitka Heading" pitchFamily="2" charset="0"/>
              </a:rPr>
              <a:t>Como funciona: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1600" dirty="0">
              <a:solidFill>
                <a:srgbClr val="000000"/>
              </a:solidFill>
              <a:latin typeface="Sitka Heading" pitchFamily="2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1600" dirty="0">
                <a:solidFill>
                  <a:srgbClr val="000000"/>
                </a:solidFill>
                <a:latin typeface="Sitka Heading" pitchFamily="2" charset="0"/>
              </a:rPr>
              <a:t>PGBL: vantajoso para quem faz a declaração completa do IR, pois permite deduzir as contribuições.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1600" dirty="0">
                <a:solidFill>
                  <a:srgbClr val="000000"/>
                </a:solidFill>
                <a:latin typeface="Sitka Heading" pitchFamily="2" charset="0"/>
              </a:rPr>
              <a:t>VGBL: indicado para quem faz a declaração simples do IR.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74F2E208-4EDB-DDE7-CEAC-A2A200A2A8CA}"/>
              </a:ext>
            </a:extLst>
          </p:cNvPr>
          <p:cNvSpPr txBox="1">
            <a:spLocks/>
          </p:cNvSpPr>
          <p:nvPr/>
        </p:nvSpPr>
        <p:spPr>
          <a:xfrm>
            <a:off x="685800" y="7014413"/>
            <a:ext cx="5700711" cy="1748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1600" dirty="0">
              <a:latin typeface="Sitka Heading" pitchFamily="2" charset="0"/>
            </a:endParaRP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C01F1C54-F81B-A97E-A30C-93C15CC7A039}"/>
              </a:ext>
            </a:extLst>
          </p:cNvPr>
          <p:cNvCxnSpPr/>
          <p:nvPr/>
        </p:nvCxnSpPr>
        <p:spPr>
          <a:xfrm>
            <a:off x="1866900" y="4064000"/>
            <a:ext cx="3124200" cy="0"/>
          </a:xfrm>
          <a:prstGeom prst="line">
            <a:avLst/>
          </a:prstGeom>
          <a:ln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áfico 10" descr="Futuro estrutura de tópicos">
            <a:extLst>
              <a:ext uri="{FF2B5EF4-FFF2-40B4-BE49-F238E27FC236}">
                <a16:creationId xmlns:a16="http://schemas.microsoft.com/office/drawing/2014/main" id="{BFBA9412-D77E-4530-2700-B9FE445D5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3600" y="5257146"/>
            <a:ext cx="1196133" cy="119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7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529852-FD73-62E4-25FD-00C267E5B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4618539"/>
            <a:ext cx="5486400" cy="164288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b="0" i="0" dirty="0">
                <a:solidFill>
                  <a:srgbClr val="000000"/>
                </a:solidFill>
                <a:effectLst/>
                <a:latin typeface="Sitka Banner Semibold" pitchFamily="2" charset="0"/>
              </a:rPr>
              <a:t>Agora que você conhece os principais tipos de investimentos em renda fixa, o próximo passo é escolher aquele que melhor atende aos seus objetivos. Lembre-se de considerar a liquidez, a rentabilidade e os impostos antes de tomar sua decisão.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74F2E208-4EDB-DDE7-CEAC-A2A200A2A8CA}"/>
              </a:ext>
            </a:extLst>
          </p:cNvPr>
          <p:cNvSpPr txBox="1">
            <a:spLocks/>
          </p:cNvSpPr>
          <p:nvPr/>
        </p:nvSpPr>
        <p:spPr>
          <a:xfrm>
            <a:off x="685800" y="7014413"/>
            <a:ext cx="5700711" cy="1748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1600" dirty="0">
              <a:latin typeface="Sitka Heading" pitchFamily="2" charset="0"/>
            </a:endParaRP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C01F1C54-F81B-A97E-A30C-93C15CC7A039}"/>
              </a:ext>
            </a:extLst>
          </p:cNvPr>
          <p:cNvCxnSpPr/>
          <p:nvPr/>
        </p:nvCxnSpPr>
        <p:spPr>
          <a:xfrm>
            <a:off x="2081212" y="6540500"/>
            <a:ext cx="3124200" cy="0"/>
          </a:xfrm>
          <a:prstGeom prst="line">
            <a:avLst/>
          </a:prstGeom>
          <a:ln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F0CF79F-84BA-882F-2D09-67F79D3F59E4}"/>
              </a:ext>
            </a:extLst>
          </p:cNvPr>
          <p:cNvSpPr txBox="1"/>
          <p:nvPr/>
        </p:nvSpPr>
        <p:spPr>
          <a:xfrm>
            <a:off x="685800" y="538488"/>
            <a:ext cx="342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Sitka Banner Semibold" pitchFamily="2" charset="0"/>
              </a:rPr>
              <a:t>Conclusão: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BFEB16B-5B32-52D6-8A6C-9E3771020C12}"/>
              </a:ext>
            </a:extLst>
          </p:cNvPr>
          <p:cNvSpPr txBox="1"/>
          <p:nvPr/>
        </p:nvSpPr>
        <p:spPr>
          <a:xfrm>
            <a:off x="1295401" y="1064734"/>
            <a:ext cx="487679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3200" dirty="0">
                <a:latin typeface="Impact" panose="020B0806030902050204" pitchFamily="34" charset="0"/>
              </a:rPr>
              <a:t>Comece com o que Faz Sentido para Você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5FC5679-9BD5-A2CC-31EF-BD3105BE23D6}"/>
              </a:ext>
            </a:extLst>
          </p:cNvPr>
          <p:cNvSpPr txBox="1"/>
          <p:nvPr/>
        </p:nvSpPr>
        <p:spPr>
          <a:xfrm>
            <a:off x="2743200" y="7562671"/>
            <a:ext cx="3429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Com a renda fixa, você pode construir uma base sólida para sua prosperidade financeira com segurança e tranquilidade!</a:t>
            </a:r>
          </a:p>
        </p:txBody>
      </p:sp>
      <p:pic>
        <p:nvPicPr>
          <p:cNvPr id="31" name="Gráfico 30" descr="Tendência ascendente estrutura de tópicos">
            <a:extLst>
              <a:ext uri="{FF2B5EF4-FFF2-40B4-BE49-F238E27FC236}">
                <a16:creationId xmlns:a16="http://schemas.microsoft.com/office/drawing/2014/main" id="{AB689B9B-E341-8EC2-8114-27D82F893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1750" y="2581066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001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630</Words>
  <Application>Microsoft Office PowerPoint</Application>
  <PresentationFormat>Papel A4 (210 x 297 mm)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6" baseType="lpstr">
      <vt:lpstr>Amasis MT Pro Black</vt:lpstr>
      <vt:lpstr>Arial</vt:lpstr>
      <vt:lpstr>Calibri</vt:lpstr>
      <vt:lpstr>Calibri Light</vt:lpstr>
      <vt:lpstr>Impact</vt:lpstr>
      <vt:lpstr>Ink Free</vt:lpstr>
      <vt:lpstr>Sitka Banner Semibold</vt:lpstr>
      <vt:lpstr>Sitka Heading</vt:lpstr>
      <vt:lpstr>Tema do Office</vt:lpstr>
      <vt:lpstr>Apresentação do PowerPoint</vt:lpstr>
      <vt:lpstr>Guia Rápido de Investimentos em Renda Fixa para Iniciantes</vt:lpstr>
      <vt:lpstr>01.  CDB:  </vt:lpstr>
      <vt:lpstr>02. LCI e LCA:  </vt:lpstr>
      <vt:lpstr>03. Fundos de Investimento em Renda Fixa: </vt:lpstr>
      <vt:lpstr>04. Previdência Privada: </vt:lpstr>
      <vt:lpstr>Apresentação do PowerPoint</vt:lpstr>
    </vt:vector>
  </TitlesOfParts>
  <Company>Caixa Economica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Amadeu Garibaldi Guardia</dc:creator>
  <cp:lastModifiedBy>Renato Amadeu Garibaldi Guardia</cp:lastModifiedBy>
  <cp:revision>1</cp:revision>
  <dcterms:created xsi:type="dcterms:W3CDTF">2025-01-14T16:57:40Z</dcterms:created>
  <dcterms:modified xsi:type="dcterms:W3CDTF">2025-01-14T18:40:07Z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33b259-87ee-4762-9a8c-7b0d155dd87f_Enabled">
    <vt:lpwstr>true</vt:lpwstr>
  </property>
  <property fmtid="{D5CDD505-2E9C-101B-9397-08002B2CF9AE}" pid="3" name="MSIP_Label_9333b259-87ee-4762-9a8c-7b0d155dd87f_SetDate">
    <vt:lpwstr>2025-01-14T18:40:07Z</vt:lpwstr>
  </property>
  <property fmtid="{D5CDD505-2E9C-101B-9397-08002B2CF9AE}" pid="4" name="MSIP_Label_9333b259-87ee-4762-9a8c-7b0d155dd87f_Method">
    <vt:lpwstr>Privileged</vt:lpwstr>
  </property>
  <property fmtid="{D5CDD505-2E9C-101B-9397-08002B2CF9AE}" pid="5" name="MSIP_Label_9333b259-87ee-4762-9a8c-7b0d155dd87f_Name">
    <vt:lpwstr>_PESSOAL</vt:lpwstr>
  </property>
  <property fmtid="{D5CDD505-2E9C-101B-9397-08002B2CF9AE}" pid="6" name="MSIP_Label_9333b259-87ee-4762-9a8c-7b0d155dd87f_SiteId">
    <vt:lpwstr>ab9bba98-684a-43fb-add8-9c2bebede229</vt:lpwstr>
  </property>
  <property fmtid="{D5CDD505-2E9C-101B-9397-08002B2CF9AE}" pid="7" name="MSIP_Label_9333b259-87ee-4762-9a8c-7b0d155dd87f_ActionId">
    <vt:lpwstr>137769de-1bed-4142-b702-30a935bbfca8</vt:lpwstr>
  </property>
  <property fmtid="{D5CDD505-2E9C-101B-9397-08002B2CF9AE}" pid="8" name="MSIP_Label_9333b259-87ee-4762-9a8c-7b0d155dd87f_ContentBits">
    <vt:lpwstr>1</vt:lpwstr>
  </property>
</Properties>
</file>