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8" d="100"/>
          <a:sy n="88" d="100"/>
        </p:scale>
        <p:origin x="2022" y="10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1A21A95-0267-40FD-805F-A5055E7819A4}" type="slidenum">
              <a:t>‹N°›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31521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513CA11-4F15-48E4-A378-035C5EB8378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3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E98D0E-F33F-4158-9605-04752EAAFD4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2BE152-2663-4A99-BFCF-7610B6083FF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3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DAD2C-A623-46B3-AB13-F9D3A41B698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C4FEAD-8EC3-4763-8DC7-E8E03433F79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C6D426-1349-4447-9CF1-B237AF9E76E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6F7FB-FD81-41E5-A44F-3CB26AD2058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6439D0-B7A0-4466-976C-0DC904B9C9E4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480758-6CC2-40F4-8D89-32DDD679042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5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53DE1E-14BA-4F44-991A-CCD3A60128AB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2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FAA0C7-1E6A-4899-B6FA-266BA1ACD75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1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9EA334-F686-4C1B-8190-FBE1C0A8698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3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Micro Hei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Micro Hei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Micro Hei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Micro Hei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Micro Hei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Micro Hei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Micro Hei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Micro Hei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Micro Hei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Micro Hei" pitchFamily="2"/>
                <a:cs typeface="Lohit Devanagari" pitchFamily="2"/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8F11515-FDB9-4856-97DF-A3AE1B2A141A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t="27750"/>
          <a:stretch/>
        </p:blipFill>
        <p:spPr>
          <a:xfrm>
            <a:off x="2011064" y="2195661"/>
            <a:ext cx="6099609" cy="3648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74319" y="251445"/>
                <a:ext cx="8366393" cy="7151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0000" tIns="45000" rIns="90000" bIns="45000" anchorCtr="0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400" b="1" dirty="0" smtClean="0">
                    <a:latin typeface="Liberation Sans" pitchFamily="18"/>
                    <a:ea typeface="WenQuanYi Micro Hei" pitchFamily="2"/>
                    <a:cs typeface="Lohit Devanagari" pitchFamily="2"/>
                  </a:rPr>
                  <a:t>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latin typeface="Cambria Math" panose="02040503050406030204" pitchFamily="18" charset="0"/>
                            <a:ea typeface="WenQuanYi Micro Hei" pitchFamily="2"/>
                            <a:cs typeface="Lohit Devanagari" pitchFamily="2"/>
                          </a:rPr>
                        </m:ctrlPr>
                      </m:sSubPr>
                      <m:e>
                        <m:r>
                          <a:rPr lang="fr-FR" sz="2400" b="1" i="1" smtClean="0">
                            <a:latin typeface="Cambria Math"/>
                            <a:ea typeface="WenQuanYi Micro Hei" pitchFamily="2"/>
                            <a:cs typeface="Lohit Devanagari" pitchFamily="2"/>
                          </a:rPr>
                          <m:t>𝑸</m:t>
                        </m:r>
                      </m:e>
                      <m:sub>
                        <m:r>
                          <a:rPr lang="fr-FR" sz="2400" b="1" i="1" smtClean="0">
                            <a:latin typeface="Cambria Math"/>
                            <a:ea typeface="WenQuanYi Micro Hei" pitchFamily="2"/>
                            <a:cs typeface="Lohit Devanagari" pitchFamily="2"/>
                          </a:rPr>
                          <m:t>𝒌</m:t>
                        </m:r>
                      </m:sub>
                    </m:sSub>
                    <m:r>
                      <a:rPr lang="fr-FR" sz="2400" b="1" i="1" smtClean="0">
                        <a:latin typeface="Cambria Math"/>
                        <a:ea typeface="WenQuanYi Micro Hei" pitchFamily="2"/>
                        <a:cs typeface="Lohit Devanagari" pitchFamily="2"/>
                      </a:rPr>
                      <m:t> , </m:t>
                    </m:r>
                    <m:sSub>
                      <m:sSubPr>
                        <m:ctrlPr>
                          <a:rPr lang="fr-FR" sz="2400" b="1" i="1" smtClean="0">
                            <a:latin typeface="Cambria Math" panose="02040503050406030204" pitchFamily="18" charset="0"/>
                            <a:ea typeface="WenQuanYi Micro Hei" pitchFamily="2"/>
                            <a:cs typeface="Lohit Devanagari" pitchFamily="2"/>
                          </a:rPr>
                        </m:ctrlPr>
                      </m:sSubPr>
                      <m:e>
                        <m:r>
                          <a:rPr lang="fr-FR" sz="2400" b="1" i="1" smtClean="0">
                            <a:latin typeface="Cambria Math"/>
                            <a:ea typeface="WenQuanYi Micro Hei" pitchFamily="2"/>
                            <a:cs typeface="Lohit Devanagari" pitchFamily="2"/>
                          </a:rPr>
                          <m:t>𝑸</m:t>
                        </m:r>
                      </m:e>
                      <m:sub>
                        <m:r>
                          <a:rPr lang="fr-FR" sz="2400" b="1" i="1" smtClean="0">
                            <a:latin typeface="Cambria Math"/>
                            <a:ea typeface="Cambria Math"/>
                            <a:cs typeface="Lohit Devanagari" pitchFamily="2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fr-FR" sz="2400" b="1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WenQuanYi Micro Hei" pitchFamily="2"/>
                    <a:cs typeface="Lohit Devanagari" pitchFamily="2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u="none" strike="noStrike" kern="1200" cap="none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WenQuanYi Micro Hei" pitchFamily="2"/>
                            <a:cs typeface="Lohit Devanagari" pitchFamily="2"/>
                          </a:rPr>
                        </m:ctrlPr>
                      </m:sSubPr>
                      <m:e>
                        <m:r>
                          <a:rPr lang="fr-FR" sz="2400" b="1" i="1" u="none" strike="noStrike" kern="1200" cap="none" smtClean="0">
                            <a:ln>
                              <a:noFill/>
                            </a:ln>
                            <a:latin typeface="Cambria Math"/>
                            <a:ea typeface="WenQuanYi Micro Hei" pitchFamily="2"/>
                            <a:cs typeface="Lohit Devanagari" pitchFamily="2"/>
                          </a:rPr>
                          <m:t>𝑸</m:t>
                        </m:r>
                      </m:e>
                      <m:sub>
                        <m:r>
                          <a:rPr lang="fr-FR" sz="2400" b="1" i="1" u="none" strike="noStrike" kern="1200" cap="none" smtClean="0">
                            <a:ln>
                              <a:noFill/>
                            </a:ln>
                            <a:latin typeface="Cambria Math"/>
                            <a:ea typeface="WenQuanYi Micro Hei" pitchFamily="2"/>
                            <a:cs typeface="Lohit Devanagari" pitchFamily="2"/>
                          </a:rPr>
                          <m:t>𝒑</m:t>
                        </m:r>
                      </m:sub>
                    </m:sSub>
                    <m:r>
                      <a:rPr lang="fr-FR" sz="2400" b="1" i="1" u="none" strike="noStrike" kern="1200" cap="none" smtClean="0">
                        <a:ln>
                          <a:noFill/>
                        </a:ln>
                        <a:latin typeface="Cambria Math"/>
                        <a:ea typeface="WenQuanYi Micro Hei" pitchFamily="2"/>
                        <a:cs typeface="Lohit Devanagari" pitchFamily="2"/>
                      </a:rPr>
                      <m:t> </m:t>
                    </m:r>
                    <m:r>
                      <a:rPr lang="fr-FR" sz="2400" b="1" i="0" u="none" strike="noStrike" kern="1200" cap="none" smtClean="0">
                        <a:ln>
                          <a:noFill/>
                        </a:ln>
                        <a:latin typeface="Cambria Math"/>
                        <a:ea typeface="WenQuanYi Micro Hei" pitchFamily="2"/>
                        <a:cs typeface="Lohit Devanagari" pitchFamily="2"/>
                      </a:rPr>
                      <m:t>, </m:t>
                    </m:r>
                    <m:sSub>
                      <m:sSubPr>
                        <m:ctrlPr>
                          <a:rPr lang="fr-FR" sz="2400" b="1" i="1" u="none" strike="noStrike" kern="1200" cap="none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WenQuanYi Micro Hei" pitchFamily="2"/>
                            <a:cs typeface="Lohit Devanagari" pitchFamily="2"/>
                          </a:rPr>
                        </m:ctrlPr>
                      </m:sSubPr>
                      <m:e>
                        <m:r>
                          <a:rPr lang="fr-FR" sz="2400" b="1" i="0" u="none" strike="noStrike" kern="1200" cap="none" smtClean="0">
                            <a:ln>
                              <a:noFill/>
                            </a:ln>
                            <a:latin typeface="Cambria Math"/>
                            <a:ea typeface="WenQuanYi Micro Hei" pitchFamily="2"/>
                            <a:cs typeface="Lohit Devanagari" pitchFamily="2"/>
                          </a:rPr>
                          <m:t>𝐐</m:t>
                        </m:r>
                      </m:e>
                      <m:sub>
                        <m:r>
                          <a:rPr lang="fr-FR" sz="2400" b="1" i="0" u="none" strike="noStrike" kern="1200" cap="none" smtClean="0">
                            <a:ln>
                              <a:noFill/>
                            </a:ln>
                            <a:latin typeface="Cambria Math"/>
                            <a:ea typeface="WenQuanYi Micro Hei" pitchFamily="2"/>
                            <a:cs typeface="Lohit Devanagari" pitchFamily="2"/>
                          </a:rPr>
                          <m:t>𝐬</m:t>
                        </m:r>
                      </m:sub>
                    </m:sSub>
                  </m:oMath>
                </a14:m>
                <a:endParaRPr lang="fr-FR" sz="2400" b="1" i="0" u="none" strike="noStrike" kern="1200" cap="none" dirty="0" smtClean="0">
                  <a:ln>
                    <a:noFill/>
                  </a:ln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b="1" dirty="0"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285750" marR="0" lvl="0" indent="-28575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</a:pPr>
                <a:r>
                  <a:rPr lang="fr-FR" b="1" dirty="0" err="1" smtClean="0">
                    <a:latin typeface="Liberation Sans" pitchFamily="18"/>
                    <a:ea typeface="WenQuanYi Micro Hei" pitchFamily="2"/>
                    <a:cs typeface="Lohit Devanagari" pitchFamily="2"/>
                  </a:rPr>
                  <a:t>Dahlen</a:t>
                </a:r>
                <a:r>
                  <a:rPr lang="fr-FR" b="1" dirty="0" smtClean="0">
                    <a:latin typeface="Liberation Sans" pitchFamily="18"/>
                    <a:ea typeface="WenQuanYi Micro Hei" pitchFamily="2"/>
                    <a:cs typeface="Lohit Devanagari" pitchFamily="2"/>
                  </a:rPr>
                  <a:t> and Tromp 1998</a:t>
                </a:r>
                <a:r>
                  <a:rPr lang="fr-FR" sz="1800" b="1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WenQuanYi Micro Hei" pitchFamily="2"/>
                    <a:cs typeface="Lohit Devanagari" pitchFamily="2"/>
                  </a:rPr>
                  <a:t> – 3D</a:t>
                </a:r>
                <a:endParaRPr lang="fr-FR" dirty="0"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r>
                  <a:rPr lang="fr-FR" sz="1800" b="0" u="none" strike="noStrike" kern="1200" cap="none" dirty="0" smtClean="0">
                    <a:ln>
                      <a:noFill/>
                    </a:ln>
                    <a:ea typeface="WenQuanYi Micro Hei" pitchFamily="2"/>
                    <a:cs typeface="Lohit Devanagari" pitchFamily="2"/>
                  </a:rPr>
                  <a:t>Module d’élasticité isostatique (</a:t>
                </a:r>
                <a:r>
                  <a:rPr lang="fr-FR" sz="1800" b="0" u="none" strike="noStrike" kern="1200" cap="none" dirty="0" err="1" smtClean="0">
                    <a:ln>
                      <a:noFill/>
                    </a:ln>
                    <a:ea typeface="WenQuanYi Micro Hei" pitchFamily="2"/>
                    <a:cs typeface="Lohit Devanagari" pitchFamily="2"/>
                  </a:rPr>
                  <a:t>bulk</a:t>
                </a:r>
                <a:r>
                  <a:rPr lang="fr-FR" sz="1800" b="0" u="none" strike="noStrike" kern="1200" cap="none" dirty="0" smtClean="0">
                    <a:ln>
                      <a:noFill/>
                    </a:ln>
                    <a:ea typeface="WenQuanYi Micro Hei" pitchFamily="2"/>
                    <a:cs typeface="Lohit Devanagari" pitchFamily="2"/>
                  </a:rPr>
                  <a:t> </a:t>
                </a:r>
                <a:r>
                  <a:rPr lang="fr-FR" sz="1800" b="0" u="none" strike="noStrike" kern="1200" cap="none" dirty="0" err="1" smtClean="0">
                    <a:ln>
                      <a:noFill/>
                    </a:ln>
                    <a:ea typeface="WenQuanYi Micro Hei" pitchFamily="2"/>
                    <a:cs typeface="Lohit Devanagari" pitchFamily="2"/>
                  </a:rPr>
                  <a:t>modulus</a:t>
                </a:r>
                <a:r>
                  <a:rPr lang="fr-FR" sz="1800" b="0" u="none" strike="noStrike" kern="1200" cap="none" dirty="0" smtClean="0">
                    <a:ln>
                      <a:noFill/>
                    </a:ln>
                    <a:ea typeface="WenQuanYi Micro Hei" pitchFamily="2"/>
                    <a:cs typeface="Lohit Devanagari" pitchFamily="2"/>
                  </a:rPr>
                  <a:t>) : </a:t>
                </a:r>
                <a14:m>
                  <m:oMath xmlns:m="http://schemas.openxmlformats.org/officeDocument/2006/math">
                    <m:r>
                      <a:rPr lang="fr-FR" sz="1800" b="0" i="1" u="none" strike="noStrike" kern="1200" cap="none" smtClean="0">
                        <a:ln>
                          <a:noFill/>
                        </a:ln>
                        <a:latin typeface="Cambria Math"/>
                        <a:ea typeface="WenQuanYi Micro Hei" pitchFamily="2"/>
                        <a:cs typeface="Lohit Devanagari" pitchFamily="2"/>
                      </a:rPr>
                      <m:t>𝑘</m:t>
                    </m:r>
                    <m:r>
                      <a:rPr lang="fr-FR" sz="1800" b="0" i="1" u="none" strike="noStrike" kern="1200" cap="none" smtClean="0">
                        <a:ln>
                          <a:noFill/>
                        </a:ln>
                        <a:latin typeface="Cambria Math"/>
                        <a:ea typeface="WenQuanYi Micro Hei" pitchFamily="2"/>
                        <a:cs typeface="Lohit Devanagari" pitchFamily="2"/>
                      </a:rPr>
                      <m:t>=</m:t>
                    </m:r>
                    <m:r>
                      <a:rPr lang="fr-FR" i="1">
                        <a:latin typeface="Cambria Math"/>
                        <a:ea typeface="Cambria Math"/>
                        <a:cs typeface="Lohit Devanagari" pitchFamily="2"/>
                      </a:rPr>
                      <m:t>𝜆</m:t>
                    </m:r>
                    <m:r>
                      <a:rPr lang="fr-FR" i="1">
                        <a:latin typeface="Cambria Math"/>
                        <a:ea typeface="Cambria Math"/>
                        <a:cs typeface="Lohit Devanagari" pitchFamily="2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fr-FR" b="0" i="1" smtClean="0">
                        <a:latin typeface="Cambria Math"/>
                        <a:ea typeface="Cambria Math"/>
                        <a:cs typeface="Lohit Devanagari" pitchFamily="2"/>
                      </a:rPr>
                      <m:t>𝜇</m:t>
                    </m:r>
                    <m:r>
                      <a:rPr lang="fr-FR" sz="1800" b="0" i="1" u="none" strike="noStrike" kern="1200" cap="none" smtClean="0">
                        <a:ln>
                          <a:noFill/>
                        </a:ln>
                        <a:latin typeface="Cambria Math"/>
                        <a:ea typeface="WenQuanYi Micro Hei" pitchFamily="2"/>
                        <a:cs typeface="Lohit Devanagari" pitchFamily="2"/>
                      </a:rPr>
                      <m:t>=</m:t>
                    </m:r>
                    <m:r>
                      <a:rPr lang="fr-FR" sz="1800" b="0" i="1" u="none" strike="noStrike" kern="1200" cap="none" smtClean="0">
                        <a:ln>
                          <a:noFill/>
                        </a:ln>
                        <a:latin typeface="Cambria Math"/>
                        <a:ea typeface="Cambria Math"/>
                        <a:cs typeface="Lohit Devanagari" pitchFamily="2"/>
                      </a:rPr>
                      <m:t>𝜆</m:t>
                    </m:r>
                    <m:r>
                      <a:rPr lang="fr-FR" sz="1800" b="0" i="1" u="none" strike="noStrike" kern="1200" cap="none" smtClean="0">
                        <a:ln>
                          <a:noFill/>
                        </a:ln>
                        <a:latin typeface="Cambria Math"/>
                        <a:ea typeface="Cambria Math"/>
                        <a:cs typeface="Lohit Devanagari" pitchFamily="2"/>
                      </a:rPr>
                      <m:t>+</m:t>
                    </m:r>
                    <m:f>
                      <m:fPr>
                        <m:ctrlPr>
                          <a:rPr lang="fr-FR" sz="1800" b="0" i="1" u="none" strike="noStrike" kern="1200" cap="none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fr-FR" sz="1800" b="0" i="1" u="none" strike="noStrike" kern="1200" cap="none" smtClean="0">
                            <a:ln>
                              <a:noFill/>
                            </a:ln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fr-FR" sz="1800" b="0" i="1" u="none" strike="noStrike" kern="1200" cap="none" smtClean="0">
                            <a:ln>
                              <a:noFill/>
                            </a:ln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fr-FR" sz="1800" b="0" i="1" u="none" strike="noStrike" kern="1200" cap="none" smtClean="0">
                        <a:ln>
                          <a:noFill/>
                        </a:ln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fr-FR" sz="1800" b="0" i="0" u="none" strike="noStrike" kern="1200" cap="none" dirty="0" smtClean="0">
                  <a:ln>
                    <a:noFill/>
                  </a:ln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r>
                  <a:rPr lang="fr-FR" dirty="0" smtClean="0">
                    <a:latin typeface="Liberation Sans" pitchFamily="18"/>
                    <a:ea typeface="WenQuanYi Micro Hei" pitchFamily="2"/>
                    <a:cs typeface="Lohit Devanagari" pitchFamily="2"/>
                  </a:rPr>
                  <a:t>Module d’onde de compression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WenQuanYi Micro Hei" pitchFamily="2"/>
                        <a:cs typeface="Lohit Devanagari" pitchFamily="2"/>
                      </a:rPr>
                      <m:t>𝑀</m:t>
                    </m:r>
                    <m:r>
                      <a:rPr lang="fr-FR" b="0" i="1" smtClean="0">
                        <a:latin typeface="Cambria Math"/>
                        <a:ea typeface="WenQuanYi Micro Hei" pitchFamily="2"/>
                        <a:cs typeface="Lohit Devanagari" pitchFamily="2"/>
                      </a:rPr>
                      <m:t>=</m:t>
                    </m:r>
                    <m:r>
                      <a:rPr lang="fr-FR" b="0" i="1" smtClean="0">
                        <a:latin typeface="Cambria Math"/>
                        <a:ea typeface="WenQuanYi Micro Hei" pitchFamily="2"/>
                        <a:cs typeface="Lohit Devanagari" pitchFamily="2"/>
                      </a:rPr>
                      <m:t>𝑘</m:t>
                    </m:r>
                    <m:r>
                      <a:rPr lang="fr-FR" b="0" i="1" smtClean="0">
                        <a:latin typeface="Cambria Math"/>
                        <a:ea typeface="WenQuanYi Micro Hei" pitchFamily="2"/>
                        <a:cs typeface="Lohit Devanagari" pitchFamily="2"/>
                      </a:rPr>
                      <m:t>+</m:t>
                    </m:r>
                    <m:r>
                      <a:rPr lang="fr-FR" b="0" i="0" smtClean="0">
                        <a:latin typeface="Cambria Math"/>
                        <a:ea typeface="WenQuanYi Micro Hei" pitchFamily="2"/>
                        <a:cs typeface="Lohit Devanagari" pitchFamily="2"/>
                      </a:rPr>
                      <m:t>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  <a:cs typeface="Lohit Devanagari" pitchFamily="2"/>
                      </a:rPr>
                      <m:t>μ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/>
                            <a:cs typeface="Lohit Devanagari" pitchFamily="2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  <a:cs typeface="Lohit Devanagari" pitchFamily="2"/>
                          </a:rPr>
                          <m:t>1−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  <a:cs typeface="Lohit Devanagari" pitchFamily="2"/>
                      </a:rPr>
                      <m:t>=</m:t>
                    </m:r>
                    <m:r>
                      <a:rPr lang="fr-FR" b="0" i="1" smtClean="0">
                        <a:latin typeface="Cambria Math"/>
                        <a:ea typeface="Cambria Math"/>
                        <a:cs typeface="Lohit Devanagari" pitchFamily="2"/>
                      </a:rPr>
                      <m:t>𝑘</m:t>
                    </m:r>
                    <m:r>
                      <a:rPr lang="fr-FR" b="0" i="1" smtClean="0">
                        <a:latin typeface="Cambria Math"/>
                        <a:ea typeface="Cambria Math"/>
                        <a:cs typeface="Lohit Devanagari" pitchFamily="2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num>
                      <m:den>
                        <m:r>
                          <a:rPr lang="fr-FR" i="1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fr-FR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+2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fr-FR" dirty="0"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endParaRPr lang="fr-FR" sz="1800" b="0" i="0" u="none" strike="noStrike" kern="1200" cap="none" dirty="0" smtClean="0">
                  <a:ln>
                    <a:noFill/>
                  </a:ln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endParaRPr lang="fr-FR" sz="1800" b="0" i="0" u="none" strike="noStrike" kern="1200" cap="none" dirty="0" smtClean="0">
                  <a:ln>
                    <a:noFill/>
                  </a:ln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endParaRPr lang="fr-FR" dirty="0"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endParaRPr lang="fr-FR" sz="1800" b="0" i="0" u="none" strike="noStrike" kern="1200" cap="none" dirty="0" smtClean="0">
                  <a:ln>
                    <a:noFill/>
                  </a:ln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endParaRPr lang="fr-FR" dirty="0"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endParaRPr lang="fr-FR" sz="1800" b="0" i="0" u="none" strike="noStrike" kern="1200" cap="none" dirty="0" smtClean="0">
                  <a:ln>
                    <a:noFill/>
                  </a:ln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endParaRPr lang="fr-FR" dirty="0"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endParaRPr lang="fr-FR" sz="1800" b="0" i="0" u="none" strike="noStrike" kern="1200" cap="none" dirty="0" smtClean="0">
                  <a:ln>
                    <a:noFill/>
                  </a:ln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endParaRPr lang="fr-FR" dirty="0"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endParaRPr lang="fr-FR" sz="1800" b="0" i="0" u="none" strike="noStrike" kern="1200" cap="none" dirty="0" smtClean="0">
                  <a:ln>
                    <a:noFill/>
                  </a:ln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endParaRPr lang="fr-FR" dirty="0"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endParaRPr lang="fr-FR" sz="1800" b="0" i="0" u="none" strike="noStrike" kern="1200" cap="none" dirty="0" smtClean="0">
                  <a:ln>
                    <a:noFill/>
                  </a:ln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endParaRPr lang="fr-FR" dirty="0"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endParaRPr lang="fr-FR" sz="1800" b="0" i="0" u="none" strike="noStrike" kern="1200" cap="none" dirty="0" smtClean="0">
                  <a:ln>
                    <a:noFill/>
                  </a:ln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endParaRPr lang="fr-FR" dirty="0"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:endParaRPr lang="fr-FR" sz="1800" b="0" i="0" u="none" strike="noStrike" kern="1200" cap="none" dirty="0">
                  <a:ln>
                    <a:noFill/>
                  </a:ln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285750" marR="0" lvl="0" indent="-28575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</a:pPr>
                <a:r>
                  <a:rPr lang="fr-FR" b="1" dirty="0" smtClean="0">
                    <a:latin typeface="Liberation Sans" pitchFamily="18"/>
                    <a:ea typeface="WenQuanYi Micro Hei" pitchFamily="2"/>
                    <a:cs typeface="Lohit Devanagari" pitchFamily="2"/>
                  </a:rPr>
                  <a:t>Specfem2D : </a:t>
                </a:r>
                <a:r>
                  <a:rPr lang="fr-FR" b="1" i="1" dirty="0" smtClean="0">
                    <a:latin typeface="Liberation Sans" pitchFamily="18"/>
                    <a:ea typeface="WenQuanYi Micro Hei" pitchFamily="2"/>
                    <a:cs typeface="Lohit Devanagari" pitchFamily="2"/>
                  </a:rPr>
                  <a:t>2D plane </a:t>
                </a:r>
                <a:r>
                  <a:rPr lang="fr-FR" b="1" i="1" dirty="0" err="1" smtClean="0">
                    <a:latin typeface="Liberation Sans" pitchFamily="18"/>
                    <a:ea typeface="WenQuanYi Micro Hei" pitchFamily="2"/>
                    <a:cs typeface="Lohit Devanagari" pitchFamily="2"/>
                  </a:rPr>
                  <a:t>strain</a:t>
                </a:r>
                <a:endParaRPr lang="fr-FR" b="1" i="1" dirty="0" smtClean="0"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WenQuanYi Micro Hei" pitchFamily="2"/>
                        <a:cs typeface="Lohit Devanagari" pitchFamily="2"/>
                      </a:rPr>
                      <m:t>𝑘</m:t>
                    </m:r>
                    <m:r>
                      <a:rPr lang="fr-FR" i="1">
                        <a:latin typeface="Cambria Math"/>
                        <a:ea typeface="WenQuanYi Micro Hei" pitchFamily="2"/>
                        <a:cs typeface="Lohit Devanagari" pitchFamily="2"/>
                      </a:rPr>
                      <m:t>=</m:t>
                    </m:r>
                    <m:r>
                      <a:rPr lang="fr-FR" i="1">
                        <a:latin typeface="Cambria Math"/>
                        <a:ea typeface="Cambria Math"/>
                        <a:cs typeface="Lohit Devanagari" pitchFamily="2"/>
                      </a:rPr>
                      <m:t>𝜆</m:t>
                    </m:r>
                    <m:r>
                      <a:rPr lang="fr-FR" b="0" i="1" smtClean="0">
                        <a:latin typeface="Cambria Math"/>
                        <a:ea typeface="Cambria Math"/>
                        <a:cs typeface="Lohit Devanagari" pitchFamily="2"/>
                      </a:rPr>
                      <m:t>+</m:t>
                    </m:r>
                    <m:r>
                      <a:rPr lang="fr-FR" b="0" i="1" smtClean="0">
                        <a:latin typeface="Cambria Math"/>
                        <a:ea typeface="Cambria Math"/>
                        <a:cs typeface="Lohit Devanagari" pitchFamily="2"/>
                      </a:rPr>
                      <m:t>𝜇</m:t>
                    </m:r>
                  </m:oMath>
                </a14:m>
                <a:endParaRPr lang="fr-FR" b="0" i="1" dirty="0" smtClean="0">
                  <a:latin typeface="Liberation Sans" pitchFamily="18"/>
                  <a:ea typeface="Cambria Math"/>
                  <a:cs typeface="Lohit Devanagari" pitchFamily="2"/>
                </a:endParaRPr>
              </a:p>
              <a:p>
                <a:pPr marL="742950" lvl="1" indent="-285750" hangingPunct="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WenQuanYi Micro Hei" pitchFamily="2"/>
                        <a:cs typeface="Lohit Devanagari" pitchFamily="2"/>
                      </a:rPr>
                      <m:t>𝑀</m:t>
                    </m:r>
                    <m:r>
                      <a:rPr lang="fr-FR" b="0" i="1" smtClean="0">
                        <a:latin typeface="Cambria Math"/>
                        <a:ea typeface="WenQuanYi Micro Hei" pitchFamily="2"/>
                        <a:cs typeface="Lohit Devanagari" pitchFamily="2"/>
                      </a:rPr>
                      <m:t>=</m:t>
                    </m:r>
                    <m:r>
                      <a:rPr lang="fr-FR" b="0" i="1" smtClean="0">
                        <a:latin typeface="Cambria Math"/>
                        <a:ea typeface="WenQuanYi Micro Hei" pitchFamily="2"/>
                        <a:cs typeface="Lohit Devanagari" pitchFamily="2"/>
                      </a:rPr>
                      <m:t>𝑘</m:t>
                    </m:r>
                    <m:r>
                      <a:rPr lang="fr-FR" b="0" i="1" smtClean="0">
                        <a:latin typeface="Cambria Math"/>
                        <a:ea typeface="WenQuanYi Micro Hei" pitchFamily="2"/>
                        <a:cs typeface="Lohit Devanagari" pitchFamily="2"/>
                      </a:rPr>
                      <m:t>+</m:t>
                    </m:r>
                    <m:r>
                      <a:rPr lang="fr-FR" b="0" i="1" smtClean="0">
                        <a:latin typeface="Cambria Math"/>
                        <a:ea typeface="Cambria Math"/>
                        <a:cs typeface="Lohit Devanagari" pitchFamily="2"/>
                      </a:rPr>
                      <m:t>𝜇</m:t>
                    </m:r>
                    <m:r>
                      <a:rPr lang="fr-FR" b="0" i="1" smtClean="0">
                        <a:latin typeface="Cambria Math"/>
                        <a:ea typeface="Cambria Math"/>
                        <a:cs typeface="Lohit Devanagari" pitchFamily="2"/>
                      </a:rPr>
                      <m:t>=</m:t>
                    </m:r>
                    <m:r>
                      <a:rPr lang="fr-FR" b="0" i="1" smtClean="0">
                        <a:latin typeface="Cambria Math"/>
                        <a:ea typeface="Cambria Math"/>
                        <a:cs typeface="Lohit Devanagari" pitchFamily="2"/>
                      </a:rPr>
                      <m:t>𝜆</m:t>
                    </m:r>
                    <m:r>
                      <a:rPr lang="fr-FR" b="0" i="1" smtClean="0">
                        <a:latin typeface="Cambria Math"/>
                        <a:ea typeface="Cambria Math"/>
                        <a:cs typeface="Lohit Devanagari" pitchFamily="2"/>
                      </a:rPr>
                      <m:t>+2</m:t>
                    </m:r>
                    <m:r>
                      <a:rPr lang="fr-FR" b="0" i="1" smtClean="0">
                        <a:latin typeface="Cambria Math"/>
                        <a:ea typeface="Cambria Math"/>
                        <a:cs typeface="Lohit Devanagari" pitchFamily="2"/>
                      </a:rPr>
                      <m:t>𝜇</m:t>
                    </m:r>
                  </m:oMath>
                </a14:m>
                <a:endParaRPr lang="fr-FR" i="1" dirty="0" smtClean="0">
                  <a:latin typeface="Liberation Sans" pitchFamily="18"/>
                  <a:ea typeface="WenQuanYi Micro Hei" pitchFamily="2"/>
                  <a:cs typeface="Lohit Devanagari" pitchFamily="2"/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" y="251445"/>
                <a:ext cx="8366393" cy="7151466"/>
              </a:xfrm>
              <a:prstGeom prst="rect">
                <a:avLst/>
              </a:prstGeom>
              <a:blipFill rotWithShape="0">
                <a:blip r:embed="rId3"/>
                <a:stretch>
                  <a:fillRect l="-1093" t="-5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4664824" y="2754132"/>
            <a:ext cx="1810736" cy="436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6721039" y="2737451"/>
            <a:ext cx="1482713" cy="436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989375" y="3460633"/>
                <a:ext cx="2808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fr-F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représente les ondes P</a:t>
                </a:r>
              </a:p>
              <a:p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</a:rPr>
                  <a:t> représente les ondes S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375" y="3460633"/>
                <a:ext cx="2808312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434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 vers le bas 6"/>
          <p:cNvSpPr/>
          <p:nvPr/>
        </p:nvSpPr>
        <p:spPr>
          <a:xfrm>
            <a:off x="4104208" y="5580037"/>
            <a:ext cx="283120" cy="720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4418802" y="5588975"/>
                <a:ext cx="3071801" cy="604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La même méthode pour estimer la relation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  <a:ea typeface="WenQuanYi Micro Hei" pitchFamily="2"/>
                            <a:cs typeface="Lohit Devanagari" pitchFamily="2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WenQuanYi Micro Hei" pitchFamily="2"/>
                            <a:cs typeface="Lohit Devanagari" pitchFamily="2"/>
                          </a:rPr>
                          <m:t>𝑄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WenQuanYi Micro Hei" pitchFamily="2"/>
                            <a:cs typeface="Lohit Devanagari" pitchFamily="2"/>
                          </a:rPr>
                          <m:t>𝑘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  <a:ea typeface="WenQuanYi Micro Hei" pitchFamily="2"/>
                        <a:cs typeface="Lohit Devanagari" pitchFamily="2"/>
                      </a:rPr>
                      <m:t> , 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  <a:ea typeface="WenQuanYi Micro Hei" pitchFamily="2"/>
                            <a:cs typeface="Lohit Devanagari" pitchFamily="2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WenQuanYi Micro Hei" pitchFamily="2"/>
                            <a:cs typeface="Lohit Devanagari" pitchFamily="2"/>
                          </a:rPr>
                          <m:t>𝑄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Lohit Devanagari" pitchFamily="2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fr-FR" sz="1600" dirty="0">
                    <a:latin typeface="Liberation Sans" pitchFamily="18"/>
                    <a:ea typeface="WenQuanYi Micro Hei" pitchFamily="2"/>
                    <a:cs typeface="Lohit Devanagari" pitchFamily="2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WenQuanYi Micro Hei" pitchFamily="2"/>
                            <a:cs typeface="Lohit Devanagari" pitchFamily="2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  <a:ea typeface="WenQuanYi Micro Hei" pitchFamily="2"/>
                            <a:cs typeface="Lohit Devanagari" pitchFamily="2"/>
                          </a:rPr>
                          <m:t>𝑄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  <a:ea typeface="WenQuanYi Micro Hei" pitchFamily="2"/>
                            <a:cs typeface="Lohit Devanagari" pitchFamily="2"/>
                          </a:rPr>
                          <m:t>𝑝</m:t>
                        </m:r>
                      </m:sub>
                    </m:sSub>
                    <m:r>
                      <a:rPr lang="fr-FR" sz="1600" b="0" i="1">
                        <a:latin typeface="Cambria Math"/>
                        <a:ea typeface="WenQuanYi Micro Hei" pitchFamily="2"/>
                        <a:cs typeface="Lohit Devanagari" pitchFamily="2"/>
                      </a:rPr>
                      <m:t> </m:t>
                    </m:r>
                    <m:r>
                      <a:rPr lang="fr-FR" sz="1600" b="0">
                        <a:latin typeface="Cambria Math"/>
                        <a:ea typeface="WenQuanYi Micro Hei" pitchFamily="2"/>
                        <a:cs typeface="Lohit Devanagari" pitchFamily="2"/>
                      </a:rPr>
                      <m:t>, 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WenQuanYi Micro Hei" pitchFamily="2"/>
                            <a:cs typeface="Lohit Devanagari" pitchFamily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1">
                            <a:latin typeface="Cambria Math"/>
                            <a:ea typeface="WenQuanYi Micro Hei" pitchFamily="2"/>
                            <a:cs typeface="Lohit Devanagari" pitchFamily="2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1">
                            <a:latin typeface="Cambria Math"/>
                            <a:ea typeface="WenQuanYi Micro Hei" pitchFamily="2"/>
                            <a:cs typeface="Lohit Devanagari" pitchFamily="2"/>
                          </a:rPr>
                          <m:t>s</m:t>
                        </m:r>
                      </m:sub>
                    </m:sSub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02" y="5588975"/>
                <a:ext cx="3071801" cy="604589"/>
              </a:xfrm>
              <a:prstGeom prst="rect">
                <a:avLst/>
              </a:prstGeom>
              <a:blipFill rotWithShape="1">
                <a:blip r:embed="rId5"/>
                <a:stretch>
                  <a:fillRect l="-794" t="-3030" r="-1786" b="-101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3739256" y="6387786"/>
                <a:ext cx="3461296" cy="106445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fr-FR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fr-FR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r-FR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  <m:sup>
                                  <m:r>
                                    <a:rPr lang="fr-FR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fr-FR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  <m:sup>
                                  <m:r>
                                    <a:rPr lang="fr-FR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fr-FR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 (</m:t>
                      </m:r>
                      <m:f>
                        <m:fPr>
                          <m:ctrlP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sub>
                            <m:sup>
                              <m:r>
                                <a:rPr lang="fr-FR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fr-FR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sub>
                            <m:sup>
                              <m:r>
                                <a:rPr lang="fr-FR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fr-FR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  <m:sSubSup>
                        <m:sSubSupPr>
                          <m:ctrlP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sub>
                        <m:sup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fr-FR" b="1" dirty="0" smtClean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𝒔</m:t>
                        </m:r>
                      </m:sub>
                      <m:sup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fr-FR" b="1" dirty="0" smtClean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sub>
                      <m:sup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endParaRPr lang="fr-FR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56" y="6387786"/>
                <a:ext cx="3461296" cy="1064459"/>
              </a:xfrm>
              <a:prstGeom prst="rect">
                <a:avLst/>
              </a:prstGeom>
              <a:blipFill rotWithShape="0">
                <a:blip r:embed="rId6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H="1">
            <a:off x="5570192" y="2843733"/>
            <a:ext cx="190200" cy="25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528144" y="5003973"/>
            <a:ext cx="190200" cy="25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4706096" y="5003973"/>
            <a:ext cx="190200" cy="25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7633368" y="6264533"/>
                <a:ext cx="2282938" cy="1244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/>
                  <a:t>Exemple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=101.7,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=30</m:t>
                      </m:r>
                    </m:oMath>
                  </m:oMathPara>
                </a14:m>
                <a:endParaRPr lang="fr-FR" b="0" dirty="0" smtClean="0">
                  <a:ea typeface="Cambria Math"/>
                </a:endParaRPr>
              </a:p>
              <a:p>
                <a:pPr algn="ctr"/>
                <a:r>
                  <a:rPr lang="fr-FR" b="0" dirty="0" smtClean="0"/>
                  <a:t>=&gt;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=57.3,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=30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368" y="6264533"/>
                <a:ext cx="2282938" cy="1244059"/>
              </a:xfrm>
              <a:prstGeom prst="rect">
                <a:avLst/>
              </a:prstGeom>
              <a:blipFill rotWithShape="1">
                <a:blip r:embed="rId7"/>
                <a:stretch>
                  <a:fillRect l="-2133" t="-2451" b="-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6192440" y="251445"/>
            <a:ext cx="305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Notes by </a:t>
            </a:r>
            <a:r>
              <a:rPr lang="fr-FR" dirty="0" err="1" smtClean="0"/>
              <a:t>Ting</a:t>
            </a:r>
            <a:r>
              <a:rPr lang="fr-FR" dirty="0" smtClean="0"/>
              <a:t> </a:t>
            </a:r>
            <a:r>
              <a:rPr lang="fr-FR" dirty="0" err="1" smtClean="0"/>
              <a:t>Yu</a:t>
            </a:r>
            <a:r>
              <a:rPr lang="fr-FR" dirty="0" smtClean="0"/>
              <a:t>, France,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339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29</Words>
  <Application>Microsoft Office PowerPoint</Application>
  <PresentationFormat>Personnalisé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2" baseType="lpstr">
      <vt:lpstr>Arial</vt:lpstr>
      <vt:lpstr>Calibri</vt:lpstr>
      <vt:lpstr>Cambria Math</vt:lpstr>
      <vt:lpstr>Courier New</vt:lpstr>
      <vt:lpstr>DejaVu Sans</vt:lpstr>
      <vt:lpstr>Liberation Sans</vt:lpstr>
      <vt:lpstr>Liberation Serif</vt:lpstr>
      <vt:lpstr>Lohit Devanagari</vt:lpstr>
      <vt:lpstr>StarSymbol</vt:lpstr>
      <vt:lpstr>WenQuanYi Micro Hei</vt:lpstr>
      <vt:lpstr>Default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jeff</dc:creator>
  <cp:lastModifiedBy>Dimitri</cp:lastModifiedBy>
  <cp:revision>33</cp:revision>
  <cp:lastPrinted>2017-03-05T19:29:45Z</cp:lastPrinted>
  <dcterms:created xsi:type="dcterms:W3CDTF">2017-03-03T14:27:47Z</dcterms:created>
  <dcterms:modified xsi:type="dcterms:W3CDTF">2017-03-05T20:00:41Z</dcterms:modified>
</cp:coreProperties>
</file>