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8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3DCB2-792D-4A56-9762-78725B8EEEFA}" v="1" dt="2022-12-19T15:42:23.556"/>
    <p1510:client id="{1DB8743D-AAF5-8FF8-0A63-819DF657B418}" v="529" dt="2022-12-19T14:54:30.347"/>
    <p1510:client id="{5D5904FF-2CEC-4CF6-811A-32725DBD48DE}" v="715" dt="2022-12-17T23:49:45.192"/>
    <p1510:client id="{7403A060-5243-40A5-8C4A-4300E3709C86}" v="4" dt="2022-12-18T14:56:03.570"/>
    <p1510:client id="{86084ACB-995A-46C1-9C33-B141B69A9DC6}" v="5" dt="2022-12-19T15:44:34.979"/>
    <p1510:client id="{A49FADCF-F79C-4128-B570-0017384AB473}" v="23" dt="2022-12-18T05:45:43.701"/>
    <p1510:client id="{DFB7B34D-C7EA-4768-9169-53384D66A9BB}" v="12" dt="2022-12-19T16:17:10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0ACAE-278E-4C97-B142-FF56998A0D15}" type="datetimeFigureOut"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30919-12FF-400F-880B-B670758EF2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9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30919-12FF-400F-880B-B670758EF2DA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5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framework on top of spark engine that uses queries to manipurate dataset </a:t>
            </a:r>
          </a:p>
          <a:p>
            <a:r>
              <a:rPr lang="en-US"/>
              <a:t>types of dataset you can connect to: you can load </a:t>
            </a:r>
            <a:endParaRPr lang="en-US">
              <a:cs typeface="Calibri"/>
            </a:endParaRPr>
          </a:p>
          <a:p>
            <a:r>
              <a:rPr lang="en-US"/>
              <a:t>    structured dataset: tables(csv, Hive)</a:t>
            </a:r>
            <a:endParaRPr lang="en-US">
              <a:cs typeface="Calibri"/>
            </a:endParaRPr>
          </a:p>
          <a:p>
            <a:r>
              <a:rPr lang="en-US"/>
              <a:t>    semi- structured dataset: Json, Parquet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30919-12FF-400F-880B-B670758EF2D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1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2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0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4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5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1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9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0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a.gov/Demographics/Electric-Vehicles-by-Manufacturer/958t-wif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3E760B8C-89FC-4C84-BDDB-42EAB239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3" descr="Abstract particle graph background">
            <a:extLst>
              <a:ext uri="{FF2B5EF4-FFF2-40B4-BE49-F238E27FC236}">
                <a16:creationId xmlns:a16="http://schemas.microsoft.com/office/drawing/2014/main" id="{D4EA751E-4042-064B-09C4-DE095D0E4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11" name="Freeform: Shape 110">
            <a:extLst>
              <a:ext uri="{FF2B5EF4-FFF2-40B4-BE49-F238E27FC236}">
                <a16:creationId xmlns:a16="http://schemas.microsoft.com/office/drawing/2014/main" id="{26D9977B-0E49-40A1-B999-9C80377FC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100407" cy="6858000"/>
          </a:xfrm>
          <a:custGeom>
            <a:avLst/>
            <a:gdLst>
              <a:gd name="connsiteX0" fmla="*/ 1478232 w 7100407"/>
              <a:gd name="connsiteY0" fmla="*/ 0 h 6858000"/>
              <a:gd name="connsiteX1" fmla="*/ 5123701 w 7100407"/>
              <a:gd name="connsiteY1" fmla="*/ 0 h 6858000"/>
              <a:gd name="connsiteX2" fmla="*/ 5336836 w 7100407"/>
              <a:gd name="connsiteY2" fmla="*/ 117758 h 6858000"/>
              <a:gd name="connsiteX3" fmla="*/ 5569892 w 7100407"/>
              <a:gd name="connsiteY3" fmla="*/ 265913 h 6858000"/>
              <a:gd name="connsiteX4" fmla="*/ 6748214 w 7100407"/>
              <a:gd name="connsiteY4" fmla="*/ 1870260 h 6858000"/>
              <a:gd name="connsiteX5" fmla="*/ 7044312 w 7100407"/>
              <a:gd name="connsiteY5" fmla="*/ 3583629 h 6858000"/>
              <a:gd name="connsiteX6" fmla="*/ 5784507 w 7100407"/>
              <a:gd name="connsiteY6" fmla="*/ 6102159 h 6858000"/>
              <a:gd name="connsiteX7" fmla="*/ 4543102 w 7100407"/>
              <a:gd name="connsiteY7" fmla="*/ 6794309 h 6858000"/>
              <a:gd name="connsiteX8" fmla="*/ 4294648 w 7100407"/>
              <a:gd name="connsiteY8" fmla="*/ 6858000 h 6858000"/>
              <a:gd name="connsiteX9" fmla="*/ 2401901 w 7100407"/>
              <a:gd name="connsiteY9" fmla="*/ 6858000 h 6858000"/>
              <a:gd name="connsiteX10" fmla="*/ 2199908 w 7100407"/>
              <a:gd name="connsiteY10" fmla="*/ 6808527 h 6858000"/>
              <a:gd name="connsiteX11" fmla="*/ 1561496 w 7100407"/>
              <a:gd name="connsiteY11" fmla="*/ 6516913 h 6858000"/>
              <a:gd name="connsiteX12" fmla="*/ 508318 w 7100407"/>
              <a:gd name="connsiteY12" fmla="*/ 5721038 h 6858000"/>
              <a:gd name="connsiteX13" fmla="*/ 43792 w 7100407"/>
              <a:gd name="connsiteY13" fmla="*/ 5068808 h 6858000"/>
              <a:gd name="connsiteX14" fmla="*/ 0 w 7100407"/>
              <a:gd name="connsiteY14" fmla="*/ 4992019 h 6858000"/>
              <a:gd name="connsiteX15" fmla="*/ 0 w 7100407"/>
              <a:gd name="connsiteY15" fmla="*/ 1586010 h 6858000"/>
              <a:gd name="connsiteX16" fmla="*/ 3658 w 7100407"/>
              <a:gd name="connsiteY16" fmla="*/ 1575960 h 6858000"/>
              <a:gd name="connsiteX17" fmla="*/ 763224 w 7100407"/>
              <a:gd name="connsiteY17" fmla="*/ 435512 h 6858000"/>
              <a:gd name="connsiteX18" fmla="*/ 1376867 w 7100407"/>
              <a:gd name="connsiteY18" fmla="*/ 535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00407" h="6858000">
                <a:moveTo>
                  <a:pt x="1478232" y="0"/>
                </a:moveTo>
                <a:lnTo>
                  <a:pt x="5123701" y="0"/>
                </a:lnTo>
                <a:lnTo>
                  <a:pt x="5336836" y="117758"/>
                </a:lnTo>
                <a:cubicBezTo>
                  <a:pt x="5419064" y="166493"/>
                  <a:pt x="5496999" y="216088"/>
                  <a:pt x="5569892" y="265913"/>
                </a:cubicBezTo>
                <a:cubicBezTo>
                  <a:pt x="5738965" y="373824"/>
                  <a:pt x="6502212" y="1317394"/>
                  <a:pt x="6748214" y="1870260"/>
                </a:cubicBezTo>
                <a:cubicBezTo>
                  <a:pt x="6993681" y="2422592"/>
                  <a:pt x="7205013" y="2877517"/>
                  <a:pt x="7044312" y="3583629"/>
                </a:cubicBezTo>
                <a:cubicBezTo>
                  <a:pt x="6883604" y="4288680"/>
                  <a:pt x="6353534" y="5625104"/>
                  <a:pt x="5784507" y="6102159"/>
                </a:cubicBezTo>
                <a:cubicBezTo>
                  <a:pt x="5429525" y="6399659"/>
                  <a:pt x="5014472" y="6649034"/>
                  <a:pt x="4543102" y="6794309"/>
                </a:cubicBezTo>
                <a:lnTo>
                  <a:pt x="4294648" y="6858000"/>
                </a:lnTo>
                <a:lnTo>
                  <a:pt x="2401901" y="6858000"/>
                </a:lnTo>
                <a:lnTo>
                  <a:pt x="2199908" y="6808527"/>
                </a:lnTo>
                <a:cubicBezTo>
                  <a:pt x="1966062" y="6739921"/>
                  <a:pt x="1757315" y="6643529"/>
                  <a:pt x="1561496" y="6516913"/>
                </a:cubicBezTo>
                <a:cubicBezTo>
                  <a:pt x="1210791" y="6251624"/>
                  <a:pt x="784153" y="6061198"/>
                  <a:pt x="508318" y="5721038"/>
                </a:cubicBezTo>
                <a:cubicBezTo>
                  <a:pt x="370401" y="5550958"/>
                  <a:pt x="199309" y="5325558"/>
                  <a:pt x="43792" y="5068808"/>
                </a:cubicBezTo>
                <a:lnTo>
                  <a:pt x="0" y="4992019"/>
                </a:lnTo>
                <a:lnTo>
                  <a:pt x="0" y="1586010"/>
                </a:lnTo>
                <a:lnTo>
                  <a:pt x="3658" y="1575960"/>
                </a:lnTo>
                <a:cubicBezTo>
                  <a:pt x="175346" y="1155399"/>
                  <a:pt x="427427" y="771309"/>
                  <a:pt x="763224" y="435512"/>
                </a:cubicBezTo>
                <a:cubicBezTo>
                  <a:pt x="809294" y="389442"/>
                  <a:pt x="1049752" y="231096"/>
                  <a:pt x="1376867" y="5354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222" y="1044869"/>
            <a:ext cx="5015638" cy="2253752"/>
          </a:xfrm>
        </p:spPr>
        <p:txBody>
          <a:bodyPr>
            <a:normAutofit/>
          </a:bodyPr>
          <a:lstStyle/>
          <a:p>
            <a:r>
              <a:rPr lang="en-US" sz="4800" b="1">
                <a:ea typeface="+mj-lt"/>
                <a:cs typeface="+mj-lt"/>
              </a:rPr>
              <a:t>The revolution of electric vehicle</a:t>
            </a:r>
            <a:endParaRPr lang="en-US" sz="4800" b="1"/>
          </a:p>
          <a:p>
            <a:pPr>
              <a:lnSpc>
                <a:spcPct val="90000"/>
              </a:lnSpc>
            </a:pPr>
            <a:br>
              <a:rPr lang="en-US" sz="2000">
                <a:ea typeface="+mj-lt"/>
                <a:cs typeface="+mj-lt"/>
              </a:rPr>
            </a:br>
            <a:r>
              <a:rPr lang="en-US" sz="2000">
                <a:ea typeface="+mj-lt"/>
                <a:cs typeface="+mj-lt"/>
              </a:rPr>
              <a:t>Big  Data  Technology - Final  Project</a:t>
            </a:r>
            <a:endParaRPr lang="en-US" sz="2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9542" y="3995651"/>
            <a:ext cx="6457011" cy="2165053"/>
          </a:xfrm>
        </p:spPr>
        <p:txBody>
          <a:bodyPr vert="horz" lIns="0" tIns="0" rIns="0" bIns="0" rtlCol="0" anchor="t">
            <a:normAutofit fontScale="70000" lnSpcReduction="20000"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Professor: Mrudula Mukadam</a:t>
            </a:r>
            <a:endParaRPr lang="en-US"/>
          </a:p>
          <a:p>
            <a:pPr algn="l"/>
            <a:r>
              <a:rPr lang="en-US">
                <a:solidFill>
                  <a:schemeClr val="tx1"/>
                </a:solidFill>
              </a:rPr>
              <a:t>Team: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marL="457200" indent="-457200" algn="l">
              <a:buFont typeface="Wingdings" panose="03070A02030502020204" pitchFamily="66" charset="0"/>
              <a:buChar char="§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Ba Luan Tran    </a:t>
            </a:r>
          </a:p>
          <a:p>
            <a:pPr marL="457200" indent="-457200" algn="l">
              <a:buFont typeface="Wingdings" panose="03070A02030502020204" pitchFamily="66" charset="0"/>
              <a:buChar char="§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Emelyne Kwizera</a:t>
            </a:r>
          </a:p>
          <a:p>
            <a:pPr marL="457200" indent="-457200" algn="l">
              <a:buFont typeface="Wingdings" panose="03070A02030502020204" pitchFamily="66" charset="0"/>
              <a:buChar char="§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Trong Hoang</a:t>
            </a:r>
            <a:endParaRPr lang="en-US">
              <a:solidFill>
                <a:schemeClr val="tx1"/>
              </a:solidFill>
            </a:endParaRPr>
          </a:p>
          <a:p>
            <a:pPr algn="l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7D346B-FBD0-CFD6-F6F6-76E4F123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Thank you for listening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F908A-94A2-3673-7723-87F13D38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3FA8-85C3-D7A5-47FF-A6C0CB95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5" y="2099926"/>
            <a:ext cx="10716487" cy="3320975"/>
          </a:xfrm>
        </p:spPr>
        <p:txBody>
          <a:bodyPr vert="horz" lIns="0" tIns="0" rIns="0" bIns="0" rtlCol="0" anchor="t">
            <a:normAutofit fontScale="70000" lnSpcReduction="20000"/>
          </a:bodyPr>
          <a:lstStyle/>
          <a:p>
            <a:pPr>
              <a:buFont typeface="Wingdings" panose="03070A02030502020204" pitchFamily="66" charset="0"/>
              <a:buChar char="Ø"/>
            </a:pPr>
            <a:r>
              <a:rPr lang="en-US" sz="4800">
                <a:solidFill>
                  <a:schemeClr val="tx1"/>
                </a:solidFill>
              </a:rPr>
              <a:t>Overview</a:t>
            </a:r>
            <a:endParaRPr lang="en-US">
              <a:solidFill>
                <a:schemeClr val="tx1"/>
              </a:solidFill>
            </a:endParaRPr>
          </a:p>
          <a:p>
            <a:pPr>
              <a:buFont typeface="Wingdings" panose="03070A02030502020204" pitchFamily="66" charset="0"/>
              <a:buChar char="Ø"/>
            </a:pPr>
            <a:r>
              <a:rPr lang="en-US" sz="4800">
                <a:solidFill>
                  <a:schemeClr val="tx1"/>
                </a:solidFill>
              </a:rPr>
              <a:t>Kafka and Spark Streaming</a:t>
            </a:r>
          </a:p>
          <a:p>
            <a:pPr>
              <a:buFont typeface="Wingdings" panose="03070A02030502020204" pitchFamily="66" charset="0"/>
              <a:buChar char="Ø"/>
            </a:pPr>
            <a:r>
              <a:rPr lang="en-US" sz="4800">
                <a:solidFill>
                  <a:schemeClr val="tx1"/>
                </a:solidFill>
              </a:rPr>
              <a:t>Hive and Spark SQL</a:t>
            </a:r>
          </a:p>
          <a:p>
            <a:pPr>
              <a:buFont typeface="Wingdings" panose="03070A02030502020204" pitchFamily="66" charset="0"/>
              <a:buChar char="Ø"/>
            </a:pPr>
            <a:r>
              <a:rPr lang="en-US" sz="4800">
                <a:solidFill>
                  <a:schemeClr val="tx1"/>
                </a:solidFill>
              </a:rPr>
              <a:t>Visualization with Tableau</a:t>
            </a:r>
          </a:p>
          <a:p>
            <a:pPr>
              <a:buFont typeface="Wingdings" panose="03070A02030502020204" pitchFamily="66" charset="0"/>
              <a:buChar char="Ø"/>
            </a:pPr>
            <a:r>
              <a:rPr lang="en-US" sz="4800">
                <a:solidFill>
                  <a:schemeClr val="tx1"/>
                </a:solidFill>
                <a:ea typeface="+mn-lt"/>
                <a:cs typeface="+mn-lt"/>
              </a:rPr>
              <a:t>Demonstration</a:t>
            </a:r>
            <a:endParaRPr lang="en-US" sz="4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0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7E38-C955-1AD6-0B13-5270D992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</a:t>
            </a:r>
            <a:r>
              <a:rPr lang="en-US"/>
              <a:t>&gt; Dataset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E335-0B6C-92D2-2265-E817A7530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64" y="1490233"/>
            <a:ext cx="11548196" cy="4278742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This dataset shows the Battery Electric Vehicles (BEVs) and Plug-in Hybrid Electric Vehicles</a:t>
            </a:r>
          </a:p>
          <a:p>
            <a:pPr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(PHEVs) that are currently registered through Washington State Department of Licensing (DOL).</a:t>
            </a:r>
            <a:endParaRPr lang="en-US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Dataset size: 112634 rows</a:t>
            </a:r>
          </a:p>
          <a:p>
            <a:pPr>
              <a:buNone/>
            </a:pPr>
            <a:r>
              <a:rPr lang="en-US">
                <a:solidFill>
                  <a:srgbClr val="FF0000">
                    <a:alpha val="58000"/>
                  </a:srgb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https://data.wa.gov/Demographics/Electric-Vehicles-by-Manufacturer/958t-wifj</a:t>
            </a:r>
            <a:endParaRPr lang="en-US">
              <a:solidFill>
                <a:srgbClr val="FF0000">
                  <a:alpha val="58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D393459-1F0F-9F6D-91FD-5E6C15704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89" y="3427702"/>
            <a:ext cx="10546464" cy="3002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7CF03-8853-19EB-A522-B1847D6609EB}"/>
              </a:ext>
            </a:extLst>
          </p:cNvPr>
          <p:cNvSpPr txBox="1"/>
          <p:nvPr/>
        </p:nvSpPr>
        <p:spPr>
          <a:xfrm>
            <a:off x="9936000" y="6114000"/>
            <a:ext cx="176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highlight>
                  <a:srgbClr val="C0C0C0"/>
                </a:highlight>
              </a:rPr>
              <a:t>CSV dataset</a:t>
            </a:r>
          </a:p>
        </p:txBody>
      </p:sp>
    </p:spTree>
    <p:extLst>
      <p:ext uri="{BB962C8B-B14F-4D97-AF65-F5344CB8AC3E}">
        <p14:creationId xmlns:p14="http://schemas.microsoft.com/office/powerpoint/2010/main" val="414462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A4C7-8236-BED6-A7B7-6B14CD2D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</a:t>
            </a:r>
            <a:r>
              <a:rPr lang="en-US"/>
              <a:t>&gt; Dataflow</a:t>
            </a:r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62F6D1D0-CCBF-7F59-3E88-4DBD65A87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914" y="1294691"/>
            <a:ext cx="6570366" cy="5167010"/>
          </a:xfrm>
        </p:spPr>
      </p:pic>
    </p:spTree>
    <p:extLst>
      <p:ext uri="{BB962C8B-B14F-4D97-AF65-F5344CB8AC3E}">
        <p14:creationId xmlns:p14="http://schemas.microsoft.com/office/powerpoint/2010/main" val="246707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FB51-4E42-F4BA-709B-1AC1A9F9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Kafka and Spark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7C7E-FEB7-5488-B5CB-752A2BE2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96" y="4951118"/>
            <a:ext cx="10728325" cy="322737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We simulate the real-time processing by reading the CSV line by line and feed to Kafka Producer</a:t>
            </a:r>
          </a:p>
          <a:p>
            <a:r>
              <a:rPr lang="en-US">
                <a:solidFill>
                  <a:schemeClr val="tx1"/>
                </a:solidFill>
              </a:rPr>
              <a:t>Kafka Consumer will receive it and use Spark Streaming to insert data into Hive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5" descr="A picture containing text, shoji, crossword puzzle, tiled&#10;&#10;Description automatically generated">
            <a:extLst>
              <a:ext uri="{FF2B5EF4-FFF2-40B4-BE49-F238E27FC236}">
                <a16:creationId xmlns:a16="http://schemas.microsoft.com/office/drawing/2014/main" id="{34CC4A95-D64F-DB8D-C8B1-1E89DF94B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99" y="3470432"/>
            <a:ext cx="10323614" cy="1227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6EC50A-8D7B-55E1-7923-F4E9F77091BB}"/>
              </a:ext>
            </a:extLst>
          </p:cNvPr>
          <p:cNvSpPr txBox="1"/>
          <p:nvPr/>
        </p:nvSpPr>
        <p:spPr>
          <a:xfrm>
            <a:off x="10101110" y="3468332"/>
            <a:ext cx="176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highlight>
                  <a:srgbClr val="C0C0C0"/>
                </a:highlight>
              </a:rPr>
              <a:t>Workflow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FA2A41-C141-8BCF-7016-49C995B5E517}"/>
              </a:ext>
            </a:extLst>
          </p:cNvPr>
          <p:cNvSpPr txBox="1"/>
          <p:nvPr/>
        </p:nvSpPr>
        <p:spPr>
          <a:xfrm>
            <a:off x="719668" y="1269999"/>
            <a:ext cx="8805330" cy="1805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Why Kafka?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 distributed streaming platform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Publish and subscribe to a stream of records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Fault-tolerant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Process records as they occur in the stream</a:t>
            </a:r>
          </a:p>
        </p:txBody>
      </p:sp>
    </p:spTree>
    <p:extLst>
      <p:ext uri="{BB962C8B-B14F-4D97-AF65-F5344CB8AC3E}">
        <p14:creationId xmlns:p14="http://schemas.microsoft.com/office/powerpoint/2010/main" val="262464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10A0-FBA3-2829-BCED-57D7A80E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 And Spark SQL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9006-1E8C-CE34-D43A-1A5291CB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00" y="3118294"/>
            <a:ext cx="10728325" cy="412792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We want to find some interesting information from the data:</a:t>
            </a: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growth of EV in each year </a:t>
            </a: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Number of EV model each year </a:t>
            </a: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How many Plug-in Hybrid Electric Vehicles (PHEV), vs Battery Electric Vehicle (BEV)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Use Spark SQL to query the data from Hive tables</a:t>
            </a:r>
          </a:p>
          <a:p>
            <a:r>
              <a:rPr lang="en-US">
                <a:solidFill>
                  <a:schemeClr val="tx1"/>
                </a:solidFill>
              </a:rPr>
              <a:t>Save the result into Hive as tables</a:t>
            </a:r>
          </a:p>
          <a:p>
            <a:r>
              <a:rPr lang="en-US">
                <a:solidFill>
                  <a:schemeClr val="tx1"/>
                </a:solidFill>
              </a:rPr>
              <a:t>We can use that result tables to visualize</a:t>
            </a:r>
          </a:p>
          <a:p>
            <a:pPr marL="457200" lvl="1" indent="0">
              <a:buNone/>
            </a:pP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79DF6-2C14-5A0B-285C-96BBB7DDA63F}"/>
              </a:ext>
            </a:extLst>
          </p:cNvPr>
          <p:cNvSpPr txBox="1"/>
          <p:nvPr/>
        </p:nvSpPr>
        <p:spPr>
          <a:xfrm>
            <a:off x="719666" y="1128888"/>
            <a:ext cx="475544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Why Hive?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Structured data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Enable to write SQL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Designed for OLAP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C5DE515-2FE6-4A21-CE58-20CA567A6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679" y="889296"/>
            <a:ext cx="5551310" cy="2158407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0FB5CF12-7277-2E00-FA99-02C003C02AF3}"/>
              </a:ext>
            </a:extLst>
          </p:cNvPr>
          <p:cNvSpPr txBox="1"/>
          <p:nvPr/>
        </p:nvSpPr>
        <p:spPr>
          <a:xfrm>
            <a:off x="10171332" y="2738110"/>
            <a:ext cx="1764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highlight>
                  <a:srgbClr val="C0C0C0"/>
                </a:highlight>
              </a:rPr>
              <a:t>Hive table</a:t>
            </a:r>
          </a:p>
        </p:txBody>
      </p:sp>
    </p:spTree>
    <p:extLst>
      <p:ext uri="{BB962C8B-B14F-4D97-AF65-F5344CB8AC3E}">
        <p14:creationId xmlns:p14="http://schemas.microsoft.com/office/powerpoint/2010/main" val="81626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4095-6238-6374-03F9-A79D38D6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with Tableau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7F0F1F-8F98-ADC4-57B1-51675011D350}"/>
              </a:ext>
            </a:extLst>
          </p:cNvPr>
          <p:cNvSpPr txBox="1"/>
          <p:nvPr/>
        </p:nvSpPr>
        <p:spPr>
          <a:xfrm>
            <a:off x="633349" y="1338376"/>
            <a:ext cx="108305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Tableau is a visual analytics platform, used for reporting and analyzing vast volumes of data.</a:t>
            </a:r>
            <a:endParaRPr lang="en-US" sz="2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E6FBC-4120-6B21-3989-A776684E6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22" y="2287600"/>
            <a:ext cx="10728325" cy="322737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It helps to create different charts, graphs, maps, dashboards, and stories for visualizing</a:t>
            </a: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It can connect to several data sources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Simple,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no prior programming knowledge is needed</a:t>
            </a: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DA0AA59C-4879-CC3F-C6D4-C7EA2F6F1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50" y="4554899"/>
            <a:ext cx="2743200" cy="1550804"/>
          </a:xfrm>
          <a:prstGeom prst="rect">
            <a:avLst/>
          </a:prstGeom>
        </p:spPr>
      </p:pic>
      <p:pic>
        <p:nvPicPr>
          <p:cNvPr id="10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A2210249-A77D-7E60-601D-EECE1D4CF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39" y="4045211"/>
            <a:ext cx="2419350" cy="2200275"/>
          </a:xfrm>
          <a:prstGeom prst="rect">
            <a:avLst/>
          </a:prstGeom>
        </p:spPr>
      </p:pic>
      <p:pic>
        <p:nvPicPr>
          <p:cNvPr id="4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5D2B107A-204F-A775-51A1-B3CF24814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977" y="4042368"/>
            <a:ext cx="3713018" cy="20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3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90F001-2D75-4EFE-805F-3E6954B75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F7DA8-FD92-4ACF-9932-BF007E32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4F76F7D6-E5D2-44FA-B1FA-A1A61DF18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0554709" cy="6858000"/>
          </a:xfrm>
          <a:custGeom>
            <a:avLst/>
            <a:gdLst>
              <a:gd name="connsiteX0" fmla="*/ 678080 w 10554709"/>
              <a:gd name="connsiteY0" fmla="*/ 0 h 6858000"/>
              <a:gd name="connsiteX1" fmla="*/ 8939948 w 10554709"/>
              <a:gd name="connsiteY1" fmla="*/ 0 h 6858000"/>
              <a:gd name="connsiteX2" fmla="*/ 9088366 w 10554709"/>
              <a:gd name="connsiteY2" fmla="*/ 139640 h 6858000"/>
              <a:gd name="connsiteX3" fmla="*/ 10554709 w 10554709"/>
              <a:gd name="connsiteY3" fmla="*/ 3680162 h 6858000"/>
              <a:gd name="connsiteX4" fmla="*/ 9852869 w 10554709"/>
              <a:gd name="connsiteY4" fmla="*/ 6618597 h 6858000"/>
              <a:gd name="connsiteX5" fmla="*/ 9732509 w 10554709"/>
              <a:gd name="connsiteY5" fmla="*/ 6858000 h 6858000"/>
              <a:gd name="connsiteX6" fmla="*/ 0 w 10554709"/>
              <a:gd name="connsiteY6" fmla="*/ 6858000 h 6858000"/>
              <a:gd name="connsiteX7" fmla="*/ 0 w 10554709"/>
              <a:gd name="connsiteY7" fmla="*/ 893015 h 6858000"/>
              <a:gd name="connsiteX8" fmla="*/ 32877 w 10554709"/>
              <a:gd name="connsiteY8" fmla="*/ 837948 h 6858000"/>
              <a:gd name="connsiteX9" fmla="*/ 408715 w 10554709"/>
              <a:gd name="connsiteY9" fmla="*/ 3077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4709" h="6858000">
                <a:moveTo>
                  <a:pt x="678080" y="0"/>
                </a:moveTo>
                <a:lnTo>
                  <a:pt x="8939948" y="0"/>
                </a:lnTo>
                <a:lnTo>
                  <a:pt x="9088366" y="139640"/>
                </a:lnTo>
                <a:cubicBezTo>
                  <a:pt x="10103527" y="1150771"/>
                  <a:pt x="10554709" y="2302771"/>
                  <a:pt x="10554709" y="3680162"/>
                </a:cubicBezTo>
                <a:cubicBezTo>
                  <a:pt x="10554709" y="4782075"/>
                  <a:pt x="10354183" y="5717032"/>
                  <a:pt x="9852869" y="6618597"/>
                </a:cubicBezTo>
                <a:lnTo>
                  <a:pt x="9732509" y="6858000"/>
                </a:lnTo>
                <a:lnTo>
                  <a:pt x="0" y="6858000"/>
                </a:lnTo>
                <a:lnTo>
                  <a:pt x="0" y="893015"/>
                </a:lnTo>
                <a:lnTo>
                  <a:pt x="32877" y="837948"/>
                </a:lnTo>
                <a:cubicBezTo>
                  <a:pt x="149932" y="650048"/>
                  <a:pt x="274183" y="474695"/>
                  <a:pt x="408715" y="30770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D56D3-B8E5-5736-1911-E3F430F5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6911974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Demonstration</a:t>
            </a: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671E2FB4-7344-4400-973C-C4E1D46C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500000">
            <a:off x="9006897" y="392628"/>
            <a:ext cx="3095625" cy="2897543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1FB8159-23F1-529D-864B-963A9EA8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06" y="4204157"/>
            <a:ext cx="2024938" cy="2024938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B3A8221-3E56-B8C9-F48B-52758DB75BFA}"/>
              </a:ext>
            </a:extLst>
          </p:cNvPr>
          <p:cNvSpPr/>
          <p:nvPr/>
        </p:nvSpPr>
        <p:spPr>
          <a:xfrm>
            <a:off x="1656597" y="963859"/>
            <a:ext cx="8459165" cy="3076936"/>
          </a:xfrm>
          <a:prstGeom prst="wedgeRoundRectCallo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Now you can see how much 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electric vehicle growth in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recent years.</a:t>
            </a:r>
            <a:endParaRPr lang="en-US" sz="24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3200">
                <a:solidFill>
                  <a:schemeClr val="bg1"/>
                </a:solidFill>
                <a:ea typeface="+mn-lt"/>
                <a:cs typeface="+mn-lt"/>
              </a:rPr>
              <a:t>Interesting data, right?</a:t>
            </a:r>
          </a:p>
        </p:txBody>
      </p:sp>
      <p:pic>
        <p:nvPicPr>
          <p:cNvPr id="7" name="Picture 7" descr="A picture containing person, building, outdoor&#10;&#10;Description automatically generated">
            <a:extLst>
              <a:ext uri="{FF2B5EF4-FFF2-40B4-BE49-F238E27FC236}">
                <a16:creationId xmlns:a16="http://schemas.microsoft.com/office/drawing/2014/main" id="{69E04394-8FD0-7BDC-5B39-9FB8C26F7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929" y="1486633"/>
            <a:ext cx="3232385" cy="21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7859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9"/>
      </a:accent1>
      <a:accent2>
        <a:srgbClr val="9A3BB1"/>
      </a:accent2>
      <a:accent3>
        <a:srgbClr val="7B4DC3"/>
      </a:accent3>
      <a:accent4>
        <a:srgbClr val="4245B4"/>
      </a:accent4>
      <a:accent5>
        <a:srgbClr val="4D81C3"/>
      </a:accent5>
      <a:accent6>
        <a:srgbClr val="3BA1B1"/>
      </a:accent6>
      <a:hlink>
        <a:srgbClr val="3F63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BlobVTI</vt:lpstr>
      <vt:lpstr>The revolution of electric vehicle  Big  Data  Technology - Final  Project</vt:lpstr>
      <vt:lpstr>Agenda</vt:lpstr>
      <vt:lpstr>Overview &gt; Dataset</vt:lpstr>
      <vt:lpstr>Overview &gt; Dataflow</vt:lpstr>
      <vt:lpstr>Kafka and Spark Streaming</vt:lpstr>
      <vt:lpstr>Hive And Spark SQL </vt:lpstr>
      <vt:lpstr>Visualization with Tableau</vt:lpstr>
      <vt:lpstr>Demonstration</vt:lpstr>
      <vt:lpstr>PowerPoint Presentation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2022-12-17T17:32:02Z</dcterms:created>
  <dcterms:modified xsi:type="dcterms:W3CDTF">2022-12-20T00:21:08Z</dcterms:modified>
</cp:coreProperties>
</file>