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75" r:id="rId4"/>
    <p:sldId id="276" r:id="rId5"/>
    <p:sldId id="277" r:id="rId6"/>
    <p:sldId id="278" r:id="rId7"/>
    <p:sldId id="279" r:id="rId8"/>
    <p:sldId id="280" r:id="rId9"/>
    <p:sldId id="281" r:id="rId10"/>
    <p:sldId id="282" r:id="rId11"/>
    <p:sldId id="283" r:id="rId12"/>
    <p:sldId id="269" r:id="rId13"/>
    <p:sldId id="270" r:id="rId14"/>
    <p:sldId id="284" r:id="rId15"/>
    <p:sldId id="285" r:id="rId16"/>
    <p:sldId id="267" r:id="rId17"/>
    <p:sldId id="266" r:id="rId18"/>
    <p:sldId id="287" r:id="rId19"/>
    <p:sldId id="264" r:id="rId20"/>
    <p:sldId id="286"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559" autoAdjust="0"/>
  </p:normalViewPr>
  <p:slideViewPr>
    <p:cSldViewPr snapToGrid="0">
      <p:cViewPr varScale="1">
        <p:scale>
          <a:sx n="116" d="100"/>
          <a:sy n="116" d="100"/>
        </p:scale>
        <p:origin x="39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16/12/2019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16/12/2019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16/12/2019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16/12/2019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16/12/2019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atasheet4u.com/datasheet-pdf/MicrochipTechnology/PIC16F877A/pdf.php?id=511317" TargetMode="External"/><Relationship Id="rId3" Type="http://schemas.openxmlformats.org/officeDocument/2006/relationships/hyperlink" Target="https://iotmaker.vn/lcd-text-1602.html" TargetMode="External"/><Relationship Id="rId7" Type="http://schemas.openxmlformats.org/officeDocument/2006/relationships/hyperlink" Target="https://en.wikipedia.org/wiki/Buzzer" TargetMode="External"/><Relationship Id="rId2" Type="http://schemas.openxmlformats.org/officeDocument/2006/relationships/hyperlink" Target="http://www.picvietnam.com/" TargetMode="External"/><Relationship Id="rId1" Type="http://schemas.openxmlformats.org/officeDocument/2006/relationships/slideLayout" Target="../slideLayouts/slideLayout2.xml"/><Relationship Id="rId6" Type="http://schemas.openxmlformats.org/officeDocument/2006/relationships/hyperlink" Target="https://www.alldatasheet.com/datasheet-pdf/pdf/106291/ETC/7805.html" TargetMode="External"/><Relationship Id="rId5" Type="http://schemas.openxmlformats.org/officeDocument/2006/relationships/hyperlink" Target="https://iotmaker.vn/cam-bien-mua.html" TargetMode="External"/><Relationship Id="rId4" Type="http://schemas.openxmlformats.org/officeDocument/2006/relationships/hyperlink" Target="https://www.mouser.com/datasheet/2/758/DHT11-Technical-Data-Sheet-Translated-Version-1143054.pdf"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A822-7ACF-4B19-964F-1BCE1B2ECEEE}"/>
              </a:ext>
            </a:extLst>
          </p:cNvPr>
          <p:cNvSpPr>
            <a:spLocks noGrp="1"/>
          </p:cNvSpPr>
          <p:nvPr>
            <p:ph type="ctrTitle"/>
          </p:nvPr>
        </p:nvSpPr>
        <p:spPr>
          <a:xfrm>
            <a:off x="1911658" y="1739031"/>
            <a:ext cx="8244395" cy="1272790"/>
          </a:xfrm>
        </p:spPr>
        <p:txBody>
          <a:bodyPr>
            <a:normAutofit/>
          </a:bodyPr>
          <a:lstStyle/>
          <a:p>
            <a:pPr algn="ctr"/>
            <a:r>
              <a:rPr lang="vi-VN" sz="3200" dirty="0">
                <a:solidFill>
                  <a:srgbClr val="FFFF00"/>
                </a:solidFill>
              </a:rPr>
              <a:t>Máy đo nhiệt độ và độ ẩm kết hợp âm thanh dự báo mưa</a:t>
            </a:r>
            <a:endParaRPr lang="en-US" sz="3200" dirty="0">
              <a:solidFill>
                <a:srgbClr val="FFFF00"/>
              </a:solidFill>
            </a:endParaRPr>
          </a:p>
        </p:txBody>
      </p:sp>
      <p:sp>
        <p:nvSpPr>
          <p:cNvPr id="3" name="Subtitle 2">
            <a:extLst>
              <a:ext uri="{FF2B5EF4-FFF2-40B4-BE49-F238E27FC236}">
                <a16:creationId xmlns:a16="http://schemas.microsoft.com/office/drawing/2014/main" id="{CB653EE2-F769-41C4-B7B6-932F1B375955}"/>
              </a:ext>
            </a:extLst>
          </p:cNvPr>
          <p:cNvSpPr>
            <a:spLocks noGrp="1"/>
          </p:cNvSpPr>
          <p:nvPr>
            <p:ph type="subTitle" idx="1"/>
          </p:nvPr>
        </p:nvSpPr>
        <p:spPr>
          <a:xfrm>
            <a:off x="4245006" y="3120499"/>
            <a:ext cx="2991774" cy="508324"/>
          </a:xfrm>
        </p:spPr>
        <p:txBody>
          <a:bodyPr>
            <a:normAutofit fontScale="92500"/>
          </a:bodyPr>
          <a:lstStyle/>
          <a:p>
            <a:r>
              <a:rPr lang="vi-VN" b="1" i="1" u="sng" dirty="0">
                <a:solidFill>
                  <a:schemeClr val="accent3">
                    <a:lumMod val="75000"/>
                  </a:schemeClr>
                </a:solidFill>
              </a:rPr>
              <a:t>Gvhd : Bùi quốc Bảo</a:t>
            </a:r>
            <a:endParaRPr lang="en-US" b="1" i="1" u="sng" dirty="0">
              <a:solidFill>
                <a:schemeClr val="accent3">
                  <a:lumMod val="75000"/>
                </a:schemeClr>
              </a:solidFill>
            </a:endParaRPr>
          </a:p>
        </p:txBody>
      </p:sp>
      <p:sp>
        <p:nvSpPr>
          <p:cNvPr id="4" name="TextBox 3">
            <a:extLst>
              <a:ext uri="{FF2B5EF4-FFF2-40B4-BE49-F238E27FC236}">
                <a16:creationId xmlns:a16="http://schemas.microsoft.com/office/drawing/2014/main" id="{1F349E29-77D1-4BA2-9DF1-CB6C3DAC265A}"/>
              </a:ext>
            </a:extLst>
          </p:cNvPr>
          <p:cNvSpPr txBox="1"/>
          <p:nvPr/>
        </p:nvSpPr>
        <p:spPr>
          <a:xfrm>
            <a:off x="2691924" y="3800564"/>
            <a:ext cx="7264000" cy="2031325"/>
          </a:xfrm>
          <a:prstGeom prst="rect">
            <a:avLst/>
          </a:prstGeom>
          <a:noFill/>
        </p:spPr>
        <p:txBody>
          <a:bodyPr wrap="square" rtlCol="0">
            <a:spAutoFit/>
          </a:bodyPr>
          <a:lstStyle/>
          <a:p>
            <a:r>
              <a:rPr lang="vi-VN" dirty="0">
                <a:solidFill>
                  <a:schemeClr val="bg1">
                    <a:lumMod val="95000"/>
                    <a:lumOff val="5000"/>
                  </a:schemeClr>
                </a:solidFill>
              </a:rPr>
              <a:t>Nhóm : A04</a:t>
            </a:r>
          </a:p>
          <a:p>
            <a:r>
              <a:rPr lang="vi-VN" dirty="0">
                <a:solidFill>
                  <a:schemeClr val="bg1">
                    <a:lumMod val="95000"/>
                    <a:lumOff val="5000"/>
                  </a:schemeClr>
                </a:solidFill>
              </a:rPr>
              <a:t>Tổ : 6</a:t>
            </a:r>
          </a:p>
          <a:p>
            <a:r>
              <a:rPr lang="vi-VN" u="sng" dirty="0"/>
              <a:t>Thành viên :</a:t>
            </a:r>
          </a:p>
          <a:p>
            <a:r>
              <a:rPr lang="vi-VN" dirty="0"/>
              <a:t> </a:t>
            </a:r>
            <a:r>
              <a:rPr lang="vi-VN" dirty="0">
                <a:solidFill>
                  <a:schemeClr val="bg1"/>
                </a:solidFill>
              </a:rPr>
              <a:t>Trương Nguyễn </a:t>
            </a:r>
            <a:r>
              <a:rPr lang="vi-VN" dirty="0" smtClean="0">
                <a:solidFill>
                  <a:schemeClr val="bg1"/>
                </a:solidFill>
              </a:rPr>
              <a:t>Hoàng</a:t>
            </a:r>
            <a:r>
              <a:rPr lang="en-US" dirty="0" smtClean="0">
                <a:solidFill>
                  <a:schemeClr val="bg1"/>
                </a:solidFill>
              </a:rPr>
              <a:t>-</a:t>
            </a:r>
            <a:r>
              <a:rPr lang="vi-VN" dirty="0" smtClean="0">
                <a:solidFill>
                  <a:schemeClr val="bg1"/>
                </a:solidFill>
              </a:rPr>
              <a:t> </a:t>
            </a:r>
            <a:r>
              <a:rPr lang="vi-VN" dirty="0">
                <a:solidFill>
                  <a:schemeClr val="bg1"/>
                </a:solidFill>
              </a:rPr>
              <a:t>1711422</a:t>
            </a:r>
          </a:p>
          <a:p>
            <a:r>
              <a:rPr lang="en-US" dirty="0">
                <a:solidFill>
                  <a:schemeClr val="bg1"/>
                </a:solidFill>
              </a:rPr>
              <a:t> </a:t>
            </a:r>
            <a:r>
              <a:rPr lang="vi-VN" dirty="0" smtClean="0">
                <a:solidFill>
                  <a:schemeClr val="bg1"/>
                </a:solidFill>
              </a:rPr>
              <a:t>Võ </a:t>
            </a:r>
            <a:r>
              <a:rPr lang="vi-VN" dirty="0">
                <a:solidFill>
                  <a:schemeClr val="bg1"/>
                </a:solidFill>
              </a:rPr>
              <a:t>Mai Trí </a:t>
            </a:r>
            <a:r>
              <a:rPr lang="vi-VN" dirty="0" smtClean="0">
                <a:solidFill>
                  <a:schemeClr val="bg1"/>
                </a:solidFill>
              </a:rPr>
              <a:t>Luận</a:t>
            </a:r>
            <a:r>
              <a:rPr lang="en-US" dirty="0" smtClean="0">
                <a:solidFill>
                  <a:schemeClr val="bg1"/>
                </a:solidFill>
              </a:rPr>
              <a:t>-</a:t>
            </a:r>
            <a:r>
              <a:rPr lang="vi-VN" dirty="0" smtClean="0">
                <a:solidFill>
                  <a:schemeClr val="bg1"/>
                </a:solidFill>
              </a:rPr>
              <a:t> </a:t>
            </a:r>
            <a:r>
              <a:rPr lang="vi-VN" dirty="0">
                <a:solidFill>
                  <a:schemeClr val="bg1"/>
                </a:solidFill>
              </a:rPr>
              <a:t>1712083</a:t>
            </a:r>
          </a:p>
          <a:p>
            <a:r>
              <a:rPr lang="vi-VN" dirty="0">
                <a:solidFill>
                  <a:schemeClr val="bg1"/>
                </a:solidFill>
              </a:rPr>
              <a:t> </a:t>
            </a:r>
            <a:r>
              <a:rPr lang="vi-VN" dirty="0" smtClean="0">
                <a:solidFill>
                  <a:schemeClr val="bg1"/>
                </a:solidFill>
              </a:rPr>
              <a:t>Trịnh </a:t>
            </a:r>
            <a:r>
              <a:rPr lang="vi-VN" dirty="0">
                <a:solidFill>
                  <a:schemeClr val="bg1"/>
                </a:solidFill>
              </a:rPr>
              <a:t>Bá Phương </a:t>
            </a:r>
            <a:r>
              <a:rPr lang="vi-VN" dirty="0" smtClean="0">
                <a:solidFill>
                  <a:schemeClr val="bg1"/>
                </a:solidFill>
              </a:rPr>
              <a:t>Nam</a:t>
            </a:r>
            <a:r>
              <a:rPr lang="en-US" dirty="0" smtClean="0">
                <a:solidFill>
                  <a:schemeClr val="bg1"/>
                </a:solidFill>
              </a:rPr>
              <a:t>-</a:t>
            </a:r>
            <a:r>
              <a:rPr lang="vi-VN" dirty="0" smtClean="0">
                <a:solidFill>
                  <a:schemeClr val="bg1"/>
                </a:solidFill>
              </a:rPr>
              <a:t> 1712263</a:t>
            </a:r>
            <a:endParaRPr lang="en-US" dirty="0" smtClean="0">
              <a:solidFill>
                <a:schemeClr val="bg1"/>
              </a:solidFill>
            </a:endParaRPr>
          </a:p>
          <a:p>
            <a:r>
              <a:rPr lang="en-US" dirty="0">
                <a:solidFill>
                  <a:schemeClr val="bg1"/>
                </a:solidFill>
              </a:rPr>
              <a:t> </a:t>
            </a:r>
            <a:r>
              <a:rPr lang="vi-VN" dirty="0" smtClean="0">
                <a:solidFill>
                  <a:schemeClr val="bg1"/>
                </a:solidFill>
              </a:rPr>
              <a:t>Nguyễn </a:t>
            </a:r>
            <a:r>
              <a:rPr lang="vi-VN" dirty="0">
                <a:solidFill>
                  <a:schemeClr val="bg1"/>
                </a:solidFill>
              </a:rPr>
              <a:t>Thanh </a:t>
            </a:r>
            <a:r>
              <a:rPr lang="vi-VN" dirty="0" smtClean="0">
                <a:solidFill>
                  <a:schemeClr val="bg1"/>
                </a:solidFill>
              </a:rPr>
              <a:t>Long</a:t>
            </a:r>
            <a:r>
              <a:rPr lang="en-US" dirty="0" smtClean="0">
                <a:solidFill>
                  <a:schemeClr val="bg1"/>
                </a:solidFill>
              </a:rPr>
              <a:t>-</a:t>
            </a:r>
            <a:r>
              <a:rPr lang="vi-VN" dirty="0" smtClean="0">
                <a:solidFill>
                  <a:schemeClr val="bg1"/>
                </a:solidFill>
              </a:rPr>
              <a:t> </a:t>
            </a:r>
            <a:r>
              <a:rPr lang="vi-VN" dirty="0">
                <a:solidFill>
                  <a:schemeClr val="bg1"/>
                </a:solidFill>
              </a:rPr>
              <a:t>1712021</a:t>
            </a:r>
            <a:endParaRPr lang="en-US" dirty="0">
              <a:solidFill>
                <a:schemeClr val="bg1"/>
              </a:solidFill>
            </a:endParaRPr>
          </a:p>
        </p:txBody>
      </p:sp>
      <p:sp>
        <p:nvSpPr>
          <p:cNvPr id="5" name="TextBox 4">
            <a:extLst>
              <a:ext uri="{FF2B5EF4-FFF2-40B4-BE49-F238E27FC236}">
                <a16:creationId xmlns:a16="http://schemas.microsoft.com/office/drawing/2014/main" id="{FB1B2AF0-3266-48A5-8B48-8F3303574A20}"/>
              </a:ext>
            </a:extLst>
          </p:cNvPr>
          <p:cNvSpPr txBox="1"/>
          <p:nvPr/>
        </p:nvSpPr>
        <p:spPr>
          <a:xfrm>
            <a:off x="3756733" y="1089174"/>
            <a:ext cx="4554243" cy="830997"/>
          </a:xfrm>
          <a:prstGeom prst="rect">
            <a:avLst/>
          </a:prstGeom>
          <a:noFill/>
        </p:spPr>
        <p:txBody>
          <a:bodyPr wrap="square" rtlCol="0">
            <a:spAutoFit/>
          </a:bodyPr>
          <a:lstStyle/>
          <a:p>
            <a:r>
              <a:rPr lang="vi-VN" sz="4800" dirty="0">
                <a:solidFill>
                  <a:schemeClr val="accent6">
                    <a:lumMod val="50000"/>
                  </a:schemeClr>
                </a:solidFill>
              </a:rPr>
              <a:t>BÀI TẬP LỚN:</a:t>
            </a:r>
            <a:endParaRPr lang="en-US" sz="4800" dirty="0">
              <a:solidFill>
                <a:schemeClr val="accent6">
                  <a:lumMod val="50000"/>
                </a:schemeClr>
              </a:solidFill>
            </a:endParaRPr>
          </a:p>
        </p:txBody>
      </p:sp>
    </p:spTree>
    <p:extLst>
      <p:ext uri="{BB962C8B-B14F-4D97-AF65-F5344CB8AC3E}">
        <p14:creationId xmlns:p14="http://schemas.microsoft.com/office/powerpoint/2010/main" val="262911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73421"/>
            <a:ext cx="9905999" cy="614855"/>
          </a:xfrm>
        </p:spPr>
        <p:txBody>
          <a:bodyPr/>
          <a:lstStyle/>
          <a:p>
            <a:r>
              <a:rPr lang="en-US" b="1" dirty="0" err="1"/>
              <a:t>Sơ</a:t>
            </a:r>
            <a:r>
              <a:rPr lang="en-US" b="1" dirty="0"/>
              <a:t> </a:t>
            </a:r>
            <a:r>
              <a:rPr lang="en-US" b="1" dirty="0" err="1"/>
              <a:t>đô</a:t>
            </a:r>
            <a:r>
              <a:rPr lang="en-US" b="1" dirty="0"/>
              <a:t>̀ </a:t>
            </a:r>
            <a:r>
              <a:rPr lang="en-US" b="1" dirty="0" err="1"/>
              <a:t>mạch</a:t>
            </a:r>
            <a:r>
              <a:rPr lang="en-US" b="1" dirty="0"/>
              <a:t> chi </a:t>
            </a:r>
            <a:r>
              <a:rPr lang="en-US" b="1" dirty="0" err="1"/>
              <a:t>tiết</a:t>
            </a:r>
            <a:r>
              <a:rPr lang="en-US" b="1" dirty="0"/>
              <a:t>:</a:t>
            </a:r>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54724" y="788277"/>
            <a:ext cx="11366938" cy="5730764"/>
          </a:xfrm>
          <a:prstGeom prst="rect">
            <a:avLst/>
          </a:prstGeom>
          <a:noFill/>
          <a:ln>
            <a:noFill/>
          </a:ln>
        </p:spPr>
      </p:pic>
    </p:spTree>
    <p:extLst>
      <p:ext uri="{BB962C8B-B14F-4D97-AF65-F5344CB8AC3E}">
        <p14:creationId xmlns:p14="http://schemas.microsoft.com/office/powerpoint/2010/main" val="4180233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9905998" cy="54391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VI. </a:t>
            </a:r>
            <a:r>
              <a:rPr lang="en-US" dirty="0" err="1">
                <a:solidFill>
                  <a:srgbClr val="FF0000"/>
                </a:solidFill>
                <a:latin typeface="Times New Roman" panose="02020603050405020304" pitchFamily="18" charset="0"/>
                <a:cs typeface="Times New Roman" panose="02020603050405020304" pitchFamily="18" charset="0"/>
              </a:rPr>
              <a:t>Thiết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kế</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và</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thực</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hiện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phần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mềm</a:t>
            </a:r>
            <a:endParaRPr lang="en-US" dirty="0"/>
          </a:p>
        </p:txBody>
      </p:sp>
      <p:sp>
        <p:nvSpPr>
          <p:cNvPr id="3" name="Content Placeholder 2"/>
          <p:cNvSpPr>
            <a:spLocks noGrp="1"/>
          </p:cNvSpPr>
          <p:nvPr>
            <p:ph idx="1"/>
          </p:nvPr>
        </p:nvSpPr>
        <p:spPr>
          <a:xfrm>
            <a:off x="1141412" y="441434"/>
            <a:ext cx="9905999" cy="6416566"/>
          </a:xfrm>
        </p:spPr>
        <p:txBody>
          <a:bodyPr/>
          <a:lstStyle/>
          <a:p>
            <a:pPr lvl="0"/>
            <a:r>
              <a:rPr lang="en-US" dirty="0" err="1">
                <a:solidFill>
                  <a:srgbClr val="FFFF00"/>
                </a:solidFill>
              </a:rPr>
              <a:t>Yêu</a:t>
            </a:r>
            <a:r>
              <a:rPr lang="en-US" dirty="0">
                <a:solidFill>
                  <a:srgbClr val="FFFF00"/>
                </a:solidFill>
              </a:rPr>
              <a:t> </a:t>
            </a:r>
            <a:r>
              <a:rPr lang="en-US" dirty="0" err="1">
                <a:solidFill>
                  <a:srgbClr val="FFFF00"/>
                </a:solidFill>
              </a:rPr>
              <a:t>cầu</a:t>
            </a:r>
            <a:r>
              <a:rPr lang="en-US" dirty="0">
                <a:solidFill>
                  <a:srgbClr val="FFFF00"/>
                </a:solidFill>
              </a:rPr>
              <a:t> </a:t>
            </a:r>
            <a:r>
              <a:rPr lang="en-US" dirty="0" err="1">
                <a:solidFill>
                  <a:srgbClr val="FFFF00"/>
                </a:solidFill>
              </a:rPr>
              <a:t>đặt</a:t>
            </a:r>
            <a:r>
              <a:rPr lang="en-US" dirty="0">
                <a:solidFill>
                  <a:srgbClr val="FFFF00"/>
                </a:solidFill>
              </a:rPr>
              <a:t> </a:t>
            </a:r>
            <a:r>
              <a:rPr lang="en-US" dirty="0" err="1">
                <a:solidFill>
                  <a:srgbClr val="FFFF00"/>
                </a:solidFill>
              </a:rPr>
              <a:t>ra</a:t>
            </a:r>
            <a:r>
              <a:rPr lang="en-US" dirty="0">
                <a:solidFill>
                  <a:srgbClr val="FFFF00"/>
                </a:solidFill>
              </a:rPr>
              <a:t>: </a:t>
            </a:r>
          </a:p>
          <a:p>
            <a:pPr lvl="0"/>
            <a:r>
              <a:rPr lang="en-US" dirty="0" err="1"/>
              <a:t>Giao</a:t>
            </a:r>
            <a:r>
              <a:rPr lang="en-US" dirty="0"/>
              <a:t> </a:t>
            </a:r>
            <a:r>
              <a:rPr lang="en-US" dirty="0" err="1"/>
              <a:t>tiếp</a:t>
            </a:r>
            <a:r>
              <a:rPr lang="en-US" dirty="0"/>
              <a:t> </a:t>
            </a:r>
            <a:r>
              <a:rPr lang="en-US" dirty="0" err="1"/>
              <a:t>với</a:t>
            </a:r>
            <a:r>
              <a:rPr lang="en-US" dirty="0"/>
              <a:t> DHT11 </a:t>
            </a:r>
            <a:r>
              <a:rPr lang="en-US" dirty="0" err="1"/>
              <a:t>theo</a:t>
            </a:r>
            <a:r>
              <a:rPr lang="en-US" dirty="0"/>
              <a:t> </a:t>
            </a:r>
            <a:r>
              <a:rPr lang="en-US" dirty="0" err="1"/>
              <a:t>chuẩn</a:t>
            </a:r>
            <a:r>
              <a:rPr lang="en-US" dirty="0"/>
              <a:t> 1 </a:t>
            </a:r>
            <a:r>
              <a:rPr lang="en-US" dirty="0" err="1"/>
              <a:t>dây</a:t>
            </a:r>
            <a:endParaRPr lang="en-US" dirty="0"/>
          </a:p>
          <a:p>
            <a:pPr lvl="0"/>
            <a:r>
              <a:rPr lang="en-US" dirty="0" err="1"/>
              <a:t>Đọc</a:t>
            </a:r>
            <a:r>
              <a:rPr lang="en-US" dirty="0"/>
              <a:t> </a:t>
            </a:r>
            <a:r>
              <a:rPr lang="en-US" dirty="0" err="1"/>
              <a:t>cảm</a:t>
            </a:r>
            <a:r>
              <a:rPr lang="en-US" dirty="0"/>
              <a:t> </a:t>
            </a:r>
            <a:r>
              <a:rPr lang="en-US" dirty="0" err="1"/>
              <a:t>biến</a:t>
            </a:r>
            <a:r>
              <a:rPr lang="en-US" dirty="0"/>
              <a:t> </a:t>
            </a:r>
            <a:r>
              <a:rPr lang="en-US" dirty="0" err="1"/>
              <a:t>mưa</a:t>
            </a:r>
            <a:r>
              <a:rPr lang="en-US" dirty="0"/>
              <a:t> </a:t>
            </a:r>
            <a:r>
              <a:rPr lang="en-US" dirty="0" err="1" smtClean="0"/>
              <a:t>xuất</a:t>
            </a:r>
            <a:r>
              <a:rPr lang="en-US" dirty="0" smtClean="0"/>
              <a:t> </a:t>
            </a:r>
            <a:r>
              <a:rPr lang="en-US" dirty="0" err="1"/>
              <a:t>ra</a:t>
            </a:r>
            <a:r>
              <a:rPr lang="en-US" dirty="0"/>
              <a:t> </a:t>
            </a:r>
            <a:r>
              <a:rPr lang="en-US" dirty="0" err="1"/>
              <a:t>còi</a:t>
            </a:r>
            <a:r>
              <a:rPr lang="en-US" dirty="0"/>
              <a:t> </a:t>
            </a:r>
            <a:r>
              <a:rPr lang="en-US" dirty="0" err="1"/>
              <a:t>và</a:t>
            </a:r>
            <a:r>
              <a:rPr lang="en-US" dirty="0"/>
              <a:t> </a:t>
            </a:r>
            <a:r>
              <a:rPr lang="en-US" dirty="0" err="1"/>
              <a:t>đèn</a:t>
            </a:r>
            <a:endParaRPr lang="en-US" dirty="0"/>
          </a:p>
          <a:p>
            <a:pPr lvl="0"/>
            <a:r>
              <a:rPr lang="en-US" dirty="0" err="1">
                <a:solidFill>
                  <a:srgbClr val="FFFF00"/>
                </a:solidFill>
              </a:rPr>
              <a:t>Phân</a:t>
            </a:r>
            <a:r>
              <a:rPr lang="en-US" dirty="0">
                <a:solidFill>
                  <a:srgbClr val="FFFF00"/>
                </a:solidFill>
              </a:rPr>
              <a:t> </a:t>
            </a:r>
            <a:r>
              <a:rPr lang="en-US" dirty="0" err="1">
                <a:solidFill>
                  <a:srgbClr val="FFFF00"/>
                </a:solidFill>
              </a:rPr>
              <a:t>tích</a:t>
            </a:r>
            <a:r>
              <a:rPr lang="en-US" dirty="0">
                <a:solidFill>
                  <a:srgbClr val="FFFF00"/>
                </a:solidFill>
              </a:rPr>
              <a:t>:</a:t>
            </a:r>
          </a:p>
          <a:p>
            <a:r>
              <a:rPr lang="en-US" dirty="0"/>
              <a:t>-</a:t>
            </a:r>
            <a:r>
              <a:rPr lang="en-US" dirty="0" err="1"/>
              <a:t>Lưu</a:t>
            </a:r>
            <a:r>
              <a:rPr lang="en-US" dirty="0"/>
              <a:t> </a:t>
            </a:r>
            <a:r>
              <a:rPr lang="en-US" dirty="0" err="1"/>
              <a:t>đồ</a:t>
            </a:r>
            <a:r>
              <a:rPr lang="en-US" dirty="0"/>
              <a:t> </a:t>
            </a:r>
            <a:r>
              <a:rPr lang="en-US" dirty="0" err="1"/>
              <a:t>giải</a:t>
            </a:r>
            <a:r>
              <a:rPr lang="en-US" dirty="0"/>
              <a:t> </a:t>
            </a:r>
            <a:r>
              <a:rPr lang="en-US" dirty="0" err="1"/>
              <a:t>thuật</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6722076" y="498174"/>
            <a:ext cx="4432027" cy="6280998"/>
          </a:xfrm>
          <a:prstGeom prst="rect">
            <a:avLst/>
          </a:prstGeom>
        </p:spPr>
      </p:pic>
    </p:spTree>
    <p:extLst>
      <p:ext uri="{BB962C8B-B14F-4D97-AF65-F5344CB8AC3E}">
        <p14:creationId xmlns:p14="http://schemas.microsoft.com/office/powerpoint/2010/main" val="3008255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96614"/>
            <a:ext cx="9905999" cy="5294587"/>
          </a:xfrm>
        </p:spPr>
        <p:txBody>
          <a:bodyPr/>
          <a:lstStyle/>
          <a:p>
            <a:pPr marL="0" indent="0">
              <a:buNone/>
            </a:pPr>
            <a:r>
              <a:rPr lang="en-US" dirty="0" smtClean="0">
                <a:solidFill>
                  <a:srgbClr val="FFFF00"/>
                </a:solidFill>
                <a:latin typeface="Times New Roman" panose="02020603050405020304" pitchFamily="18" charset="0"/>
                <a:cs typeface="Times New Roman" panose="02020603050405020304" pitchFamily="18" charset="0"/>
              </a:rPr>
              <a:t>1.DHT11</a:t>
            </a:r>
          </a:p>
          <a:p>
            <a:endParaRPr lang="en-US" dirty="0"/>
          </a:p>
        </p:txBody>
      </p:sp>
      <p:pic>
        <p:nvPicPr>
          <p:cNvPr id="4" name="Picture 3" descr="[​IMG]"/>
          <p:cNvPicPr/>
          <p:nvPr/>
        </p:nvPicPr>
        <p:blipFill>
          <a:blip r:embed="rId2">
            <a:extLst>
              <a:ext uri="{28A0092B-C50C-407E-A947-70E740481C1C}">
                <a14:useLocalDpi xmlns:a14="http://schemas.microsoft.com/office/drawing/2010/main" val="0"/>
              </a:ext>
            </a:extLst>
          </a:blip>
          <a:srcRect/>
          <a:stretch>
            <a:fillRect/>
          </a:stretch>
        </p:blipFill>
        <p:spPr bwMode="auto">
          <a:xfrm>
            <a:off x="1257185" y="1029730"/>
            <a:ext cx="9543824" cy="4848181"/>
          </a:xfrm>
          <a:prstGeom prst="rect">
            <a:avLst/>
          </a:prstGeom>
          <a:noFill/>
          <a:ln>
            <a:noFill/>
          </a:ln>
        </p:spPr>
      </p:pic>
    </p:spTree>
    <p:extLst>
      <p:ext uri="{BB962C8B-B14F-4D97-AF65-F5344CB8AC3E}">
        <p14:creationId xmlns:p14="http://schemas.microsoft.com/office/powerpoint/2010/main" val="236654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42" y="169483"/>
            <a:ext cx="9905998" cy="374427"/>
          </a:xfrm>
        </p:spPr>
        <p:txBody>
          <a:bodyPr>
            <a:normAutofit fontScale="90000"/>
          </a:bodyPr>
          <a:lstStyle/>
          <a:p>
            <a:r>
              <a:rPr lang="en-US" sz="2400" dirty="0" smtClean="0">
                <a:solidFill>
                  <a:srgbClr val="FFFF00"/>
                </a:solidFill>
              </a:rPr>
              <a:t>1.DHT11</a:t>
            </a:r>
            <a:endParaRPr lang="en-US" sz="2400" dirty="0">
              <a:solidFill>
                <a:srgbClr val="FFFF00"/>
              </a:solidFill>
            </a:endParaRPr>
          </a:p>
        </p:txBody>
      </p:sp>
      <p:pic>
        <p:nvPicPr>
          <p:cNvPr id="4" name="Content Placeholder 3" descr="[​IM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682" y="1134836"/>
            <a:ext cx="6034987" cy="5249634"/>
          </a:xfrm>
          <a:prstGeom prst="rect">
            <a:avLst/>
          </a:prstGeom>
          <a:noFill/>
          <a:ln>
            <a:noFill/>
          </a:ln>
        </p:spPr>
      </p:pic>
      <p:pic>
        <p:nvPicPr>
          <p:cNvPr id="5" name="Picture 4" descr="[​IMG]"/>
          <p:cNvPicPr/>
          <p:nvPr/>
        </p:nvPicPr>
        <p:blipFill>
          <a:blip r:embed="rId3">
            <a:extLst>
              <a:ext uri="{28A0092B-C50C-407E-A947-70E740481C1C}">
                <a14:useLocalDpi xmlns:a14="http://schemas.microsoft.com/office/drawing/2010/main" val="0"/>
              </a:ext>
            </a:extLst>
          </a:blip>
          <a:srcRect/>
          <a:stretch>
            <a:fillRect/>
          </a:stretch>
        </p:blipFill>
        <p:spPr bwMode="auto">
          <a:xfrm>
            <a:off x="6227379" y="1134837"/>
            <a:ext cx="5964621" cy="5249633"/>
          </a:xfrm>
          <a:prstGeom prst="rect">
            <a:avLst/>
          </a:prstGeom>
          <a:noFill/>
          <a:ln>
            <a:noFill/>
          </a:ln>
        </p:spPr>
      </p:pic>
      <p:sp>
        <p:nvSpPr>
          <p:cNvPr id="3" name="TextBox 2"/>
          <p:cNvSpPr txBox="1"/>
          <p:nvPr/>
        </p:nvSpPr>
        <p:spPr>
          <a:xfrm>
            <a:off x="969580" y="765504"/>
            <a:ext cx="3831020" cy="369332"/>
          </a:xfrm>
          <a:prstGeom prst="rect">
            <a:avLst/>
          </a:prstGeom>
          <a:noFill/>
        </p:spPr>
        <p:txBody>
          <a:bodyPr wrap="square" rtlCol="0">
            <a:spAutoFit/>
          </a:bodyPr>
          <a:lstStyle/>
          <a:p>
            <a:pPr algn="ctr"/>
            <a:r>
              <a:rPr lang="en-US" dirty="0" smtClean="0">
                <a:solidFill>
                  <a:schemeClr val="bg1"/>
                </a:solidFill>
              </a:rPr>
              <a:t>BIT 0</a:t>
            </a:r>
            <a:endParaRPr lang="en-US" dirty="0">
              <a:solidFill>
                <a:schemeClr val="bg1"/>
              </a:solidFill>
            </a:endParaRPr>
          </a:p>
        </p:txBody>
      </p:sp>
      <p:sp>
        <p:nvSpPr>
          <p:cNvPr id="6" name="TextBox 5"/>
          <p:cNvSpPr txBox="1"/>
          <p:nvPr/>
        </p:nvSpPr>
        <p:spPr>
          <a:xfrm>
            <a:off x="6511160" y="765504"/>
            <a:ext cx="5186854" cy="369332"/>
          </a:xfrm>
          <a:prstGeom prst="rect">
            <a:avLst/>
          </a:prstGeom>
          <a:noFill/>
        </p:spPr>
        <p:txBody>
          <a:bodyPr wrap="square" rtlCol="0">
            <a:spAutoFit/>
          </a:bodyPr>
          <a:lstStyle/>
          <a:p>
            <a:pPr algn="ctr"/>
            <a:r>
              <a:rPr lang="en-US" dirty="0" smtClean="0">
                <a:solidFill>
                  <a:schemeClr val="bg1"/>
                </a:solidFill>
              </a:rPr>
              <a:t>BIT 1</a:t>
            </a:r>
            <a:endParaRPr lang="en-US" dirty="0">
              <a:solidFill>
                <a:schemeClr val="bg1"/>
              </a:solidFill>
            </a:endParaRPr>
          </a:p>
        </p:txBody>
      </p:sp>
    </p:spTree>
    <p:extLst>
      <p:ext uri="{BB962C8B-B14F-4D97-AF65-F5344CB8AC3E}">
        <p14:creationId xmlns:p14="http://schemas.microsoft.com/office/powerpoint/2010/main" val="180722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695" y="0"/>
            <a:ext cx="9905998" cy="874986"/>
          </a:xfrm>
        </p:spPr>
        <p:txBody>
          <a:bodyPr/>
          <a:lstStyle/>
          <a:p>
            <a:r>
              <a:rPr lang="en-US" dirty="0" smtClean="0">
                <a:solidFill>
                  <a:srgbClr val="FFFF00"/>
                </a:solidFill>
              </a:rPr>
              <a:t>2.CảM </a:t>
            </a:r>
            <a:r>
              <a:rPr lang="en-US" dirty="0" err="1" smtClean="0">
                <a:solidFill>
                  <a:srgbClr val="FFFF00"/>
                </a:solidFill>
              </a:rPr>
              <a:t>biến</a:t>
            </a:r>
            <a:r>
              <a:rPr lang="en-US" dirty="0" smtClean="0">
                <a:solidFill>
                  <a:srgbClr val="FFFF00"/>
                </a:solidFill>
              </a:rPr>
              <a:t> </a:t>
            </a:r>
            <a:r>
              <a:rPr lang="en-US" dirty="0" err="1" smtClean="0">
                <a:solidFill>
                  <a:srgbClr val="FFFF00"/>
                </a:solidFill>
              </a:rPr>
              <a:t>mưa</a:t>
            </a:r>
            <a:endParaRPr lang="en-US" dirty="0">
              <a:solidFill>
                <a:srgbClr val="FFFF00"/>
              </a:solidFill>
            </a:endParaRPr>
          </a:p>
        </p:txBody>
      </p:sp>
      <p:sp>
        <p:nvSpPr>
          <p:cNvPr id="3" name="Content Placeholder 2"/>
          <p:cNvSpPr>
            <a:spLocks noGrp="1"/>
          </p:cNvSpPr>
          <p:nvPr>
            <p:ph idx="1"/>
          </p:nvPr>
        </p:nvSpPr>
        <p:spPr>
          <a:xfrm>
            <a:off x="920695" y="720231"/>
            <a:ext cx="11045333" cy="5853989"/>
          </a:xfrm>
        </p:spPr>
        <p:txBody>
          <a:bodyPr>
            <a:normAutofit/>
          </a:bodyPr>
          <a:lstStyle/>
          <a:p>
            <a:r>
              <a:rPr lang="en-US" sz="3000" dirty="0" err="1" smtClean="0"/>
              <a:t>Cảm</a:t>
            </a:r>
            <a:r>
              <a:rPr lang="en-US" sz="3000" dirty="0" smtClean="0"/>
              <a:t> </a:t>
            </a:r>
            <a:r>
              <a:rPr lang="en-US" sz="3000" dirty="0" err="1"/>
              <a:t>biến</a:t>
            </a:r>
            <a:r>
              <a:rPr lang="en-US" sz="3000" dirty="0"/>
              <a:t> </a:t>
            </a:r>
            <a:r>
              <a:rPr lang="en-US" sz="3000" dirty="0" err="1"/>
              <a:t>mưa</a:t>
            </a:r>
            <a:r>
              <a:rPr lang="en-US" sz="3000" dirty="0"/>
              <a:t> </a:t>
            </a:r>
            <a:r>
              <a:rPr lang="en-US" sz="3000" dirty="0" err="1"/>
              <a:t>có</a:t>
            </a:r>
            <a:r>
              <a:rPr lang="en-US" sz="3000" dirty="0"/>
              <a:t> 2 </a:t>
            </a:r>
            <a:r>
              <a:rPr lang="en-US" sz="3000" dirty="0" err="1"/>
              <a:t>chân</a:t>
            </a:r>
            <a:r>
              <a:rPr lang="en-US" sz="3000" dirty="0"/>
              <a:t> digital </a:t>
            </a:r>
            <a:r>
              <a:rPr lang="en-US" sz="3000" dirty="0" err="1"/>
              <a:t>và</a:t>
            </a:r>
            <a:r>
              <a:rPr lang="en-US" sz="3000" dirty="0"/>
              <a:t> analog. </a:t>
            </a:r>
            <a:r>
              <a:rPr lang="en-US" sz="3000" dirty="0" err="1"/>
              <a:t>Chân</a:t>
            </a:r>
            <a:r>
              <a:rPr lang="en-US" sz="3000" dirty="0"/>
              <a:t> digital </a:t>
            </a:r>
            <a:r>
              <a:rPr lang="en-US" sz="3000" dirty="0" err="1"/>
              <a:t>báo</a:t>
            </a:r>
            <a:r>
              <a:rPr lang="en-US" sz="3000" dirty="0"/>
              <a:t> </a:t>
            </a:r>
            <a:r>
              <a:rPr lang="en-US" sz="3000" dirty="0" err="1"/>
              <a:t>về</a:t>
            </a:r>
            <a:r>
              <a:rPr lang="en-US" sz="3000" dirty="0"/>
              <a:t> </a:t>
            </a:r>
            <a:r>
              <a:rPr lang="en-US" sz="3000" dirty="0" err="1"/>
              <a:t>giá</a:t>
            </a:r>
            <a:r>
              <a:rPr lang="en-US" sz="3000" dirty="0"/>
              <a:t> </a:t>
            </a:r>
            <a:r>
              <a:rPr lang="en-US" sz="3000" dirty="0" err="1"/>
              <a:t>trị</a:t>
            </a:r>
            <a:r>
              <a:rPr lang="en-US" sz="3000" dirty="0"/>
              <a:t> 0 </a:t>
            </a:r>
            <a:r>
              <a:rPr lang="en-US" sz="3000" dirty="0" err="1"/>
              <a:t>hoặc</a:t>
            </a:r>
            <a:r>
              <a:rPr lang="en-US" sz="3000" dirty="0"/>
              <a:t> 1, </a:t>
            </a:r>
            <a:r>
              <a:rPr lang="en-US" sz="3000" dirty="0" err="1"/>
              <a:t>còn</a:t>
            </a:r>
            <a:r>
              <a:rPr lang="en-US" sz="3000" dirty="0"/>
              <a:t> </a:t>
            </a:r>
            <a:r>
              <a:rPr lang="en-US" sz="3000" dirty="0" err="1"/>
              <a:t>chân</a:t>
            </a:r>
            <a:r>
              <a:rPr lang="en-US" sz="3000" dirty="0"/>
              <a:t> analog </a:t>
            </a:r>
            <a:r>
              <a:rPr lang="en-US" sz="3000" dirty="0" err="1"/>
              <a:t>có</a:t>
            </a:r>
            <a:r>
              <a:rPr lang="en-US" sz="3000" dirty="0"/>
              <a:t> </a:t>
            </a:r>
            <a:r>
              <a:rPr lang="en-US" sz="3000" dirty="0" err="1" smtClean="0"/>
              <a:t>thể</a:t>
            </a:r>
            <a:r>
              <a:rPr lang="en-US" sz="3000" dirty="0" smtClean="0"/>
              <a:t> </a:t>
            </a:r>
            <a:r>
              <a:rPr lang="en-US" sz="3000" dirty="0" err="1"/>
              <a:t>báo</a:t>
            </a:r>
            <a:r>
              <a:rPr lang="en-US" sz="3000" dirty="0"/>
              <a:t> </a:t>
            </a:r>
            <a:r>
              <a:rPr lang="en-US" sz="3000" dirty="0" err="1"/>
              <a:t>về</a:t>
            </a:r>
            <a:r>
              <a:rPr lang="en-US" sz="3000" dirty="0"/>
              <a:t> </a:t>
            </a:r>
            <a:r>
              <a:rPr lang="en-US" sz="3000" dirty="0" err="1"/>
              <a:t>lưu</a:t>
            </a:r>
            <a:r>
              <a:rPr lang="en-US" sz="3000" dirty="0"/>
              <a:t> </a:t>
            </a:r>
            <a:r>
              <a:rPr lang="en-US" sz="3000" dirty="0" err="1"/>
              <a:t>lượng</a:t>
            </a:r>
            <a:r>
              <a:rPr lang="en-US" sz="3000" dirty="0"/>
              <a:t> </a:t>
            </a:r>
            <a:r>
              <a:rPr lang="en-US" sz="3000" dirty="0" err="1"/>
              <a:t>mưa</a:t>
            </a:r>
            <a:r>
              <a:rPr lang="en-US" sz="3000" dirty="0"/>
              <a:t>. </a:t>
            </a:r>
            <a:r>
              <a:rPr lang="en-US" sz="3000" dirty="0" err="1"/>
              <a:t>Trong</a:t>
            </a:r>
            <a:r>
              <a:rPr lang="en-US" sz="3000" dirty="0"/>
              <a:t> BTL </a:t>
            </a:r>
            <a:r>
              <a:rPr lang="en-US" sz="3000" dirty="0" err="1"/>
              <a:t>này</a:t>
            </a:r>
            <a:r>
              <a:rPr lang="en-US" sz="3000" dirty="0"/>
              <a:t> </a:t>
            </a:r>
            <a:r>
              <a:rPr lang="en-US" sz="3000" dirty="0" err="1"/>
              <a:t>sử</a:t>
            </a:r>
            <a:r>
              <a:rPr lang="en-US" sz="3000" dirty="0"/>
              <a:t> </a:t>
            </a:r>
            <a:r>
              <a:rPr lang="en-US" sz="3000" dirty="0" err="1"/>
              <a:t>dụng</a:t>
            </a:r>
            <a:r>
              <a:rPr lang="en-US" sz="3000" dirty="0"/>
              <a:t> </a:t>
            </a:r>
            <a:r>
              <a:rPr lang="en-US" sz="3000" dirty="0" err="1"/>
              <a:t>chân</a:t>
            </a:r>
            <a:r>
              <a:rPr lang="en-US" sz="3000" dirty="0"/>
              <a:t> digital. </a:t>
            </a:r>
            <a:r>
              <a:rPr lang="en-US" sz="3000" dirty="0" err="1"/>
              <a:t>Khi</a:t>
            </a:r>
            <a:r>
              <a:rPr lang="en-US" sz="3000" dirty="0"/>
              <a:t> </a:t>
            </a:r>
            <a:r>
              <a:rPr lang="en-US" sz="3000" dirty="0" err="1"/>
              <a:t>chân</a:t>
            </a:r>
            <a:r>
              <a:rPr lang="en-US" sz="3000" dirty="0"/>
              <a:t> digital ở </a:t>
            </a:r>
            <a:r>
              <a:rPr lang="en-US" sz="3000" dirty="0" err="1"/>
              <a:t>mức</a:t>
            </a:r>
            <a:r>
              <a:rPr lang="en-US" sz="3000" dirty="0"/>
              <a:t> 1 (</a:t>
            </a:r>
            <a:r>
              <a:rPr lang="en-US" sz="3000" dirty="0" err="1"/>
              <a:t>không</a:t>
            </a:r>
            <a:r>
              <a:rPr lang="en-US" sz="3000" dirty="0"/>
              <a:t> </a:t>
            </a:r>
            <a:r>
              <a:rPr lang="en-US" sz="3000" dirty="0" err="1"/>
              <a:t>mưa</a:t>
            </a:r>
            <a:r>
              <a:rPr lang="en-US" sz="3000" dirty="0"/>
              <a:t>) </a:t>
            </a:r>
            <a:r>
              <a:rPr lang="en-US" sz="3000" dirty="0" err="1"/>
              <a:t>báo</a:t>
            </a:r>
            <a:r>
              <a:rPr lang="en-US" sz="3000" dirty="0"/>
              <a:t> </a:t>
            </a:r>
            <a:r>
              <a:rPr lang="en-US" sz="3000" dirty="0" err="1"/>
              <a:t>lên</a:t>
            </a:r>
            <a:r>
              <a:rPr lang="en-US" sz="3000" dirty="0"/>
              <a:t> LCD ”TROI KHONG MUA”, </a:t>
            </a:r>
            <a:r>
              <a:rPr lang="en-US" sz="3000" dirty="0" err="1"/>
              <a:t>khi</a:t>
            </a:r>
            <a:r>
              <a:rPr lang="en-US" sz="3000" dirty="0"/>
              <a:t> digital ở </a:t>
            </a:r>
            <a:r>
              <a:rPr lang="en-US" sz="3000" dirty="0" err="1"/>
              <a:t>mức</a:t>
            </a:r>
            <a:r>
              <a:rPr lang="en-US" sz="3000" dirty="0"/>
              <a:t> 0 (</a:t>
            </a:r>
            <a:r>
              <a:rPr lang="en-US" sz="3000" dirty="0" err="1"/>
              <a:t>có</a:t>
            </a:r>
            <a:r>
              <a:rPr lang="en-US" sz="3000" dirty="0"/>
              <a:t> </a:t>
            </a:r>
            <a:r>
              <a:rPr lang="en-US" sz="3000" dirty="0" err="1"/>
              <a:t>mưa</a:t>
            </a:r>
            <a:r>
              <a:rPr lang="en-US" sz="3000" dirty="0"/>
              <a:t>) </a:t>
            </a:r>
            <a:r>
              <a:rPr lang="en-US" sz="3000" dirty="0" err="1"/>
              <a:t>sử</a:t>
            </a:r>
            <a:r>
              <a:rPr lang="en-US" sz="3000" dirty="0"/>
              <a:t> </a:t>
            </a:r>
            <a:r>
              <a:rPr lang="en-US" sz="3000" dirty="0" err="1"/>
              <a:t>dụng</a:t>
            </a:r>
            <a:r>
              <a:rPr lang="en-US" sz="3000" dirty="0"/>
              <a:t> MCU </a:t>
            </a:r>
            <a:r>
              <a:rPr lang="en-US" sz="3000" dirty="0" err="1"/>
              <a:t>để</a:t>
            </a:r>
            <a:r>
              <a:rPr lang="en-US" sz="3000" dirty="0"/>
              <a:t> </a:t>
            </a:r>
            <a:r>
              <a:rPr lang="en-US" sz="3000" dirty="0" err="1"/>
              <a:t>bật</a:t>
            </a:r>
            <a:r>
              <a:rPr lang="en-US" sz="3000" dirty="0"/>
              <a:t> </a:t>
            </a:r>
            <a:r>
              <a:rPr lang="en-US" sz="3000" dirty="0" err="1"/>
              <a:t>và</a:t>
            </a:r>
            <a:r>
              <a:rPr lang="en-US" sz="3000" dirty="0"/>
              <a:t> </a:t>
            </a:r>
            <a:r>
              <a:rPr lang="en-US" sz="3000" dirty="0" err="1" smtClean="0"/>
              <a:t>led,buzzer</a:t>
            </a:r>
            <a:r>
              <a:rPr lang="en-US" sz="3000" dirty="0" smtClean="0"/>
              <a:t> </a:t>
            </a:r>
            <a:r>
              <a:rPr lang="en-US" sz="3000" dirty="0" err="1"/>
              <a:t>đồng</a:t>
            </a:r>
            <a:r>
              <a:rPr lang="en-US" sz="3000" dirty="0"/>
              <a:t> </a:t>
            </a:r>
            <a:r>
              <a:rPr lang="en-US" sz="3000" dirty="0" err="1"/>
              <a:t>thời</a:t>
            </a:r>
            <a:r>
              <a:rPr lang="en-US" sz="3000" dirty="0"/>
              <a:t> </a:t>
            </a:r>
            <a:r>
              <a:rPr lang="en-US" sz="3000" dirty="0" err="1"/>
              <a:t>hiện</a:t>
            </a:r>
            <a:r>
              <a:rPr lang="en-US" sz="3000" dirty="0"/>
              <a:t> </a:t>
            </a:r>
            <a:r>
              <a:rPr lang="en-US" sz="3000" dirty="0" err="1"/>
              <a:t>thị</a:t>
            </a:r>
            <a:r>
              <a:rPr lang="en-US" sz="3000" dirty="0"/>
              <a:t> </a:t>
            </a:r>
            <a:r>
              <a:rPr lang="en-US" sz="3000" dirty="0" err="1"/>
              <a:t>lên</a:t>
            </a:r>
            <a:r>
              <a:rPr lang="en-US" sz="3000" dirty="0"/>
              <a:t> LCD “TROI DANG MUA”.</a:t>
            </a:r>
          </a:p>
          <a:p>
            <a:endParaRPr lang="en-US" sz="3000" dirty="0"/>
          </a:p>
        </p:txBody>
      </p:sp>
    </p:spTree>
    <p:extLst>
      <p:ext uri="{BB962C8B-B14F-4D97-AF65-F5344CB8AC3E}">
        <p14:creationId xmlns:p14="http://schemas.microsoft.com/office/powerpoint/2010/main" val="44196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4953"/>
            <a:ext cx="7080304" cy="630620"/>
          </a:xfrm>
        </p:spPr>
        <p:txBody>
          <a:bodyPr>
            <a:normAutofit fontScale="90000"/>
          </a:bodyPr>
          <a:lstStyle/>
          <a:p>
            <a:r>
              <a:rPr lang="en-US" dirty="0" err="1" smtClean="0">
                <a:solidFill>
                  <a:srgbClr val="FF0000"/>
                </a:solidFill>
                <a:latin typeface="Times New Roman" panose="02020603050405020304" pitchFamily="18" charset="0"/>
                <a:cs typeface="Times New Roman" panose="02020603050405020304" pitchFamily="18" charset="0"/>
              </a:rPr>
              <a:t>vii.KẾT</a:t>
            </a: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QUẢ THỰC HIỆN</a:t>
            </a:r>
            <a:r>
              <a:rPr lang="en-US" dirty="0"/>
              <a:t/>
            </a:r>
            <a:br>
              <a:rPr lang="en-US" dirty="0"/>
            </a:br>
            <a:endParaRPr lang="en-US" dirty="0"/>
          </a:p>
        </p:txBody>
      </p:sp>
      <p:sp>
        <p:nvSpPr>
          <p:cNvPr id="3" name="Content Placeholder 2"/>
          <p:cNvSpPr>
            <a:spLocks noGrp="1"/>
          </p:cNvSpPr>
          <p:nvPr>
            <p:ph idx="1"/>
          </p:nvPr>
        </p:nvSpPr>
        <p:spPr>
          <a:xfrm>
            <a:off x="1141412" y="488731"/>
            <a:ext cx="9905999" cy="5302470"/>
          </a:xfrm>
        </p:spPr>
        <p:txBody>
          <a:bodyPr>
            <a:normAutofit fontScale="77500" lnSpcReduction="20000"/>
          </a:bodyPr>
          <a:lstStyle/>
          <a:p>
            <a:r>
              <a:rPr lang="en-US" dirty="0">
                <a:solidFill>
                  <a:srgbClr val="FFFF00"/>
                </a:solidFill>
              </a:rPr>
              <a:t>*</a:t>
            </a:r>
            <a:r>
              <a:rPr lang="en-US" dirty="0" err="1">
                <a:solidFill>
                  <a:srgbClr val="FFFF00"/>
                </a:solidFill>
              </a:rPr>
              <a:t>Trình</a:t>
            </a:r>
            <a:r>
              <a:rPr lang="en-US" dirty="0">
                <a:solidFill>
                  <a:srgbClr val="FFFF00"/>
                </a:solidFill>
              </a:rPr>
              <a:t> </a:t>
            </a:r>
            <a:r>
              <a:rPr lang="en-US" dirty="0" err="1">
                <a:solidFill>
                  <a:srgbClr val="FFFF00"/>
                </a:solidFill>
              </a:rPr>
              <a:t>bày</a:t>
            </a:r>
            <a:r>
              <a:rPr lang="en-US" dirty="0">
                <a:solidFill>
                  <a:srgbClr val="FFFF00"/>
                </a:solidFill>
              </a:rPr>
              <a:t> </a:t>
            </a:r>
            <a:r>
              <a:rPr lang="en-US" b="1" dirty="0" err="1">
                <a:solidFill>
                  <a:srgbClr val="FFFF00"/>
                </a:solidFill>
              </a:rPr>
              <a:t>cách</a:t>
            </a:r>
            <a:r>
              <a:rPr lang="en-US" b="1" dirty="0">
                <a:solidFill>
                  <a:srgbClr val="FFFF00"/>
                </a:solidFill>
              </a:rPr>
              <a:t> </a:t>
            </a:r>
            <a:r>
              <a:rPr lang="en-US" b="1" dirty="0" err="1">
                <a:solidFill>
                  <a:srgbClr val="FFFF00"/>
                </a:solidFill>
              </a:rPr>
              <a:t>thức</a:t>
            </a:r>
            <a:r>
              <a:rPr lang="en-US" b="1" dirty="0">
                <a:solidFill>
                  <a:srgbClr val="FFFF00"/>
                </a:solidFill>
              </a:rPr>
              <a:t> </a:t>
            </a:r>
            <a:r>
              <a:rPr lang="en-US" b="1" dirty="0" err="1">
                <a:solidFill>
                  <a:srgbClr val="FFFF00"/>
                </a:solidFill>
              </a:rPr>
              <a:t>đo</a:t>
            </a:r>
            <a:r>
              <a:rPr lang="en-US" b="1" dirty="0">
                <a:solidFill>
                  <a:srgbClr val="FFFF00"/>
                </a:solidFill>
              </a:rPr>
              <a:t> </a:t>
            </a:r>
            <a:r>
              <a:rPr lang="en-US" b="1" dirty="0" err="1">
                <a:solidFill>
                  <a:srgbClr val="FFFF00"/>
                </a:solidFill>
              </a:rPr>
              <a:t>đạc</a:t>
            </a:r>
            <a:r>
              <a:rPr lang="en-US" b="1" dirty="0">
                <a:solidFill>
                  <a:srgbClr val="FFFF00"/>
                </a:solidFill>
              </a:rPr>
              <a:t>, </a:t>
            </a:r>
            <a:r>
              <a:rPr lang="en-US" b="1" dirty="0" err="1">
                <a:solidFill>
                  <a:srgbClr val="FFFF00"/>
                </a:solidFill>
              </a:rPr>
              <a:t>thử</a:t>
            </a:r>
            <a:r>
              <a:rPr lang="en-US" b="1" dirty="0">
                <a:solidFill>
                  <a:srgbClr val="FFFF00"/>
                </a:solidFill>
              </a:rPr>
              <a:t> </a:t>
            </a:r>
            <a:r>
              <a:rPr lang="en-US" b="1" dirty="0" err="1">
                <a:solidFill>
                  <a:srgbClr val="FFFF00"/>
                </a:solidFill>
              </a:rPr>
              <a:t>nghiệm</a:t>
            </a:r>
            <a:r>
              <a:rPr lang="en-US" b="1" dirty="0">
                <a:solidFill>
                  <a:srgbClr val="FFFF00"/>
                </a:solidFill>
              </a:rPr>
              <a:t>:</a:t>
            </a:r>
            <a:endParaRPr lang="en-US" dirty="0">
              <a:solidFill>
                <a:srgbClr val="FFFF00"/>
              </a:solidFill>
            </a:endParaRPr>
          </a:p>
          <a:p>
            <a:pPr lvl="0"/>
            <a:r>
              <a:rPr lang="en-US" dirty="0" err="1"/>
              <a:t>Dùng</a:t>
            </a:r>
            <a:r>
              <a:rPr lang="en-US" dirty="0"/>
              <a:t> </a:t>
            </a:r>
            <a:r>
              <a:rPr lang="en-US" dirty="0" err="1"/>
              <a:t>Vom</a:t>
            </a:r>
            <a:r>
              <a:rPr lang="en-US" dirty="0"/>
              <a:t> </a:t>
            </a:r>
            <a:r>
              <a:rPr lang="en-US" dirty="0" err="1" smtClean="0"/>
              <a:t>đo</a:t>
            </a:r>
            <a:r>
              <a:rPr lang="en-US" dirty="0" smtClean="0"/>
              <a:t> </a:t>
            </a:r>
            <a:r>
              <a:rPr lang="en-US" dirty="0" err="1" smtClean="0"/>
              <a:t>thông</a:t>
            </a:r>
            <a:r>
              <a:rPr lang="en-US" dirty="0" smtClean="0"/>
              <a:t> </a:t>
            </a:r>
            <a:r>
              <a:rPr lang="en-US" dirty="0" err="1" smtClean="0"/>
              <a:t>mạch</a:t>
            </a:r>
            <a:r>
              <a:rPr lang="en-US" dirty="0" smtClean="0"/>
              <a:t> </a:t>
            </a:r>
            <a:r>
              <a:rPr lang="en-US" dirty="0" err="1" smtClean="0"/>
              <a:t>sau</a:t>
            </a:r>
            <a:r>
              <a:rPr lang="en-US" dirty="0" smtClean="0"/>
              <a:t> </a:t>
            </a:r>
            <a:r>
              <a:rPr lang="en-US" dirty="0" err="1" smtClean="0"/>
              <a:t>khi</a:t>
            </a:r>
            <a:r>
              <a:rPr lang="en-US" dirty="0" smtClean="0"/>
              <a:t> </a:t>
            </a:r>
            <a:r>
              <a:rPr lang="en-US" dirty="0" err="1" smtClean="0"/>
              <a:t>hàng</a:t>
            </a:r>
            <a:r>
              <a:rPr lang="en-US" dirty="0" smtClean="0"/>
              <a:t> </a:t>
            </a:r>
            <a:r>
              <a:rPr lang="en-US" dirty="0" err="1"/>
              <a:t>chân</a:t>
            </a:r>
            <a:r>
              <a:rPr lang="en-US" dirty="0"/>
              <a:t> </a:t>
            </a:r>
            <a:r>
              <a:rPr lang="en-US" dirty="0" err="1"/>
              <a:t>linh</a:t>
            </a:r>
            <a:r>
              <a:rPr lang="en-US" dirty="0"/>
              <a:t> </a:t>
            </a:r>
            <a:r>
              <a:rPr lang="en-US" dirty="0" err="1"/>
              <a:t>kiện</a:t>
            </a:r>
            <a:r>
              <a:rPr lang="en-US" dirty="0"/>
              <a:t> </a:t>
            </a:r>
          </a:p>
          <a:p>
            <a:pPr lvl="0"/>
            <a:r>
              <a:rPr lang="en-US" dirty="0" err="1"/>
              <a:t>Dùng</a:t>
            </a:r>
            <a:r>
              <a:rPr lang="en-US" dirty="0"/>
              <a:t> </a:t>
            </a:r>
            <a:r>
              <a:rPr lang="en-US" dirty="0" err="1"/>
              <a:t>phần</a:t>
            </a:r>
            <a:r>
              <a:rPr lang="en-US" dirty="0"/>
              <a:t> </a:t>
            </a:r>
            <a:r>
              <a:rPr lang="en-US" dirty="0" err="1"/>
              <a:t>mềm</a:t>
            </a:r>
            <a:r>
              <a:rPr lang="en-US" dirty="0"/>
              <a:t> CCS </a:t>
            </a:r>
            <a:r>
              <a:rPr lang="en-US" dirty="0" err="1"/>
              <a:t>viết</a:t>
            </a:r>
            <a:r>
              <a:rPr lang="en-US" dirty="0"/>
              <a:t> code </a:t>
            </a:r>
            <a:r>
              <a:rPr lang="en-US" dirty="0" err="1"/>
              <a:t>sau</a:t>
            </a:r>
            <a:r>
              <a:rPr lang="en-US" dirty="0"/>
              <a:t> </a:t>
            </a:r>
            <a:r>
              <a:rPr lang="en-US" dirty="0" err="1"/>
              <a:t>đo</a:t>
            </a:r>
            <a:r>
              <a:rPr lang="en-US" dirty="0"/>
              <a:t>́ </a:t>
            </a:r>
            <a:r>
              <a:rPr lang="en-US" dirty="0" err="1"/>
              <a:t>đô</a:t>
            </a:r>
            <a:r>
              <a:rPr lang="en-US" dirty="0"/>
              <a:t>̉ </a:t>
            </a:r>
            <a:r>
              <a:rPr lang="en-US" dirty="0" err="1"/>
              <a:t>xuống</a:t>
            </a:r>
            <a:r>
              <a:rPr lang="en-US" dirty="0"/>
              <a:t> </a:t>
            </a:r>
            <a:r>
              <a:rPr lang="en-US" dirty="0" err="1"/>
              <a:t>protues</a:t>
            </a:r>
            <a:r>
              <a:rPr lang="en-US" dirty="0"/>
              <a:t> </a:t>
            </a:r>
            <a:r>
              <a:rPr lang="en-US" dirty="0" err="1"/>
              <a:t>chạy</a:t>
            </a:r>
            <a:r>
              <a:rPr lang="en-US" dirty="0"/>
              <a:t> </a:t>
            </a:r>
            <a:r>
              <a:rPr lang="en-US" dirty="0" err="1"/>
              <a:t>mô</a:t>
            </a:r>
            <a:r>
              <a:rPr lang="en-US" dirty="0"/>
              <a:t> </a:t>
            </a:r>
            <a:r>
              <a:rPr lang="en-US" dirty="0" err="1"/>
              <a:t>phỏng</a:t>
            </a:r>
            <a:r>
              <a:rPr lang="en-US" dirty="0"/>
              <a:t> </a:t>
            </a:r>
            <a:r>
              <a:rPr lang="en-US" dirty="0" err="1"/>
              <a:t>cho</a:t>
            </a:r>
            <a:r>
              <a:rPr lang="en-US" dirty="0"/>
              <a:t> </a:t>
            </a:r>
            <a:r>
              <a:rPr lang="en-US" dirty="0" err="1"/>
              <a:t>từng</a:t>
            </a:r>
            <a:r>
              <a:rPr lang="en-US" dirty="0"/>
              <a:t> </a:t>
            </a:r>
            <a:r>
              <a:rPr lang="en-US" dirty="0" err="1"/>
              <a:t>thiết</a:t>
            </a:r>
            <a:r>
              <a:rPr lang="en-US" dirty="0"/>
              <a:t> bị </a:t>
            </a:r>
            <a:r>
              <a:rPr lang="en-US" dirty="0" err="1"/>
              <a:t>ngoại</a:t>
            </a:r>
            <a:r>
              <a:rPr lang="en-US" dirty="0"/>
              <a:t> vi </a:t>
            </a:r>
            <a:r>
              <a:rPr lang="en-US" dirty="0" err="1"/>
              <a:t>trước</a:t>
            </a:r>
            <a:r>
              <a:rPr lang="en-US" dirty="0"/>
              <a:t> </a:t>
            </a:r>
            <a:r>
              <a:rPr lang="en-US" dirty="0" err="1"/>
              <a:t>sau</a:t>
            </a:r>
            <a:r>
              <a:rPr lang="en-US" dirty="0"/>
              <a:t> </a:t>
            </a:r>
            <a:r>
              <a:rPr lang="en-US" dirty="0" err="1"/>
              <a:t>đo</a:t>
            </a:r>
            <a:r>
              <a:rPr lang="en-US" dirty="0"/>
              <a:t>́ </a:t>
            </a:r>
            <a:r>
              <a:rPr lang="en-US" dirty="0" err="1"/>
              <a:t>kêt</a:t>
            </a:r>
            <a:r>
              <a:rPr lang="en-US" dirty="0"/>
              <a:t> </a:t>
            </a:r>
            <a:r>
              <a:rPr lang="en-US" dirty="0" err="1"/>
              <a:t>hợp</a:t>
            </a:r>
            <a:r>
              <a:rPr lang="en-US" dirty="0"/>
              <a:t> </a:t>
            </a:r>
            <a:r>
              <a:rPr lang="en-US" dirty="0" err="1"/>
              <a:t>lại</a:t>
            </a:r>
            <a:r>
              <a:rPr lang="en-US" dirty="0"/>
              <a:t> </a:t>
            </a:r>
            <a:r>
              <a:rPr lang="en-US" dirty="0" err="1"/>
              <a:t>tạo</a:t>
            </a:r>
            <a:r>
              <a:rPr lang="en-US" dirty="0"/>
              <a:t> </a:t>
            </a:r>
            <a:r>
              <a:rPr lang="en-US" dirty="0" err="1"/>
              <a:t>thành</a:t>
            </a:r>
            <a:r>
              <a:rPr lang="en-US" dirty="0"/>
              <a:t> </a:t>
            </a:r>
            <a:r>
              <a:rPr lang="en-US" dirty="0" err="1"/>
              <a:t>một</a:t>
            </a:r>
            <a:r>
              <a:rPr lang="en-US" dirty="0"/>
              <a:t> </a:t>
            </a:r>
            <a:r>
              <a:rPr lang="en-US" dirty="0" err="1"/>
              <a:t>sơ</a:t>
            </a:r>
            <a:r>
              <a:rPr lang="en-US" dirty="0"/>
              <a:t> </a:t>
            </a:r>
            <a:r>
              <a:rPr lang="en-US" dirty="0" err="1"/>
              <a:t>đô</a:t>
            </a:r>
            <a:r>
              <a:rPr lang="en-US" dirty="0"/>
              <a:t>̀ chi </a:t>
            </a:r>
            <a:r>
              <a:rPr lang="en-US" dirty="0" err="1"/>
              <a:t>tiết</a:t>
            </a:r>
            <a:r>
              <a:rPr lang="en-US" dirty="0"/>
              <a:t> </a:t>
            </a:r>
            <a:r>
              <a:rPr lang="en-US" dirty="0" err="1"/>
              <a:t>chính</a:t>
            </a:r>
            <a:endParaRPr lang="en-US" dirty="0"/>
          </a:p>
          <a:p>
            <a:pPr lvl="0"/>
            <a:r>
              <a:rPr lang="en-US" dirty="0" err="1">
                <a:solidFill>
                  <a:srgbClr val="FFFF00"/>
                </a:solidFill>
              </a:rPr>
              <a:t>Tiến</a:t>
            </a:r>
            <a:r>
              <a:rPr lang="en-US" dirty="0">
                <a:solidFill>
                  <a:srgbClr val="FFFF00"/>
                </a:solidFill>
              </a:rPr>
              <a:t> </a:t>
            </a:r>
            <a:r>
              <a:rPr lang="en-US" dirty="0" err="1">
                <a:solidFill>
                  <a:srgbClr val="FFFF00"/>
                </a:solidFill>
              </a:rPr>
              <a:t>hành</a:t>
            </a:r>
            <a:r>
              <a:rPr lang="en-US" dirty="0">
                <a:solidFill>
                  <a:srgbClr val="FFFF00"/>
                </a:solidFill>
              </a:rPr>
              <a:t> </a:t>
            </a:r>
            <a:r>
              <a:rPr lang="en-US" dirty="0" err="1">
                <a:solidFill>
                  <a:srgbClr val="FFFF00"/>
                </a:solidFill>
              </a:rPr>
              <a:t>thi</a:t>
            </a:r>
            <a:r>
              <a:rPr lang="en-US" dirty="0">
                <a:solidFill>
                  <a:srgbClr val="FFFF00"/>
                </a:solidFill>
              </a:rPr>
              <a:t>́ </a:t>
            </a:r>
            <a:r>
              <a:rPr lang="en-US" dirty="0" err="1">
                <a:solidFill>
                  <a:srgbClr val="FFFF00"/>
                </a:solidFill>
              </a:rPr>
              <a:t>nghiệm</a:t>
            </a:r>
            <a:r>
              <a:rPr lang="en-US" dirty="0"/>
              <a:t>:</a:t>
            </a:r>
          </a:p>
          <a:p>
            <a:r>
              <a:rPr lang="en-US" dirty="0" err="1">
                <a:solidFill>
                  <a:schemeClr val="bg1"/>
                </a:solidFill>
              </a:rPr>
              <a:t>Phần</a:t>
            </a:r>
            <a:r>
              <a:rPr lang="en-US" dirty="0">
                <a:solidFill>
                  <a:schemeClr val="bg1"/>
                </a:solidFill>
              </a:rPr>
              <a:t> </a:t>
            </a:r>
            <a:r>
              <a:rPr lang="en-US" dirty="0" err="1">
                <a:solidFill>
                  <a:schemeClr val="bg1"/>
                </a:solidFill>
              </a:rPr>
              <a:t>cứng</a:t>
            </a:r>
            <a:r>
              <a:rPr lang="en-US" dirty="0">
                <a:solidFill>
                  <a:schemeClr val="bg1"/>
                </a:solidFill>
              </a:rPr>
              <a:t>: </a:t>
            </a:r>
          </a:p>
          <a:p>
            <a:r>
              <a:rPr lang="en-US" dirty="0"/>
              <a:t>+</a:t>
            </a:r>
            <a:r>
              <a:rPr lang="en-US" dirty="0" err="1"/>
              <a:t>Thư</a:t>
            </a:r>
            <a:r>
              <a:rPr lang="en-US" dirty="0"/>
              <a:t>̉ </a:t>
            </a:r>
            <a:r>
              <a:rPr lang="en-US" dirty="0" err="1"/>
              <a:t>nghiệm</a:t>
            </a:r>
            <a:r>
              <a:rPr lang="en-US" dirty="0"/>
              <a:t> </a:t>
            </a:r>
            <a:r>
              <a:rPr lang="en-US" dirty="0" err="1"/>
              <a:t>cảm</a:t>
            </a:r>
            <a:r>
              <a:rPr lang="en-US" dirty="0"/>
              <a:t> </a:t>
            </a:r>
            <a:r>
              <a:rPr lang="en-US" dirty="0" err="1"/>
              <a:t>biến</a:t>
            </a:r>
            <a:r>
              <a:rPr lang="en-US" dirty="0"/>
              <a:t> DHT11 </a:t>
            </a:r>
            <a:r>
              <a:rPr lang="en-US" dirty="0" err="1"/>
              <a:t>sau</a:t>
            </a:r>
            <a:r>
              <a:rPr lang="en-US" dirty="0"/>
              <a:t> </a:t>
            </a:r>
            <a:r>
              <a:rPr lang="en-US" dirty="0" err="1"/>
              <a:t>khi</a:t>
            </a:r>
            <a:r>
              <a:rPr lang="en-US" dirty="0"/>
              <a:t> </a:t>
            </a:r>
            <a:r>
              <a:rPr lang="en-US" dirty="0" err="1"/>
              <a:t>lắp</a:t>
            </a:r>
            <a:r>
              <a:rPr lang="en-US" dirty="0"/>
              <a:t> </a:t>
            </a:r>
            <a:r>
              <a:rPr lang="en-US" dirty="0" err="1"/>
              <a:t>xong</a:t>
            </a:r>
            <a:r>
              <a:rPr lang="en-US" dirty="0"/>
              <a:t> dht11 </a:t>
            </a:r>
            <a:r>
              <a:rPr lang="en-US" dirty="0" err="1" smtClean="0"/>
              <a:t>vào</a:t>
            </a:r>
            <a:r>
              <a:rPr lang="en-US" dirty="0" smtClean="0"/>
              <a:t> </a:t>
            </a:r>
            <a:r>
              <a:rPr lang="en-US" dirty="0"/>
              <a:t>pic </a:t>
            </a:r>
            <a:r>
              <a:rPr lang="en-US" dirty="0" err="1"/>
              <a:t>va</a:t>
            </a:r>
            <a:r>
              <a:rPr lang="en-US" dirty="0"/>
              <a:t>̀ </a:t>
            </a:r>
            <a:r>
              <a:rPr lang="en-US" dirty="0" err="1"/>
              <a:t>hiển</a:t>
            </a:r>
            <a:r>
              <a:rPr lang="en-US" dirty="0"/>
              <a:t> </a:t>
            </a:r>
            <a:r>
              <a:rPr lang="en-US" dirty="0" err="1"/>
              <a:t>thi</a:t>
            </a:r>
            <a:r>
              <a:rPr lang="en-US" dirty="0"/>
              <a:t>̣ </a:t>
            </a:r>
            <a:r>
              <a:rPr lang="en-US" dirty="0" err="1" smtClean="0"/>
              <a:t>lên</a:t>
            </a:r>
            <a:r>
              <a:rPr lang="en-US" dirty="0" smtClean="0"/>
              <a:t> </a:t>
            </a:r>
            <a:r>
              <a:rPr lang="en-US" dirty="0" err="1" smtClean="0"/>
              <a:t>lCD</a:t>
            </a:r>
            <a:r>
              <a:rPr lang="en-US" dirty="0" smtClean="0"/>
              <a:t> </a:t>
            </a:r>
            <a:r>
              <a:rPr lang="en-US" dirty="0" err="1"/>
              <a:t>đưa</a:t>
            </a:r>
            <a:r>
              <a:rPr lang="en-US" dirty="0"/>
              <a:t> </a:t>
            </a:r>
            <a:r>
              <a:rPr lang="en-US" dirty="0" err="1"/>
              <a:t>ra</a:t>
            </a:r>
            <a:r>
              <a:rPr lang="en-US" dirty="0"/>
              <a:t> </a:t>
            </a:r>
            <a:r>
              <a:rPr lang="en-US" dirty="0" err="1"/>
              <a:t>ngoài</a:t>
            </a:r>
            <a:r>
              <a:rPr lang="en-US" dirty="0"/>
              <a:t> </a:t>
            </a:r>
            <a:r>
              <a:rPr lang="en-US" dirty="0" err="1"/>
              <a:t>trời</a:t>
            </a:r>
            <a:r>
              <a:rPr lang="en-US" dirty="0"/>
              <a:t> </a:t>
            </a:r>
            <a:r>
              <a:rPr lang="en-US" dirty="0" err="1"/>
              <a:t>lập</a:t>
            </a:r>
            <a:r>
              <a:rPr lang="en-US" dirty="0"/>
              <a:t> </a:t>
            </a:r>
            <a:r>
              <a:rPr lang="en-US" dirty="0" err="1"/>
              <a:t>tức</a:t>
            </a:r>
            <a:r>
              <a:rPr lang="en-US" dirty="0"/>
              <a:t> </a:t>
            </a:r>
            <a:r>
              <a:rPr lang="en-US" dirty="0" err="1"/>
              <a:t>hiển</a:t>
            </a:r>
            <a:r>
              <a:rPr lang="en-US" dirty="0"/>
              <a:t> </a:t>
            </a:r>
            <a:r>
              <a:rPr lang="en-US" dirty="0" err="1"/>
              <a:t>thi</a:t>
            </a:r>
            <a:r>
              <a:rPr lang="en-US" dirty="0"/>
              <a:t>̣ </a:t>
            </a:r>
            <a:r>
              <a:rPr lang="en-US" dirty="0" err="1"/>
              <a:t>gia</a:t>
            </a:r>
            <a:r>
              <a:rPr lang="en-US" dirty="0"/>
              <a:t>́ trị </a:t>
            </a:r>
            <a:r>
              <a:rPr lang="en-US" dirty="0" err="1"/>
              <a:t>nhiệt</a:t>
            </a:r>
            <a:r>
              <a:rPr lang="en-US" dirty="0"/>
              <a:t> </a:t>
            </a:r>
            <a:r>
              <a:rPr lang="en-US" dirty="0" err="1"/>
              <a:t>đô</a:t>
            </a:r>
            <a:r>
              <a:rPr lang="en-US" dirty="0"/>
              <a:t>̣ </a:t>
            </a:r>
            <a:r>
              <a:rPr lang="en-US" dirty="0" err="1"/>
              <a:t>đô</a:t>
            </a:r>
            <a:r>
              <a:rPr lang="en-US" dirty="0"/>
              <a:t>̣ </a:t>
            </a:r>
            <a:r>
              <a:rPr lang="en-US" dirty="0" err="1"/>
              <a:t>ẩm</a:t>
            </a:r>
            <a:r>
              <a:rPr lang="en-US" dirty="0"/>
              <a:t> </a:t>
            </a:r>
            <a:r>
              <a:rPr lang="en-US" dirty="0" err="1"/>
              <a:t>lên</a:t>
            </a:r>
            <a:r>
              <a:rPr lang="en-US" dirty="0"/>
              <a:t> </a:t>
            </a:r>
            <a:r>
              <a:rPr lang="en-US" dirty="0" err="1"/>
              <a:t>lCD</a:t>
            </a:r>
            <a:endParaRPr lang="en-US" dirty="0"/>
          </a:p>
          <a:p>
            <a:r>
              <a:rPr lang="en-US" dirty="0"/>
              <a:t>+</a:t>
            </a:r>
            <a:r>
              <a:rPr lang="en-US" dirty="0" err="1"/>
              <a:t>Thư</a:t>
            </a:r>
            <a:r>
              <a:rPr lang="en-US" dirty="0"/>
              <a:t>̉ </a:t>
            </a:r>
            <a:r>
              <a:rPr lang="en-US" dirty="0" err="1"/>
              <a:t>nghiệm</a:t>
            </a:r>
            <a:r>
              <a:rPr lang="en-US" dirty="0"/>
              <a:t> </a:t>
            </a:r>
            <a:r>
              <a:rPr lang="en-US" dirty="0" err="1"/>
              <a:t>cảm</a:t>
            </a:r>
            <a:r>
              <a:rPr lang="en-US" dirty="0"/>
              <a:t> </a:t>
            </a:r>
            <a:r>
              <a:rPr lang="en-US" dirty="0" err="1"/>
              <a:t>biến</a:t>
            </a:r>
            <a:r>
              <a:rPr lang="en-US" dirty="0"/>
              <a:t> </a:t>
            </a:r>
            <a:r>
              <a:rPr lang="en-US" dirty="0" err="1"/>
              <a:t>mưa</a:t>
            </a:r>
            <a:r>
              <a:rPr lang="en-US" dirty="0"/>
              <a:t> </a:t>
            </a:r>
            <a:r>
              <a:rPr lang="en-US" dirty="0" err="1"/>
              <a:t>lấy</a:t>
            </a:r>
            <a:r>
              <a:rPr lang="en-US" dirty="0"/>
              <a:t> </a:t>
            </a:r>
            <a:r>
              <a:rPr lang="en-US" dirty="0" err="1" smtClean="0"/>
              <a:t>nước</a:t>
            </a:r>
            <a:r>
              <a:rPr lang="en-US" dirty="0" smtClean="0"/>
              <a:t> </a:t>
            </a:r>
            <a:r>
              <a:rPr lang="en-US" dirty="0" err="1"/>
              <a:t>vào</a:t>
            </a:r>
            <a:r>
              <a:rPr lang="en-US" dirty="0"/>
              <a:t> </a:t>
            </a:r>
            <a:r>
              <a:rPr lang="en-US" dirty="0" err="1"/>
              <a:t>tấm</a:t>
            </a:r>
            <a:r>
              <a:rPr lang="en-US" dirty="0"/>
              <a:t> </a:t>
            </a:r>
            <a:r>
              <a:rPr lang="en-US" dirty="0" err="1"/>
              <a:t>chắn</a:t>
            </a:r>
            <a:r>
              <a:rPr lang="en-US" dirty="0"/>
              <a:t> </a:t>
            </a:r>
            <a:r>
              <a:rPr lang="en-US" dirty="0" err="1"/>
              <a:t>lập</a:t>
            </a:r>
            <a:r>
              <a:rPr lang="en-US" dirty="0"/>
              <a:t> </a:t>
            </a:r>
            <a:r>
              <a:rPr lang="en-US" dirty="0" err="1"/>
              <a:t>tức</a:t>
            </a:r>
            <a:r>
              <a:rPr lang="en-US" dirty="0"/>
              <a:t> buzzer </a:t>
            </a:r>
            <a:r>
              <a:rPr lang="en-US" dirty="0" err="1"/>
              <a:t>kêu</a:t>
            </a:r>
            <a:r>
              <a:rPr lang="en-US" dirty="0"/>
              <a:t> </a:t>
            </a:r>
            <a:r>
              <a:rPr lang="en-US" dirty="0" err="1"/>
              <a:t>va</a:t>
            </a:r>
            <a:r>
              <a:rPr lang="en-US" dirty="0"/>
              <a:t>̀ led </a:t>
            </a:r>
            <a:r>
              <a:rPr lang="en-US" dirty="0" err="1" smtClean="0"/>
              <a:t>sáng</a:t>
            </a:r>
            <a:endParaRPr lang="en-US" dirty="0"/>
          </a:p>
          <a:p>
            <a:r>
              <a:rPr lang="en-US" dirty="0" err="1">
                <a:solidFill>
                  <a:schemeClr val="bg1"/>
                </a:solidFill>
              </a:rPr>
              <a:t>Phần</a:t>
            </a:r>
            <a:r>
              <a:rPr lang="en-US" dirty="0">
                <a:solidFill>
                  <a:schemeClr val="bg1"/>
                </a:solidFill>
              </a:rPr>
              <a:t> </a:t>
            </a:r>
            <a:r>
              <a:rPr lang="en-US" dirty="0" err="1">
                <a:solidFill>
                  <a:schemeClr val="bg1"/>
                </a:solidFill>
              </a:rPr>
              <a:t>mềm</a:t>
            </a:r>
            <a:r>
              <a:rPr lang="en-US" dirty="0">
                <a:solidFill>
                  <a:schemeClr val="bg1"/>
                </a:solidFill>
              </a:rPr>
              <a:t>:</a:t>
            </a:r>
          </a:p>
          <a:p>
            <a:r>
              <a:rPr lang="en-US" dirty="0"/>
              <a:t>+</a:t>
            </a:r>
            <a:r>
              <a:rPr lang="en-US" dirty="0" err="1"/>
              <a:t>Thư</a:t>
            </a:r>
            <a:r>
              <a:rPr lang="en-US" dirty="0"/>
              <a:t>̉ </a:t>
            </a:r>
            <a:r>
              <a:rPr lang="en-US" dirty="0" err="1"/>
              <a:t>nghiệm</a:t>
            </a:r>
            <a:r>
              <a:rPr lang="en-US" dirty="0"/>
              <a:t> </a:t>
            </a:r>
            <a:r>
              <a:rPr lang="en-US" dirty="0" err="1"/>
              <a:t>mô</a:t>
            </a:r>
            <a:r>
              <a:rPr lang="en-US" dirty="0"/>
              <a:t> </a:t>
            </a:r>
            <a:r>
              <a:rPr lang="en-US" dirty="0" err="1"/>
              <a:t>phỏng</a:t>
            </a:r>
            <a:r>
              <a:rPr lang="en-US" dirty="0"/>
              <a:t> </a:t>
            </a:r>
            <a:r>
              <a:rPr lang="en-US" dirty="0" err="1"/>
              <a:t>cảm</a:t>
            </a:r>
            <a:r>
              <a:rPr lang="en-US" dirty="0"/>
              <a:t> </a:t>
            </a:r>
            <a:r>
              <a:rPr lang="en-US" dirty="0" err="1"/>
              <a:t>biến</a:t>
            </a:r>
            <a:r>
              <a:rPr lang="en-US" dirty="0"/>
              <a:t> DHT11 </a:t>
            </a:r>
            <a:r>
              <a:rPr lang="en-US" dirty="0" err="1"/>
              <a:t>va</a:t>
            </a:r>
            <a:r>
              <a:rPr lang="en-US" dirty="0"/>
              <a:t>̀ </a:t>
            </a:r>
            <a:r>
              <a:rPr lang="en-US" dirty="0" err="1"/>
              <a:t>lcd</a:t>
            </a:r>
            <a:r>
              <a:rPr lang="en-US" dirty="0"/>
              <a:t> </a:t>
            </a:r>
            <a:r>
              <a:rPr lang="en-US" dirty="0" err="1"/>
              <a:t>trên</a:t>
            </a:r>
            <a:r>
              <a:rPr lang="en-US" dirty="0"/>
              <a:t> </a:t>
            </a:r>
            <a:r>
              <a:rPr lang="en-US" dirty="0" err="1"/>
              <a:t>protues</a:t>
            </a:r>
            <a:r>
              <a:rPr lang="en-US" dirty="0"/>
              <a:t> </a:t>
            </a:r>
            <a:r>
              <a:rPr lang="en-US" dirty="0" err="1"/>
              <a:t>thấy</a:t>
            </a:r>
            <a:r>
              <a:rPr lang="en-US" dirty="0"/>
              <a:t> </a:t>
            </a:r>
            <a:r>
              <a:rPr lang="en-US" dirty="0" err="1"/>
              <a:t>hiển</a:t>
            </a:r>
            <a:r>
              <a:rPr lang="en-US" dirty="0"/>
              <a:t> </a:t>
            </a:r>
            <a:r>
              <a:rPr lang="en-US" dirty="0" err="1"/>
              <a:t>thi</a:t>
            </a:r>
            <a:r>
              <a:rPr lang="en-US" dirty="0"/>
              <a:t>̣ </a:t>
            </a:r>
            <a:r>
              <a:rPr lang="en-US" dirty="0" err="1"/>
              <a:t>gia</a:t>
            </a:r>
            <a:r>
              <a:rPr lang="en-US" dirty="0"/>
              <a:t>́ trị </a:t>
            </a:r>
          </a:p>
          <a:p>
            <a:r>
              <a:rPr lang="en-US" dirty="0"/>
              <a:t>+</a:t>
            </a:r>
            <a:r>
              <a:rPr lang="en-US" dirty="0" err="1"/>
              <a:t>Thư</a:t>
            </a:r>
            <a:r>
              <a:rPr lang="en-US" dirty="0"/>
              <a:t>̉ </a:t>
            </a:r>
            <a:r>
              <a:rPr lang="en-US" dirty="0" err="1"/>
              <a:t>nghiệm</a:t>
            </a:r>
            <a:r>
              <a:rPr lang="en-US" dirty="0"/>
              <a:t> </a:t>
            </a:r>
            <a:r>
              <a:rPr lang="en-US" dirty="0" err="1"/>
              <a:t>mô</a:t>
            </a:r>
            <a:r>
              <a:rPr lang="en-US" dirty="0"/>
              <a:t> </a:t>
            </a:r>
            <a:r>
              <a:rPr lang="en-US" dirty="0" err="1"/>
              <a:t>phỏng</a:t>
            </a:r>
            <a:r>
              <a:rPr lang="en-US" dirty="0"/>
              <a:t> </a:t>
            </a:r>
            <a:r>
              <a:rPr lang="en-US" dirty="0" err="1"/>
              <a:t>cảm</a:t>
            </a:r>
            <a:r>
              <a:rPr lang="en-US" dirty="0"/>
              <a:t> </a:t>
            </a:r>
            <a:r>
              <a:rPr lang="en-US" dirty="0" err="1"/>
              <a:t>biến</a:t>
            </a:r>
            <a:r>
              <a:rPr lang="en-US" dirty="0"/>
              <a:t> </a:t>
            </a:r>
            <a:r>
              <a:rPr lang="en-US" dirty="0" err="1"/>
              <a:t>mưa</a:t>
            </a:r>
            <a:r>
              <a:rPr lang="en-US" dirty="0"/>
              <a:t>: </a:t>
            </a:r>
            <a:r>
              <a:rPr lang="en-US" dirty="0" err="1"/>
              <a:t>Dùng</a:t>
            </a:r>
            <a:r>
              <a:rPr lang="en-US" dirty="0"/>
              <a:t> </a:t>
            </a:r>
            <a:r>
              <a:rPr lang="en-US" dirty="0" err="1"/>
              <a:t>nút</a:t>
            </a:r>
            <a:r>
              <a:rPr lang="en-US" dirty="0"/>
              <a:t> </a:t>
            </a:r>
            <a:r>
              <a:rPr lang="en-US" dirty="0" err="1"/>
              <a:t>nhấn</a:t>
            </a:r>
            <a:r>
              <a:rPr lang="en-US" dirty="0"/>
              <a:t> </a:t>
            </a:r>
            <a:r>
              <a:rPr lang="en-US" dirty="0" err="1"/>
              <a:t>thay</a:t>
            </a:r>
            <a:r>
              <a:rPr lang="en-US" dirty="0"/>
              <a:t> </a:t>
            </a:r>
            <a:r>
              <a:rPr lang="en-US" dirty="0" err="1"/>
              <a:t>cho</a:t>
            </a:r>
            <a:r>
              <a:rPr lang="en-US" dirty="0"/>
              <a:t> </a:t>
            </a:r>
            <a:r>
              <a:rPr lang="en-US" dirty="0" err="1"/>
              <a:t>cảm</a:t>
            </a:r>
            <a:r>
              <a:rPr lang="en-US" dirty="0"/>
              <a:t> </a:t>
            </a:r>
            <a:r>
              <a:rPr lang="en-US" dirty="0" err="1"/>
              <a:t>biến</a:t>
            </a:r>
            <a:r>
              <a:rPr lang="en-US" dirty="0"/>
              <a:t> </a:t>
            </a:r>
            <a:r>
              <a:rPr lang="en-US" dirty="0" err="1"/>
              <a:t>mưa</a:t>
            </a:r>
            <a:r>
              <a:rPr lang="en-US" dirty="0"/>
              <a:t> </a:t>
            </a:r>
            <a:r>
              <a:rPr lang="en-US" dirty="0" err="1"/>
              <a:t>khi</a:t>
            </a:r>
            <a:r>
              <a:rPr lang="en-US" dirty="0"/>
              <a:t> </a:t>
            </a:r>
            <a:r>
              <a:rPr lang="en-US" dirty="0" err="1"/>
              <a:t>không</a:t>
            </a:r>
            <a:r>
              <a:rPr lang="en-US" dirty="0"/>
              <a:t> </a:t>
            </a:r>
            <a:r>
              <a:rPr lang="en-US" dirty="0" err="1"/>
              <a:t>nhấn</a:t>
            </a:r>
            <a:r>
              <a:rPr lang="en-US" dirty="0"/>
              <a:t> </a:t>
            </a:r>
            <a:r>
              <a:rPr lang="en-US" dirty="0" err="1"/>
              <a:t>tích</a:t>
            </a:r>
            <a:r>
              <a:rPr lang="en-US" dirty="0"/>
              <a:t> </a:t>
            </a:r>
            <a:r>
              <a:rPr lang="en-US" dirty="0" err="1"/>
              <a:t>cực</a:t>
            </a:r>
            <a:r>
              <a:rPr lang="en-US" dirty="0"/>
              <a:t> </a:t>
            </a:r>
            <a:r>
              <a:rPr lang="en-US" dirty="0" err="1"/>
              <a:t>mức</a:t>
            </a:r>
            <a:r>
              <a:rPr lang="en-US" dirty="0"/>
              <a:t> 1 </a:t>
            </a:r>
            <a:r>
              <a:rPr lang="en-US" dirty="0" err="1"/>
              <a:t>sau</a:t>
            </a:r>
            <a:r>
              <a:rPr lang="en-US" dirty="0"/>
              <a:t> </a:t>
            </a:r>
            <a:r>
              <a:rPr lang="en-US" dirty="0" err="1"/>
              <a:t>khi</a:t>
            </a:r>
            <a:r>
              <a:rPr lang="en-US" dirty="0"/>
              <a:t> </a:t>
            </a:r>
            <a:r>
              <a:rPr lang="en-US" dirty="0" err="1"/>
              <a:t>nhấn</a:t>
            </a:r>
            <a:r>
              <a:rPr lang="en-US" dirty="0"/>
              <a:t> </a:t>
            </a:r>
            <a:r>
              <a:rPr lang="en-US" dirty="0" err="1"/>
              <a:t>củng</a:t>
            </a:r>
            <a:r>
              <a:rPr lang="en-US" dirty="0"/>
              <a:t> </a:t>
            </a:r>
            <a:r>
              <a:rPr lang="en-US" dirty="0" err="1"/>
              <a:t>như</a:t>
            </a:r>
            <a:r>
              <a:rPr lang="en-US" dirty="0"/>
              <a:t> </a:t>
            </a:r>
            <a:r>
              <a:rPr lang="en-US" dirty="0" err="1"/>
              <a:t>khi</a:t>
            </a:r>
            <a:r>
              <a:rPr lang="en-US" dirty="0"/>
              <a:t> có </a:t>
            </a:r>
            <a:r>
              <a:rPr lang="en-US" dirty="0" err="1"/>
              <a:t>nước</a:t>
            </a:r>
            <a:r>
              <a:rPr lang="en-US" dirty="0"/>
              <a:t> </a:t>
            </a:r>
            <a:r>
              <a:rPr lang="en-US" dirty="0" err="1"/>
              <a:t>vào</a:t>
            </a:r>
            <a:r>
              <a:rPr lang="en-US" dirty="0"/>
              <a:t> </a:t>
            </a:r>
            <a:r>
              <a:rPr lang="en-US" dirty="0" err="1"/>
              <a:t>cảm</a:t>
            </a:r>
            <a:r>
              <a:rPr lang="en-US" dirty="0"/>
              <a:t> </a:t>
            </a:r>
            <a:r>
              <a:rPr lang="en-US" dirty="0" err="1"/>
              <a:t>biến</a:t>
            </a:r>
            <a:r>
              <a:rPr lang="en-US" dirty="0"/>
              <a:t> </a:t>
            </a:r>
            <a:r>
              <a:rPr lang="en-US" dirty="0" err="1"/>
              <a:t>mưa</a:t>
            </a:r>
            <a:r>
              <a:rPr lang="en-US" dirty="0"/>
              <a:t> </a:t>
            </a:r>
            <a:r>
              <a:rPr lang="en-US" dirty="0" err="1"/>
              <a:t>trong</a:t>
            </a:r>
            <a:r>
              <a:rPr lang="en-US" dirty="0"/>
              <a:t> </a:t>
            </a:r>
            <a:r>
              <a:rPr lang="en-US" dirty="0" err="1"/>
              <a:t>phần</a:t>
            </a:r>
            <a:r>
              <a:rPr lang="en-US" dirty="0"/>
              <a:t> </a:t>
            </a:r>
            <a:r>
              <a:rPr lang="en-US" dirty="0" err="1"/>
              <a:t>cứng</a:t>
            </a:r>
            <a:r>
              <a:rPr lang="en-US" dirty="0"/>
              <a:t> </a:t>
            </a:r>
            <a:r>
              <a:rPr lang="en-US" dirty="0" err="1"/>
              <a:t>lập</a:t>
            </a:r>
            <a:r>
              <a:rPr lang="en-US" dirty="0"/>
              <a:t> </a:t>
            </a:r>
            <a:r>
              <a:rPr lang="en-US" dirty="0" err="1"/>
              <a:t>tức</a:t>
            </a:r>
            <a:r>
              <a:rPr lang="en-US" dirty="0"/>
              <a:t> </a:t>
            </a:r>
            <a:r>
              <a:rPr lang="en-US" dirty="0" err="1"/>
              <a:t>vê</a:t>
            </a:r>
            <a:r>
              <a:rPr lang="en-US" dirty="0"/>
              <a:t>̀ </a:t>
            </a:r>
            <a:r>
              <a:rPr lang="en-US" dirty="0" err="1"/>
              <a:t>mức</a:t>
            </a:r>
            <a:r>
              <a:rPr lang="en-US" dirty="0"/>
              <a:t> 0 </a:t>
            </a:r>
            <a:r>
              <a:rPr lang="en-US" dirty="0" err="1"/>
              <a:t>làm</a:t>
            </a:r>
            <a:r>
              <a:rPr lang="en-US" dirty="0"/>
              <a:t> LED </a:t>
            </a:r>
            <a:r>
              <a:rPr lang="en-US" dirty="0" err="1"/>
              <a:t>sáng</a:t>
            </a:r>
            <a:r>
              <a:rPr lang="en-US" dirty="0"/>
              <a:t> </a:t>
            </a:r>
          </a:p>
          <a:p>
            <a:endParaRPr lang="en-US" dirty="0"/>
          </a:p>
        </p:txBody>
      </p:sp>
    </p:spTree>
    <p:extLst>
      <p:ext uri="{BB962C8B-B14F-4D97-AF65-F5344CB8AC3E}">
        <p14:creationId xmlns:p14="http://schemas.microsoft.com/office/powerpoint/2010/main" val="2298080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79714"/>
            <a:ext cx="8949644" cy="514350"/>
          </a:xfrm>
        </p:spPr>
        <p:txBody>
          <a:bodyPr>
            <a:normAutofit fontScale="90000"/>
          </a:bodyPr>
          <a:lstStyle/>
          <a:p>
            <a:r>
              <a:rPr lang="en-US" sz="2200" cap="none" dirty="0" smtClean="0">
                <a:solidFill>
                  <a:srgbClr val="FFFF00"/>
                </a:solidFill>
                <a:latin typeface="Times New Roman" panose="02020603050405020304" pitchFamily="18" charset="0"/>
                <a:cs typeface="Times New Roman" panose="02020603050405020304" pitchFamily="18" charset="0"/>
              </a:rPr>
              <a:t/>
            </a:r>
            <a:br>
              <a:rPr lang="en-US" sz="2200" cap="none" dirty="0" smtClean="0">
                <a:solidFill>
                  <a:srgbClr val="FFFF00"/>
                </a:solidFill>
                <a:latin typeface="Times New Roman" panose="02020603050405020304" pitchFamily="18" charset="0"/>
                <a:cs typeface="Times New Roman" panose="02020603050405020304" pitchFamily="18" charset="0"/>
              </a:rPr>
            </a:br>
            <a:r>
              <a:rPr lang="en-US" sz="2200" cap="none" dirty="0" err="1" smtClean="0">
                <a:solidFill>
                  <a:srgbClr val="FFFF00"/>
                </a:solidFill>
                <a:latin typeface="Times New Roman" panose="02020603050405020304" pitchFamily="18" charset="0"/>
                <a:cs typeface="Times New Roman" panose="02020603050405020304" pitchFamily="18" charset="0"/>
              </a:rPr>
              <a:t>Tiến</a:t>
            </a:r>
            <a:r>
              <a:rPr lang="en-US" sz="2200" cap="none" dirty="0" smtClean="0">
                <a:solidFill>
                  <a:srgbClr val="FFFF00"/>
                </a:solidFill>
                <a:latin typeface="Times New Roman" panose="02020603050405020304" pitchFamily="18" charset="0"/>
                <a:cs typeface="Times New Roman" panose="02020603050405020304" pitchFamily="18" charset="0"/>
              </a:rPr>
              <a:t> </a:t>
            </a:r>
            <a:r>
              <a:rPr lang="en-US" sz="2200" cap="none" dirty="0" err="1" smtClean="0">
                <a:solidFill>
                  <a:srgbClr val="FFFF00"/>
                </a:solidFill>
                <a:latin typeface="Times New Roman" panose="02020603050405020304" pitchFamily="18" charset="0"/>
                <a:cs typeface="Times New Roman" panose="02020603050405020304" pitchFamily="18" charset="0"/>
              </a:rPr>
              <a:t>hành</a:t>
            </a:r>
            <a:r>
              <a:rPr lang="en-US" sz="2200" cap="none" dirty="0" smtClean="0">
                <a:solidFill>
                  <a:srgbClr val="FFFF00"/>
                </a:solidFill>
                <a:latin typeface="Times New Roman" panose="02020603050405020304" pitchFamily="18" charset="0"/>
                <a:cs typeface="Times New Roman" panose="02020603050405020304" pitchFamily="18" charset="0"/>
              </a:rPr>
              <a:t> </a:t>
            </a:r>
            <a:r>
              <a:rPr lang="en-US" sz="2200" cap="none" dirty="0" err="1" smtClean="0">
                <a:solidFill>
                  <a:srgbClr val="FFFF00"/>
                </a:solidFill>
                <a:latin typeface="Times New Roman" panose="02020603050405020304" pitchFamily="18" charset="0"/>
                <a:cs typeface="Times New Roman" panose="02020603050405020304" pitchFamily="18" charset="0"/>
              </a:rPr>
              <a:t>mô</a:t>
            </a:r>
            <a:r>
              <a:rPr lang="en-US" sz="2200" cap="none" dirty="0" smtClean="0">
                <a:solidFill>
                  <a:srgbClr val="FFFF00"/>
                </a:solidFill>
                <a:latin typeface="Times New Roman" panose="02020603050405020304" pitchFamily="18" charset="0"/>
                <a:cs typeface="Times New Roman" panose="02020603050405020304" pitchFamily="18" charset="0"/>
              </a:rPr>
              <a:t> </a:t>
            </a:r>
            <a:r>
              <a:rPr lang="en-US" sz="2200" cap="none" dirty="0" err="1" smtClean="0">
                <a:solidFill>
                  <a:srgbClr val="FFFF00"/>
                </a:solidFill>
                <a:latin typeface="Times New Roman" panose="02020603050405020304" pitchFamily="18" charset="0"/>
                <a:cs typeface="Times New Roman" panose="02020603050405020304" pitchFamily="18" charset="0"/>
              </a:rPr>
              <a:t>phỏng</a:t>
            </a:r>
            <a:endParaRPr lang="en-US" sz="2200" cap="none"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1797" y="1698171"/>
            <a:ext cx="4336824" cy="4297137"/>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mềm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DHT11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LCD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proteus</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hiển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trị </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mức</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cũng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có </a:t>
            </a:r>
            <a:r>
              <a:rPr lang="en-US" dirty="0" err="1">
                <a:latin typeface="Times New Roman" panose="02020603050405020304" pitchFamily="18" charset="0"/>
                <a:cs typeface="Times New Roman" panose="02020603050405020304" pitchFamily="18" charset="0"/>
              </a:rPr>
              <a:t>nước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lập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mức</a:t>
            </a:r>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làm</a:t>
            </a:r>
            <a:r>
              <a:rPr lang="en-US" dirty="0">
                <a:latin typeface="Times New Roman" panose="02020603050405020304" pitchFamily="18" charset="0"/>
                <a:cs typeface="Times New Roman" panose="02020603050405020304" pitchFamily="18" charset="0"/>
              </a:rPr>
              <a:t> LED </a:t>
            </a:r>
            <a:r>
              <a:rPr lang="en-US" dirty="0" err="1" smtClean="0">
                <a:latin typeface="Times New Roman" panose="02020603050405020304" pitchFamily="18" charset="0"/>
                <a:cs typeface="Times New Roman" panose="02020603050405020304" pitchFamily="18" charset="0"/>
              </a:rPr>
              <a:t>sáng</a:t>
            </a:r>
            <a:r>
              <a:rPr lang="en-US" dirty="0">
                <a:latin typeface="Times New Roman" panose="02020603050405020304" pitchFamily="18" charset="0"/>
                <a:cs typeface="Times New Roman" panose="02020603050405020304" pitchFamily="18" charset="0"/>
              </a:rPr>
              <a:t>.</a:t>
            </a:r>
          </a:p>
        </p:txBody>
      </p:sp>
      <p:pic>
        <p:nvPicPr>
          <p:cNvPr id="6" name="Picture 5" descr="C:\Users\Hi\AppData\Local\Microsoft\Windows\INetCache\Content.Word\78941054_574746383319268_1737587207813726208_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3208" y="922282"/>
            <a:ext cx="7028792" cy="5073025"/>
          </a:xfrm>
          <a:prstGeom prst="rect">
            <a:avLst/>
          </a:prstGeom>
          <a:noFill/>
          <a:ln>
            <a:noFill/>
          </a:ln>
        </p:spPr>
      </p:pic>
    </p:spTree>
    <p:extLst>
      <p:ext uri="{BB962C8B-B14F-4D97-AF65-F5344CB8AC3E}">
        <p14:creationId xmlns:p14="http://schemas.microsoft.com/office/powerpoint/2010/main" val="97003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8948" y="881743"/>
            <a:ext cx="4320496" cy="4767943"/>
          </a:xfrm>
        </p:spPr>
        <p:txBody>
          <a:bodyPr>
            <a:normAutofit lnSpcReduction="10000"/>
          </a:bodyPr>
          <a:lstStyle/>
          <a:p>
            <a:pPr lvl="0"/>
            <a:r>
              <a:rPr lang="en-US" dirty="0" err="1">
                <a:solidFill>
                  <a:srgbClr val="FFFF00"/>
                </a:solidFill>
                <a:latin typeface="Times New Roman" panose="02020603050405020304" pitchFamily="18" charset="0"/>
                <a:cs typeface="Times New Roman" panose="02020603050405020304" pitchFamily="18" charset="0"/>
              </a:rPr>
              <a:t>Tiến</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hành</a:t>
            </a:r>
            <a:r>
              <a:rPr lang="en-US" dirty="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thực</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tế</a:t>
            </a:r>
            <a:r>
              <a:rPr lang="en-US" dirty="0" smtClean="0">
                <a:solidFill>
                  <a:srgbClr val="FFFF00"/>
                </a:solidFill>
                <a:latin typeface="Times New Roman" panose="02020603050405020304" pitchFamily="18" charset="0"/>
                <a:cs typeface="Times New Roman" panose="02020603050405020304" pitchFamily="18" charset="0"/>
              </a:rPr>
              <a:t>:</a:t>
            </a:r>
            <a:endParaRPr lang="en-US" dirty="0">
              <a:solidFill>
                <a:srgbClr val="FFFF00"/>
              </a:solidFill>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cứng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DHT11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lắp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DHT11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PIC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hiển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CD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lập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trị </a:t>
            </a:r>
            <a:r>
              <a:rPr lang="en-US" dirty="0" err="1">
                <a:latin typeface="Times New Roman" panose="02020603050405020304" pitchFamily="18" charset="0"/>
                <a:cs typeface="Times New Roman" panose="02020603050405020304" pitchFamily="18" charset="0"/>
              </a:rPr>
              <a:t>nhiệt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lCD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mưa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lấy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nước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lập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tức</a:t>
            </a:r>
            <a:r>
              <a:rPr lang="en-US" dirty="0">
                <a:latin typeface="Times New Roman" panose="02020603050405020304" pitchFamily="18" charset="0"/>
                <a:cs typeface="Times New Roman" panose="02020603050405020304" pitchFamily="18" charset="0"/>
              </a:rPr>
              <a:t> buzzer </a:t>
            </a:r>
            <a:r>
              <a:rPr lang="en-US" dirty="0" err="1">
                <a:latin typeface="Times New Roman" panose="02020603050405020304" pitchFamily="18" charset="0"/>
                <a:cs typeface="Times New Roman" panose="02020603050405020304" pitchFamily="18" charset="0"/>
              </a:rPr>
              <a:t>kêu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led </a:t>
            </a:r>
            <a:r>
              <a:rPr lang="en-US" dirty="0" err="1" smtClean="0">
                <a:latin typeface="Times New Roman" panose="02020603050405020304" pitchFamily="18" charset="0"/>
                <a:cs typeface="Times New Roman" panose="02020603050405020304" pitchFamily="18" charset="0"/>
              </a:rPr>
              <a:t>sáng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824988" y="1600200"/>
            <a:ext cx="5760720" cy="3837214"/>
          </a:xfrm>
          <a:prstGeom prst="rect">
            <a:avLst/>
          </a:prstGeom>
        </p:spPr>
      </p:pic>
    </p:spTree>
    <p:extLst>
      <p:ext uri="{BB962C8B-B14F-4D97-AF65-F5344CB8AC3E}">
        <p14:creationId xmlns:p14="http://schemas.microsoft.com/office/powerpoint/2010/main" val="111809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0" y="0"/>
            <a:ext cx="12191999" cy="3362325"/>
          </a:xfrm>
          <a:prstGeom prst="rect">
            <a:avLst/>
          </a:prstGeom>
        </p:spPr>
      </p:pic>
      <p:pic>
        <p:nvPicPr>
          <p:cNvPr id="16" name="Picture 15"/>
          <p:cNvPicPr>
            <a:picLocks noChangeAspect="1"/>
          </p:cNvPicPr>
          <p:nvPr/>
        </p:nvPicPr>
        <p:blipFill>
          <a:blip r:embed="rId3"/>
          <a:stretch>
            <a:fillRect/>
          </a:stretch>
        </p:blipFill>
        <p:spPr>
          <a:xfrm>
            <a:off x="1" y="3575861"/>
            <a:ext cx="12191999" cy="3397469"/>
          </a:xfrm>
          <a:prstGeom prst="rect">
            <a:avLst/>
          </a:prstGeom>
        </p:spPr>
      </p:pic>
    </p:spTree>
    <p:extLst>
      <p:ext uri="{BB962C8B-B14F-4D97-AF65-F5344CB8AC3E}">
        <p14:creationId xmlns:p14="http://schemas.microsoft.com/office/powerpoint/2010/main" val="1850130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14300"/>
            <a:ext cx="9905998" cy="889907"/>
          </a:xfrm>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viii.Kết</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luận</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và</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hướng</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phát</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triển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1" y="1004207"/>
            <a:ext cx="8933317" cy="1551215"/>
          </a:xfrm>
        </p:spPr>
        <p:txBody>
          <a:bodyPr>
            <a:normAutofit fontScale="70000" lnSpcReduction="20000"/>
          </a:bodyPr>
          <a:lstStyle/>
          <a:p>
            <a:pPr marL="0" indent="0">
              <a:buNone/>
            </a:pPr>
            <a:r>
              <a:rPr lang="en-US" dirty="0" err="1">
                <a:solidFill>
                  <a:srgbClr val="FFFF00"/>
                </a:solidFill>
                <a:latin typeface="Times New Roman" panose="02020603050405020304" pitchFamily="18" charset="0"/>
                <a:cs typeface="Times New Roman" panose="02020603050405020304" pitchFamily="18" charset="0"/>
              </a:rPr>
              <a:t>Kinh</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nghiệm</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có</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được</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sau</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khi</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thực</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hiện</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đề</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tài</a:t>
            </a:r>
            <a:r>
              <a:rPr lang="en-US" dirty="0">
                <a:solidFill>
                  <a:srgbClr val="FFFF00"/>
                </a:solidFill>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Biết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ngoại</a:t>
            </a:r>
            <a:r>
              <a:rPr lang="en-US" dirty="0" smtClean="0">
                <a:latin typeface="Times New Roman" panose="02020603050405020304" pitchFamily="18" charset="0"/>
                <a:cs typeface="Times New Roman" panose="02020603050405020304" pitchFamily="18" charset="0"/>
              </a:rPr>
              <a:t> vi,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proteus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vi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khiển</a:t>
            </a:r>
            <a:r>
              <a:rPr lang="en-US" dirty="0" smtClean="0">
                <a:latin typeface="Times New Roman" panose="02020603050405020304" pitchFamily="18" charset="0"/>
                <a:cs typeface="Times New Roman" panose="02020603050405020304" pitchFamily="18" charset="0"/>
              </a:rPr>
              <a:t> pic.</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rõ</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code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CCS</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TextBox 3"/>
          <p:cNvSpPr txBox="1"/>
          <p:nvPr/>
        </p:nvSpPr>
        <p:spPr>
          <a:xfrm>
            <a:off x="1141411" y="2653393"/>
            <a:ext cx="4073978" cy="2585323"/>
          </a:xfrm>
          <a:prstGeom prst="rect">
            <a:avLst/>
          </a:prstGeom>
          <a:noFill/>
        </p:spPr>
        <p:txBody>
          <a:bodyPr wrap="square" rtlCol="0">
            <a:spAutoFit/>
          </a:bodyPr>
          <a:lstStyle/>
          <a:p>
            <a:r>
              <a:rPr lang="en-US" dirty="0" err="1" smtClean="0">
                <a:solidFill>
                  <a:srgbClr val="FFFF00"/>
                </a:solidFill>
                <a:latin typeface="Times New Roman" panose="02020603050405020304" pitchFamily="18" charset="0"/>
                <a:cs typeface="Times New Roman" panose="02020603050405020304" pitchFamily="18" charset="0"/>
              </a:rPr>
              <a:t>Ưu</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điểm</a:t>
            </a:r>
            <a:r>
              <a:rPr lang="en-US" dirty="0" smtClean="0">
                <a:solidFill>
                  <a:srgbClr val="FFFF00"/>
                </a:solidFill>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ẩmkhá</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nhanh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Tuổi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tầm</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đập</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-Soft real-time </a:t>
            </a:r>
            <a:r>
              <a:rPr lang="en-US" dirty="0" err="1">
                <a:latin typeface="Times New Roman" panose="02020603050405020304" pitchFamily="18" charset="0"/>
                <a:cs typeface="Times New Roman" panose="02020603050405020304" pitchFamily="18" charset="0"/>
              </a:rPr>
              <a:t>system,có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nễu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kể</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rẻ,không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a:t>
            </a:r>
          </a:p>
          <a:p>
            <a:endParaRPr lang="en-US" dirty="0"/>
          </a:p>
        </p:txBody>
      </p:sp>
      <p:sp>
        <p:nvSpPr>
          <p:cNvPr id="5" name="TextBox 4"/>
          <p:cNvSpPr txBox="1"/>
          <p:nvPr/>
        </p:nvSpPr>
        <p:spPr>
          <a:xfrm>
            <a:off x="5868532" y="2653392"/>
            <a:ext cx="3641271" cy="2308324"/>
          </a:xfrm>
          <a:prstGeom prst="rect">
            <a:avLst/>
          </a:prstGeom>
          <a:noFill/>
        </p:spPr>
        <p:txBody>
          <a:bodyPr wrap="square" rtlCol="0">
            <a:spAutoFit/>
          </a:bodyPr>
          <a:lstStyle/>
          <a:p>
            <a:r>
              <a:rPr lang="en-US" dirty="0" err="1" smtClean="0">
                <a:solidFill>
                  <a:srgbClr val="FFFF00"/>
                </a:solidFill>
                <a:latin typeface="Times New Roman" panose="02020603050405020304" pitchFamily="18" charset="0"/>
                <a:cs typeface="Times New Roman" panose="02020603050405020304" pitchFamily="18" charset="0"/>
              </a:rPr>
              <a:t>Khuyết</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điểm</a:t>
            </a:r>
            <a:r>
              <a:rPr lang="en-US" dirty="0" smtClean="0">
                <a:solidFill>
                  <a:srgbClr val="FFFF00"/>
                </a:solidFill>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-DHT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0-&gt;55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C.</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1221465" y="5238716"/>
            <a:ext cx="9112932" cy="923330"/>
          </a:xfrm>
          <a:prstGeom prst="rect">
            <a:avLst/>
          </a:prstGeom>
          <a:noFill/>
        </p:spPr>
        <p:txBody>
          <a:bodyPr wrap="square" rtlCol="0">
            <a:spAutoFit/>
          </a:bodyPr>
          <a:lstStyle/>
          <a:p>
            <a:r>
              <a:rPr lang="en-US" dirty="0" err="1" smtClean="0">
                <a:solidFill>
                  <a:srgbClr val="FFFF00"/>
                </a:solidFill>
                <a:latin typeface="Times New Roman" panose="02020603050405020304" pitchFamily="18" charset="0"/>
                <a:cs typeface="Times New Roman" panose="02020603050405020304" pitchFamily="18" charset="0"/>
              </a:rPr>
              <a:t>Hướng</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phát</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triển</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role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mưa</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30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0300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I. </a:t>
            </a:r>
            <a:r>
              <a:rPr lang="en-US" dirty="0" err="1" smtClean="0">
                <a:solidFill>
                  <a:srgbClr val="FF0000"/>
                </a:solidFill>
                <a:latin typeface="Times New Roman" panose="02020603050405020304" pitchFamily="18" charset="0"/>
                <a:cs typeface="Times New Roman" panose="02020603050405020304" pitchFamily="18" charset="0"/>
              </a:rPr>
              <a:t>giới</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thiệu</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679028"/>
            <a:ext cx="9905999" cy="4112173"/>
          </a:xfrm>
        </p:spPr>
        <p:txBody>
          <a:bodyPr>
            <a:normAutofit fontScale="85000" lnSpcReduction="20000"/>
          </a:bodyPr>
          <a:lstStyle/>
          <a:p>
            <a:pPr lvl="1"/>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Tổng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quan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vực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a:t>
            </a:r>
          </a:p>
          <a:p>
            <a:pPr lvl="0"/>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p>
          <a:p>
            <a:pPr lvl="0"/>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hơi</a:t>
            </a:r>
            <a:r>
              <a:rPr lang="en-US" dirty="0">
                <a:latin typeface="Times New Roman" panose="02020603050405020304" pitchFamily="18" charset="0"/>
                <a:cs typeface="Times New Roman" panose="02020603050405020304" pitchFamily="18" charset="0"/>
              </a:rPr>
              <a:t> :PT100</a:t>
            </a:r>
          </a:p>
          <a:p>
            <a:pPr lvl="0"/>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điện</a:t>
            </a:r>
            <a:r>
              <a:rPr lang="en-US" dirty="0">
                <a:latin typeface="Times New Roman" panose="02020603050405020304" pitchFamily="18" charset="0"/>
                <a:cs typeface="Times New Roman" panose="02020603050405020304" pitchFamily="18" charset="0"/>
              </a:rPr>
              <a:t> K,T,R,S,B</a:t>
            </a:r>
          </a:p>
          <a:p>
            <a:pPr lvl="0"/>
            <a:r>
              <a:rPr lang="en-US" dirty="0" err="1">
                <a:latin typeface="Times New Roman" panose="02020603050405020304" pitchFamily="18" charset="0"/>
                <a:cs typeface="Times New Roman" panose="02020603050405020304" pitchFamily="18" charset="0"/>
              </a:rPr>
              <a:t>Nhiệt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lạnh:điện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oxit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loại</a:t>
            </a:r>
            <a:r>
              <a:rPr lang="en-US" dirty="0">
                <a:latin typeface="Times New Roman" panose="02020603050405020304" pitchFamily="18" charset="0"/>
                <a:cs typeface="Times New Roman" panose="02020603050405020304" pitchFamily="18" charset="0"/>
              </a:rPr>
              <a:t> </a:t>
            </a:r>
          </a:p>
          <a:p>
            <a:pPr lvl="0"/>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,can </a:t>
            </a:r>
            <a:r>
              <a:rPr lang="en-US" dirty="0" err="1">
                <a:latin typeface="Times New Roman" panose="02020603050405020304" pitchFamily="18" charset="0"/>
                <a:cs typeface="Times New Roman" panose="02020603050405020304" pitchFamily="18" charset="0"/>
              </a:rPr>
              <a:t>nhiệt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loại</a:t>
            </a:r>
            <a:r>
              <a:rPr lang="en-US" dirty="0">
                <a:latin typeface="Times New Roman" panose="02020603050405020304" pitchFamily="18" charset="0"/>
                <a:cs typeface="Times New Roman" panose="02020603050405020304" pitchFamily="18" charset="0"/>
              </a:rPr>
              <a:t> T</a:t>
            </a:r>
          </a:p>
          <a:p>
            <a:pPr lvl="0"/>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:PT100</a:t>
            </a:r>
          </a:p>
          <a:p>
            <a:r>
              <a:rPr lang="en-US" dirty="0" err="1">
                <a:latin typeface="Times New Roman" panose="02020603050405020304" pitchFamily="18" charset="0"/>
                <a:cs typeface="Times New Roman" panose="02020603050405020304" pitchFamily="18" charset="0"/>
              </a:rPr>
              <a:t>Mục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lí </a:t>
            </a:r>
            <a:r>
              <a:rPr lang="en-US" dirty="0" err="1">
                <a:latin typeface="Times New Roman" panose="02020603050405020304" pitchFamily="18" charset="0"/>
                <a:cs typeface="Times New Roman" panose="02020603050405020304" pitchFamily="18" charset="0"/>
              </a:rPr>
              <a:t>hoạt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vực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26903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7655"/>
            <a:ext cx="9905998" cy="780393"/>
          </a:xfrm>
        </p:spPr>
        <p:txBody>
          <a:bodyPr/>
          <a:lstStyle/>
          <a:p>
            <a:r>
              <a:rPr lang="en-US" dirty="0" err="1" smtClean="0">
                <a:solidFill>
                  <a:srgbClr val="C00000"/>
                </a:solidFill>
                <a:latin typeface="Times New Roman" panose="02020603050405020304" pitchFamily="18" charset="0"/>
                <a:cs typeface="Times New Roman" panose="02020603050405020304" pitchFamily="18" charset="0"/>
              </a:rPr>
              <a:t>ix.Tài</a:t>
            </a:r>
            <a:r>
              <a:rPr lang="en-US" dirty="0" smtClean="0">
                <a:solidFill>
                  <a:srgbClr val="C00000"/>
                </a:solidFill>
                <a:latin typeface="Times New Roman" panose="02020603050405020304" pitchFamily="18" charset="0"/>
                <a:cs typeface="Times New Roman" panose="02020603050405020304" pitchFamily="18" charset="0"/>
              </a:rPr>
              <a:t> </a:t>
            </a:r>
            <a:r>
              <a:rPr lang="en-US" dirty="0" err="1" smtClean="0">
                <a:solidFill>
                  <a:srgbClr val="C00000"/>
                </a:solidFill>
                <a:latin typeface="Times New Roman" panose="02020603050405020304" pitchFamily="18" charset="0"/>
                <a:cs typeface="Times New Roman" panose="02020603050405020304" pitchFamily="18" charset="0"/>
              </a:rPr>
              <a:t>liệu</a:t>
            </a:r>
            <a:r>
              <a:rPr lang="en-US" dirty="0" smtClean="0">
                <a:solidFill>
                  <a:srgbClr val="C00000"/>
                </a:solidFill>
                <a:latin typeface="Times New Roman" panose="02020603050405020304" pitchFamily="18" charset="0"/>
                <a:cs typeface="Times New Roman" panose="02020603050405020304" pitchFamily="18" charset="0"/>
              </a:rPr>
              <a:t> </a:t>
            </a:r>
            <a:r>
              <a:rPr lang="en-US" dirty="0" err="1" smtClean="0">
                <a:solidFill>
                  <a:srgbClr val="C00000"/>
                </a:solidFill>
                <a:latin typeface="Times New Roman" panose="02020603050405020304" pitchFamily="18" charset="0"/>
                <a:cs typeface="Times New Roman" panose="02020603050405020304" pitchFamily="18" charset="0"/>
              </a:rPr>
              <a:t>tham</a:t>
            </a:r>
            <a:r>
              <a:rPr lang="en-US" dirty="0" smtClean="0">
                <a:solidFill>
                  <a:srgbClr val="C00000"/>
                </a:solidFill>
                <a:latin typeface="Times New Roman" panose="02020603050405020304" pitchFamily="18" charset="0"/>
                <a:cs typeface="Times New Roman" panose="02020603050405020304" pitchFamily="18" charset="0"/>
              </a:rPr>
              <a:t> </a:t>
            </a:r>
            <a:r>
              <a:rPr lang="en-US" dirty="0" err="1" smtClean="0">
                <a:solidFill>
                  <a:srgbClr val="C00000"/>
                </a:solidFill>
                <a:latin typeface="Times New Roman" panose="02020603050405020304" pitchFamily="18" charset="0"/>
                <a:cs typeface="Times New Roman" panose="02020603050405020304" pitchFamily="18" charset="0"/>
              </a:rPr>
              <a:t>khảo</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851338"/>
            <a:ext cx="9905999" cy="4939863"/>
          </a:xfrm>
        </p:spPr>
        <p:txBody>
          <a:bodyPr>
            <a:normAutofit fontScale="92500" lnSpcReduction="10000"/>
          </a:bodyPr>
          <a:lstStyle/>
          <a:p>
            <a:r>
              <a:rPr lang="en-US" dirty="0"/>
              <a:t>[1] </a:t>
            </a:r>
            <a:r>
              <a:rPr lang="en-US" u="sng" dirty="0">
                <a:hlinkClick r:id="rId2"/>
              </a:rPr>
              <a:t>http://www.picvietnam.com</a:t>
            </a:r>
            <a:endParaRPr lang="en-US" dirty="0"/>
          </a:p>
          <a:p>
            <a:r>
              <a:rPr lang="en-US" dirty="0" smtClean="0"/>
              <a:t>[</a:t>
            </a:r>
            <a:r>
              <a:rPr lang="en-US" dirty="0"/>
              <a:t>2</a:t>
            </a:r>
            <a:r>
              <a:rPr lang="en-US" dirty="0" smtClean="0"/>
              <a:t>] </a:t>
            </a:r>
            <a:r>
              <a:rPr lang="en-US" u="sng" dirty="0">
                <a:hlinkClick r:id="rId3"/>
              </a:rPr>
              <a:t>https://iotmaker.vn/lcd-text-1602.html</a:t>
            </a:r>
            <a:endParaRPr lang="en-US" dirty="0"/>
          </a:p>
          <a:p>
            <a:r>
              <a:rPr lang="en-US" dirty="0" smtClean="0"/>
              <a:t>[</a:t>
            </a:r>
            <a:r>
              <a:rPr lang="en-US" dirty="0"/>
              <a:t>3</a:t>
            </a:r>
            <a:r>
              <a:rPr lang="en-US" dirty="0" smtClean="0"/>
              <a:t>] </a:t>
            </a:r>
            <a:r>
              <a:rPr lang="en-US" u="sng" dirty="0">
                <a:hlinkClick r:id="rId4"/>
              </a:rPr>
              <a:t>https://www.mouser.com/datasheet/2/758/DHT11-Technical-Data-Sheet-Translated-Version-1143054.pdf</a:t>
            </a:r>
            <a:endParaRPr lang="en-US" dirty="0"/>
          </a:p>
          <a:p>
            <a:r>
              <a:rPr lang="en-US" dirty="0" smtClean="0"/>
              <a:t>[4</a:t>
            </a:r>
            <a:r>
              <a:rPr lang="en-US" dirty="0"/>
              <a:t>] </a:t>
            </a:r>
            <a:r>
              <a:rPr lang="en-US" u="sng" dirty="0">
                <a:hlinkClick r:id="rId5"/>
              </a:rPr>
              <a:t>https://iotmaker.vn/cam-bien-mua.html</a:t>
            </a:r>
            <a:endParaRPr lang="en-US" dirty="0"/>
          </a:p>
          <a:p>
            <a:r>
              <a:rPr lang="en-US" dirty="0"/>
              <a:t>[5] </a:t>
            </a:r>
            <a:r>
              <a:rPr lang="en-US" u="sng" dirty="0">
                <a:hlinkClick r:id="rId6"/>
              </a:rPr>
              <a:t>https://www.alldatasheet.com/datasheet-pdf/pdf/106291/ETC/7805.html</a:t>
            </a:r>
            <a:endParaRPr lang="en-US" dirty="0"/>
          </a:p>
          <a:p>
            <a:r>
              <a:rPr lang="en-US" dirty="0" smtClean="0"/>
              <a:t>[</a:t>
            </a:r>
            <a:r>
              <a:rPr lang="en-US" dirty="0"/>
              <a:t>6] </a:t>
            </a:r>
            <a:r>
              <a:rPr lang="en-US" u="sng" dirty="0">
                <a:hlinkClick r:id="rId7"/>
              </a:rPr>
              <a:t>https://en.wikipedia.org/wiki/Buzzer</a:t>
            </a:r>
            <a:endParaRPr lang="en-US" dirty="0"/>
          </a:p>
          <a:p>
            <a:r>
              <a:rPr lang="en-US" dirty="0" smtClean="0"/>
              <a:t>[</a:t>
            </a:r>
            <a:r>
              <a:rPr lang="en-US" dirty="0"/>
              <a:t>7] </a:t>
            </a:r>
            <a:r>
              <a:rPr lang="en-US" u="sng" dirty="0">
                <a:hlinkClick r:id="rId8"/>
              </a:rPr>
              <a:t>https://datasheet4u.com/datasheet-pdf/MicrochipTechnology/PIC16F877A/pdf.php?id=511317</a:t>
            </a:r>
            <a:endParaRPr lang="en-US" dirty="0"/>
          </a:p>
          <a:p>
            <a:r>
              <a:rPr lang="en-US" u="sng" dirty="0"/>
              <a:t>[</a:t>
            </a:r>
            <a:r>
              <a:rPr lang="en-US" dirty="0"/>
              <a:t>8] </a:t>
            </a:r>
            <a:r>
              <a:rPr lang="en-US" u="sng" dirty="0">
                <a:solidFill>
                  <a:srgbClr val="92D050"/>
                </a:solidFill>
              </a:rPr>
              <a:t>DHT11 DATA SHEET</a:t>
            </a:r>
          </a:p>
          <a:p>
            <a:endParaRPr lang="en-US" dirty="0"/>
          </a:p>
        </p:txBody>
      </p:sp>
    </p:spTree>
    <p:extLst>
      <p:ext uri="{BB962C8B-B14F-4D97-AF65-F5344CB8AC3E}">
        <p14:creationId xmlns:p14="http://schemas.microsoft.com/office/powerpoint/2010/main" val="667584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err="1" smtClean="0">
                <a:latin typeface="Times New Roman" panose="02020603050405020304" pitchFamily="18" charset="0"/>
                <a:cs typeface="Times New Roman" panose="02020603050405020304" pitchFamily="18" charset="0"/>
              </a:rPr>
              <a:t>Cảm</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ơn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Thầy</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và</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các</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bạn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đã</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lắng</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nghe</a:t>
            </a:r>
            <a:endParaRPr lang="en-US" sz="4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587" y="2257652"/>
            <a:ext cx="7249884" cy="4012519"/>
          </a:xfrm>
        </p:spPr>
      </p:pic>
    </p:spTree>
    <p:extLst>
      <p:ext uri="{BB962C8B-B14F-4D97-AF65-F5344CB8AC3E}">
        <p14:creationId xmlns:p14="http://schemas.microsoft.com/office/powerpoint/2010/main" val="42653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70490"/>
            <a:ext cx="9905999" cy="5420711"/>
          </a:xfrm>
        </p:spPr>
        <p:txBody>
          <a:bodyPr>
            <a:normAutofit/>
          </a:bodyPr>
          <a:lstStyle/>
          <a:p>
            <a:pPr lvl="1"/>
            <a:r>
              <a:rPr lang="en-US" b="1" dirty="0" err="1">
                <a:latin typeface="Times New Roman" panose="02020603050405020304" pitchFamily="18" charset="0"/>
                <a:cs typeface="Times New Roman" panose="02020603050405020304" pitchFamily="18" charset="0"/>
              </a:rPr>
              <a:t>Nhiệm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thiết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mạch</a:t>
            </a:r>
            <a:r>
              <a:rPr lang="en-US" dirty="0">
                <a:latin typeface="Times New Roman" panose="02020603050405020304" pitchFamily="18" charset="0"/>
                <a:cs typeface="Times New Roman" panose="02020603050405020304" pitchFamily="18" charset="0"/>
              </a:rPr>
              <a:t> có </a:t>
            </a:r>
            <a:r>
              <a:rPr lang="en-US" dirty="0" err="1">
                <a:latin typeface="Times New Roman" panose="02020603050405020304" pitchFamily="18" charset="0"/>
                <a:cs typeface="Times New Roman" panose="02020603050405020304" pitchFamily="18" charset="0"/>
              </a:rPr>
              <a:t>thê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giúp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mưa</a:t>
            </a:r>
            <a:r>
              <a:rPr lang="en-US" dirty="0">
                <a:latin typeface="Times New Roman" panose="02020603050405020304" pitchFamily="18" charset="0"/>
                <a:cs typeface="Times New Roman" panose="02020603050405020304" pitchFamily="18" charset="0"/>
              </a:rPr>
              <a:t> kip </a:t>
            </a:r>
            <a:r>
              <a:rPr lang="en-US" dirty="0" err="1">
                <a:latin typeface="Times New Roman" panose="02020603050405020304" pitchFamily="18" charset="0"/>
                <a:cs typeface="Times New Roman" panose="02020603050405020304" pitchFamily="18" charset="0"/>
              </a:rPr>
              <a:t>lúc</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Nội</a:t>
            </a:r>
            <a:r>
              <a:rPr lang="en-US" dirty="0">
                <a:latin typeface="Times New Roman" panose="02020603050405020304" pitchFamily="18" charset="0"/>
                <a:cs typeface="Times New Roman" panose="02020603050405020304" pitchFamily="18" charset="0"/>
              </a:rPr>
              <a:t> dung 1:Tìm </a:t>
            </a:r>
            <a:r>
              <a:rPr lang="en-US" dirty="0" err="1">
                <a:latin typeface="Times New Roman" panose="02020603050405020304" pitchFamily="18" charset="0"/>
                <a:cs typeface="Times New Roman" panose="02020603050405020304" pitchFamily="18" charset="0"/>
              </a:rPr>
              <a:t>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lí </a:t>
            </a:r>
            <a:r>
              <a:rPr lang="en-US" dirty="0" err="1">
                <a:latin typeface="Times New Roman" panose="02020603050405020304" pitchFamily="18" charset="0"/>
                <a:cs typeface="Times New Roman" panose="02020603050405020304" pitchFamily="18" charset="0"/>
              </a:rPr>
              <a:t>hoạt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Nội</a:t>
            </a:r>
            <a:r>
              <a:rPr lang="en-US" dirty="0">
                <a:latin typeface="Times New Roman" panose="02020603050405020304" pitchFamily="18" charset="0"/>
                <a:cs typeface="Times New Roman" panose="02020603050405020304" pitchFamily="18" charset="0"/>
              </a:rPr>
              <a:t> dung 2:Tìm </a:t>
            </a:r>
            <a:r>
              <a:rPr lang="en-US" dirty="0" err="1">
                <a:latin typeface="Times New Roman" panose="02020603050405020304" pitchFamily="18" charset="0"/>
                <a:cs typeface="Times New Roman" panose="02020603050405020304" pitchFamily="18" charset="0"/>
              </a:rPr>
              <a:t>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vê</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khiên</a:t>
            </a:r>
            <a:r>
              <a:rPr lang="en-US" dirty="0">
                <a:latin typeface="Times New Roman" panose="02020603050405020304" pitchFamily="18" charset="0"/>
                <a:cs typeface="Times New Roman" panose="02020603050405020304" pitchFamily="18" charset="0"/>
              </a:rPr>
              <a:t> PIC16F877A ,</a:t>
            </a:r>
            <a:r>
              <a:rPr lang="en-US" dirty="0" err="1">
                <a:latin typeface="Times New Roman" panose="02020603050405020304" pitchFamily="18" charset="0"/>
                <a:cs typeface="Times New Roman" panose="02020603050405020304" pitchFamily="18" charset="0"/>
              </a:rPr>
              <a:t>cách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mạch</a:t>
            </a:r>
            <a:r>
              <a:rPr lang="en-US" dirty="0">
                <a:latin typeface="Times New Roman" panose="02020603050405020304" pitchFamily="18" charset="0"/>
                <a:cs typeface="Times New Roman" panose="02020603050405020304" pitchFamily="18" charset="0"/>
              </a:rPr>
              <a:t> IN</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Kêt</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DHT ,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đu</a:t>
            </a:r>
            <a:r>
              <a:rPr lang="en-US" dirty="0">
                <a:latin typeface="Times New Roman" panose="02020603050405020304" pitchFamily="18" charset="0"/>
                <a:cs typeface="Times New Roman" panose="02020603050405020304" pitchFamily="18" charset="0"/>
              </a:rPr>
              <a:t>̉ to có </a:t>
            </a:r>
            <a:r>
              <a:rPr lang="en-US" dirty="0" err="1">
                <a:latin typeface="Times New Roman" panose="02020603050405020304" pitchFamily="18" charset="0"/>
                <a:cs typeface="Times New Roman" panose="02020603050405020304" pitchFamily="18" charset="0"/>
              </a:rPr>
              <a:t>thê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thấy</a:t>
            </a:r>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Giới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tât</a:t>
            </a:r>
            <a:r>
              <a:rPr lang="en-US" dirty="0">
                <a:latin typeface="Times New Roman" panose="02020603050405020304" pitchFamily="18" charset="0"/>
                <a:cs typeface="Times New Roman" panose="02020603050405020304" pitchFamily="18" charset="0"/>
              </a:rPr>
              <a:t> cả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mạch</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phẩm</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150517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5719"/>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1013759"/>
              </p:ext>
            </p:extLst>
          </p:nvPr>
        </p:nvGraphicFramePr>
        <p:xfrm>
          <a:off x="0" y="1"/>
          <a:ext cx="12192000" cy="6839826"/>
        </p:xfrm>
        <a:graphic>
          <a:graphicData uri="http://schemas.openxmlformats.org/drawingml/2006/table">
            <a:tbl>
              <a:tblPr firstRow="1" firstCol="1" bandRow="1">
                <a:tableStyleId>{5C22544A-7EE6-4342-B048-85BDC9FD1C3A}</a:tableStyleId>
              </a:tblPr>
              <a:tblGrid>
                <a:gridCol w="3678852">
                  <a:extLst>
                    <a:ext uri="{9D8B030D-6E8A-4147-A177-3AD203B41FA5}">
                      <a16:colId xmlns:a16="http://schemas.microsoft.com/office/drawing/2014/main" val="3364136798"/>
                    </a:ext>
                  </a:extLst>
                </a:gridCol>
                <a:gridCol w="2127699">
                  <a:extLst>
                    <a:ext uri="{9D8B030D-6E8A-4147-A177-3AD203B41FA5}">
                      <a16:colId xmlns:a16="http://schemas.microsoft.com/office/drawing/2014/main" val="4016669348"/>
                    </a:ext>
                  </a:extLst>
                </a:gridCol>
                <a:gridCol w="2127699">
                  <a:extLst>
                    <a:ext uri="{9D8B030D-6E8A-4147-A177-3AD203B41FA5}">
                      <a16:colId xmlns:a16="http://schemas.microsoft.com/office/drawing/2014/main" val="3471821270"/>
                    </a:ext>
                  </a:extLst>
                </a:gridCol>
                <a:gridCol w="2128875">
                  <a:extLst>
                    <a:ext uri="{9D8B030D-6E8A-4147-A177-3AD203B41FA5}">
                      <a16:colId xmlns:a16="http://schemas.microsoft.com/office/drawing/2014/main" val="351694672"/>
                    </a:ext>
                  </a:extLst>
                </a:gridCol>
                <a:gridCol w="2128875">
                  <a:extLst>
                    <a:ext uri="{9D8B030D-6E8A-4147-A177-3AD203B41FA5}">
                      <a16:colId xmlns:a16="http://schemas.microsoft.com/office/drawing/2014/main" val="2297976447"/>
                    </a:ext>
                  </a:extLst>
                </a:gridCol>
              </a:tblGrid>
              <a:tr h="858105">
                <a:tc>
                  <a:txBody>
                    <a:bodyPr/>
                    <a:lstStyle/>
                    <a:p>
                      <a:pPr marL="0" marR="0">
                        <a:lnSpc>
                          <a:spcPct val="150000"/>
                        </a:lnSpc>
                        <a:spcBef>
                          <a:spcPts val="0"/>
                        </a:spcBef>
                        <a:spcAft>
                          <a:spcPts val="0"/>
                        </a:spcAft>
                      </a:pPr>
                      <a:r>
                        <a:rPr lang="en-US" sz="1600" dirty="0" err="1">
                          <a:effectLst/>
                        </a:rPr>
                        <a:t>Tên</a:t>
                      </a:r>
                      <a:r>
                        <a:rPr lang="en-US" sz="1600" dirty="0">
                          <a:effectLst/>
                        </a:rPr>
                        <a:t> </a:t>
                      </a:r>
                      <a:r>
                        <a:rPr lang="en-US" sz="1600" dirty="0" err="1">
                          <a:effectLst/>
                        </a:rPr>
                        <a:t>thành</a:t>
                      </a:r>
                      <a:r>
                        <a:rPr lang="en-US" sz="1600" dirty="0">
                          <a:effectLst/>
                        </a:rPr>
                        <a:t> </a:t>
                      </a:r>
                      <a:r>
                        <a:rPr lang="en-US" sz="1600" dirty="0" err="1">
                          <a:effectLst/>
                        </a:rPr>
                        <a:t>viên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a:txBody>
                    <a:bodyPr/>
                    <a:lstStyle/>
                    <a:p>
                      <a:pPr marL="0" marR="0">
                        <a:lnSpc>
                          <a:spcPct val="150000"/>
                        </a:lnSpc>
                        <a:spcBef>
                          <a:spcPts val="0"/>
                        </a:spcBef>
                        <a:spcAft>
                          <a:spcPts val="0"/>
                        </a:spcAft>
                      </a:pPr>
                      <a:r>
                        <a:rPr lang="en-US" sz="1600">
                          <a:effectLst/>
                        </a:rPr>
                        <a:t>Chi tiết công việc</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a:txBody>
                    <a:bodyPr/>
                    <a:lstStyle/>
                    <a:p>
                      <a:pPr marL="0" marR="0">
                        <a:lnSpc>
                          <a:spcPct val="150000"/>
                        </a:lnSpc>
                        <a:spcBef>
                          <a:spcPts val="0"/>
                        </a:spcBef>
                        <a:spcAft>
                          <a:spcPts val="0"/>
                        </a:spcAft>
                      </a:pPr>
                      <a:r>
                        <a:rPr lang="en-US" sz="1600" dirty="0" err="1">
                          <a:effectLst/>
                        </a:rPr>
                        <a:t>Thời</a:t>
                      </a:r>
                      <a:r>
                        <a:rPr lang="en-US" sz="1600" dirty="0">
                          <a:effectLst/>
                        </a:rPr>
                        <a:t> </a:t>
                      </a:r>
                      <a:r>
                        <a:rPr lang="en-US" sz="1600" dirty="0" err="1">
                          <a:effectLst/>
                        </a:rPr>
                        <a:t>hạn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a:txBody>
                    <a:bodyPr/>
                    <a:lstStyle/>
                    <a:p>
                      <a:pPr marL="0" marR="0">
                        <a:lnSpc>
                          <a:spcPct val="150000"/>
                        </a:lnSpc>
                        <a:spcBef>
                          <a:spcPts val="0"/>
                        </a:spcBef>
                        <a:spcAft>
                          <a:spcPts val="0"/>
                        </a:spcAft>
                      </a:pPr>
                      <a:r>
                        <a:rPr lang="en-US" sz="1600">
                          <a:effectLst/>
                        </a:rPr>
                        <a:t>Quy định riêng trong nhóm</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a:txBody>
                    <a:bodyPr/>
                    <a:lstStyle/>
                    <a:p>
                      <a:pPr marL="0" marR="0">
                        <a:lnSpc>
                          <a:spcPct val="150000"/>
                        </a:lnSpc>
                        <a:spcBef>
                          <a:spcPts val="0"/>
                        </a:spcBef>
                        <a:spcAft>
                          <a:spcPts val="0"/>
                        </a:spcAft>
                      </a:pPr>
                      <a:r>
                        <a:rPr lang="en-US" sz="1600">
                          <a:effectLst/>
                        </a:rPr>
                        <a:t>Thời gian họp nhóm</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extLst>
                  <a:ext uri="{0D108BD9-81ED-4DB2-BD59-A6C34878D82A}">
                    <a16:rowId xmlns:a16="http://schemas.microsoft.com/office/drawing/2014/main" val="3024200090"/>
                  </a:ext>
                </a:extLst>
              </a:tr>
              <a:tr h="2111196">
                <a:tc>
                  <a:txBody>
                    <a:bodyPr/>
                    <a:lstStyle/>
                    <a:p>
                      <a:pPr marL="0" marR="0">
                        <a:lnSpc>
                          <a:spcPct val="150000"/>
                        </a:lnSpc>
                        <a:spcBef>
                          <a:spcPts val="0"/>
                        </a:spcBef>
                        <a:spcAft>
                          <a:spcPts val="0"/>
                        </a:spcAft>
                      </a:pPr>
                      <a:r>
                        <a:rPr lang="en-US" sz="1600" dirty="0">
                          <a:effectLst/>
                        </a:rPr>
                        <a:t>Võ Mai Trí </a:t>
                      </a:r>
                      <a:r>
                        <a:rPr lang="en-US" sz="1600" dirty="0" err="1">
                          <a:effectLst/>
                        </a:rPr>
                        <a:t>Luận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a:txBody>
                    <a:bodyPr/>
                    <a:lstStyle/>
                    <a:p>
                      <a:pPr marL="0" marR="0">
                        <a:lnSpc>
                          <a:spcPct val="150000"/>
                        </a:lnSpc>
                        <a:spcBef>
                          <a:spcPts val="0"/>
                        </a:spcBef>
                        <a:spcAft>
                          <a:spcPts val="0"/>
                        </a:spcAft>
                      </a:pPr>
                      <a:r>
                        <a:rPr lang="en-US" sz="1600" dirty="0" err="1">
                          <a:effectLst/>
                        </a:rPr>
                        <a:t>Thực</a:t>
                      </a:r>
                      <a:r>
                        <a:rPr lang="en-US" sz="1600" dirty="0">
                          <a:effectLst/>
                        </a:rPr>
                        <a:t> </a:t>
                      </a:r>
                      <a:r>
                        <a:rPr lang="en-US" sz="1600" dirty="0" err="1">
                          <a:effectLst/>
                        </a:rPr>
                        <a:t>hiện</a:t>
                      </a:r>
                      <a:r>
                        <a:rPr lang="en-US" sz="1600" dirty="0">
                          <a:effectLst/>
                        </a:rPr>
                        <a:t> </a:t>
                      </a:r>
                      <a:r>
                        <a:rPr lang="en-US" sz="1600" dirty="0" err="1">
                          <a:effectLst/>
                        </a:rPr>
                        <a:t>chính</a:t>
                      </a:r>
                      <a:r>
                        <a:rPr lang="en-US" sz="1600" dirty="0">
                          <a:effectLst/>
                        </a:rPr>
                        <a:t> </a:t>
                      </a:r>
                      <a:r>
                        <a:rPr lang="en-US" sz="1600" dirty="0" err="1">
                          <a:effectLst/>
                        </a:rPr>
                        <a:t>vê</a:t>
                      </a:r>
                      <a:r>
                        <a:rPr lang="en-US" sz="1600" dirty="0">
                          <a:effectLst/>
                        </a:rPr>
                        <a:t>̀ </a:t>
                      </a:r>
                      <a:r>
                        <a:rPr lang="en-US" sz="1600" dirty="0" err="1">
                          <a:effectLst/>
                        </a:rPr>
                        <a:t>tìm</a:t>
                      </a:r>
                      <a:r>
                        <a:rPr lang="en-US" sz="1600" dirty="0">
                          <a:effectLst/>
                        </a:rPr>
                        <a:t> </a:t>
                      </a:r>
                      <a:r>
                        <a:rPr lang="en-US" sz="1600" dirty="0" err="1">
                          <a:effectLst/>
                        </a:rPr>
                        <a:t>hiểu</a:t>
                      </a:r>
                      <a:r>
                        <a:rPr lang="en-US" sz="1600" dirty="0">
                          <a:effectLst/>
                        </a:rPr>
                        <a:t> code ,</a:t>
                      </a:r>
                      <a:r>
                        <a:rPr lang="en-US" sz="1600" dirty="0" err="1">
                          <a:effectLst/>
                        </a:rPr>
                        <a:t>phu</a:t>
                      </a:r>
                      <a:r>
                        <a:rPr lang="en-US" sz="1600" dirty="0">
                          <a:effectLst/>
                        </a:rPr>
                        <a:t>̣ </a:t>
                      </a:r>
                      <a:r>
                        <a:rPr lang="en-US" sz="1600" dirty="0" err="1">
                          <a:effectLst/>
                        </a:rPr>
                        <a:t>giúp</a:t>
                      </a:r>
                      <a:r>
                        <a:rPr lang="en-US" sz="1600" dirty="0">
                          <a:effectLst/>
                        </a:rPr>
                        <a:t> </a:t>
                      </a:r>
                      <a:r>
                        <a:rPr lang="en-US" sz="1600" dirty="0" err="1">
                          <a:effectLst/>
                        </a:rPr>
                        <a:t>tìm</a:t>
                      </a:r>
                      <a:r>
                        <a:rPr lang="en-US" sz="1600" dirty="0">
                          <a:effectLst/>
                        </a:rPr>
                        <a:t> </a:t>
                      </a:r>
                      <a:r>
                        <a:rPr lang="en-US" sz="1600" dirty="0" err="1">
                          <a:effectLst/>
                        </a:rPr>
                        <a:t>hiêu</a:t>
                      </a:r>
                      <a:r>
                        <a:rPr lang="en-US" sz="1600" dirty="0">
                          <a:effectLst/>
                        </a:rPr>
                        <a:t> </a:t>
                      </a:r>
                      <a:r>
                        <a:rPr lang="en-US" sz="1600" dirty="0" err="1">
                          <a:effectLst/>
                        </a:rPr>
                        <a:t>nguyên</a:t>
                      </a:r>
                      <a:r>
                        <a:rPr lang="en-US" sz="1600" dirty="0">
                          <a:effectLst/>
                        </a:rPr>
                        <a:t> lí </a:t>
                      </a:r>
                      <a:r>
                        <a:rPr lang="en-US" sz="1600" dirty="0" err="1">
                          <a:effectLst/>
                        </a:rPr>
                        <a:t>hoạt</a:t>
                      </a:r>
                      <a:r>
                        <a:rPr lang="en-US" sz="1600" dirty="0">
                          <a:effectLst/>
                        </a:rPr>
                        <a:t> </a:t>
                      </a:r>
                      <a:r>
                        <a:rPr lang="en-US" sz="1600" dirty="0" err="1">
                          <a:effectLst/>
                        </a:rPr>
                        <a:t>động</a:t>
                      </a:r>
                      <a:r>
                        <a:rPr lang="en-US" sz="1600" dirty="0">
                          <a:effectLst/>
                        </a:rPr>
                        <a:t> </a:t>
                      </a:r>
                      <a:r>
                        <a:rPr lang="en-US" sz="1600" dirty="0" err="1">
                          <a:effectLst/>
                        </a:rPr>
                        <a:t>linh</a:t>
                      </a:r>
                      <a:r>
                        <a:rPr lang="en-US" sz="1600" dirty="0">
                          <a:effectLst/>
                        </a:rPr>
                        <a:t> </a:t>
                      </a:r>
                      <a:r>
                        <a:rPr lang="en-US" sz="1600" dirty="0" err="1">
                          <a:effectLst/>
                        </a:rPr>
                        <a:t>kiện</a:t>
                      </a:r>
                      <a:r>
                        <a:rPr lang="en-US" sz="16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a:txBody>
                    <a:bodyPr/>
                    <a:lstStyle/>
                    <a:p>
                      <a:pPr marL="0" marR="0">
                        <a:lnSpc>
                          <a:spcPct val="150000"/>
                        </a:lnSpc>
                        <a:spcBef>
                          <a:spcPts val="0"/>
                        </a:spcBef>
                        <a:spcAft>
                          <a:spcPts val="0"/>
                        </a:spcAft>
                      </a:pPr>
                      <a:r>
                        <a:rPr lang="en-US" sz="1600">
                          <a:effectLst/>
                        </a:rPr>
                        <a:t>Tuần 47-&gt;50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rowSpan="4">
                  <a:txBody>
                    <a:bodyPr/>
                    <a:lstStyle/>
                    <a:p>
                      <a:pPr marL="0" marR="0">
                        <a:lnSpc>
                          <a:spcPct val="150000"/>
                        </a:lnSpc>
                        <a:spcBef>
                          <a:spcPts val="0"/>
                        </a:spcBef>
                        <a:spcAft>
                          <a:spcPts val="0"/>
                        </a:spcAft>
                      </a:pPr>
                      <a:r>
                        <a:rPr lang="en-US" sz="1600">
                          <a:effectLst/>
                        </a:rPr>
                        <a:t>- Đi trễ vào lúc họp nhóm phạt bao cả nhóm uống nước</a:t>
                      </a:r>
                    </a:p>
                    <a:p>
                      <a:pPr marL="0" marR="0">
                        <a:lnSpc>
                          <a:spcPct val="150000"/>
                        </a:lnSpc>
                        <a:spcBef>
                          <a:spcPts val="0"/>
                        </a:spcBef>
                        <a:spcAft>
                          <a:spcPts val="0"/>
                        </a:spcAft>
                      </a:pPr>
                      <a:r>
                        <a:rPr lang="en-US" sz="1600">
                          <a:effectLst/>
                        </a:rPr>
                        <a:t>- Đi họp nhóm không đóng góp ý kiến ngồi chơi phạt 100K</a:t>
                      </a:r>
                    </a:p>
                    <a:p>
                      <a:pPr marL="0" marR="0">
                        <a:lnSpc>
                          <a:spcPct val="150000"/>
                        </a:lnSpc>
                        <a:spcBef>
                          <a:spcPts val="0"/>
                        </a:spcBef>
                        <a:spcAft>
                          <a:spcPts val="0"/>
                        </a:spcAft>
                      </a:pPr>
                      <a:r>
                        <a:rPr lang="en-US" sz="1600">
                          <a:effectLst/>
                        </a:rPr>
                        <a:t>-Không thực hiện phần mình được phân công làm trễ thời hạn phạt 200K</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rowSpan="4">
                  <a:txBody>
                    <a:bodyPr/>
                    <a:lstStyle/>
                    <a:p>
                      <a:pPr marL="0" marR="0">
                        <a:lnSpc>
                          <a:spcPct val="150000"/>
                        </a:lnSpc>
                        <a:spcBef>
                          <a:spcPts val="0"/>
                        </a:spcBef>
                        <a:spcAft>
                          <a:spcPts val="0"/>
                        </a:spcAft>
                      </a:pPr>
                      <a:r>
                        <a:rPr lang="en-US" sz="1600" dirty="0">
                          <a:effectLst/>
                        </a:rPr>
                        <a:t>-</a:t>
                      </a:r>
                      <a:r>
                        <a:rPr lang="en-US" sz="1600" dirty="0" err="1">
                          <a:effectLst/>
                        </a:rPr>
                        <a:t>Mỗi</a:t>
                      </a:r>
                      <a:r>
                        <a:rPr lang="en-US" sz="1600" dirty="0">
                          <a:effectLst/>
                        </a:rPr>
                        <a:t> </a:t>
                      </a:r>
                      <a:r>
                        <a:rPr lang="en-US" sz="1600" dirty="0" err="1">
                          <a:effectLst/>
                        </a:rPr>
                        <a:t>tuần</a:t>
                      </a:r>
                      <a:r>
                        <a:rPr lang="en-US" sz="1600" dirty="0">
                          <a:effectLst/>
                        </a:rPr>
                        <a:t> 1 </a:t>
                      </a:r>
                      <a:r>
                        <a:rPr lang="en-US" sz="1600" dirty="0" err="1">
                          <a:effectLst/>
                        </a:rPr>
                        <a:t>buổi</a:t>
                      </a:r>
                      <a:r>
                        <a:rPr lang="en-US" sz="1600" dirty="0">
                          <a:effectLst/>
                        </a:rPr>
                        <a:t>( </a:t>
                      </a:r>
                      <a:r>
                        <a:rPr lang="en-US" sz="1600" dirty="0" err="1">
                          <a:effectLst/>
                        </a:rPr>
                        <a:t>Thư</a:t>
                      </a:r>
                      <a:r>
                        <a:rPr lang="en-US" sz="1600" dirty="0">
                          <a:effectLst/>
                        </a:rPr>
                        <a:t>́ 7)</a:t>
                      </a:r>
                    </a:p>
                    <a:p>
                      <a:pPr marL="0" marR="0">
                        <a:lnSpc>
                          <a:spcPct val="150000"/>
                        </a:lnSpc>
                        <a:spcBef>
                          <a:spcPts val="0"/>
                        </a:spcBef>
                        <a:spcAft>
                          <a:spcPts val="0"/>
                        </a:spcAft>
                      </a:pPr>
                      <a:r>
                        <a:rPr lang="en-US" sz="1600" dirty="0">
                          <a:effectLst/>
                        </a:rPr>
                        <a:t> </a:t>
                      </a:r>
                      <a:r>
                        <a:rPr lang="en-US" sz="1600" dirty="0" err="1">
                          <a:effectLst/>
                        </a:rPr>
                        <a:t>tại</a:t>
                      </a:r>
                      <a:r>
                        <a:rPr lang="en-US" sz="1600" dirty="0">
                          <a:effectLst/>
                        </a:rPr>
                        <a:t> </a:t>
                      </a:r>
                      <a:r>
                        <a:rPr lang="en-US" sz="1600" dirty="0" err="1">
                          <a:effectLst/>
                        </a:rPr>
                        <a:t>nha</a:t>
                      </a:r>
                      <a:r>
                        <a:rPr lang="en-US" sz="1600" dirty="0">
                          <a:effectLst/>
                        </a:rPr>
                        <a:t>̀ leader( </a:t>
                      </a:r>
                      <a:r>
                        <a:rPr lang="en-US" sz="1600" dirty="0" err="1">
                          <a:effectLst/>
                        </a:rPr>
                        <a:t>Luận</a:t>
                      </a:r>
                      <a:r>
                        <a:rPr lang="en-US" sz="1600" dirty="0">
                          <a:effectLst/>
                        </a:rPr>
                        <a:t>) </a:t>
                      </a:r>
                    </a:p>
                    <a:p>
                      <a:pPr marL="0" marR="0">
                        <a:lnSpc>
                          <a:spcPct val="150000"/>
                        </a:lnSpc>
                        <a:spcBef>
                          <a:spcPts val="0"/>
                        </a:spcBef>
                        <a:spcAft>
                          <a:spcPts val="0"/>
                        </a:spcAft>
                      </a:pPr>
                      <a:r>
                        <a:rPr lang="en-US" sz="1600" dirty="0">
                          <a:effectLst/>
                        </a:rPr>
                        <a:t>-</a:t>
                      </a:r>
                      <a:r>
                        <a:rPr lang="en-US" sz="1600" dirty="0" err="1">
                          <a:effectLst/>
                        </a:rPr>
                        <a:t>Các</a:t>
                      </a:r>
                      <a:r>
                        <a:rPr lang="en-US" sz="1600" dirty="0">
                          <a:effectLst/>
                        </a:rPr>
                        <a:t> </a:t>
                      </a:r>
                      <a:r>
                        <a:rPr lang="en-US" sz="1600" dirty="0" err="1">
                          <a:effectLst/>
                        </a:rPr>
                        <a:t>buổi</a:t>
                      </a:r>
                      <a:r>
                        <a:rPr lang="en-US" sz="1600" dirty="0">
                          <a:effectLst/>
                        </a:rPr>
                        <a:t> </a:t>
                      </a:r>
                      <a:r>
                        <a:rPr lang="en-US" sz="1600" dirty="0" err="1">
                          <a:effectLst/>
                        </a:rPr>
                        <a:t>trên</a:t>
                      </a:r>
                      <a:r>
                        <a:rPr lang="en-US" sz="1600" dirty="0">
                          <a:effectLst/>
                        </a:rPr>
                        <a:t> </a:t>
                      </a:r>
                      <a:r>
                        <a:rPr lang="en-US" sz="1600" dirty="0" err="1">
                          <a:effectLst/>
                        </a:rPr>
                        <a:t>trương</a:t>
                      </a:r>
                      <a:r>
                        <a:rPr lang="en-US" sz="1600" dirty="0">
                          <a:effectLst/>
                        </a:rPr>
                        <a:t> </a:t>
                      </a:r>
                      <a:r>
                        <a:rPr lang="en-US" sz="1600" dirty="0" err="1">
                          <a:effectLst/>
                        </a:rPr>
                        <a:t>sau</a:t>
                      </a:r>
                      <a:r>
                        <a:rPr lang="en-US" sz="1600" dirty="0">
                          <a:effectLst/>
                        </a:rPr>
                        <a:t> </a:t>
                      </a:r>
                      <a:r>
                        <a:rPr lang="en-US" sz="1600" dirty="0" err="1">
                          <a:effectLst/>
                        </a:rPr>
                        <a:t>giơ</a:t>
                      </a:r>
                      <a:r>
                        <a:rPr lang="en-US" sz="1600" dirty="0">
                          <a:effectLst/>
                        </a:rPr>
                        <a:t>̀ </a:t>
                      </a:r>
                      <a:r>
                        <a:rPr lang="en-US" sz="1600" dirty="0" err="1">
                          <a:effectLst/>
                        </a:rPr>
                        <a:t>học</a:t>
                      </a:r>
                      <a:r>
                        <a:rPr lang="en-US" sz="1600" dirty="0">
                          <a:effectLst/>
                        </a:rPr>
                        <a:t> (có </a:t>
                      </a:r>
                      <a:r>
                        <a:rPr lang="en-US" sz="1600" dirty="0" err="1">
                          <a:effectLst/>
                        </a:rPr>
                        <a:t>thê</a:t>
                      </a:r>
                      <a:r>
                        <a:rPr lang="en-US" sz="1600" dirty="0">
                          <a:effectLst/>
                        </a:rPr>
                        <a:t>̉ 2-3 </a:t>
                      </a:r>
                      <a:r>
                        <a:rPr lang="en-US" sz="1600" dirty="0" err="1">
                          <a:effectLst/>
                        </a:rPr>
                        <a:t>lần</a:t>
                      </a:r>
                      <a:r>
                        <a:rPr lang="en-US" sz="1600" dirty="0">
                          <a:effectLst/>
                        </a:rPr>
                        <a:t> </a:t>
                      </a:r>
                      <a:r>
                        <a:rPr lang="en-US" sz="1600" dirty="0" err="1">
                          <a:effectLst/>
                        </a:rPr>
                        <a:t>trên</a:t>
                      </a:r>
                      <a:r>
                        <a:rPr lang="en-US" sz="1600" dirty="0">
                          <a:effectLst/>
                        </a:rPr>
                        <a:t> 1 </a:t>
                      </a:r>
                      <a:r>
                        <a:rPr lang="en-US" sz="1600" dirty="0" err="1">
                          <a:effectLst/>
                        </a:rPr>
                        <a:t>tuần</a:t>
                      </a:r>
                      <a:r>
                        <a:rPr lang="en-US" sz="16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extLst>
                  <a:ext uri="{0D108BD9-81ED-4DB2-BD59-A6C34878D82A}">
                    <a16:rowId xmlns:a16="http://schemas.microsoft.com/office/drawing/2014/main" val="2807560553"/>
                  </a:ext>
                </a:extLst>
              </a:tr>
              <a:tr h="1407463">
                <a:tc>
                  <a:txBody>
                    <a:bodyPr/>
                    <a:lstStyle/>
                    <a:p>
                      <a:pPr marL="0" marR="0">
                        <a:lnSpc>
                          <a:spcPct val="150000"/>
                        </a:lnSpc>
                        <a:spcBef>
                          <a:spcPts val="0"/>
                        </a:spcBef>
                        <a:spcAft>
                          <a:spcPts val="0"/>
                        </a:spcAft>
                      </a:pPr>
                      <a:r>
                        <a:rPr lang="en-US" sz="1600" dirty="0" err="1">
                          <a:effectLst/>
                        </a:rPr>
                        <a:t>Trịnh</a:t>
                      </a:r>
                      <a:r>
                        <a:rPr lang="en-US" sz="1600" dirty="0">
                          <a:effectLst/>
                        </a:rPr>
                        <a:t> Bá </a:t>
                      </a:r>
                      <a:r>
                        <a:rPr lang="en-US" sz="1600" dirty="0" err="1">
                          <a:effectLst/>
                        </a:rPr>
                        <a:t>Phương</a:t>
                      </a:r>
                      <a:r>
                        <a:rPr lang="en-US" sz="1600" dirty="0">
                          <a:effectLst/>
                        </a:rPr>
                        <a:t> Nam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a:txBody>
                    <a:bodyPr/>
                    <a:lstStyle/>
                    <a:p>
                      <a:pPr marL="0" marR="0">
                        <a:lnSpc>
                          <a:spcPct val="150000"/>
                        </a:lnSpc>
                        <a:spcBef>
                          <a:spcPts val="0"/>
                        </a:spcBef>
                        <a:spcAft>
                          <a:spcPts val="0"/>
                        </a:spcAft>
                      </a:pPr>
                      <a:r>
                        <a:rPr lang="en-US" sz="1600">
                          <a:effectLst/>
                        </a:rPr>
                        <a:t>Mua đồ, tìm hiểu linh kiện,đánh báo cáo word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a:txBody>
                    <a:bodyPr/>
                    <a:lstStyle/>
                    <a:p>
                      <a:pPr marL="0" marR="0">
                        <a:lnSpc>
                          <a:spcPct val="150000"/>
                        </a:lnSpc>
                        <a:spcBef>
                          <a:spcPts val="0"/>
                        </a:spcBef>
                        <a:spcAft>
                          <a:spcPts val="0"/>
                        </a:spcAft>
                      </a:pPr>
                      <a:r>
                        <a:rPr lang="en-US" sz="1600" dirty="0" err="1">
                          <a:effectLst/>
                        </a:rPr>
                        <a:t>Tuần</a:t>
                      </a:r>
                      <a:r>
                        <a:rPr lang="en-US" sz="1600" dirty="0">
                          <a:effectLst/>
                        </a:rPr>
                        <a:t> 47-&gt;49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122891308"/>
                  </a:ext>
                </a:extLst>
              </a:tr>
              <a:tr h="1407463">
                <a:tc>
                  <a:txBody>
                    <a:bodyPr/>
                    <a:lstStyle/>
                    <a:p>
                      <a:pPr marL="0" marR="0">
                        <a:lnSpc>
                          <a:spcPct val="150000"/>
                        </a:lnSpc>
                        <a:spcBef>
                          <a:spcPts val="0"/>
                        </a:spcBef>
                        <a:spcAft>
                          <a:spcPts val="0"/>
                        </a:spcAft>
                      </a:pPr>
                      <a:r>
                        <a:rPr lang="en-US" sz="1600" dirty="0" err="1">
                          <a:effectLst/>
                        </a:rPr>
                        <a:t>Nguyễn</a:t>
                      </a:r>
                      <a:r>
                        <a:rPr lang="en-US" sz="1600" dirty="0">
                          <a:effectLst/>
                        </a:rPr>
                        <a:t> </a:t>
                      </a:r>
                      <a:r>
                        <a:rPr lang="en-US" sz="1600" dirty="0" err="1">
                          <a:effectLst/>
                        </a:rPr>
                        <a:t>Thanh</a:t>
                      </a:r>
                      <a:r>
                        <a:rPr lang="en-US" sz="1600" dirty="0">
                          <a:effectLst/>
                        </a:rPr>
                        <a:t> Long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a:txBody>
                    <a:bodyPr/>
                    <a:lstStyle/>
                    <a:p>
                      <a:pPr marL="0" marR="0">
                        <a:lnSpc>
                          <a:spcPct val="150000"/>
                        </a:lnSpc>
                        <a:spcBef>
                          <a:spcPts val="0"/>
                        </a:spcBef>
                        <a:spcAft>
                          <a:spcPts val="0"/>
                        </a:spcAft>
                      </a:pPr>
                      <a:r>
                        <a:rPr lang="en-US" sz="1600">
                          <a:effectLst/>
                        </a:rPr>
                        <a:t>Mua đồ, tìm hiểu linh kiện, thực hiện lắp ghép phần cứng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a:txBody>
                    <a:bodyPr/>
                    <a:lstStyle/>
                    <a:p>
                      <a:pPr marL="0" marR="0">
                        <a:lnSpc>
                          <a:spcPct val="150000"/>
                        </a:lnSpc>
                        <a:spcBef>
                          <a:spcPts val="0"/>
                        </a:spcBef>
                        <a:spcAft>
                          <a:spcPts val="0"/>
                        </a:spcAft>
                      </a:pPr>
                      <a:r>
                        <a:rPr lang="en-US" sz="1600" dirty="0" err="1">
                          <a:effectLst/>
                        </a:rPr>
                        <a:t>Tuần</a:t>
                      </a:r>
                      <a:r>
                        <a:rPr lang="en-US" sz="1600" dirty="0">
                          <a:effectLst/>
                        </a:rPr>
                        <a:t> 47-&gt;49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137039738"/>
                  </a:ext>
                </a:extLst>
              </a:tr>
              <a:tr h="1055599">
                <a:tc>
                  <a:txBody>
                    <a:bodyPr/>
                    <a:lstStyle/>
                    <a:p>
                      <a:pPr marL="0" marR="0">
                        <a:lnSpc>
                          <a:spcPct val="150000"/>
                        </a:lnSpc>
                        <a:spcBef>
                          <a:spcPts val="0"/>
                        </a:spcBef>
                        <a:spcAft>
                          <a:spcPts val="0"/>
                        </a:spcAft>
                      </a:pPr>
                      <a:r>
                        <a:rPr lang="en-US" sz="1600" dirty="0" err="1">
                          <a:effectLst/>
                        </a:rPr>
                        <a:t>Trương</a:t>
                      </a:r>
                      <a:r>
                        <a:rPr lang="en-US" sz="1600" dirty="0">
                          <a:effectLst/>
                        </a:rPr>
                        <a:t> </a:t>
                      </a:r>
                      <a:r>
                        <a:rPr lang="en-US" sz="1600" dirty="0" err="1">
                          <a:effectLst/>
                        </a:rPr>
                        <a:t>Nguyễn</a:t>
                      </a:r>
                      <a:r>
                        <a:rPr lang="en-US" sz="1600" dirty="0">
                          <a:effectLst/>
                        </a:rPr>
                        <a:t> </a:t>
                      </a:r>
                      <a:r>
                        <a:rPr lang="en-US" sz="1600" dirty="0" err="1">
                          <a:effectLst/>
                        </a:rPr>
                        <a:t>Hoàng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a:txBody>
                    <a:bodyPr/>
                    <a:lstStyle/>
                    <a:p>
                      <a:pPr marL="0" marR="0">
                        <a:lnSpc>
                          <a:spcPct val="150000"/>
                        </a:lnSpc>
                        <a:spcBef>
                          <a:spcPts val="0"/>
                        </a:spcBef>
                        <a:spcAft>
                          <a:spcPts val="0"/>
                        </a:spcAft>
                      </a:pPr>
                      <a:r>
                        <a:rPr lang="en-US" sz="1600">
                          <a:effectLst/>
                        </a:rPr>
                        <a:t>Thi công hàn mạch , lắp ghép phần cứng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a:txBody>
                    <a:bodyPr/>
                    <a:lstStyle/>
                    <a:p>
                      <a:pPr marL="0" marR="0">
                        <a:lnSpc>
                          <a:spcPct val="150000"/>
                        </a:lnSpc>
                        <a:spcBef>
                          <a:spcPts val="0"/>
                        </a:spcBef>
                        <a:spcAft>
                          <a:spcPts val="0"/>
                        </a:spcAft>
                      </a:pPr>
                      <a:r>
                        <a:rPr lang="en-US" sz="1600" dirty="0" err="1">
                          <a:effectLst/>
                        </a:rPr>
                        <a:t>Tuần</a:t>
                      </a:r>
                      <a:r>
                        <a:rPr lang="en-US" sz="1600" dirty="0">
                          <a:effectLst/>
                        </a:rPr>
                        <a:t> 48-&gt; 50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601" marR="46601"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61378280"/>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15192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945" y="618518"/>
            <a:ext cx="9833466" cy="524482"/>
          </a:xfrm>
        </p:spPr>
        <p:txBody>
          <a:bodyPr>
            <a:normAutofit fontScale="90000"/>
          </a:bodyPr>
          <a:lstStyle/>
          <a:p>
            <a:r>
              <a:rPr lang="en-US" dirty="0" err="1" smtClean="0">
                <a:solidFill>
                  <a:srgbClr val="FF0000"/>
                </a:solidFill>
                <a:latin typeface="Times New Roman" panose="02020603050405020304" pitchFamily="18" charset="0"/>
                <a:cs typeface="Times New Roman" panose="02020603050405020304" pitchFamily="18" charset="0"/>
              </a:rPr>
              <a:t>ii.Lý</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thuyết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143000"/>
            <a:ext cx="9905999" cy="5312979"/>
          </a:xfrm>
        </p:spPr>
        <p:txBody>
          <a:bodyPr>
            <a:normAutofit fontScale="62500" lnSpcReduction="20000"/>
          </a:bodyPr>
          <a:lstStyle/>
          <a:p>
            <a:pPr lvl="0"/>
            <a:r>
              <a:rPr lang="en-US" sz="2900" dirty="0" smtClean="0">
                <a:solidFill>
                  <a:schemeClr val="bg1"/>
                </a:solidFill>
                <a:latin typeface="Times New Roman" panose="02020603050405020304" pitchFamily="18" charset="0"/>
                <a:cs typeface="Times New Roman" panose="02020603050405020304" pitchFamily="18" charset="0"/>
              </a:rPr>
              <a:t>DHT11</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lấy</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dữ</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liệu</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thông</a:t>
            </a:r>
            <a:r>
              <a:rPr lang="en-US" sz="2900" dirty="0">
                <a:latin typeface="Times New Roman" panose="02020603050405020304" pitchFamily="18" charset="0"/>
                <a:cs typeface="Times New Roman" panose="02020603050405020304" pitchFamily="18" charset="0"/>
              </a:rPr>
              <a:t> qua </a:t>
            </a:r>
            <a:r>
              <a:rPr lang="en-US" sz="2900" dirty="0" err="1">
                <a:latin typeface="Times New Roman" panose="02020603050405020304" pitchFamily="18" charset="0"/>
                <a:cs typeface="Times New Roman" panose="02020603050405020304" pitchFamily="18" charset="0"/>
              </a:rPr>
              <a:t>giao</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tiếp</a:t>
            </a:r>
            <a:r>
              <a:rPr lang="en-US" sz="2900" dirty="0">
                <a:latin typeface="Times New Roman" panose="02020603050405020304" pitchFamily="18" charset="0"/>
                <a:cs typeface="Times New Roman" panose="02020603050405020304" pitchFamily="18" charset="0"/>
              </a:rPr>
              <a:t> 1-wire (</a:t>
            </a:r>
            <a:r>
              <a:rPr lang="en-US" sz="2900" dirty="0" err="1">
                <a:latin typeface="Times New Roman" panose="02020603050405020304" pitchFamily="18" charset="0"/>
                <a:cs typeface="Times New Roman" panose="02020603050405020304" pitchFamily="18" charset="0"/>
              </a:rPr>
              <a:t>giao</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tiếp</a:t>
            </a:r>
            <a:r>
              <a:rPr lang="en-US" sz="2900" dirty="0">
                <a:latin typeface="Times New Roman" panose="02020603050405020304" pitchFamily="18" charset="0"/>
                <a:cs typeface="Times New Roman" panose="02020603050405020304" pitchFamily="18" charset="0"/>
              </a:rPr>
              <a:t> digital 1-wire </a:t>
            </a:r>
            <a:r>
              <a:rPr lang="en-US" sz="2900" dirty="0" err="1">
                <a:latin typeface="Times New Roman" panose="02020603050405020304" pitchFamily="18" charset="0"/>
                <a:cs typeface="Times New Roman" panose="02020603050405020304" pitchFamily="18" charset="0"/>
              </a:rPr>
              <a:t>truyền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dữ</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liệu</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duy</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nhất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Cảm</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biến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được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tích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hợp</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bộ</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tiền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xử</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lý</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tín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hiệu</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giúp</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dữ</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liệu</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nhận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về</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được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chính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xác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mà</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không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cần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phải</a:t>
            </a:r>
            <a:r>
              <a:rPr lang="en-US" sz="2900" dirty="0">
                <a:latin typeface="Times New Roman" panose="02020603050405020304" pitchFamily="18" charset="0"/>
                <a:cs typeface="Times New Roman" panose="02020603050405020304" pitchFamily="18" charset="0"/>
              </a:rPr>
              <a:t> qua </a:t>
            </a:r>
            <a:r>
              <a:rPr lang="en-US" sz="2900" dirty="0" err="1">
                <a:latin typeface="Times New Roman" panose="02020603050405020304" pitchFamily="18" charset="0"/>
                <a:cs typeface="Times New Roman" panose="02020603050405020304" pitchFamily="18" charset="0"/>
              </a:rPr>
              <a:t>bất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kỳ</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tính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toán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nào</a:t>
            </a:r>
            <a:r>
              <a:rPr lang="en-US" sz="2900" dirty="0">
                <a:latin typeface="Times New Roman" panose="02020603050405020304" pitchFamily="18" charset="0"/>
                <a:cs typeface="Times New Roman" panose="02020603050405020304" pitchFamily="18" charset="0"/>
              </a:rPr>
              <a:t>.</a:t>
            </a:r>
            <a:r>
              <a:rPr lang="en-US" sz="2900" b="1" dirty="0">
                <a:latin typeface="Times New Roman" panose="02020603050405020304" pitchFamily="18" charset="0"/>
                <a:cs typeface="Times New Roman" panose="02020603050405020304" pitchFamily="18" charset="0"/>
              </a:rPr>
              <a:t> </a:t>
            </a:r>
            <a:r>
              <a:rPr lang="en-US" sz="2900" b="1" dirty="0">
                <a:solidFill>
                  <a:srgbClr val="FFFF00"/>
                </a:solidFill>
                <a:latin typeface="Times New Roman" panose="02020603050405020304" pitchFamily="18" charset="0"/>
                <a:cs typeface="Times New Roman" panose="02020603050405020304" pitchFamily="18" charset="0"/>
              </a:rPr>
              <a:t>[2]</a:t>
            </a:r>
            <a:endParaRPr lang="en-US" sz="2900" dirty="0">
              <a:solidFill>
                <a:srgbClr val="FFFF00"/>
              </a:solidFill>
              <a:latin typeface="Times New Roman" panose="02020603050405020304" pitchFamily="18" charset="0"/>
              <a:cs typeface="Times New Roman" panose="02020603050405020304" pitchFamily="18" charset="0"/>
            </a:endParaRPr>
          </a:p>
          <a:p>
            <a:pPr lvl="0"/>
            <a:r>
              <a:rPr lang="en-US" sz="2900" dirty="0">
                <a:solidFill>
                  <a:schemeClr val="bg1"/>
                </a:solidFill>
                <a:latin typeface="Times New Roman" panose="02020603050405020304" pitchFamily="18" charset="0"/>
                <a:cs typeface="Times New Roman" panose="02020603050405020304" pitchFamily="18" charset="0"/>
              </a:rPr>
              <a:t>LCD 16x2</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hiển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thi</a:t>
            </a:r>
            <a:r>
              <a:rPr lang="en-US" sz="2900" dirty="0">
                <a:latin typeface="Times New Roman" panose="02020603050405020304" pitchFamily="18" charset="0"/>
                <a:cs typeface="Times New Roman" panose="02020603050405020304" pitchFamily="18" charset="0"/>
              </a:rPr>
              <a:t>̣ 2 </a:t>
            </a:r>
            <a:r>
              <a:rPr lang="en-US" sz="2900" dirty="0" err="1">
                <a:latin typeface="Times New Roman" panose="02020603050405020304" pitchFamily="18" charset="0"/>
                <a:cs typeface="Times New Roman" panose="02020603050405020304" pitchFamily="18" charset="0"/>
              </a:rPr>
              <a:t>dòng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mỗi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dòng</a:t>
            </a:r>
            <a:r>
              <a:rPr lang="en-US" sz="2900" dirty="0">
                <a:latin typeface="Times New Roman" panose="02020603050405020304" pitchFamily="18" charset="0"/>
                <a:cs typeface="Times New Roman" panose="02020603050405020304" pitchFamily="18" charset="0"/>
              </a:rPr>
              <a:t> 16 </a:t>
            </a:r>
            <a:r>
              <a:rPr lang="en-US" sz="2900" dirty="0" err="1">
                <a:latin typeface="Times New Roman" panose="02020603050405020304" pitchFamily="18" charset="0"/>
                <a:cs typeface="Times New Roman" panose="02020603050405020304" pitchFamily="18" charset="0"/>
              </a:rPr>
              <a:t>ky</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tư</a:t>
            </a:r>
            <a:r>
              <a:rPr lang="en-US" sz="2900" dirty="0">
                <a:latin typeface="Times New Roman" panose="02020603050405020304" pitchFamily="18" charset="0"/>
                <a:cs typeface="Times New Roman" panose="02020603050405020304" pitchFamily="18" charset="0"/>
              </a:rPr>
              <a:t>̣ , có </a:t>
            </a:r>
            <a:r>
              <a:rPr lang="en-US" sz="2900" dirty="0" err="1">
                <a:latin typeface="Times New Roman" panose="02020603050405020304" pitchFamily="18" charset="0"/>
                <a:cs typeface="Times New Roman" panose="02020603050405020304" pitchFamily="18" charset="0"/>
              </a:rPr>
              <a:t>chân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điều</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khiển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đô</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sáng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màn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hình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thông</a:t>
            </a:r>
            <a:r>
              <a:rPr lang="en-US" sz="2900" dirty="0">
                <a:latin typeface="Times New Roman" panose="02020603050405020304" pitchFamily="18" charset="0"/>
                <a:cs typeface="Times New Roman" panose="02020603050405020304" pitchFamily="18" charset="0"/>
              </a:rPr>
              <a:t> qua </a:t>
            </a:r>
            <a:r>
              <a:rPr lang="en-US" sz="2900" dirty="0" err="1">
                <a:latin typeface="Times New Roman" panose="02020603050405020304" pitchFamily="18" charset="0"/>
                <a:cs typeface="Times New Roman" panose="02020603050405020304" pitchFamily="18" charset="0"/>
              </a:rPr>
              <a:t>biến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trơ</a:t>
            </a:r>
            <a:r>
              <a:rPr lang="en-US" sz="2900" dirty="0">
                <a:latin typeface="Times New Roman" panose="02020603050405020304" pitchFamily="18" charset="0"/>
                <a:cs typeface="Times New Roman" panose="02020603050405020304" pitchFamily="18" charset="0"/>
              </a:rPr>
              <a:t>̉ , </a:t>
            </a:r>
            <a:r>
              <a:rPr lang="en-US" sz="2900" dirty="0" err="1">
                <a:latin typeface="Times New Roman" panose="02020603050405020304" pitchFamily="18" charset="0"/>
                <a:cs typeface="Times New Roman" panose="02020603050405020304" pitchFamily="18" charset="0"/>
              </a:rPr>
              <a:t>chân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đọc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xuất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gia</a:t>
            </a:r>
            <a:r>
              <a:rPr lang="en-US" sz="2900" dirty="0">
                <a:latin typeface="Times New Roman" panose="02020603050405020304" pitchFamily="18" charset="0"/>
                <a:cs typeface="Times New Roman" panose="02020603050405020304" pitchFamily="18" charset="0"/>
              </a:rPr>
              <a:t>́ trị (RS,RW) </a:t>
            </a:r>
            <a:r>
              <a:rPr lang="en-US" sz="2900" dirty="0" err="1">
                <a:latin typeface="Times New Roman" panose="02020603050405020304" pitchFamily="18" charset="0"/>
                <a:cs typeface="Times New Roman" panose="02020603050405020304" pitchFamily="18" charset="0"/>
              </a:rPr>
              <a:t>các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chân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trao</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đổi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dư</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liệu</a:t>
            </a:r>
            <a:r>
              <a:rPr lang="en-US" sz="2900" dirty="0">
                <a:latin typeface="Times New Roman" panose="02020603050405020304" pitchFamily="18" charset="0"/>
                <a:cs typeface="Times New Roman" panose="02020603050405020304" pitchFamily="18" charset="0"/>
              </a:rPr>
              <a:t>(D0-&gt;D7) .</a:t>
            </a:r>
            <a:r>
              <a:rPr lang="en-US" sz="2900" dirty="0" err="1">
                <a:latin typeface="Times New Roman" panose="02020603050405020304" pitchFamily="18" charset="0"/>
                <a:cs typeface="Times New Roman" panose="02020603050405020304" pitchFamily="18" charset="0"/>
              </a:rPr>
              <a:t>Trong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đê</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tài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này</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hiên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dòng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thư</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nhất</a:t>
            </a:r>
            <a:r>
              <a:rPr lang="en-US" sz="2900" dirty="0">
                <a:latin typeface="Times New Roman" panose="02020603050405020304" pitchFamily="18" charset="0"/>
                <a:cs typeface="Times New Roman" panose="02020603050405020304" pitchFamily="18" charset="0"/>
              </a:rPr>
              <a:t> là </a:t>
            </a:r>
            <a:r>
              <a:rPr lang="en-US" sz="2900" dirty="0" err="1">
                <a:latin typeface="Times New Roman" panose="02020603050405020304" pitchFamily="18" charset="0"/>
                <a:cs typeface="Times New Roman" panose="02020603050405020304" pitchFamily="18" charset="0"/>
              </a:rPr>
              <a:t>gia</a:t>
            </a:r>
            <a:r>
              <a:rPr lang="en-US" sz="2900" dirty="0">
                <a:latin typeface="Times New Roman" panose="02020603050405020304" pitchFamily="18" charset="0"/>
                <a:cs typeface="Times New Roman" panose="02020603050405020304" pitchFamily="18" charset="0"/>
              </a:rPr>
              <a:t>́ trị </a:t>
            </a:r>
            <a:r>
              <a:rPr lang="en-US" sz="2900" dirty="0" err="1">
                <a:latin typeface="Times New Roman" panose="02020603050405020304" pitchFamily="18" charset="0"/>
                <a:cs typeface="Times New Roman" panose="02020603050405020304" pitchFamily="18" charset="0"/>
              </a:rPr>
              <a:t>nhiệt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đô</a:t>
            </a:r>
            <a:r>
              <a:rPr lang="en-US" sz="2900" dirty="0">
                <a:latin typeface="Times New Roman" panose="02020603050405020304" pitchFamily="18" charset="0"/>
                <a:cs typeface="Times New Roman" panose="02020603050405020304" pitchFamily="18" charset="0"/>
              </a:rPr>
              <a:t>̣ , </a:t>
            </a:r>
            <a:r>
              <a:rPr lang="en-US" sz="2900" dirty="0" err="1">
                <a:latin typeface="Times New Roman" panose="02020603050405020304" pitchFamily="18" charset="0"/>
                <a:cs typeface="Times New Roman" panose="02020603050405020304" pitchFamily="18" charset="0"/>
              </a:rPr>
              <a:t>đô</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ẩm</a:t>
            </a:r>
            <a:r>
              <a:rPr lang="en-US" sz="2900" dirty="0">
                <a:latin typeface="Times New Roman" panose="02020603050405020304" pitchFamily="18" charset="0"/>
                <a:cs typeface="Times New Roman" panose="02020603050405020304" pitchFamily="18" charset="0"/>
              </a:rPr>
              <a:t> . </a:t>
            </a:r>
            <a:r>
              <a:rPr lang="en-US" sz="2900" dirty="0" err="1">
                <a:latin typeface="Times New Roman" panose="02020603050405020304" pitchFamily="18" charset="0"/>
                <a:cs typeface="Times New Roman" panose="02020603050405020304" pitchFamily="18" charset="0"/>
              </a:rPr>
              <a:t>Dòng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thư</a:t>
            </a:r>
            <a:r>
              <a:rPr lang="en-US" sz="2900" dirty="0">
                <a:latin typeface="Times New Roman" panose="02020603050405020304" pitchFamily="18" charset="0"/>
                <a:cs typeface="Times New Roman" panose="02020603050405020304" pitchFamily="18" charset="0"/>
              </a:rPr>
              <a:t>́ 2 </a:t>
            </a:r>
            <a:r>
              <a:rPr lang="en-US" sz="2900" dirty="0" err="1">
                <a:latin typeface="Times New Roman" panose="02020603050405020304" pitchFamily="18" charset="0"/>
                <a:cs typeface="Times New Roman" panose="02020603050405020304" pitchFamily="18" charset="0"/>
              </a:rPr>
              <a:t>hiển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báo</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trời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mưa</a:t>
            </a:r>
            <a:r>
              <a:rPr lang="en-US" sz="2900" dirty="0">
                <a:latin typeface="Times New Roman" panose="02020603050405020304" pitchFamily="18" charset="0"/>
                <a:cs typeface="Times New Roman" panose="02020603050405020304" pitchFamily="18" charset="0"/>
              </a:rPr>
              <a:t> hay </a:t>
            </a:r>
            <a:r>
              <a:rPr lang="en-US" sz="2900" dirty="0" err="1">
                <a:latin typeface="Times New Roman" panose="02020603050405020304" pitchFamily="18" charset="0"/>
                <a:cs typeface="Times New Roman" panose="02020603050405020304" pitchFamily="18" charset="0"/>
              </a:rPr>
              <a:t>không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mưa</a:t>
            </a:r>
            <a:r>
              <a:rPr lang="en-US" sz="2900" dirty="0">
                <a:latin typeface="Times New Roman" panose="02020603050405020304" pitchFamily="18" charset="0"/>
                <a:cs typeface="Times New Roman" panose="02020603050405020304" pitchFamily="18" charset="0"/>
              </a:rPr>
              <a:t>. </a:t>
            </a:r>
            <a:r>
              <a:rPr lang="en-US" sz="2900" b="1" dirty="0">
                <a:solidFill>
                  <a:srgbClr val="FFFF00"/>
                </a:solidFill>
                <a:latin typeface="Times New Roman" panose="02020603050405020304" pitchFamily="18" charset="0"/>
                <a:cs typeface="Times New Roman" panose="02020603050405020304" pitchFamily="18" charset="0"/>
              </a:rPr>
              <a:t>[3]</a:t>
            </a:r>
            <a:endParaRPr lang="en-US" sz="2900" dirty="0">
              <a:solidFill>
                <a:srgbClr val="FFFF00"/>
              </a:solidFill>
              <a:latin typeface="Times New Roman" panose="02020603050405020304" pitchFamily="18" charset="0"/>
              <a:cs typeface="Times New Roman" panose="02020603050405020304" pitchFamily="18" charset="0"/>
            </a:endParaRPr>
          </a:p>
          <a:p>
            <a:pPr lvl="0"/>
            <a:r>
              <a:rPr lang="en-US" sz="2900" dirty="0" err="1">
                <a:solidFill>
                  <a:schemeClr val="bg1"/>
                </a:solidFill>
                <a:latin typeface="Times New Roman" panose="02020603050405020304" pitchFamily="18" charset="0"/>
                <a:cs typeface="Times New Roman" panose="02020603050405020304" pitchFamily="18" charset="0"/>
              </a:rPr>
              <a:t>Cảm</a:t>
            </a:r>
            <a:r>
              <a:rPr lang="en-US" sz="2900" dirty="0">
                <a:solidFill>
                  <a:schemeClr val="bg1"/>
                </a:solidFill>
                <a:latin typeface="Times New Roman" panose="02020603050405020304" pitchFamily="18" charset="0"/>
                <a:cs typeface="Times New Roman" panose="02020603050405020304" pitchFamily="18" charset="0"/>
              </a:rPr>
              <a:t> </a:t>
            </a:r>
            <a:r>
              <a:rPr lang="en-US" sz="2900" dirty="0" err="1">
                <a:solidFill>
                  <a:schemeClr val="bg1"/>
                </a:solidFill>
                <a:latin typeface="Times New Roman" panose="02020603050405020304" pitchFamily="18" charset="0"/>
                <a:cs typeface="Times New Roman" panose="02020603050405020304" pitchFamily="18" charset="0"/>
              </a:rPr>
              <a:t>biến</a:t>
            </a:r>
            <a:r>
              <a:rPr lang="en-US" sz="2900" dirty="0">
                <a:solidFill>
                  <a:schemeClr val="bg1"/>
                </a:solidFill>
                <a:latin typeface="Times New Roman" panose="02020603050405020304" pitchFamily="18" charset="0"/>
                <a:cs typeface="Times New Roman" panose="02020603050405020304" pitchFamily="18" charset="0"/>
              </a:rPr>
              <a:t> </a:t>
            </a:r>
            <a:r>
              <a:rPr lang="en-US" sz="2900" dirty="0" err="1">
                <a:solidFill>
                  <a:schemeClr val="bg1"/>
                </a:solidFill>
                <a:latin typeface="Times New Roman" panose="02020603050405020304" pitchFamily="18" charset="0"/>
                <a:cs typeface="Times New Roman" panose="02020603050405020304" pitchFamily="18" charset="0"/>
              </a:rPr>
              <a:t>mưa</a:t>
            </a:r>
            <a:r>
              <a:rPr lang="en-US" sz="2900" dirty="0">
                <a:solidFill>
                  <a:schemeClr val="bg1"/>
                </a:solidFill>
                <a:latin typeface="Times New Roman" panose="02020603050405020304" pitchFamily="18" charset="0"/>
                <a:cs typeface="Times New Roman" panose="02020603050405020304" pitchFamily="18" charset="0"/>
              </a:rPr>
              <a:t>: </a:t>
            </a:r>
            <a:r>
              <a:rPr lang="vi-VN" sz="2900" dirty="0">
                <a:latin typeface="Times New Roman" panose="02020603050405020304" pitchFamily="18" charset="0"/>
                <a:cs typeface="Times New Roman" panose="02020603050405020304" pitchFamily="18" charset="0"/>
              </a:rPr>
              <a:t>một lá chắn để nhận biết có mưa hoặc có nước xuất hiện tên bề mặt của lá chắn và phần module chuyển đổi tín hiệu giúp giao tiếp với các board mạch vi điều khiển, lẫn led báo hiệu để nhận biết trạng thái trên lá chắn.Cảm biến hổ trợ hai loại ngõ ra tín hiệu là analog (tương tự) và digital (số), để có thể áp dụng linh hoạt tùy mục đích khác nhau.</a:t>
            </a:r>
            <a:r>
              <a:rPr lang="vi-VN" sz="2900" b="1" dirty="0">
                <a:latin typeface="Times New Roman" panose="02020603050405020304" pitchFamily="18" charset="0"/>
                <a:cs typeface="Times New Roman" panose="02020603050405020304" pitchFamily="18" charset="0"/>
              </a:rPr>
              <a:t> </a:t>
            </a:r>
            <a:r>
              <a:rPr lang="vi-VN" sz="2900" b="1" dirty="0">
                <a:solidFill>
                  <a:srgbClr val="FFFF00"/>
                </a:solidFill>
                <a:latin typeface="Times New Roman" panose="02020603050405020304" pitchFamily="18" charset="0"/>
                <a:cs typeface="Times New Roman" panose="02020603050405020304" pitchFamily="18" charset="0"/>
              </a:rPr>
              <a:t>[4]</a:t>
            </a:r>
            <a:endParaRPr lang="en-US" sz="2900" dirty="0">
              <a:solidFill>
                <a:srgbClr val="FFFF00"/>
              </a:solidFill>
              <a:latin typeface="Times New Roman" panose="02020603050405020304" pitchFamily="18" charset="0"/>
              <a:cs typeface="Times New Roman" panose="02020603050405020304" pitchFamily="18" charset="0"/>
            </a:endParaRPr>
          </a:p>
          <a:p>
            <a:pPr lvl="0"/>
            <a:r>
              <a:rPr lang="en-US" sz="2900" dirty="0">
                <a:solidFill>
                  <a:schemeClr val="bg1"/>
                </a:solidFill>
                <a:latin typeface="Times New Roman" panose="02020603050405020304" pitchFamily="18" charset="0"/>
                <a:cs typeface="Times New Roman" panose="02020603050405020304" pitchFamily="18" charset="0"/>
              </a:rPr>
              <a:t>IC7805:</a:t>
            </a:r>
            <a:r>
              <a:rPr lang="en-US" sz="2900" dirty="0">
                <a:latin typeface="Times New Roman" panose="02020603050405020304" pitchFamily="18" charset="0"/>
                <a:cs typeface="Times New Roman" panose="02020603050405020304" pitchFamily="18" charset="0"/>
              </a:rPr>
              <a:t>là </a:t>
            </a:r>
            <a:r>
              <a:rPr lang="en-US" sz="2900" dirty="0" err="1">
                <a:latin typeface="Times New Roman" panose="02020603050405020304" pitchFamily="18" charset="0"/>
                <a:cs typeface="Times New Roman" panose="02020603050405020304" pitchFamily="18" charset="0"/>
              </a:rPr>
              <a:t>một</a:t>
            </a:r>
            <a:r>
              <a:rPr lang="en-US" sz="2900" dirty="0">
                <a:latin typeface="Times New Roman" panose="02020603050405020304" pitchFamily="18" charset="0"/>
                <a:cs typeface="Times New Roman" panose="02020603050405020304" pitchFamily="18" charset="0"/>
              </a:rPr>
              <a:t> IC </a:t>
            </a:r>
            <a:r>
              <a:rPr lang="en-US" sz="2900" dirty="0" err="1">
                <a:latin typeface="Times New Roman" panose="02020603050405020304" pitchFamily="18" charset="0"/>
                <a:cs typeface="Times New Roman" panose="02020603050405020304" pitchFamily="18" charset="0"/>
              </a:rPr>
              <a:t>có</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đầu</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ra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cố</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định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là</a:t>
            </a:r>
            <a:r>
              <a:rPr lang="en-US" sz="2900" dirty="0">
                <a:latin typeface="Times New Roman" panose="02020603050405020304" pitchFamily="18" charset="0"/>
                <a:cs typeface="Times New Roman" panose="02020603050405020304" pitchFamily="18" charset="0"/>
              </a:rPr>
              <a:t> 5V. IC </a:t>
            </a:r>
            <a:r>
              <a:rPr lang="en-US" sz="2900" dirty="0" err="1">
                <a:latin typeface="Times New Roman" panose="02020603050405020304" pitchFamily="18" charset="0"/>
                <a:cs typeface="Times New Roman" panose="02020603050405020304" pitchFamily="18" charset="0"/>
              </a:rPr>
              <a:t>có</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các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tính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năng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như</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bảo</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vệ</a:t>
            </a:r>
            <a:r>
              <a:rPr lang="en-US" sz="2900" dirty="0">
                <a:latin typeface="Times New Roman" panose="02020603050405020304" pitchFamily="18" charset="0"/>
                <a:cs typeface="Times New Roman" panose="02020603050405020304" pitchFamily="18" charset="0"/>
              </a:rPr>
              <a:t> an </a:t>
            </a:r>
            <a:r>
              <a:rPr lang="en-US" sz="2900" dirty="0" err="1">
                <a:latin typeface="Times New Roman" panose="02020603050405020304" pitchFamily="18" charset="0"/>
                <a:cs typeface="Times New Roman" panose="02020603050405020304" pitchFamily="18" charset="0"/>
              </a:rPr>
              <a:t>toàn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khu</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vực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hoạt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động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ngắt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nhiệt</a:t>
            </a:r>
            <a:r>
              <a:rPr lang="en-US" sz="2900" dirty="0">
                <a:latin typeface="Times New Roman" panose="02020603050405020304" pitchFamily="18" charset="0"/>
                <a:cs typeface="Times New Roman" panose="02020603050405020304" pitchFamily="18" charset="0"/>
              </a:rPr>
              <a:t>, … </a:t>
            </a:r>
            <a:r>
              <a:rPr lang="en-US" sz="2900" dirty="0" err="1">
                <a:latin typeface="Times New Roman" panose="02020603050405020304" pitchFamily="18" charset="0"/>
                <a:cs typeface="Times New Roman" panose="02020603050405020304" pitchFamily="18" charset="0"/>
              </a:rPr>
              <a:t>Đầu</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ra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lên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đến</a:t>
            </a:r>
            <a:r>
              <a:rPr lang="en-US" sz="2900" dirty="0">
                <a:latin typeface="Times New Roman" panose="02020603050405020304" pitchFamily="18" charset="0"/>
                <a:cs typeface="Times New Roman" panose="02020603050405020304" pitchFamily="18" charset="0"/>
              </a:rPr>
              <a:t> 1A </a:t>
            </a:r>
            <a:r>
              <a:rPr lang="en-US" sz="2900" dirty="0" err="1">
                <a:latin typeface="Times New Roman" panose="02020603050405020304" pitchFamily="18" charset="0"/>
                <a:cs typeface="Times New Roman" panose="02020603050405020304" pitchFamily="18" charset="0"/>
              </a:rPr>
              <a:t>từ</a:t>
            </a:r>
            <a:r>
              <a:rPr lang="en-US" sz="2900" dirty="0">
                <a:latin typeface="Times New Roman" panose="02020603050405020304" pitchFamily="18" charset="0"/>
                <a:cs typeface="Times New Roman" panose="02020603050405020304" pitchFamily="18" charset="0"/>
              </a:rPr>
              <a:t> IC </a:t>
            </a:r>
            <a:r>
              <a:rPr lang="en-US" sz="2900" dirty="0" err="1">
                <a:latin typeface="Times New Roman" panose="02020603050405020304" pitchFamily="18" charset="0"/>
                <a:cs typeface="Times New Roman" panose="02020603050405020304" pitchFamily="18" charset="0"/>
              </a:rPr>
              <a:t>với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điều</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kiện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là</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có</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một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tản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nhiệt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phù</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hợp</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Một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biến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áp</a:t>
            </a:r>
            <a:r>
              <a:rPr lang="en-US" sz="2900" dirty="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7-35V ở</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điện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áp</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chính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cầu</a:t>
            </a:r>
            <a:r>
              <a:rPr lang="en-US" sz="2900" dirty="0">
                <a:latin typeface="Times New Roman" panose="02020603050405020304" pitchFamily="18" charset="0"/>
                <a:cs typeface="Times New Roman" panose="02020603050405020304" pitchFamily="18" charset="0"/>
              </a:rPr>
              <a:t> 1A </a:t>
            </a:r>
            <a:r>
              <a:rPr lang="en-US" sz="2900" dirty="0" err="1">
                <a:latin typeface="Times New Roman" panose="02020603050405020304" pitchFamily="18" charset="0"/>
                <a:cs typeface="Times New Roman" panose="02020603050405020304" pitchFamily="18" charset="0"/>
              </a:rPr>
              <a:t>đổi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dòng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xoay</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chiều</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thành</a:t>
            </a:r>
            <a:r>
              <a:rPr lang="en-US" sz="2900" dirty="0">
                <a:latin typeface="Times New Roman" panose="02020603050405020304" pitchFamily="18" charset="0"/>
                <a:cs typeface="Times New Roman" panose="02020603050405020304" pitchFamily="18" charset="0"/>
              </a:rPr>
              <a:t> 1 </a:t>
            </a:r>
            <a:r>
              <a:rPr lang="en-US" sz="2900" dirty="0" err="1">
                <a:latin typeface="Times New Roman" panose="02020603050405020304" pitchFamily="18" charset="0"/>
                <a:cs typeface="Times New Roman" panose="02020603050405020304" pitchFamily="18" charset="0"/>
              </a:rPr>
              <a:t>chiều</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tụ</a:t>
            </a:r>
            <a:r>
              <a:rPr lang="en-US" sz="2900" dirty="0">
                <a:latin typeface="Times New Roman" panose="02020603050405020304" pitchFamily="18" charset="0"/>
                <a:cs typeface="Times New Roman" panose="02020603050405020304" pitchFamily="18" charset="0"/>
              </a:rPr>
              <a:t> C1 </a:t>
            </a:r>
            <a:r>
              <a:rPr lang="en-US" sz="2900" dirty="0" err="1">
                <a:latin typeface="Times New Roman" panose="02020603050405020304" pitchFamily="18" charset="0"/>
                <a:cs typeface="Times New Roman" panose="02020603050405020304" pitchFamily="18" charset="0"/>
              </a:rPr>
              <a:t>lọc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và</a:t>
            </a:r>
            <a:r>
              <a:rPr lang="en-US" sz="2900" dirty="0">
                <a:latin typeface="Times New Roman" panose="02020603050405020304" pitchFamily="18" charset="0"/>
                <a:cs typeface="Times New Roman" panose="02020603050405020304" pitchFamily="18" charset="0"/>
              </a:rPr>
              <a:t> 7805 </a:t>
            </a:r>
            <a:r>
              <a:rPr lang="en-US" sz="2900" dirty="0" err="1">
                <a:latin typeface="Times New Roman" panose="02020603050405020304" pitchFamily="18" charset="0"/>
                <a:cs typeface="Times New Roman" panose="02020603050405020304" pitchFamily="18" charset="0"/>
              </a:rPr>
              <a:t>cho</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ra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một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dòng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ổn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định</a:t>
            </a:r>
            <a:r>
              <a:rPr lang="en-US" sz="2900" dirty="0">
                <a:latin typeface="Times New Roman" panose="02020603050405020304" pitchFamily="18" charset="0"/>
                <a:cs typeface="Times New Roman" panose="02020603050405020304" pitchFamily="18" charset="0"/>
              </a:rPr>
              <a:t> 5Volt DC</a:t>
            </a:r>
            <a:r>
              <a:rPr lang="en-US" sz="2900" b="1" dirty="0">
                <a:latin typeface="Times New Roman" panose="02020603050405020304" pitchFamily="18" charset="0"/>
                <a:cs typeface="Times New Roman" panose="02020603050405020304" pitchFamily="18" charset="0"/>
              </a:rPr>
              <a:t> </a:t>
            </a:r>
            <a:r>
              <a:rPr lang="en-US" sz="2900" b="1" dirty="0">
                <a:solidFill>
                  <a:srgbClr val="FFFF00"/>
                </a:solidFill>
                <a:latin typeface="Times New Roman" panose="02020603050405020304" pitchFamily="18" charset="0"/>
                <a:cs typeface="Times New Roman" panose="02020603050405020304" pitchFamily="18" charset="0"/>
              </a:rPr>
              <a:t>[5]</a:t>
            </a:r>
            <a:endParaRPr lang="en-US" sz="2900" dirty="0">
              <a:solidFill>
                <a:srgbClr val="FFFF0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36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518"/>
            <a:ext cx="9905999" cy="5711337"/>
          </a:xfrm>
        </p:spPr>
        <p:txBody>
          <a:bodyPr>
            <a:normAutofit/>
          </a:bodyPr>
          <a:lstStyle/>
          <a:p>
            <a:pPr lvl="0"/>
            <a:r>
              <a:rPr lang="en-US" dirty="0">
                <a:solidFill>
                  <a:schemeClr val="bg1"/>
                </a:solidFill>
                <a:latin typeface="Times New Roman" panose="02020603050405020304" pitchFamily="18" charset="0"/>
                <a:cs typeface="Times New Roman" panose="02020603050405020304" pitchFamily="18" charset="0"/>
              </a:rPr>
              <a:t>Buzzer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piezo).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hẹn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phím</a:t>
            </a:r>
            <a:r>
              <a:rPr lang="en-US" dirty="0">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a:t>
            </a:r>
            <a:r>
              <a:rPr lang="en-US" b="1" dirty="0">
                <a:solidFill>
                  <a:srgbClr val="FFFF00"/>
                </a:solidFill>
                <a:latin typeface="Times New Roman" panose="02020603050405020304" pitchFamily="18" charset="0"/>
                <a:cs typeface="Times New Roman" panose="02020603050405020304" pitchFamily="18" charset="0"/>
              </a:rPr>
              <a:t>[6]</a:t>
            </a:r>
            <a:endParaRPr lang="en-US" dirty="0">
              <a:solidFill>
                <a:srgbClr val="FFFF00"/>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PIC16F877A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8bit </a:t>
            </a:r>
            <a:r>
              <a:rPr lang="en-US" dirty="0" err="1">
                <a:latin typeface="Times New Roman" panose="02020603050405020304" pitchFamily="18" charset="0"/>
                <a:cs typeface="Times New Roman" panose="02020603050405020304" pitchFamily="18" charset="0"/>
              </a:rPr>
              <a:t>tầm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hãng</a:t>
            </a:r>
            <a:r>
              <a:rPr lang="en-US" dirty="0">
                <a:latin typeface="Times New Roman" panose="02020603050405020304" pitchFamily="18" charset="0"/>
                <a:cs typeface="Times New Roman" panose="02020603050405020304" pitchFamily="18" charset="0"/>
              </a:rPr>
              <a:t> microchip.</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Havard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RISC (Reduced Instruction Set Computer)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35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chip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cắm</a:t>
            </a:r>
            <a:r>
              <a:rPr lang="en-US" dirty="0">
                <a:latin typeface="Times New Roman" panose="02020603050405020304" pitchFamily="18" charset="0"/>
                <a:cs typeface="Times New Roman" panose="02020603050405020304" pitchFamily="18" charset="0"/>
              </a:rPr>
              <a:t> 40 </a:t>
            </a:r>
            <a:r>
              <a:rPr lang="en-US" dirty="0" err="1">
                <a:latin typeface="Times New Roman" panose="02020603050405020304" pitchFamily="18" charset="0"/>
                <a:cs typeface="Times New Roman" panose="02020603050405020304" pitchFamily="18" charset="0"/>
              </a:rPr>
              <a:t>chân</a:t>
            </a:r>
            <a:r>
              <a:rPr lang="en-US" dirty="0">
                <a:latin typeface="Times New Roman" panose="02020603050405020304" pitchFamily="18" charset="0"/>
                <a:cs typeface="Times New Roman" panose="02020603050405020304" pitchFamily="18" charset="0"/>
              </a:rPr>
              <a:t> </a:t>
            </a:r>
            <a:r>
              <a:rPr lang="en-US" b="1" dirty="0">
                <a:solidFill>
                  <a:srgbClr val="FFFF00"/>
                </a:solidFill>
                <a:latin typeface="Times New Roman" panose="02020603050405020304" pitchFamily="18" charset="0"/>
                <a:cs typeface="Times New Roman" panose="02020603050405020304" pitchFamily="18" charset="0"/>
              </a:rPr>
              <a:t>[7]</a:t>
            </a:r>
            <a:endParaRPr lang="en-US" dirty="0">
              <a:solidFill>
                <a:srgbClr val="FFFF0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202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369268" y="70946"/>
            <a:ext cx="5360277" cy="6787054"/>
          </a:xfrm>
        </p:spPr>
        <p:txBody>
          <a:bodyPr>
            <a:normAutofit/>
          </a:bodyPr>
          <a:lstStyle/>
          <a:p>
            <a:r>
              <a:rPr lang="en-US" sz="1800" b="1" dirty="0" smtClean="0">
                <a:solidFill>
                  <a:srgbClr val="FFFF00"/>
                </a:solidFill>
              </a:rPr>
              <a:t>+</a:t>
            </a:r>
            <a:r>
              <a:rPr lang="en-US" sz="1800" b="1" dirty="0">
                <a:solidFill>
                  <a:srgbClr val="FFFF00"/>
                </a:solidFill>
              </a:rPr>
              <a:t>Requirement :</a:t>
            </a:r>
            <a:r>
              <a:rPr lang="en-US" sz="1800" dirty="0">
                <a:solidFill>
                  <a:srgbClr val="FFFF00"/>
                </a:solidFill>
              </a:rPr>
              <a:t/>
            </a:r>
            <a:br>
              <a:rPr lang="en-US" sz="1800" dirty="0">
                <a:solidFill>
                  <a:srgbClr val="FFFF00"/>
                </a:solidFill>
              </a:rPr>
            </a:br>
            <a:r>
              <a:rPr lang="en-US" sz="1800" dirty="0" err="1"/>
              <a:t>Sư</a:t>
            </a:r>
            <a:r>
              <a:rPr lang="en-US" sz="1800" dirty="0"/>
              <a:t>̉ </a:t>
            </a:r>
            <a:r>
              <a:rPr lang="en-US" sz="1800" dirty="0" err="1"/>
              <a:t>dụng</a:t>
            </a:r>
            <a:r>
              <a:rPr lang="en-US" sz="1800" dirty="0"/>
              <a:t> </a:t>
            </a:r>
            <a:r>
              <a:rPr lang="en-US" sz="1800" dirty="0" err="1"/>
              <a:t>loa</a:t>
            </a:r>
            <a:r>
              <a:rPr lang="en-US" sz="1800" dirty="0"/>
              <a:t> có </a:t>
            </a:r>
            <a:r>
              <a:rPr lang="en-US" sz="1800" dirty="0" err="1"/>
              <a:t>công</a:t>
            </a:r>
            <a:r>
              <a:rPr lang="en-US" sz="1800" dirty="0"/>
              <a:t> </a:t>
            </a:r>
            <a:r>
              <a:rPr lang="en-US" sz="1800" dirty="0" err="1"/>
              <a:t>suất</a:t>
            </a:r>
            <a:r>
              <a:rPr lang="en-US" dirty="0"/>
              <a:t> </a:t>
            </a:r>
            <a:r>
              <a:rPr lang="en-US" sz="2000" dirty="0" err="1"/>
              <a:t>lớn</a:t>
            </a:r>
            <a:r>
              <a:rPr lang="en-US" sz="2000" dirty="0"/>
              <a:t> </a:t>
            </a:r>
            <a:r>
              <a:rPr lang="en-US" sz="2000" dirty="0" err="1"/>
              <a:t>vưa</a:t>
            </a:r>
            <a:r>
              <a:rPr lang="en-US" sz="2000" dirty="0"/>
              <a:t> </a:t>
            </a:r>
            <a:r>
              <a:rPr lang="en-US" sz="2000" dirty="0" err="1"/>
              <a:t>tầm</a:t>
            </a:r>
            <a:r>
              <a:rPr lang="en-US" sz="2000" dirty="0"/>
              <a:t> </a:t>
            </a:r>
            <a:r>
              <a:rPr lang="en-US" sz="2000" dirty="0" err="1"/>
              <a:t>không</a:t>
            </a:r>
            <a:r>
              <a:rPr lang="en-US" sz="2000" dirty="0"/>
              <a:t> </a:t>
            </a:r>
            <a:r>
              <a:rPr lang="en-US" sz="2000" dirty="0" err="1"/>
              <a:t>gian</a:t>
            </a:r>
            <a:r>
              <a:rPr lang="en-US" sz="2000" dirty="0"/>
              <a:t> </a:t>
            </a:r>
            <a:r>
              <a:rPr lang="en-US" sz="2000" dirty="0" err="1"/>
              <a:t>đu</a:t>
            </a:r>
            <a:r>
              <a:rPr lang="en-US" sz="2000" dirty="0"/>
              <a:t>̉ </a:t>
            </a:r>
            <a:r>
              <a:rPr lang="en-US" sz="2000" dirty="0" err="1"/>
              <a:t>lớn</a:t>
            </a:r>
            <a:r>
              <a:rPr lang="en-US" sz="2000" dirty="0"/>
              <a:t> </a:t>
            </a:r>
            <a:r>
              <a:rPr lang="en-US" sz="2000" dirty="0" err="1"/>
              <a:t>đê</a:t>
            </a:r>
            <a:r>
              <a:rPr lang="en-US" sz="2000" dirty="0"/>
              <a:t>̉ </a:t>
            </a:r>
            <a:r>
              <a:rPr lang="en-US" sz="2000" dirty="0" err="1"/>
              <a:t>nghe</a:t>
            </a:r>
            <a:r>
              <a:rPr lang="en-US" sz="2000" dirty="0"/>
              <a:t> </a:t>
            </a:r>
            <a:r>
              <a:rPr lang="en-US" sz="2000" dirty="0" err="1"/>
              <a:t>khi</a:t>
            </a:r>
            <a:r>
              <a:rPr lang="en-US" sz="2000" dirty="0"/>
              <a:t> </a:t>
            </a:r>
            <a:r>
              <a:rPr lang="en-US" sz="2000" dirty="0" err="1"/>
              <a:t>đang</a:t>
            </a:r>
            <a:r>
              <a:rPr lang="en-US" sz="2000" dirty="0"/>
              <a:t> </a:t>
            </a:r>
            <a:r>
              <a:rPr lang="en-US" sz="2000" dirty="0" err="1"/>
              <a:t>ngu</a:t>
            </a:r>
            <a:r>
              <a:rPr lang="en-US" sz="2000" dirty="0"/>
              <a:t>̉</a:t>
            </a:r>
            <a:br>
              <a:rPr lang="en-US" sz="2000" dirty="0"/>
            </a:br>
            <a:r>
              <a:rPr lang="en-US" sz="2000" dirty="0" err="1"/>
              <a:t>Đặt</a:t>
            </a:r>
            <a:r>
              <a:rPr lang="en-US" sz="2000" dirty="0"/>
              <a:t> </a:t>
            </a:r>
            <a:r>
              <a:rPr lang="en-US" sz="2000" dirty="0" err="1"/>
              <a:t>cảm</a:t>
            </a:r>
            <a:r>
              <a:rPr lang="en-US" sz="2000" dirty="0"/>
              <a:t> </a:t>
            </a:r>
            <a:r>
              <a:rPr lang="en-US" sz="2000" dirty="0" err="1"/>
              <a:t>biến</a:t>
            </a:r>
            <a:r>
              <a:rPr lang="en-US" sz="2000" dirty="0"/>
              <a:t> </a:t>
            </a:r>
            <a:r>
              <a:rPr lang="en-US" sz="2000" dirty="0" err="1"/>
              <a:t>cô</a:t>
            </a:r>
            <a:r>
              <a:rPr lang="en-US" sz="2000" dirty="0"/>
              <a:t>́ </a:t>
            </a:r>
            <a:r>
              <a:rPr lang="en-US" sz="2000" dirty="0" err="1"/>
              <a:t>định</a:t>
            </a:r>
            <a:r>
              <a:rPr lang="en-US" sz="2000" dirty="0"/>
              <a:t> </a:t>
            </a:r>
            <a:r>
              <a:rPr lang="en-US" sz="2000" dirty="0" err="1"/>
              <a:t>ngoài</a:t>
            </a:r>
            <a:r>
              <a:rPr lang="en-US" sz="2000" dirty="0"/>
              <a:t> </a:t>
            </a:r>
            <a:r>
              <a:rPr lang="en-US" sz="2000" dirty="0" err="1"/>
              <a:t>sân</a:t>
            </a:r>
            <a:r>
              <a:rPr lang="en-US" sz="2000" dirty="0"/>
              <a:t> </a:t>
            </a:r>
            <a:r>
              <a:rPr lang="en-US" sz="2000" dirty="0" err="1"/>
              <a:t>gần</a:t>
            </a:r>
            <a:r>
              <a:rPr lang="en-US" sz="2000" dirty="0"/>
              <a:t> </a:t>
            </a:r>
            <a:r>
              <a:rPr lang="en-US" sz="2000" dirty="0" err="1"/>
              <a:t>chô</a:t>
            </a:r>
            <a:r>
              <a:rPr lang="en-US" sz="2000" dirty="0"/>
              <a:t>̃ </a:t>
            </a:r>
            <a:r>
              <a:rPr lang="en-US" sz="2000" dirty="0" err="1"/>
              <a:t>cây</a:t>
            </a:r>
            <a:r>
              <a:rPr lang="en-US" sz="2000" dirty="0"/>
              <a:t> </a:t>
            </a:r>
            <a:r>
              <a:rPr lang="en-US" sz="2000" dirty="0" err="1"/>
              <a:t>sào</a:t>
            </a:r>
            <a:r>
              <a:rPr lang="en-US" sz="2000" dirty="0"/>
              <a:t> </a:t>
            </a:r>
            <a:r>
              <a:rPr lang="en-US" sz="2000" dirty="0" err="1"/>
              <a:t>đô</a:t>
            </a:r>
            <a:r>
              <a:rPr lang="en-US" sz="2000" dirty="0"/>
              <a:t>̀</a:t>
            </a:r>
            <a:br>
              <a:rPr lang="en-US" sz="2000" dirty="0"/>
            </a:br>
            <a:r>
              <a:rPr lang="en-US" sz="2000" dirty="0"/>
              <a:t>      </a:t>
            </a:r>
            <a:r>
              <a:rPr lang="en-US" sz="2000" dirty="0">
                <a:solidFill>
                  <a:srgbClr val="FFFF00"/>
                </a:solidFill>
              </a:rPr>
              <a:t> </a:t>
            </a:r>
            <a:r>
              <a:rPr lang="en-US" sz="2000" b="1" dirty="0">
                <a:solidFill>
                  <a:srgbClr val="FFFF00"/>
                </a:solidFill>
              </a:rPr>
              <a:t>+ Performance</a:t>
            </a:r>
            <a:r>
              <a:rPr lang="en-US" sz="2000" dirty="0">
                <a:solidFill>
                  <a:srgbClr val="FFFF00"/>
                </a:solidFill>
              </a:rPr>
              <a:t> :</a:t>
            </a:r>
            <a:br>
              <a:rPr lang="en-US" sz="2000" dirty="0">
                <a:solidFill>
                  <a:srgbClr val="FFFF00"/>
                </a:solidFill>
              </a:rPr>
            </a:br>
            <a:r>
              <a:rPr lang="en-US" sz="2000" dirty="0"/>
              <a:t>-       </a:t>
            </a:r>
            <a:r>
              <a:rPr lang="en-US" sz="2000" dirty="0" err="1"/>
              <a:t>Nhiệt</a:t>
            </a:r>
            <a:r>
              <a:rPr lang="en-US" sz="2000" dirty="0"/>
              <a:t> </a:t>
            </a:r>
            <a:r>
              <a:rPr lang="en-US" sz="2000" dirty="0" err="1"/>
              <a:t>đô</a:t>
            </a:r>
            <a:r>
              <a:rPr lang="en-US" sz="2000" dirty="0"/>
              <a:t>̣ có </a:t>
            </a:r>
            <a:r>
              <a:rPr lang="en-US" sz="2000" dirty="0" err="1"/>
              <a:t>thê</a:t>
            </a:r>
            <a:r>
              <a:rPr lang="en-US" sz="2000" dirty="0"/>
              <a:t> </a:t>
            </a:r>
            <a:r>
              <a:rPr lang="en-US" sz="2000" dirty="0" err="1"/>
              <a:t>lên</a:t>
            </a:r>
            <a:r>
              <a:rPr lang="en-US" sz="2000" dirty="0"/>
              <a:t> </a:t>
            </a:r>
            <a:r>
              <a:rPr lang="en-US" sz="2000" dirty="0" err="1"/>
              <a:t>tới</a:t>
            </a:r>
            <a:r>
              <a:rPr lang="en-US" sz="2000" dirty="0"/>
              <a:t> 0-&gt;55 </a:t>
            </a:r>
            <a:r>
              <a:rPr lang="en-US" sz="2000" dirty="0" err="1"/>
              <a:t>đô</a:t>
            </a:r>
            <a:r>
              <a:rPr lang="en-US" sz="2000" dirty="0"/>
              <a:t>̣ , </a:t>
            </a:r>
            <a:r>
              <a:rPr lang="en-US" sz="2000" dirty="0" err="1"/>
              <a:t>đô</a:t>
            </a:r>
            <a:r>
              <a:rPr lang="en-US" sz="2000" dirty="0"/>
              <a:t>̣ </a:t>
            </a:r>
            <a:r>
              <a:rPr lang="en-US" sz="2000" dirty="0" err="1"/>
              <a:t>ẩm</a:t>
            </a:r>
            <a:r>
              <a:rPr lang="en-US" sz="2000" dirty="0"/>
              <a:t> </a:t>
            </a:r>
            <a:r>
              <a:rPr lang="en-US" sz="2000" dirty="0" err="1"/>
              <a:t>lên</a:t>
            </a:r>
            <a:r>
              <a:rPr lang="en-US" sz="2000" dirty="0"/>
              <a:t> </a:t>
            </a:r>
            <a:r>
              <a:rPr lang="en-US" sz="2000" dirty="0" err="1"/>
              <a:t>tới</a:t>
            </a:r>
            <a:r>
              <a:rPr lang="en-US" sz="2000" dirty="0"/>
              <a:t> 90% , </a:t>
            </a:r>
            <a:r>
              <a:rPr lang="en-US" sz="2000" dirty="0" err="1"/>
              <a:t>công</a:t>
            </a:r>
            <a:r>
              <a:rPr lang="en-US" sz="2000" dirty="0"/>
              <a:t> </a:t>
            </a:r>
            <a:r>
              <a:rPr lang="en-US" sz="2000" dirty="0" err="1"/>
              <a:t>suất</a:t>
            </a:r>
            <a:r>
              <a:rPr lang="en-US" sz="2000" dirty="0"/>
              <a:t> </a:t>
            </a:r>
            <a:r>
              <a:rPr lang="en-US" sz="2000" dirty="0" err="1"/>
              <a:t>loa</a:t>
            </a:r>
            <a:r>
              <a:rPr lang="en-US" sz="2000" dirty="0"/>
              <a:t> </a:t>
            </a:r>
            <a:r>
              <a:rPr lang="en-US" sz="2000" dirty="0" err="1"/>
              <a:t>lên</a:t>
            </a:r>
            <a:r>
              <a:rPr lang="en-US" sz="2000" dirty="0"/>
              <a:t> </a:t>
            </a:r>
            <a:r>
              <a:rPr lang="en-US" sz="2000" dirty="0" err="1"/>
              <a:t>tới</a:t>
            </a:r>
            <a:r>
              <a:rPr lang="en-US" sz="2000" dirty="0"/>
              <a:t> 87db , </a:t>
            </a:r>
            <a:r>
              <a:rPr lang="en-US" sz="2000" dirty="0" err="1"/>
              <a:t>tần</a:t>
            </a:r>
            <a:r>
              <a:rPr lang="en-US" sz="2000" dirty="0"/>
              <a:t> </a:t>
            </a:r>
            <a:r>
              <a:rPr lang="en-US" sz="2000" dirty="0" err="1"/>
              <a:t>sô</a:t>
            </a:r>
            <a:r>
              <a:rPr lang="en-US" sz="2000" dirty="0"/>
              <a:t>́ </a:t>
            </a:r>
            <a:r>
              <a:rPr lang="en-US" sz="2000" dirty="0" err="1"/>
              <a:t>tầm</a:t>
            </a:r>
            <a:r>
              <a:rPr lang="en-US" sz="2000" dirty="0"/>
              <a:t> </a:t>
            </a:r>
            <a:r>
              <a:rPr lang="en-US" sz="2000" dirty="0" err="1"/>
              <a:t>tư</a:t>
            </a:r>
            <a:r>
              <a:rPr lang="en-US" sz="2000" dirty="0"/>
              <a:t>̀ 16-20 (</a:t>
            </a:r>
            <a:r>
              <a:rPr lang="en-US" sz="2000" dirty="0" err="1"/>
              <a:t>hz</a:t>
            </a:r>
            <a:r>
              <a:rPr lang="en-US" sz="2000" dirty="0"/>
              <a:t>) </a:t>
            </a:r>
            <a:br>
              <a:rPr lang="en-US" sz="2000" dirty="0"/>
            </a:br>
            <a:r>
              <a:rPr lang="en-US" sz="2000" b="1" dirty="0"/>
              <a:t>      </a:t>
            </a:r>
            <a:r>
              <a:rPr lang="en-US" sz="2000" b="1" dirty="0">
                <a:solidFill>
                  <a:srgbClr val="FFFF00"/>
                </a:solidFill>
              </a:rPr>
              <a:t>+ Manufacturing cost</a:t>
            </a:r>
            <a:r>
              <a:rPr lang="en-US" sz="2000" dirty="0"/>
              <a:t/>
            </a:r>
            <a:br>
              <a:rPr lang="en-US" sz="2000" dirty="0"/>
            </a:br>
            <a:r>
              <a:rPr lang="en-US" sz="2000" dirty="0"/>
              <a:t>-       </a:t>
            </a:r>
            <a:r>
              <a:rPr lang="en-US" sz="2000" dirty="0" err="1"/>
              <a:t>Tổng</a:t>
            </a:r>
            <a:r>
              <a:rPr lang="en-US" sz="2000" dirty="0"/>
              <a:t> </a:t>
            </a:r>
            <a:r>
              <a:rPr lang="en-US" sz="2000" dirty="0" err="1"/>
              <a:t>gia</a:t>
            </a:r>
            <a:r>
              <a:rPr lang="en-US" sz="2000" dirty="0"/>
              <a:t>́ trị </a:t>
            </a:r>
            <a:r>
              <a:rPr lang="en-US" sz="2000" dirty="0" err="1"/>
              <a:t>sản</a:t>
            </a:r>
            <a:r>
              <a:rPr lang="en-US" sz="2000" dirty="0"/>
              <a:t> </a:t>
            </a:r>
            <a:r>
              <a:rPr lang="en-US" sz="2000" dirty="0" err="1"/>
              <a:t>phẩm</a:t>
            </a:r>
            <a:r>
              <a:rPr lang="en-US" sz="2000" dirty="0"/>
              <a:t> </a:t>
            </a:r>
            <a:r>
              <a:rPr lang="en-US" sz="2000" dirty="0" err="1"/>
              <a:t>tầm</a:t>
            </a:r>
            <a:r>
              <a:rPr lang="en-US" sz="2000" dirty="0"/>
              <a:t> 500 </a:t>
            </a:r>
            <a:r>
              <a:rPr lang="en-US" sz="2000" dirty="0" err="1"/>
              <a:t>kvnd</a:t>
            </a:r>
            <a:r>
              <a:rPr lang="en-US" sz="2000" dirty="0"/>
              <a:t/>
            </a:r>
            <a:br>
              <a:rPr lang="en-US" sz="2000" dirty="0"/>
            </a:br>
            <a:r>
              <a:rPr lang="en-US" sz="2000" dirty="0"/>
              <a:t>       </a:t>
            </a:r>
            <a:r>
              <a:rPr lang="en-US" sz="2000" b="1" dirty="0">
                <a:solidFill>
                  <a:srgbClr val="FFFF00"/>
                </a:solidFill>
              </a:rPr>
              <a:t>+ Physical size/weight</a:t>
            </a:r>
            <a:r>
              <a:rPr lang="en-US" sz="2000" dirty="0">
                <a:solidFill>
                  <a:srgbClr val="FFFF00"/>
                </a:solidFill>
              </a:rPr>
              <a:t> : </a:t>
            </a:r>
            <a:r>
              <a:rPr lang="en-US" sz="2000" dirty="0"/>
              <a:t>10x8 cm , </a:t>
            </a:r>
            <a:r>
              <a:rPr lang="en-US" sz="2000" dirty="0" err="1"/>
              <a:t>tầm</a:t>
            </a:r>
            <a:r>
              <a:rPr lang="en-US" sz="2000" dirty="0"/>
              <a:t> 0,5 kg</a:t>
            </a:r>
            <a:br>
              <a:rPr lang="en-US" sz="2000" dirty="0"/>
            </a:br>
            <a:r>
              <a:rPr lang="en-US" sz="2000" dirty="0"/>
              <a:t>       </a:t>
            </a:r>
            <a:r>
              <a:rPr lang="en-US" sz="2000" b="1" dirty="0">
                <a:solidFill>
                  <a:srgbClr val="FFFF00"/>
                </a:solidFill>
              </a:rPr>
              <a:t>+ Power</a:t>
            </a:r>
            <a:r>
              <a:rPr lang="en-US" sz="2000" dirty="0">
                <a:solidFill>
                  <a:srgbClr val="FFFF00"/>
                </a:solidFill>
              </a:rPr>
              <a:t> </a:t>
            </a:r>
            <a:r>
              <a:rPr lang="en-US" sz="2000" dirty="0"/>
              <a:t>:</a:t>
            </a:r>
            <a:r>
              <a:rPr lang="en-US" sz="2000" dirty="0" err="1"/>
              <a:t>Sư</a:t>
            </a:r>
            <a:r>
              <a:rPr lang="en-US" sz="2000" dirty="0"/>
              <a:t>̉ </a:t>
            </a:r>
            <a:r>
              <a:rPr lang="en-US" sz="2000" dirty="0" err="1"/>
              <a:t>dụng</a:t>
            </a:r>
            <a:r>
              <a:rPr lang="en-US" sz="2000" dirty="0"/>
              <a:t> adapter 220v-&gt;12v  </a:t>
            </a:r>
            <a:r>
              <a:rPr lang="en-US" sz="2000" dirty="0" err="1"/>
              <a:t>hoặc</a:t>
            </a:r>
            <a:r>
              <a:rPr lang="en-US" sz="2000" dirty="0"/>
              <a:t> pin 9v </a:t>
            </a:r>
            <a:r>
              <a:rPr lang="en-US" sz="2000" dirty="0" err="1" smtClean="0"/>
              <a:t>cấp</a:t>
            </a:r>
            <a:r>
              <a:rPr lang="en-US" sz="2000" dirty="0" smtClean="0"/>
              <a:t> </a:t>
            </a:r>
            <a:r>
              <a:rPr lang="en-US" sz="2000" dirty="0" err="1" smtClean="0"/>
              <a:t>vào</a:t>
            </a:r>
            <a:r>
              <a:rPr lang="en-US" sz="2000" dirty="0" smtClean="0"/>
              <a:t> connector 5.5x2.1mm </a:t>
            </a:r>
            <a:r>
              <a:rPr lang="en-US" sz="2000" dirty="0" err="1" smtClean="0"/>
              <a:t>đưa</a:t>
            </a:r>
            <a:r>
              <a:rPr lang="en-US" sz="2000" dirty="0" smtClean="0"/>
              <a:t> </a:t>
            </a:r>
            <a:r>
              <a:rPr lang="en-US" sz="2000" dirty="0" err="1" smtClean="0"/>
              <a:t>vào</a:t>
            </a:r>
            <a:r>
              <a:rPr lang="en-US" sz="2000" dirty="0" smtClean="0"/>
              <a:t> </a:t>
            </a:r>
            <a:r>
              <a:rPr lang="en-US" sz="2000" dirty="0" err="1" smtClean="0"/>
              <a:t>mạch</a:t>
            </a:r>
            <a:r>
              <a:rPr lang="en-US" sz="2000" dirty="0" smtClean="0"/>
              <a:t> </a:t>
            </a:r>
            <a:r>
              <a:rPr lang="en-US" sz="2000" dirty="0" err="1"/>
              <a:t>nguồn</a:t>
            </a:r>
            <a:r>
              <a:rPr lang="en-US" sz="2000" dirty="0"/>
              <a:t> 7805 </a:t>
            </a:r>
            <a:r>
              <a:rPr lang="en-US" sz="2000" dirty="0" err="1"/>
              <a:t>cho</a:t>
            </a:r>
            <a:r>
              <a:rPr lang="en-US" sz="2000" dirty="0"/>
              <a:t> </a:t>
            </a:r>
            <a:r>
              <a:rPr lang="en-US" sz="2000" dirty="0" err="1"/>
              <a:t>đầu</a:t>
            </a:r>
            <a:r>
              <a:rPr lang="en-US" sz="2000" dirty="0"/>
              <a:t> </a:t>
            </a:r>
            <a:r>
              <a:rPr lang="en-US" sz="2000" dirty="0" err="1"/>
              <a:t>ra</a:t>
            </a:r>
            <a:r>
              <a:rPr lang="en-US" sz="2000" dirty="0"/>
              <a:t> 5v</a:t>
            </a:r>
            <a:br>
              <a:rPr lang="en-US" sz="2000" dirty="0"/>
            </a:br>
            <a:r>
              <a:rPr lang="en-US" sz="2000" dirty="0"/>
              <a:t>      </a:t>
            </a:r>
            <a:r>
              <a:rPr lang="en-US" sz="2000" b="1" dirty="0">
                <a:solidFill>
                  <a:srgbClr val="FFFF00"/>
                </a:solidFill>
              </a:rPr>
              <a:t>+ Installation and working environments</a:t>
            </a:r>
            <a:r>
              <a:rPr lang="en-US" sz="2000" dirty="0"/>
              <a:t>: </a:t>
            </a:r>
            <a:r>
              <a:rPr lang="en-US" sz="2000" dirty="0" err="1"/>
              <a:t>Đê</a:t>
            </a:r>
            <a:r>
              <a:rPr lang="en-US" sz="2000" dirty="0"/>
              <a:t>̉ </a:t>
            </a:r>
            <a:r>
              <a:rPr lang="en-US" sz="2000" dirty="0" err="1"/>
              <a:t>cô</a:t>
            </a:r>
            <a:r>
              <a:rPr lang="en-US" sz="2000" dirty="0"/>
              <a:t>́ </a:t>
            </a:r>
            <a:r>
              <a:rPr lang="en-US" sz="2000" dirty="0" err="1"/>
              <a:t>định</a:t>
            </a:r>
            <a:r>
              <a:rPr lang="en-US" sz="2000" dirty="0"/>
              <a:t> </a:t>
            </a:r>
            <a:r>
              <a:rPr lang="en-US" sz="2000" dirty="0" err="1"/>
              <a:t>gần</a:t>
            </a:r>
            <a:r>
              <a:rPr lang="en-US" sz="2000" dirty="0"/>
              <a:t> </a:t>
            </a:r>
            <a:r>
              <a:rPr lang="en-US" sz="2000" dirty="0" err="1"/>
              <a:t>cây</a:t>
            </a:r>
            <a:r>
              <a:rPr lang="en-US" sz="2000" dirty="0"/>
              <a:t> </a:t>
            </a:r>
            <a:r>
              <a:rPr lang="en-US" sz="2000" dirty="0" err="1"/>
              <a:t>phơi</a:t>
            </a:r>
            <a:r>
              <a:rPr lang="en-US" sz="2000" dirty="0"/>
              <a:t> </a:t>
            </a:r>
            <a:r>
              <a:rPr lang="en-US" sz="2000" dirty="0" err="1"/>
              <a:t>đô</a:t>
            </a:r>
            <a:r>
              <a:rPr lang="en-US" sz="2000" dirty="0"/>
              <a:t>̀ </a:t>
            </a:r>
            <a:r>
              <a:rPr lang="en-US" sz="2000" dirty="0" err="1"/>
              <a:t>ngoài</a:t>
            </a:r>
            <a:r>
              <a:rPr lang="en-US" sz="2000" dirty="0"/>
              <a:t> </a:t>
            </a:r>
            <a:r>
              <a:rPr lang="en-US" sz="2000" dirty="0" err="1"/>
              <a:t>trời</a:t>
            </a:r>
            <a:r>
              <a:rPr lang="en-US" sz="2000" dirty="0"/>
              <a:t> hay </a:t>
            </a:r>
            <a:r>
              <a:rPr lang="en-US" sz="2000" dirty="0" err="1"/>
              <a:t>trên</a:t>
            </a:r>
            <a:r>
              <a:rPr lang="en-US" sz="2000" dirty="0"/>
              <a:t> </a:t>
            </a:r>
            <a:r>
              <a:rPr lang="en-US" sz="2000" dirty="0" err="1"/>
              <a:t>sân</a:t>
            </a:r>
            <a:r>
              <a:rPr lang="en-US" sz="2000" dirty="0"/>
              <a:t> </a:t>
            </a:r>
            <a:r>
              <a:rPr lang="en-US" sz="2000" dirty="0" err="1"/>
              <a:t>trong</a:t>
            </a:r>
            <a:r>
              <a:rPr lang="en-US" sz="2000" dirty="0"/>
              <a:t> </a:t>
            </a:r>
            <a:r>
              <a:rPr lang="en-US" sz="2000" dirty="0" err="1" smtClean="0"/>
              <a:t>nha</a:t>
            </a:r>
            <a:r>
              <a:rPr lang="en-US" sz="2000" dirty="0" smtClean="0"/>
              <a:t>̀.</a:t>
            </a:r>
            <a:endParaRPr lang="en-US" sz="2000" dirty="0"/>
          </a:p>
        </p:txBody>
      </p:sp>
      <p:sp>
        <p:nvSpPr>
          <p:cNvPr id="3" name="Content Placeholder 2"/>
          <p:cNvSpPr>
            <a:spLocks noGrp="1"/>
          </p:cNvSpPr>
          <p:nvPr>
            <p:ph idx="1"/>
          </p:nvPr>
        </p:nvSpPr>
        <p:spPr>
          <a:xfrm>
            <a:off x="394137" y="70946"/>
            <a:ext cx="5596759" cy="6582102"/>
          </a:xfrm>
        </p:spPr>
        <p:txBody>
          <a:bodyPr>
            <a:normAutofit fontScale="77500" lnSpcReduction="20000"/>
          </a:bodyPr>
          <a:lstStyle/>
          <a:p>
            <a:pPr lvl="0"/>
            <a:r>
              <a:rPr lang="en-US" b="1" dirty="0">
                <a:solidFill>
                  <a:srgbClr val="C00000"/>
                </a:solidFill>
              </a:rPr>
              <a:t>YÊU CẦU HỆ THỐNG </a:t>
            </a:r>
          </a:p>
          <a:p>
            <a:r>
              <a:rPr lang="en-US" b="1" dirty="0">
                <a:solidFill>
                  <a:srgbClr val="FFFF00"/>
                </a:solidFill>
              </a:rPr>
              <a:t>+ Purpose</a:t>
            </a:r>
            <a:r>
              <a:rPr lang="en-US" dirty="0"/>
              <a:t>: </a:t>
            </a:r>
            <a:r>
              <a:rPr lang="en-US" dirty="0" err="1"/>
              <a:t>Ứng</a:t>
            </a:r>
            <a:r>
              <a:rPr lang="en-US" dirty="0"/>
              <a:t> </a:t>
            </a:r>
            <a:r>
              <a:rPr lang="en-US" dirty="0" err="1"/>
              <a:t>dụng</a:t>
            </a:r>
            <a:r>
              <a:rPr lang="en-US" dirty="0"/>
              <a:t> </a:t>
            </a:r>
            <a:r>
              <a:rPr lang="en-US" dirty="0" err="1"/>
              <a:t>vào</a:t>
            </a:r>
            <a:r>
              <a:rPr lang="en-US" dirty="0"/>
              <a:t> </a:t>
            </a:r>
            <a:r>
              <a:rPr lang="en-US" dirty="0" err="1"/>
              <a:t>cây</a:t>
            </a:r>
            <a:r>
              <a:rPr lang="en-US" dirty="0"/>
              <a:t> </a:t>
            </a:r>
            <a:r>
              <a:rPr lang="en-US" dirty="0" err="1"/>
              <a:t>phơi</a:t>
            </a:r>
            <a:r>
              <a:rPr lang="en-US" dirty="0"/>
              <a:t> </a:t>
            </a:r>
            <a:r>
              <a:rPr lang="en-US" dirty="0" err="1"/>
              <a:t>đô</a:t>
            </a:r>
            <a:r>
              <a:rPr lang="en-US" dirty="0"/>
              <a:t>̀ </a:t>
            </a:r>
            <a:r>
              <a:rPr lang="en-US" dirty="0" err="1"/>
              <a:t>cảnh</a:t>
            </a:r>
            <a:r>
              <a:rPr lang="en-US" dirty="0"/>
              <a:t> </a:t>
            </a:r>
            <a:r>
              <a:rPr lang="en-US" dirty="0" err="1"/>
              <a:t>báo</a:t>
            </a:r>
            <a:r>
              <a:rPr lang="en-US" dirty="0"/>
              <a:t> </a:t>
            </a:r>
            <a:r>
              <a:rPr lang="en-US" dirty="0" err="1"/>
              <a:t>khi</a:t>
            </a:r>
            <a:r>
              <a:rPr lang="en-US" dirty="0"/>
              <a:t> </a:t>
            </a:r>
            <a:r>
              <a:rPr lang="en-US" dirty="0" err="1"/>
              <a:t>trời</a:t>
            </a:r>
            <a:r>
              <a:rPr lang="en-US" dirty="0"/>
              <a:t> </a:t>
            </a:r>
            <a:r>
              <a:rPr lang="en-US" dirty="0" err="1"/>
              <a:t>mưa</a:t>
            </a:r>
            <a:r>
              <a:rPr lang="en-US" dirty="0"/>
              <a:t> </a:t>
            </a:r>
          </a:p>
          <a:p>
            <a:r>
              <a:rPr lang="en-US" dirty="0"/>
              <a:t>    </a:t>
            </a:r>
            <a:r>
              <a:rPr lang="en-US" b="1" dirty="0"/>
              <a:t> </a:t>
            </a:r>
            <a:r>
              <a:rPr lang="en-US" b="1" dirty="0">
                <a:solidFill>
                  <a:srgbClr val="FFFF00"/>
                </a:solidFill>
              </a:rPr>
              <a:t>+</a:t>
            </a:r>
            <a:r>
              <a:rPr lang="en-US" dirty="0">
                <a:solidFill>
                  <a:srgbClr val="FFFF00"/>
                </a:solidFill>
              </a:rPr>
              <a:t> </a:t>
            </a:r>
            <a:r>
              <a:rPr lang="en-US" b="1" dirty="0">
                <a:solidFill>
                  <a:srgbClr val="FFFF00"/>
                </a:solidFill>
              </a:rPr>
              <a:t>Input and output</a:t>
            </a:r>
            <a:r>
              <a:rPr lang="en-US" dirty="0">
                <a:solidFill>
                  <a:srgbClr val="FFFF00"/>
                </a:solidFill>
              </a:rPr>
              <a:t> :</a:t>
            </a:r>
          </a:p>
          <a:p>
            <a:pPr lvl="0"/>
            <a:r>
              <a:rPr lang="en-US" dirty="0" err="1"/>
              <a:t>Đô</a:t>
            </a:r>
            <a:r>
              <a:rPr lang="en-US" dirty="0"/>
              <a:t>̣ </a:t>
            </a:r>
            <a:r>
              <a:rPr lang="en-US" dirty="0" err="1"/>
              <a:t>ẩm</a:t>
            </a:r>
            <a:r>
              <a:rPr lang="en-US" dirty="0"/>
              <a:t> , </a:t>
            </a:r>
            <a:r>
              <a:rPr lang="en-US" dirty="0" err="1"/>
              <a:t>nhiệt</a:t>
            </a:r>
            <a:r>
              <a:rPr lang="en-US" dirty="0"/>
              <a:t> </a:t>
            </a:r>
            <a:r>
              <a:rPr lang="en-US" dirty="0" err="1"/>
              <a:t>đô</a:t>
            </a:r>
            <a:r>
              <a:rPr lang="en-US" dirty="0"/>
              <a:t>̣</a:t>
            </a:r>
          </a:p>
          <a:p>
            <a:r>
              <a:rPr lang="en-US" dirty="0"/>
              <a:t>-       </a:t>
            </a:r>
            <a:r>
              <a:rPr lang="en-US" dirty="0" err="1"/>
              <a:t>Đặc</a:t>
            </a:r>
            <a:r>
              <a:rPr lang="en-US" dirty="0"/>
              <a:t> </a:t>
            </a:r>
            <a:r>
              <a:rPr lang="en-US" dirty="0" err="1"/>
              <a:t>điểm</a:t>
            </a:r>
            <a:r>
              <a:rPr lang="en-US" dirty="0"/>
              <a:t> </a:t>
            </a:r>
            <a:r>
              <a:rPr lang="en-US" dirty="0" err="1"/>
              <a:t>dư</a:t>
            </a:r>
            <a:r>
              <a:rPr lang="en-US" dirty="0"/>
              <a:t>̃ </a:t>
            </a:r>
            <a:r>
              <a:rPr lang="en-US" dirty="0" err="1"/>
              <a:t>liệu</a:t>
            </a:r>
            <a:r>
              <a:rPr lang="en-US" dirty="0"/>
              <a:t> </a:t>
            </a:r>
            <a:r>
              <a:rPr lang="en-US" dirty="0" err="1"/>
              <a:t>nhận</a:t>
            </a:r>
            <a:r>
              <a:rPr lang="en-US" dirty="0"/>
              <a:t> </a:t>
            </a:r>
            <a:r>
              <a:rPr lang="en-US" dirty="0" err="1"/>
              <a:t>vào</a:t>
            </a:r>
            <a:r>
              <a:rPr lang="en-US" dirty="0"/>
              <a:t> : </a:t>
            </a:r>
            <a:r>
              <a:rPr lang="en-US" dirty="0" err="1"/>
              <a:t>Liên</a:t>
            </a:r>
            <a:r>
              <a:rPr lang="en-US" dirty="0"/>
              <a:t> </a:t>
            </a:r>
            <a:r>
              <a:rPr lang="en-US" dirty="0" err="1"/>
              <a:t>tục</a:t>
            </a:r>
            <a:endParaRPr lang="en-US" dirty="0"/>
          </a:p>
          <a:p>
            <a:r>
              <a:rPr lang="en-US" dirty="0"/>
              <a:t>-       </a:t>
            </a:r>
            <a:r>
              <a:rPr lang="en-US" dirty="0" err="1"/>
              <a:t>Xuất</a:t>
            </a:r>
            <a:r>
              <a:rPr lang="en-US" dirty="0"/>
              <a:t> </a:t>
            </a:r>
            <a:r>
              <a:rPr lang="en-US" dirty="0" err="1"/>
              <a:t>thông</a:t>
            </a:r>
            <a:r>
              <a:rPr lang="en-US" dirty="0"/>
              <a:t> tin </a:t>
            </a:r>
            <a:r>
              <a:rPr lang="en-US" dirty="0" err="1"/>
              <a:t>lên</a:t>
            </a:r>
            <a:r>
              <a:rPr lang="en-US" dirty="0"/>
              <a:t> </a:t>
            </a:r>
            <a:r>
              <a:rPr lang="en-US" dirty="0" err="1"/>
              <a:t>màn</a:t>
            </a:r>
            <a:r>
              <a:rPr lang="en-US" dirty="0"/>
              <a:t> </a:t>
            </a:r>
            <a:r>
              <a:rPr lang="en-US" dirty="0" err="1"/>
              <a:t>hình</a:t>
            </a:r>
            <a:r>
              <a:rPr lang="en-US" dirty="0"/>
              <a:t> LCD </a:t>
            </a:r>
            <a:r>
              <a:rPr lang="en-US" dirty="0" err="1"/>
              <a:t>va</a:t>
            </a:r>
            <a:r>
              <a:rPr lang="en-US" dirty="0"/>
              <a:t>̀ </a:t>
            </a:r>
            <a:r>
              <a:rPr lang="en-US" dirty="0" err="1"/>
              <a:t>báo</a:t>
            </a:r>
            <a:r>
              <a:rPr lang="en-US" dirty="0"/>
              <a:t> </a:t>
            </a:r>
            <a:r>
              <a:rPr lang="en-US" dirty="0" err="1"/>
              <a:t>ra</a:t>
            </a:r>
            <a:r>
              <a:rPr lang="en-US" dirty="0"/>
              <a:t> </a:t>
            </a:r>
            <a:r>
              <a:rPr lang="en-US" dirty="0" err="1"/>
              <a:t>loa</a:t>
            </a:r>
            <a:endParaRPr lang="en-US" dirty="0"/>
          </a:p>
          <a:p>
            <a:r>
              <a:rPr lang="en-US" b="1" dirty="0"/>
              <a:t>       </a:t>
            </a:r>
            <a:r>
              <a:rPr lang="en-US" b="1" dirty="0">
                <a:solidFill>
                  <a:srgbClr val="FFFF00"/>
                </a:solidFill>
              </a:rPr>
              <a:t>+ Uses case</a:t>
            </a:r>
            <a:r>
              <a:rPr lang="en-US" dirty="0">
                <a:solidFill>
                  <a:srgbClr val="FFFF00"/>
                </a:solidFill>
              </a:rPr>
              <a:t> :</a:t>
            </a:r>
          </a:p>
          <a:p>
            <a:r>
              <a:rPr lang="en-US" dirty="0"/>
              <a:t>-       </a:t>
            </a:r>
            <a:r>
              <a:rPr lang="en-US" dirty="0" err="1"/>
              <a:t>Cấp</a:t>
            </a:r>
            <a:r>
              <a:rPr lang="en-US" dirty="0"/>
              <a:t> </a:t>
            </a:r>
            <a:r>
              <a:rPr lang="en-US" dirty="0" err="1"/>
              <a:t>nguồn</a:t>
            </a:r>
            <a:r>
              <a:rPr lang="en-US" dirty="0"/>
              <a:t> </a:t>
            </a:r>
            <a:r>
              <a:rPr lang="en-US" dirty="0" err="1"/>
              <a:t>cho</a:t>
            </a:r>
            <a:r>
              <a:rPr lang="en-US" dirty="0"/>
              <a:t> </a:t>
            </a:r>
            <a:r>
              <a:rPr lang="en-US" dirty="0" err="1"/>
              <a:t>thiết</a:t>
            </a:r>
            <a:r>
              <a:rPr lang="en-US" dirty="0"/>
              <a:t> bị </a:t>
            </a:r>
            <a:r>
              <a:rPr lang="en-US" dirty="0" err="1"/>
              <a:t>đê</a:t>
            </a:r>
            <a:r>
              <a:rPr lang="en-US" dirty="0"/>
              <a:t> </a:t>
            </a:r>
            <a:r>
              <a:rPr lang="en-US" dirty="0" err="1"/>
              <a:t>hoạt</a:t>
            </a:r>
            <a:r>
              <a:rPr lang="en-US" dirty="0"/>
              <a:t> </a:t>
            </a:r>
            <a:r>
              <a:rPr lang="en-US" dirty="0" err="1"/>
              <a:t>đong</a:t>
            </a:r>
            <a:r>
              <a:rPr lang="en-US" dirty="0"/>
              <a:t> </a:t>
            </a:r>
            <a:r>
              <a:rPr lang="en-US" dirty="0" err="1"/>
              <a:t>đo</a:t>
            </a:r>
            <a:r>
              <a:rPr lang="en-US" dirty="0"/>
              <a:t> </a:t>
            </a:r>
            <a:r>
              <a:rPr lang="en-US" dirty="0" err="1"/>
              <a:t>đô</a:t>
            </a:r>
            <a:r>
              <a:rPr lang="en-US" dirty="0"/>
              <a:t>̣ </a:t>
            </a:r>
            <a:r>
              <a:rPr lang="en-US" dirty="0" err="1"/>
              <a:t>ẩm</a:t>
            </a:r>
            <a:r>
              <a:rPr lang="en-US" dirty="0"/>
              <a:t> </a:t>
            </a:r>
            <a:r>
              <a:rPr lang="en-US" dirty="0" err="1"/>
              <a:t>va</a:t>
            </a:r>
            <a:r>
              <a:rPr lang="en-US" dirty="0"/>
              <a:t>̀ </a:t>
            </a:r>
            <a:r>
              <a:rPr lang="en-US" dirty="0" err="1"/>
              <a:t>nhiệt</a:t>
            </a:r>
            <a:r>
              <a:rPr lang="en-US" dirty="0"/>
              <a:t> </a:t>
            </a:r>
            <a:r>
              <a:rPr lang="en-US" dirty="0" err="1"/>
              <a:t>đô</a:t>
            </a:r>
            <a:r>
              <a:rPr lang="en-US" dirty="0"/>
              <a:t>̣  </a:t>
            </a:r>
            <a:r>
              <a:rPr lang="en-US" dirty="0" err="1"/>
              <a:t>cập</a:t>
            </a:r>
            <a:r>
              <a:rPr lang="en-US" dirty="0"/>
              <a:t> </a:t>
            </a:r>
            <a:r>
              <a:rPr lang="en-US" dirty="0" err="1"/>
              <a:t>nhật</a:t>
            </a:r>
            <a:r>
              <a:rPr lang="en-US" dirty="0"/>
              <a:t>  </a:t>
            </a:r>
            <a:r>
              <a:rPr lang="en-US" dirty="0" err="1"/>
              <a:t>lên</a:t>
            </a:r>
            <a:r>
              <a:rPr lang="en-US" dirty="0"/>
              <a:t> LCD</a:t>
            </a:r>
          </a:p>
          <a:p>
            <a:pPr lvl="0"/>
            <a:r>
              <a:rPr lang="en-US" dirty="0" err="1"/>
              <a:t>Cảm</a:t>
            </a:r>
            <a:r>
              <a:rPr lang="en-US" dirty="0"/>
              <a:t> </a:t>
            </a:r>
            <a:r>
              <a:rPr lang="en-US" dirty="0" err="1"/>
              <a:t>biến</a:t>
            </a:r>
            <a:r>
              <a:rPr lang="en-US" dirty="0"/>
              <a:t> </a:t>
            </a:r>
            <a:r>
              <a:rPr lang="en-US" dirty="0" err="1"/>
              <a:t>mưa</a:t>
            </a:r>
            <a:r>
              <a:rPr lang="en-US" dirty="0"/>
              <a:t> </a:t>
            </a:r>
            <a:r>
              <a:rPr lang="en-US" dirty="0" err="1"/>
              <a:t>nếu</a:t>
            </a:r>
            <a:r>
              <a:rPr lang="en-US" dirty="0"/>
              <a:t> </a:t>
            </a:r>
            <a:r>
              <a:rPr lang="en-US" dirty="0" err="1"/>
              <a:t>trời</a:t>
            </a:r>
            <a:r>
              <a:rPr lang="en-US" dirty="0"/>
              <a:t> </a:t>
            </a:r>
            <a:r>
              <a:rPr lang="en-US" dirty="0" err="1"/>
              <a:t>mưa</a:t>
            </a:r>
            <a:r>
              <a:rPr lang="en-US" dirty="0"/>
              <a:t> </a:t>
            </a:r>
            <a:r>
              <a:rPr lang="en-US" dirty="0" err="1"/>
              <a:t>báo</a:t>
            </a:r>
            <a:r>
              <a:rPr lang="en-US" dirty="0"/>
              <a:t> </a:t>
            </a:r>
            <a:r>
              <a:rPr lang="en-US" dirty="0" err="1"/>
              <a:t>ngay</a:t>
            </a:r>
            <a:r>
              <a:rPr lang="en-US" dirty="0"/>
              <a:t> </a:t>
            </a:r>
            <a:r>
              <a:rPr lang="en-US" dirty="0" err="1"/>
              <a:t>lập</a:t>
            </a:r>
            <a:r>
              <a:rPr lang="en-US" dirty="0"/>
              <a:t> </a:t>
            </a:r>
            <a:r>
              <a:rPr lang="en-US" dirty="0" err="1" smtClean="0"/>
              <a:t>tức</a:t>
            </a:r>
            <a:r>
              <a:rPr lang="en-US" dirty="0" smtClean="0"/>
              <a:t> (200us)</a:t>
            </a:r>
            <a:endParaRPr lang="en-US" dirty="0"/>
          </a:p>
          <a:p>
            <a:r>
              <a:rPr lang="en-US" b="1" dirty="0"/>
              <a:t>      </a:t>
            </a:r>
            <a:r>
              <a:rPr lang="en-US" b="1" dirty="0">
                <a:solidFill>
                  <a:srgbClr val="FFFF00"/>
                </a:solidFill>
              </a:rPr>
              <a:t>+ Functions:</a:t>
            </a:r>
            <a:endParaRPr lang="en-US" dirty="0">
              <a:solidFill>
                <a:srgbClr val="FFFF00"/>
              </a:solidFill>
            </a:endParaRPr>
          </a:p>
          <a:p>
            <a:r>
              <a:rPr lang="en-US" dirty="0"/>
              <a:t>-       </a:t>
            </a:r>
            <a:r>
              <a:rPr lang="en-US" dirty="0" err="1"/>
              <a:t>Hiển</a:t>
            </a:r>
            <a:r>
              <a:rPr lang="en-US" dirty="0"/>
              <a:t> </a:t>
            </a:r>
            <a:r>
              <a:rPr lang="en-US" dirty="0" err="1"/>
              <a:t>thi</a:t>
            </a:r>
            <a:r>
              <a:rPr lang="en-US" dirty="0"/>
              <a:t>̣ </a:t>
            </a:r>
            <a:r>
              <a:rPr lang="en-US" dirty="0" err="1"/>
              <a:t>đô</a:t>
            </a:r>
            <a:r>
              <a:rPr lang="en-US" dirty="0"/>
              <a:t>̣ </a:t>
            </a:r>
            <a:r>
              <a:rPr lang="en-US" dirty="0" err="1"/>
              <a:t>ẩm</a:t>
            </a:r>
            <a:r>
              <a:rPr lang="en-US" dirty="0"/>
              <a:t> </a:t>
            </a:r>
            <a:r>
              <a:rPr lang="en-US" dirty="0" err="1"/>
              <a:t>va</a:t>
            </a:r>
            <a:r>
              <a:rPr lang="en-US" dirty="0"/>
              <a:t>̀ </a:t>
            </a:r>
            <a:r>
              <a:rPr lang="en-US" dirty="0" err="1"/>
              <a:t>nhiệt</a:t>
            </a:r>
            <a:r>
              <a:rPr lang="en-US" dirty="0"/>
              <a:t> </a:t>
            </a:r>
            <a:r>
              <a:rPr lang="en-US" dirty="0" err="1"/>
              <a:t>đô</a:t>
            </a:r>
            <a:r>
              <a:rPr lang="en-US" dirty="0"/>
              <a:t>̣ </a:t>
            </a:r>
            <a:r>
              <a:rPr lang="en-US" dirty="0" err="1"/>
              <a:t>va</a:t>
            </a:r>
            <a:r>
              <a:rPr lang="en-US" dirty="0"/>
              <a:t>̀ </a:t>
            </a:r>
            <a:r>
              <a:rPr lang="en-US" dirty="0" err="1"/>
              <a:t>led,loa</a:t>
            </a:r>
            <a:endParaRPr lang="en-US" dirty="0"/>
          </a:p>
          <a:p>
            <a:r>
              <a:rPr lang="en-US" b="1" dirty="0"/>
              <a:t>       </a:t>
            </a:r>
            <a:r>
              <a:rPr lang="en-US" b="1" dirty="0">
                <a:solidFill>
                  <a:srgbClr val="FFFF00"/>
                </a:solidFill>
              </a:rPr>
              <a:t>+ Description</a:t>
            </a:r>
            <a:endParaRPr lang="en-US" dirty="0">
              <a:solidFill>
                <a:srgbClr val="FFFF00"/>
              </a:solidFill>
            </a:endParaRPr>
          </a:p>
          <a:p>
            <a:r>
              <a:rPr lang="en-US" dirty="0"/>
              <a:t>-       </a:t>
            </a:r>
            <a:r>
              <a:rPr lang="en-US" dirty="0" err="1"/>
              <a:t>Dựa</a:t>
            </a:r>
            <a:r>
              <a:rPr lang="en-US" dirty="0"/>
              <a:t> </a:t>
            </a:r>
            <a:r>
              <a:rPr lang="en-US" dirty="0" err="1"/>
              <a:t>vào</a:t>
            </a:r>
            <a:r>
              <a:rPr lang="en-US" dirty="0"/>
              <a:t> </a:t>
            </a:r>
            <a:r>
              <a:rPr lang="en-US" dirty="0" err="1"/>
              <a:t>đô</a:t>
            </a:r>
            <a:r>
              <a:rPr lang="en-US" dirty="0"/>
              <a:t>̣ </a:t>
            </a:r>
            <a:r>
              <a:rPr lang="en-US" dirty="0" err="1"/>
              <a:t>ẩm</a:t>
            </a:r>
            <a:r>
              <a:rPr lang="en-US" dirty="0"/>
              <a:t> </a:t>
            </a:r>
            <a:r>
              <a:rPr lang="en-US" dirty="0" err="1"/>
              <a:t>môi</a:t>
            </a:r>
            <a:r>
              <a:rPr lang="en-US" dirty="0"/>
              <a:t> </a:t>
            </a:r>
            <a:r>
              <a:rPr lang="en-US" dirty="0" err="1"/>
              <a:t>trường</a:t>
            </a:r>
            <a:endParaRPr lang="en-US" dirty="0"/>
          </a:p>
          <a:p>
            <a:endParaRPr lang="en-US" dirty="0"/>
          </a:p>
        </p:txBody>
      </p:sp>
    </p:spTree>
    <p:extLst>
      <p:ext uri="{BB962C8B-B14F-4D97-AF65-F5344CB8AC3E}">
        <p14:creationId xmlns:p14="http://schemas.microsoft.com/office/powerpoint/2010/main" val="2612764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049" y="141890"/>
            <a:ext cx="5549462" cy="457200"/>
          </a:xfrm>
        </p:spPr>
        <p:txBody>
          <a:bodyPr>
            <a:normAutofit fontScale="90000"/>
          </a:bodyPr>
          <a:lstStyle/>
          <a:p>
            <a:r>
              <a:rPr lang="en-US" dirty="0" smtClean="0">
                <a:solidFill>
                  <a:srgbClr val="C00000"/>
                </a:solidFill>
                <a:latin typeface="Times New Roman" panose="02020603050405020304" pitchFamily="18" charset="0"/>
                <a:cs typeface="Times New Roman" panose="02020603050405020304" pitchFamily="18" charset="0"/>
              </a:rPr>
              <a:t>IV.ĐẶC TẢ HỆ THỐNG</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599090"/>
            <a:ext cx="9905999" cy="5825358"/>
          </a:xfrm>
        </p:spPr>
        <p:txBody>
          <a:bodyPr>
            <a:normAutofit fontScale="92500" lnSpcReduction="20000"/>
          </a:bodyPr>
          <a:lstStyle/>
          <a:p>
            <a:r>
              <a:rPr lang="vi-VN" dirty="0" smtClean="0">
                <a:solidFill>
                  <a:srgbClr val="FFFF00"/>
                </a:solidFill>
              </a:rPr>
              <a:t>Đặc </a:t>
            </a:r>
            <a:r>
              <a:rPr lang="vi-VN" dirty="0">
                <a:solidFill>
                  <a:srgbClr val="FFFF00"/>
                </a:solidFill>
              </a:rPr>
              <a:t>tả phần cứng </a:t>
            </a:r>
            <a:endParaRPr lang="en-US" dirty="0">
              <a:solidFill>
                <a:srgbClr val="FFFF00"/>
              </a:solidFill>
            </a:endParaRPr>
          </a:p>
          <a:p>
            <a:r>
              <a:rPr lang="vi-VN" dirty="0"/>
              <a:t>- Vi điều khiển : Pic16F877a, thạch anh 20 Mhz</a:t>
            </a:r>
            <a:endParaRPr lang="en-US" dirty="0"/>
          </a:p>
          <a:p>
            <a:r>
              <a:rPr lang="vi-VN" dirty="0"/>
              <a:t>- Ngoại vi :</a:t>
            </a:r>
            <a:endParaRPr lang="en-US" dirty="0"/>
          </a:p>
          <a:p>
            <a:r>
              <a:rPr lang="vi-VN" dirty="0"/>
              <a:t>	+1 LCD 16x2</a:t>
            </a:r>
            <a:r>
              <a:rPr lang="en-US" dirty="0"/>
              <a:t> </a:t>
            </a:r>
            <a:r>
              <a:rPr lang="en-US" dirty="0" err="1"/>
              <a:t>giao</a:t>
            </a:r>
            <a:r>
              <a:rPr lang="en-US" dirty="0"/>
              <a:t> </a:t>
            </a:r>
            <a:r>
              <a:rPr lang="en-US" dirty="0" err="1"/>
              <a:t>tiếp</a:t>
            </a:r>
            <a:r>
              <a:rPr lang="en-US" dirty="0"/>
              <a:t> 4bit</a:t>
            </a:r>
          </a:p>
          <a:p>
            <a:r>
              <a:rPr lang="vi-VN" dirty="0"/>
              <a:t>	+ Nút nhấn</a:t>
            </a:r>
            <a:r>
              <a:rPr lang="en-US" dirty="0"/>
              <a:t> </a:t>
            </a:r>
            <a:r>
              <a:rPr lang="en-US" dirty="0" err="1"/>
              <a:t>tích</a:t>
            </a:r>
            <a:r>
              <a:rPr lang="en-US" dirty="0"/>
              <a:t> </a:t>
            </a:r>
            <a:r>
              <a:rPr lang="en-US" dirty="0" err="1"/>
              <a:t>cực</a:t>
            </a:r>
            <a:r>
              <a:rPr lang="en-US" dirty="0"/>
              <a:t> </a:t>
            </a:r>
            <a:r>
              <a:rPr lang="en-US" dirty="0" err="1"/>
              <a:t>thấp</a:t>
            </a:r>
            <a:r>
              <a:rPr lang="vi-VN" dirty="0"/>
              <a:t> reset nối vào chân </a:t>
            </a:r>
            <a:r>
              <a:rPr lang="en-US" smtClean="0"/>
              <a:t>MCLR</a:t>
            </a:r>
            <a:endParaRPr lang="en-US" dirty="0"/>
          </a:p>
          <a:p>
            <a:r>
              <a:rPr lang="vi-VN" dirty="0"/>
              <a:t>	+1 cảm biến nhiệt độ, độ ẩm DHT11 nối vào chân PIN_ A0</a:t>
            </a:r>
            <a:endParaRPr lang="en-US" dirty="0"/>
          </a:p>
          <a:p>
            <a:r>
              <a:rPr lang="vi-VN" dirty="0"/>
              <a:t>	+1 cảm biến mưa </a:t>
            </a:r>
            <a:r>
              <a:rPr lang="en-US" dirty="0" err="1" smtClean="0"/>
              <a:t>nối</a:t>
            </a:r>
            <a:r>
              <a:rPr lang="en-US" dirty="0" smtClean="0"/>
              <a:t> </a:t>
            </a:r>
            <a:r>
              <a:rPr lang="en-US" dirty="0" err="1" smtClean="0"/>
              <a:t>vào</a:t>
            </a:r>
            <a:r>
              <a:rPr lang="en-US" dirty="0" smtClean="0"/>
              <a:t> </a:t>
            </a:r>
            <a:r>
              <a:rPr lang="vi-VN" dirty="0" smtClean="0"/>
              <a:t>PIN</a:t>
            </a:r>
            <a:r>
              <a:rPr lang="vi-VN" dirty="0"/>
              <a:t>_ </a:t>
            </a:r>
            <a:r>
              <a:rPr lang="vi-VN" dirty="0" smtClean="0"/>
              <a:t>D1</a:t>
            </a:r>
            <a:endParaRPr lang="en-US" dirty="0"/>
          </a:p>
          <a:p>
            <a:r>
              <a:rPr lang="vi-VN" dirty="0"/>
              <a:t>	+1 Led đơn nối vào chân </a:t>
            </a:r>
            <a:r>
              <a:rPr lang="vi-VN" dirty="0" smtClean="0"/>
              <a:t>PIN_C2</a:t>
            </a:r>
            <a:endParaRPr lang="en-US" dirty="0"/>
          </a:p>
          <a:p>
            <a:r>
              <a:rPr lang="vi-VN" dirty="0"/>
              <a:t>	+1 còi buzzer nối vào chân </a:t>
            </a:r>
            <a:r>
              <a:rPr lang="vi-VN" dirty="0" smtClean="0"/>
              <a:t>PIN_D0</a:t>
            </a:r>
            <a:endParaRPr lang="en-US" dirty="0"/>
          </a:p>
          <a:p>
            <a:r>
              <a:rPr lang="en-US" dirty="0"/>
              <a:t>	+</a:t>
            </a:r>
            <a:r>
              <a:rPr lang="en-US" dirty="0" err="1"/>
              <a:t>Nguồn</a:t>
            </a:r>
            <a:r>
              <a:rPr lang="en-US" dirty="0"/>
              <a:t> </a:t>
            </a:r>
            <a:r>
              <a:rPr lang="en-US" dirty="0" err="1"/>
              <a:t>cấp</a:t>
            </a:r>
            <a:r>
              <a:rPr lang="en-US" dirty="0"/>
              <a:t> qua connector 5.5x2.1mm (7-35v)</a:t>
            </a:r>
          </a:p>
          <a:p>
            <a:r>
              <a:rPr lang="vi-VN" dirty="0"/>
              <a:t>-Nguyên lý hoạt động : DHT11 đo nhiệt độ và độ ẩm, truyền thông tin cho PIC và hiện thông số lên LCD 16x2, 1 cảm biến mưa sẽ cảnh báo qua còi buzzer và Led nếu trời mưa</a:t>
            </a:r>
            <a:endParaRPr lang="en-US" dirty="0"/>
          </a:p>
          <a:p>
            <a:endParaRPr lang="en-US" dirty="0"/>
          </a:p>
        </p:txBody>
      </p:sp>
    </p:spTree>
    <p:extLst>
      <p:ext uri="{BB962C8B-B14F-4D97-AF65-F5344CB8AC3E}">
        <p14:creationId xmlns:p14="http://schemas.microsoft.com/office/powerpoint/2010/main" val="3240382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214" y="70946"/>
            <a:ext cx="9002110" cy="654268"/>
          </a:xfrm>
        </p:spPr>
        <p:txBody>
          <a:bodyPr/>
          <a:lstStyle/>
          <a:p>
            <a:r>
              <a:rPr lang="en-US" dirty="0" err="1">
                <a:solidFill>
                  <a:srgbClr val="C00000"/>
                </a:solidFill>
                <a:latin typeface="Times New Roman" panose="02020603050405020304" pitchFamily="18" charset="0"/>
                <a:cs typeface="Times New Roman" panose="02020603050405020304" pitchFamily="18" charset="0"/>
              </a:rPr>
              <a:t>V</a:t>
            </a:r>
            <a:r>
              <a:rPr lang="en-US" dirty="0" err="1" smtClean="0">
                <a:solidFill>
                  <a:srgbClr val="C00000"/>
                </a:solidFill>
                <a:latin typeface="Times New Roman" panose="02020603050405020304" pitchFamily="18" charset="0"/>
                <a:cs typeface="Times New Roman" panose="02020603050405020304" pitchFamily="18" charset="0"/>
              </a:rPr>
              <a:t>.thiết</a:t>
            </a:r>
            <a:r>
              <a:rPr lang="en-US" dirty="0" smtClean="0">
                <a:solidFill>
                  <a:srgbClr val="C00000"/>
                </a:solidFill>
                <a:latin typeface="Times New Roman" panose="02020603050405020304" pitchFamily="18" charset="0"/>
                <a:cs typeface="Times New Roman" panose="02020603050405020304" pitchFamily="18" charset="0"/>
              </a:rPr>
              <a:t> </a:t>
            </a:r>
            <a:r>
              <a:rPr lang="en-US" dirty="0" err="1" smtClean="0">
                <a:solidFill>
                  <a:srgbClr val="C00000"/>
                </a:solidFill>
                <a:latin typeface="Times New Roman" panose="02020603050405020304" pitchFamily="18" charset="0"/>
                <a:cs typeface="Times New Roman" panose="02020603050405020304" pitchFamily="18" charset="0"/>
              </a:rPr>
              <a:t>kế</a:t>
            </a:r>
            <a:r>
              <a:rPr lang="en-US" dirty="0" smtClean="0">
                <a:solidFill>
                  <a:srgbClr val="C00000"/>
                </a:solidFill>
                <a:latin typeface="Times New Roman" panose="02020603050405020304" pitchFamily="18" charset="0"/>
                <a:cs typeface="Times New Roman" panose="02020603050405020304" pitchFamily="18" charset="0"/>
              </a:rPr>
              <a:t> </a:t>
            </a:r>
            <a:r>
              <a:rPr lang="en-US" dirty="0" err="1" smtClean="0">
                <a:solidFill>
                  <a:srgbClr val="C00000"/>
                </a:solidFill>
                <a:latin typeface="Times New Roman" panose="02020603050405020304" pitchFamily="18" charset="0"/>
                <a:cs typeface="Times New Roman" panose="02020603050405020304" pitchFamily="18" charset="0"/>
              </a:rPr>
              <a:t>và</a:t>
            </a:r>
            <a:r>
              <a:rPr lang="en-US" dirty="0" smtClean="0">
                <a:solidFill>
                  <a:srgbClr val="C00000"/>
                </a:solidFill>
                <a:latin typeface="Times New Roman" panose="02020603050405020304" pitchFamily="18" charset="0"/>
                <a:cs typeface="Times New Roman" panose="02020603050405020304" pitchFamily="18" charset="0"/>
              </a:rPr>
              <a:t> </a:t>
            </a:r>
            <a:r>
              <a:rPr lang="en-US" dirty="0" err="1" smtClean="0">
                <a:solidFill>
                  <a:srgbClr val="C00000"/>
                </a:solidFill>
                <a:latin typeface="Times New Roman" panose="02020603050405020304" pitchFamily="18" charset="0"/>
                <a:cs typeface="Times New Roman" panose="02020603050405020304" pitchFamily="18" charset="0"/>
              </a:rPr>
              <a:t>thực</a:t>
            </a:r>
            <a:r>
              <a:rPr lang="en-US" dirty="0" smtClean="0">
                <a:solidFill>
                  <a:srgbClr val="C00000"/>
                </a:solidFill>
                <a:latin typeface="Times New Roman" panose="02020603050405020304" pitchFamily="18" charset="0"/>
                <a:cs typeface="Times New Roman" panose="02020603050405020304" pitchFamily="18" charset="0"/>
              </a:rPr>
              <a:t> </a:t>
            </a:r>
            <a:r>
              <a:rPr lang="en-US" dirty="0" err="1" smtClean="0">
                <a:solidFill>
                  <a:srgbClr val="C00000"/>
                </a:solidFill>
                <a:latin typeface="Times New Roman" panose="02020603050405020304" pitchFamily="18" charset="0"/>
                <a:cs typeface="Times New Roman" panose="02020603050405020304" pitchFamily="18" charset="0"/>
              </a:rPr>
              <a:t>hiện</a:t>
            </a:r>
            <a:r>
              <a:rPr lang="en-US" dirty="0" smtClean="0">
                <a:solidFill>
                  <a:srgbClr val="C00000"/>
                </a:solidFill>
                <a:latin typeface="Times New Roman" panose="02020603050405020304" pitchFamily="18" charset="0"/>
                <a:cs typeface="Times New Roman" panose="02020603050405020304" pitchFamily="18" charset="0"/>
              </a:rPr>
              <a:t> </a:t>
            </a:r>
            <a:r>
              <a:rPr lang="en-US" dirty="0" err="1" smtClean="0">
                <a:solidFill>
                  <a:srgbClr val="C00000"/>
                </a:solidFill>
                <a:latin typeface="Times New Roman" panose="02020603050405020304" pitchFamily="18" charset="0"/>
                <a:cs typeface="Times New Roman" panose="02020603050405020304" pitchFamily="18" charset="0"/>
              </a:rPr>
              <a:t>phần</a:t>
            </a:r>
            <a:r>
              <a:rPr lang="en-US" dirty="0" smtClean="0">
                <a:solidFill>
                  <a:srgbClr val="C00000"/>
                </a:solidFill>
                <a:latin typeface="Times New Roman" panose="02020603050405020304" pitchFamily="18" charset="0"/>
                <a:cs typeface="Times New Roman" panose="02020603050405020304" pitchFamily="18" charset="0"/>
              </a:rPr>
              <a:t> </a:t>
            </a:r>
            <a:r>
              <a:rPr lang="en-US" dirty="0" err="1" smtClean="0">
                <a:solidFill>
                  <a:srgbClr val="C00000"/>
                </a:solidFill>
                <a:latin typeface="Times New Roman" panose="02020603050405020304" pitchFamily="18" charset="0"/>
                <a:cs typeface="Times New Roman" panose="02020603050405020304" pitchFamily="18" charset="0"/>
              </a:rPr>
              <a:t>cứng</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0394" y="725214"/>
            <a:ext cx="9971689" cy="5927834"/>
          </a:xfrm>
        </p:spPr>
        <p:txBody>
          <a:bodyPr>
            <a:normAutofit fontScale="62500" lnSpcReduction="20000"/>
          </a:bodyPr>
          <a:lstStyle/>
          <a:p>
            <a:pPr lvl="0"/>
            <a:r>
              <a:rPr lang="en-US" b="1" dirty="0" err="1">
                <a:solidFill>
                  <a:srgbClr val="FFFF00"/>
                </a:solidFill>
              </a:rPr>
              <a:t>Yêu</a:t>
            </a:r>
            <a:r>
              <a:rPr lang="en-US" b="1" dirty="0">
                <a:solidFill>
                  <a:srgbClr val="FFFF00"/>
                </a:solidFill>
              </a:rPr>
              <a:t> </a:t>
            </a:r>
            <a:r>
              <a:rPr lang="en-US" b="1" dirty="0" err="1">
                <a:solidFill>
                  <a:srgbClr val="FFFF00"/>
                </a:solidFill>
              </a:rPr>
              <a:t>cầu</a:t>
            </a:r>
            <a:r>
              <a:rPr lang="en-US" b="1" dirty="0">
                <a:solidFill>
                  <a:srgbClr val="FFFF00"/>
                </a:solidFill>
              </a:rPr>
              <a:t> </a:t>
            </a:r>
            <a:r>
              <a:rPr lang="en-US" b="1" dirty="0" err="1">
                <a:solidFill>
                  <a:srgbClr val="FFFF00"/>
                </a:solidFill>
              </a:rPr>
              <a:t>thiết</a:t>
            </a:r>
            <a:r>
              <a:rPr lang="en-US" b="1" dirty="0">
                <a:solidFill>
                  <a:srgbClr val="FFFF00"/>
                </a:solidFill>
              </a:rPr>
              <a:t> </a:t>
            </a:r>
            <a:r>
              <a:rPr lang="en-US" b="1" dirty="0" err="1">
                <a:solidFill>
                  <a:srgbClr val="FFFF00"/>
                </a:solidFill>
              </a:rPr>
              <a:t>kế</a:t>
            </a:r>
            <a:endParaRPr lang="en-US" dirty="0">
              <a:solidFill>
                <a:srgbClr val="FFFF00"/>
              </a:solidFill>
            </a:endParaRPr>
          </a:p>
          <a:p>
            <a:r>
              <a:rPr lang="en-US" dirty="0"/>
              <a:t>1.Mạch In </a:t>
            </a:r>
            <a:r>
              <a:rPr lang="en-US" dirty="0" err="1"/>
              <a:t>kích</a:t>
            </a:r>
            <a:r>
              <a:rPr lang="en-US" dirty="0"/>
              <a:t> </a:t>
            </a:r>
            <a:r>
              <a:rPr lang="en-US" dirty="0" err="1"/>
              <a:t>thước</a:t>
            </a:r>
            <a:r>
              <a:rPr lang="en-US" dirty="0"/>
              <a:t> 10x8 cm </a:t>
            </a:r>
          </a:p>
          <a:p>
            <a:r>
              <a:rPr lang="en-US" dirty="0"/>
              <a:t>2.Bố trí </a:t>
            </a:r>
            <a:r>
              <a:rPr lang="en-US" dirty="0" err="1"/>
              <a:t>linh</a:t>
            </a:r>
            <a:r>
              <a:rPr lang="en-US" dirty="0"/>
              <a:t> </a:t>
            </a:r>
            <a:r>
              <a:rPr lang="en-US" dirty="0" err="1"/>
              <a:t>kiện</a:t>
            </a:r>
            <a:r>
              <a:rPr lang="en-US" dirty="0"/>
              <a:t> </a:t>
            </a:r>
            <a:r>
              <a:rPr lang="en-US" dirty="0" err="1"/>
              <a:t>hợp</a:t>
            </a:r>
            <a:r>
              <a:rPr lang="en-US" dirty="0"/>
              <a:t> </a:t>
            </a:r>
            <a:r>
              <a:rPr lang="en-US" dirty="0" smtClean="0"/>
              <a:t>lí</a:t>
            </a:r>
          </a:p>
          <a:p>
            <a:pPr lvl="0"/>
            <a:r>
              <a:rPr lang="en-US" b="1" dirty="0" err="1">
                <a:solidFill>
                  <a:srgbClr val="FFFF00"/>
                </a:solidFill>
              </a:rPr>
              <a:t>Phân</a:t>
            </a:r>
            <a:r>
              <a:rPr lang="en-US" b="1" dirty="0">
                <a:solidFill>
                  <a:srgbClr val="FFFF00"/>
                </a:solidFill>
              </a:rPr>
              <a:t> </a:t>
            </a:r>
            <a:r>
              <a:rPr lang="en-US" b="1" dirty="0" err="1">
                <a:solidFill>
                  <a:srgbClr val="FFFF00"/>
                </a:solidFill>
              </a:rPr>
              <a:t>tích</a:t>
            </a:r>
            <a:r>
              <a:rPr lang="en-US" b="1" dirty="0">
                <a:solidFill>
                  <a:srgbClr val="FFFF00"/>
                </a:solidFill>
              </a:rPr>
              <a:t> </a:t>
            </a:r>
            <a:r>
              <a:rPr lang="en-US" b="1" dirty="0" err="1">
                <a:solidFill>
                  <a:srgbClr val="FFFF00"/>
                </a:solidFill>
              </a:rPr>
              <a:t>thiết</a:t>
            </a:r>
            <a:r>
              <a:rPr lang="en-US" b="1" dirty="0">
                <a:solidFill>
                  <a:srgbClr val="FFFF00"/>
                </a:solidFill>
              </a:rPr>
              <a:t> </a:t>
            </a:r>
            <a:r>
              <a:rPr lang="en-US" b="1" dirty="0" err="1">
                <a:solidFill>
                  <a:srgbClr val="FFFF00"/>
                </a:solidFill>
              </a:rPr>
              <a:t>kế</a:t>
            </a:r>
            <a:endParaRPr lang="en-US" dirty="0">
              <a:solidFill>
                <a:srgbClr val="FFFF00"/>
              </a:solidFill>
            </a:endParaRPr>
          </a:p>
          <a:p>
            <a:r>
              <a:rPr lang="en-US" dirty="0" err="1"/>
              <a:t>Sơ</a:t>
            </a:r>
            <a:r>
              <a:rPr lang="en-US" dirty="0"/>
              <a:t> </a:t>
            </a:r>
            <a:r>
              <a:rPr lang="en-US" dirty="0" err="1"/>
              <a:t>đô</a:t>
            </a:r>
            <a:r>
              <a:rPr lang="en-US" dirty="0"/>
              <a:t>̀ </a:t>
            </a:r>
            <a:r>
              <a:rPr lang="en-US" dirty="0" err="1"/>
              <a:t>khối</a:t>
            </a:r>
            <a:r>
              <a:rPr lang="en-US" dirty="0"/>
              <a:t> </a:t>
            </a:r>
            <a:r>
              <a:rPr lang="en-US" dirty="0" err="1"/>
              <a:t>phần</a:t>
            </a:r>
            <a:r>
              <a:rPr lang="en-US" dirty="0"/>
              <a:t> </a:t>
            </a:r>
            <a:r>
              <a:rPr lang="en-US" dirty="0" err="1" smtClean="0"/>
              <a:t>cứng</a:t>
            </a:r>
            <a:endParaRPr lang="en-US" dirty="0" smtClean="0"/>
          </a:p>
          <a:p>
            <a:r>
              <a:rPr lang="en-US" dirty="0" err="1">
                <a:solidFill>
                  <a:srgbClr val="FFC000"/>
                </a:solidFill>
              </a:rPr>
              <a:t>Khối</a:t>
            </a:r>
            <a:r>
              <a:rPr lang="en-US" dirty="0">
                <a:solidFill>
                  <a:srgbClr val="FFC000"/>
                </a:solidFill>
              </a:rPr>
              <a:t> </a:t>
            </a:r>
            <a:r>
              <a:rPr lang="en-US" dirty="0" err="1">
                <a:solidFill>
                  <a:srgbClr val="FFC000"/>
                </a:solidFill>
              </a:rPr>
              <a:t>ngo</a:t>
            </a:r>
            <a:r>
              <a:rPr lang="en-US" dirty="0">
                <a:solidFill>
                  <a:srgbClr val="FFC000"/>
                </a:solidFill>
              </a:rPr>
              <a:t>̃ </a:t>
            </a:r>
            <a:r>
              <a:rPr lang="en-US" dirty="0" err="1">
                <a:solidFill>
                  <a:srgbClr val="FFC000"/>
                </a:solidFill>
              </a:rPr>
              <a:t>vào</a:t>
            </a:r>
            <a:r>
              <a:rPr lang="en-US" dirty="0">
                <a:solidFill>
                  <a:srgbClr val="FFC000"/>
                </a:solidFill>
              </a:rPr>
              <a:t> PIC:</a:t>
            </a:r>
          </a:p>
          <a:p>
            <a:pPr lvl="0"/>
            <a:r>
              <a:rPr lang="en-US" dirty="0" err="1"/>
              <a:t>Khối</a:t>
            </a:r>
            <a:r>
              <a:rPr lang="en-US" dirty="0"/>
              <a:t> </a:t>
            </a:r>
            <a:r>
              <a:rPr lang="en-US" dirty="0" err="1"/>
              <a:t>cảm</a:t>
            </a:r>
            <a:r>
              <a:rPr lang="en-US" dirty="0"/>
              <a:t> </a:t>
            </a:r>
            <a:r>
              <a:rPr lang="en-US" dirty="0" err="1"/>
              <a:t>biến</a:t>
            </a:r>
            <a:r>
              <a:rPr lang="en-US" dirty="0"/>
              <a:t> </a:t>
            </a:r>
            <a:r>
              <a:rPr lang="en-US" dirty="0" err="1"/>
              <a:t>mưa</a:t>
            </a:r>
            <a:r>
              <a:rPr lang="en-US" dirty="0"/>
              <a:t>: </a:t>
            </a:r>
            <a:r>
              <a:rPr lang="en-US" dirty="0" err="1"/>
              <a:t>Khi</a:t>
            </a:r>
            <a:r>
              <a:rPr lang="en-US" dirty="0"/>
              <a:t> </a:t>
            </a:r>
            <a:r>
              <a:rPr lang="en-US" dirty="0" err="1"/>
              <a:t>dính</a:t>
            </a:r>
            <a:r>
              <a:rPr lang="en-US" dirty="0"/>
              <a:t> </a:t>
            </a:r>
            <a:r>
              <a:rPr lang="en-US" dirty="0" err="1"/>
              <a:t>nước</a:t>
            </a:r>
            <a:r>
              <a:rPr lang="en-US" dirty="0"/>
              <a:t> </a:t>
            </a:r>
            <a:r>
              <a:rPr lang="en-US" dirty="0" err="1"/>
              <a:t>cảm</a:t>
            </a:r>
            <a:r>
              <a:rPr lang="en-US" dirty="0"/>
              <a:t> </a:t>
            </a:r>
            <a:r>
              <a:rPr lang="en-US" dirty="0" err="1"/>
              <a:t>biến</a:t>
            </a:r>
            <a:r>
              <a:rPr lang="en-US" dirty="0"/>
              <a:t> </a:t>
            </a:r>
            <a:r>
              <a:rPr lang="en-US" dirty="0" err="1"/>
              <a:t>lập</a:t>
            </a:r>
            <a:r>
              <a:rPr lang="en-US" dirty="0"/>
              <a:t> </a:t>
            </a:r>
            <a:r>
              <a:rPr lang="en-US" dirty="0" err="1"/>
              <a:t>tức</a:t>
            </a:r>
            <a:r>
              <a:rPr lang="en-US" dirty="0"/>
              <a:t> </a:t>
            </a:r>
            <a:r>
              <a:rPr lang="en-US" dirty="0" err="1"/>
              <a:t>chuyển</a:t>
            </a:r>
            <a:r>
              <a:rPr lang="en-US" dirty="0"/>
              <a:t> </a:t>
            </a:r>
            <a:r>
              <a:rPr lang="en-US" dirty="0" err="1"/>
              <a:t>tư</a:t>
            </a:r>
            <a:r>
              <a:rPr lang="en-US" dirty="0"/>
              <a:t>̀ </a:t>
            </a:r>
            <a:r>
              <a:rPr lang="en-US" dirty="0" err="1"/>
              <a:t>mức</a:t>
            </a:r>
            <a:r>
              <a:rPr lang="en-US" dirty="0"/>
              <a:t> 1 </a:t>
            </a:r>
            <a:r>
              <a:rPr lang="en-US" dirty="0" err="1"/>
              <a:t>thành</a:t>
            </a:r>
            <a:r>
              <a:rPr lang="en-US" dirty="0"/>
              <a:t> </a:t>
            </a:r>
            <a:r>
              <a:rPr lang="en-US" dirty="0" err="1"/>
              <a:t>mức</a:t>
            </a:r>
            <a:r>
              <a:rPr lang="en-US" dirty="0"/>
              <a:t> 0 </a:t>
            </a:r>
            <a:r>
              <a:rPr lang="en-US" dirty="0" err="1"/>
              <a:t>báo</a:t>
            </a:r>
            <a:r>
              <a:rPr lang="en-US" dirty="0"/>
              <a:t> </a:t>
            </a:r>
            <a:r>
              <a:rPr lang="en-US" dirty="0" err="1"/>
              <a:t>vê</a:t>
            </a:r>
            <a:r>
              <a:rPr lang="en-US" dirty="0"/>
              <a:t>̀ pic</a:t>
            </a:r>
          </a:p>
          <a:p>
            <a:pPr lvl="0"/>
            <a:r>
              <a:rPr lang="en-US" dirty="0" err="1"/>
              <a:t>Khối</a:t>
            </a:r>
            <a:r>
              <a:rPr lang="en-US" dirty="0"/>
              <a:t> DHT11: </a:t>
            </a:r>
            <a:r>
              <a:rPr lang="en-US" dirty="0" err="1"/>
              <a:t>đọc</a:t>
            </a:r>
            <a:r>
              <a:rPr lang="en-US" dirty="0"/>
              <a:t> </a:t>
            </a:r>
            <a:r>
              <a:rPr lang="en-US" dirty="0" err="1"/>
              <a:t>gia</a:t>
            </a:r>
            <a:r>
              <a:rPr lang="en-US" dirty="0"/>
              <a:t>́ trị </a:t>
            </a:r>
            <a:r>
              <a:rPr lang="en-US" dirty="0" err="1"/>
              <a:t>đô</a:t>
            </a:r>
            <a:r>
              <a:rPr lang="en-US" dirty="0"/>
              <a:t>̣ </a:t>
            </a:r>
            <a:r>
              <a:rPr lang="en-US" dirty="0" err="1"/>
              <a:t>ẩm</a:t>
            </a:r>
            <a:r>
              <a:rPr lang="en-US" dirty="0"/>
              <a:t> </a:t>
            </a:r>
            <a:r>
              <a:rPr lang="en-US" dirty="0" err="1"/>
              <a:t>nhiệt</a:t>
            </a:r>
            <a:r>
              <a:rPr lang="en-US" dirty="0"/>
              <a:t> </a:t>
            </a:r>
            <a:r>
              <a:rPr lang="en-US" dirty="0" err="1"/>
              <a:t>đô</a:t>
            </a:r>
            <a:r>
              <a:rPr lang="en-US" dirty="0"/>
              <a:t>̣ </a:t>
            </a:r>
            <a:r>
              <a:rPr lang="en-US" dirty="0" err="1"/>
              <a:t>tư</a:t>
            </a:r>
            <a:r>
              <a:rPr lang="en-US" dirty="0"/>
              <a:t>̀ </a:t>
            </a:r>
            <a:r>
              <a:rPr lang="en-US" dirty="0" err="1"/>
              <a:t>môi</a:t>
            </a:r>
            <a:r>
              <a:rPr lang="en-US" dirty="0"/>
              <a:t> </a:t>
            </a:r>
            <a:r>
              <a:rPr lang="en-US" dirty="0" err="1"/>
              <a:t>trường</a:t>
            </a:r>
            <a:r>
              <a:rPr lang="en-US" dirty="0"/>
              <a:t> </a:t>
            </a:r>
            <a:r>
              <a:rPr lang="en-US" dirty="0" err="1" smtClean="0"/>
              <a:t>báo</a:t>
            </a:r>
            <a:r>
              <a:rPr lang="en-US" dirty="0" smtClean="0"/>
              <a:t> </a:t>
            </a:r>
            <a:r>
              <a:rPr lang="en-US" dirty="0" err="1"/>
              <a:t>vê</a:t>
            </a:r>
            <a:r>
              <a:rPr lang="en-US" dirty="0"/>
              <a:t>̀ PIC</a:t>
            </a:r>
          </a:p>
          <a:p>
            <a:pPr lvl="0"/>
            <a:r>
              <a:rPr lang="en-US" dirty="0" err="1"/>
              <a:t>Khối</a:t>
            </a:r>
            <a:r>
              <a:rPr lang="en-US" dirty="0"/>
              <a:t> button: </a:t>
            </a:r>
            <a:r>
              <a:rPr lang="en-US" dirty="0" err="1"/>
              <a:t>khi</a:t>
            </a:r>
            <a:r>
              <a:rPr lang="en-US" dirty="0"/>
              <a:t> Pic bị </a:t>
            </a:r>
            <a:r>
              <a:rPr lang="en-US" dirty="0" err="1"/>
              <a:t>lỗi</a:t>
            </a:r>
            <a:r>
              <a:rPr lang="en-US" dirty="0"/>
              <a:t> </a:t>
            </a:r>
            <a:r>
              <a:rPr lang="en-US" dirty="0" err="1"/>
              <a:t>nhấn</a:t>
            </a:r>
            <a:r>
              <a:rPr lang="en-US" dirty="0"/>
              <a:t> reset PIC</a:t>
            </a:r>
          </a:p>
          <a:p>
            <a:pPr marL="0" indent="0">
              <a:buNone/>
            </a:pPr>
            <a:r>
              <a:rPr lang="en-US" dirty="0"/>
              <a:t> </a:t>
            </a:r>
          </a:p>
          <a:p>
            <a:r>
              <a:rPr lang="en-US" dirty="0" err="1">
                <a:solidFill>
                  <a:srgbClr val="FFC000"/>
                </a:solidFill>
              </a:rPr>
              <a:t>Khối</a:t>
            </a:r>
            <a:r>
              <a:rPr lang="en-US" dirty="0">
                <a:solidFill>
                  <a:srgbClr val="FFC000"/>
                </a:solidFill>
              </a:rPr>
              <a:t> </a:t>
            </a:r>
            <a:r>
              <a:rPr lang="en-US" dirty="0" err="1">
                <a:solidFill>
                  <a:srgbClr val="FFC000"/>
                </a:solidFill>
              </a:rPr>
              <a:t>ngo</a:t>
            </a:r>
            <a:r>
              <a:rPr lang="en-US" dirty="0">
                <a:solidFill>
                  <a:srgbClr val="FFC000"/>
                </a:solidFill>
              </a:rPr>
              <a:t>̃ </a:t>
            </a:r>
            <a:r>
              <a:rPr lang="en-US" dirty="0" err="1">
                <a:solidFill>
                  <a:srgbClr val="FFC000"/>
                </a:solidFill>
              </a:rPr>
              <a:t>ra</a:t>
            </a:r>
            <a:r>
              <a:rPr lang="en-US" dirty="0">
                <a:solidFill>
                  <a:srgbClr val="FFC000"/>
                </a:solidFill>
              </a:rPr>
              <a:t> </a:t>
            </a:r>
            <a:r>
              <a:rPr lang="en-US" dirty="0" smtClean="0">
                <a:solidFill>
                  <a:srgbClr val="FFC000"/>
                </a:solidFill>
              </a:rPr>
              <a:t>PIC</a:t>
            </a:r>
            <a:endParaRPr lang="en-US" dirty="0">
              <a:solidFill>
                <a:srgbClr val="FFC000"/>
              </a:solidFill>
            </a:endParaRPr>
          </a:p>
          <a:p>
            <a:r>
              <a:rPr lang="en-US" dirty="0" smtClean="0"/>
              <a:t>PIC </a:t>
            </a:r>
            <a:r>
              <a:rPr lang="en-US" dirty="0" err="1" smtClean="0"/>
              <a:t>gửi</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đến</a:t>
            </a:r>
            <a:r>
              <a:rPr lang="en-US" dirty="0" smtClean="0"/>
              <a:t> DHT11 </a:t>
            </a:r>
            <a:r>
              <a:rPr lang="en-US" dirty="0" err="1" smtClean="0"/>
              <a:t>đợi</a:t>
            </a:r>
            <a:r>
              <a:rPr lang="en-US" dirty="0" smtClean="0"/>
              <a:t> DHT11 </a:t>
            </a:r>
            <a:r>
              <a:rPr lang="en-US" dirty="0" err="1" smtClean="0"/>
              <a:t>trả</a:t>
            </a:r>
            <a:r>
              <a:rPr lang="en-US" dirty="0" smtClean="0"/>
              <a:t> </a:t>
            </a:r>
            <a:r>
              <a:rPr lang="en-US" dirty="0" err="1" smtClean="0"/>
              <a:t>giá</a:t>
            </a:r>
            <a:r>
              <a:rPr lang="en-US" dirty="0" smtClean="0"/>
              <a:t> </a:t>
            </a:r>
            <a:r>
              <a:rPr lang="en-US" dirty="0" err="1" smtClean="0"/>
              <a:t>trị</a:t>
            </a:r>
            <a:r>
              <a:rPr lang="en-US" dirty="0" smtClean="0"/>
              <a:t> </a:t>
            </a:r>
            <a:r>
              <a:rPr lang="en-US" dirty="0" err="1" smtClean="0"/>
              <a:t>về</a:t>
            </a:r>
            <a:endParaRPr lang="en-US" dirty="0"/>
          </a:p>
          <a:p>
            <a:pPr lvl="0"/>
            <a:r>
              <a:rPr lang="en-US" dirty="0" err="1"/>
              <a:t>Khối</a:t>
            </a:r>
            <a:r>
              <a:rPr lang="en-US" dirty="0"/>
              <a:t> LCD : </a:t>
            </a:r>
            <a:r>
              <a:rPr lang="en-US" dirty="0" err="1"/>
              <a:t>hiển</a:t>
            </a:r>
            <a:r>
              <a:rPr lang="en-US" dirty="0"/>
              <a:t> </a:t>
            </a:r>
            <a:r>
              <a:rPr lang="en-US" dirty="0" err="1"/>
              <a:t>thi</a:t>
            </a:r>
            <a:r>
              <a:rPr lang="en-US" dirty="0"/>
              <a:t>̣ </a:t>
            </a:r>
            <a:r>
              <a:rPr lang="en-US" dirty="0" err="1"/>
              <a:t>liên</a:t>
            </a:r>
            <a:r>
              <a:rPr lang="en-US" dirty="0"/>
              <a:t> </a:t>
            </a:r>
            <a:r>
              <a:rPr lang="en-US" dirty="0" err="1"/>
              <a:t>tục</a:t>
            </a:r>
            <a:r>
              <a:rPr lang="en-US" dirty="0"/>
              <a:t> </a:t>
            </a:r>
            <a:r>
              <a:rPr lang="en-US" dirty="0" err="1"/>
              <a:t>gia</a:t>
            </a:r>
            <a:r>
              <a:rPr lang="en-US" dirty="0"/>
              <a:t>́ trị </a:t>
            </a:r>
            <a:r>
              <a:rPr lang="en-US" dirty="0" err="1"/>
              <a:t>nhiệt</a:t>
            </a:r>
            <a:r>
              <a:rPr lang="en-US" dirty="0"/>
              <a:t> </a:t>
            </a:r>
            <a:r>
              <a:rPr lang="en-US" dirty="0" err="1"/>
              <a:t>đô</a:t>
            </a:r>
            <a:r>
              <a:rPr lang="en-US" dirty="0"/>
              <a:t>̣, </a:t>
            </a:r>
            <a:r>
              <a:rPr lang="en-US" dirty="0" err="1"/>
              <a:t>đô</a:t>
            </a:r>
            <a:r>
              <a:rPr lang="en-US" dirty="0"/>
              <a:t>̣ </a:t>
            </a:r>
            <a:r>
              <a:rPr lang="en-US" dirty="0" err="1"/>
              <a:t>ẩm</a:t>
            </a:r>
            <a:r>
              <a:rPr lang="en-US" dirty="0"/>
              <a:t> </a:t>
            </a:r>
            <a:r>
              <a:rPr lang="en-US" dirty="0" err="1"/>
              <a:t>va</a:t>
            </a:r>
            <a:r>
              <a:rPr lang="en-US" dirty="0"/>
              <a:t>̀ </a:t>
            </a:r>
            <a:r>
              <a:rPr lang="en-US" dirty="0" err="1"/>
              <a:t>báo</a:t>
            </a:r>
            <a:r>
              <a:rPr lang="en-US" dirty="0"/>
              <a:t> </a:t>
            </a:r>
            <a:r>
              <a:rPr lang="en-US" dirty="0" err="1"/>
              <a:t>thơi</a:t>
            </a:r>
            <a:r>
              <a:rPr lang="en-US" dirty="0"/>
              <a:t> </a:t>
            </a:r>
            <a:r>
              <a:rPr lang="en-US" dirty="0" err="1"/>
              <a:t>tiết</a:t>
            </a:r>
            <a:r>
              <a:rPr lang="en-US" dirty="0"/>
              <a:t> </a:t>
            </a:r>
            <a:r>
              <a:rPr lang="en-US" dirty="0" err="1"/>
              <a:t>đang</a:t>
            </a:r>
            <a:r>
              <a:rPr lang="en-US" dirty="0"/>
              <a:t> </a:t>
            </a:r>
            <a:r>
              <a:rPr lang="en-US" dirty="0" err="1"/>
              <a:t>mưa</a:t>
            </a:r>
            <a:r>
              <a:rPr lang="en-US" dirty="0"/>
              <a:t> hay </a:t>
            </a:r>
            <a:r>
              <a:rPr lang="en-US" dirty="0" err="1"/>
              <a:t>không</a:t>
            </a:r>
            <a:endParaRPr lang="en-US" dirty="0"/>
          </a:p>
          <a:p>
            <a:pPr lvl="0"/>
            <a:r>
              <a:rPr lang="en-US" dirty="0" err="1"/>
              <a:t>Khối</a:t>
            </a:r>
            <a:r>
              <a:rPr lang="en-US" dirty="0"/>
              <a:t> buzzer: </a:t>
            </a:r>
            <a:r>
              <a:rPr lang="en-US" dirty="0" err="1"/>
              <a:t>khi</a:t>
            </a:r>
            <a:r>
              <a:rPr lang="en-US" dirty="0"/>
              <a:t> </a:t>
            </a:r>
            <a:r>
              <a:rPr lang="en-US" dirty="0" err="1"/>
              <a:t>trời</a:t>
            </a:r>
            <a:r>
              <a:rPr lang="en-US" dirty="0"/>
              <a:t> </a:t>
            </a:r>
            <a:r>
              <a:rPr lang="en-US" dirty="0" err="1"/>
              <a:t>mưa</a:t>
            </a:r>
            <a:r>
              <a:rPr lang="en-US" dirty="0"/>
              <a:t> </a:t>
            </a:r>
            <a:r>
              <a:rPr lang="en-US" dirty="0" err="1"/>
              <a:t>phát</a:t>
            </a:r>
            <a:r>
              <a:rPr lang="en-US" dirty="0"/>
              <a:t> </a:t>
            </a:r>
            <a:r>
              <a:rPr lang="en-US" dirty="0" err="1"/>
              <a:t>ra</a:t>
            </a:r>
            <a:r>
              <a:rPr lang="en-US" dirty="0"/>
              <a:t> </a:t>
            </a:r>
            <a:r>
              <a:rPr lang="en-US" dirty="0" err="1"/>
              <a:t>âm</a:t>
            </a:r>
            <a:r>
              <a:rPr lang="en-US" dirty="0"/>
              <a:t> </a:t>
            </a:r>
            <a:r>
              <a:rPr lang="en-US" dirty="0" err="1"/>
              <a:t>thanh</a:t>
            </a:r>
            <a:r>
              <a:rPr lang="en-US" dirty="0"/>
              <a:t> </a:t>
            </a:r>
            <a:r>
              <a:rPr lang="en-US" dirty="0" err="1"/>
              <a:t>báo</a:t>
            </a:r>
            <a:r>
              <a:rPr lang="en-US" dirty="0"/>
              <a:t> </a:t>
            </a:r>
            <a:r>
              <a:rPr lang="en-US" dirty="0" err="1"/>
              <a:t>hiệu</a:t>
            </a:r>
            <a:endParaRPr lang="en-US" dirty="0"/>
          </a:p>
          <a:p>
            <a:pPr lvl="0"/>
            <a:r>
              <a:rPr lang="en-US" dirty="0" err="1"/>
              <a:t>Khối</a:t>
            </a:r>
            <a:r>
              <a:rPr lang="en-US" dirty="0"/>
              <a:t> Led: </a:t>
            </a:r>
            <a:r>
              <a:rPr lang="en-US" dirty="0" err="1"/>
              <a:t>sáng</a:t>
            </a:r>
            <a:r>
              <a:rPr lang="en-US" dirty="0"/>
              <a:t> </a:t>
            </a:r>
            <a:r>
              <a:rPr lang="en-US" dirty="0" err="1"/>
              <a:t>đèn</a:t>
            </a:r>
            <a:r>
              <a:rPr lang="en-US" dirty="0"/>
              <a:t> </a:t>
            </a:r>
            <a:r>
              <a:rPr lang="en-US" dirty="0" err="1"/>
              <a:t>khi</a:t>
            </a:r>
            <a:r>
              <a:rPr lang="en-US" dirty="0"/>
              <a:t> </a:t>
            </a:r>
            <a:r>
              <a:rPr lang="en-US" dirty="0" err="1"/>
              <a:t>trời</a:t>
            </a:r>
            <a:r>
              <a:rPr lang="en-US" dirty="0"/>
              <a:t> </a:t>
            </a:r>
            <a:r>
              <a:rPr lang="en-US" dirty="0" err="1"/>
              <a:t>mưa</a:t>
            </a:r>
            <a:r>
              <a:rPr lang="en-US" dirty="0"/>
              <a:t> </a:t>
            </a:r>
          </a:p>
          <a:p>
            <a:r>
              <a:rPr lang="en-US" dirty="0" err="1"/>
              <a:t>Khối</a:t>
            </a:r>
            <a:r>
              <a:rPr lang="en-US" dirty="0"/>
              <a:t> </a:t>
            </a:r>
            <a:r>
              <a:rPr lang="en-US" dirty="0" err="1"/>
              <a:t>Nguồn</a:t>
            </a:r>
            <a:r>
              <a:rPr lang="en-US" dirty="0"/>
              <a:t>: </a:t>
            </a:r>
            <a:r>
              <a:rPr lang="en-US" dirty="0" err="1"/>
              <a:t>chuyển</a:t>
            </a:r>
            <a:r>
              <a:rPr lang="en-US" dirty="0"/>
              <a:t> </a:t>
            </a:r>
            <a:r>
              <a:rPr lang="en-US" dirty="0" err="1"/>
              <a:t>đổi</a:t>
            </a:r>
            <a:r>
              <a:rPr lang="en-US" dirty="0"/>
              <a:t> </a:t>
            </a:r>
            <a:r>
              <a:rPr lang="en-US" dirty="0" err="1"/>
              <a:t>điện</a:t>
            </a:r>
            <a:r>
              <a:rPr lang="en-US" dirty="0"/>
              <a:t> </a:t>
            </a:r>
            <a:r>
              <a:rPr lang="en-US" dirty="0" err="1"/>
              <a:t>áp</a:t>
            </a:r>
            <a:r>
              <a:rPr lang="en-US" dirty="0"/>
              <a:t> </a:t>
            </a:r>
            <a:r>
              <a:rPr lang="en-US" dirty="0" err="1"/>
              <a:t>cao</a:t>
            </a:r>
            <a:r>
              <a:rPr lang="en-US" dirty="0"/>
              <a:t>(7-35V) </a:t>
            </a:r>
            <a:r>
              <a:rPr lang="en-US" dirty="0" err="1"/>
              <a:t>vê</a:t>
            </a:r>
            <a:r>
              <a:rPr lang="en-US" dirty="0"/>
              <a:t>̀ </a:t>
            </a:r>
            <a:r>
              <a:rPr lang="en-US" dirty="0" err="1"/>
              <a:t>điện</a:t>
            </a:r>
            <a:r>
              <a:rPr lang="en-US" dirty="0"/>
              <a:t> </a:t>
            </a:r>
            <a:r>
              <a:rPr lang="en-US" dirty="0" err="1"/>
              <a:t>áp</a:t>
            </a:r>
            <a:r>
              <a:rPr lang="en-US" dirty="0"/>
              <a:t> 5v </a:t>
            </a:r>
            <a:r>
              <a:rPr lang="en-US" dirty="0" err="1"/>
              <a:t>cung</a:t>
            </a:r>
            <a:r>
              <a:rPr lang="en-US" dirty="0"/>
              <a:t> </a:t>
            </a:r>
            <a:r>
              <a:rPr lang="en-US" dirty="0" err="1"/>
              <a:t>cấp</a:t>
            </a:r>
            <a:r>
              <a:rPr lang="en-US" dirty="0"/>
              <a:t> </a:t>
            </a:r>
            <a:r>
              <a:rPr lang="en-US" dirty="0" err="1"/>
              <a:t>cho</a:t>
            </a:r>
            <a:r>
              <a:rPr lang="en-US" dirty="0"/>
              <a:t> </a:t>
            </a:r>
            <a:r>
              <a:rPr lang="en-US" dirty="0" err="1"/>
              <a:t>mạch</a:t>
            </a:r>
            <a:r>
              <a:rPr lang="en-US" dirty="0"/>
              <a:t> </a:t>
            </a:r>
            <a:r>
              <a:rPr lang="en-US" dirty="0" err="1"/>
              <a:t>chạy</a:t>
            </a:r>
            <a:endParaRPr lang="en-US" dirty="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p:txBody>
      </p:sp>
      <p:pic>
        <p:nvPicPr>
          <p:cNvPr id="15" name="Picture 1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6896" y="591207"/>
            <a:ext cx="3915103" cy="6266793"/>
          </a:xfrm>
          <a:prstGeom prst="rect">
            <a:avLst/>
          </a:prstGeom>
          <a:noFill/>
          <a:ln>
            <a:noFill/>
          </a:ln>
        </p:spPr>
      </p:pic>
    </p:spTree>
    <p:extLst>
      <p:ext uri="{BB962C8B-B14F-4D97-AF65-F5344CB8AC3E}">
        <p14:creationId xmlns:p14="http://schemas.microsoft.com/office/powerpoint/2010/main" val="19922176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460</TotalTime>
  <Words>1587</Words>
  <Application>Microsoft Office PowerPoint</Application>
  <PresentationFormat>Widescreen</PresentationFormat>
  <Paragraphs>162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Trebuchet MS</vt:lpstr>
      <vt:lpstr>Tw Cen MT</vt:lpstr>
      <vt:lpstr>Circuit</vt:lpstr>
      <vt:lpstr>Máy đo nhiệt độ và độ ẩm kết hợp âm thanh dự báo mưa</vt:lpstr>
      <vt:lpstr>I. giới thiệu</vt:lpstr>
      <vt:lpstr>PowerPoint Presentation</vt:lpstr>
      <vt:lpstr>PowerPoint Presentation</vt:lpstr>
      <vt:lpstr>ii.Lý thuyết</vt:lpstr>
      <vt:lpstr>PowerPoint Presentation</vt:lpstr>
      <vt:lpstr>+Requirement : Sử dụng loa có công suất lớn vưa tầm không gian đủ lớn để nghe khi đang ngủ Đặt cảm biến cố định ngoài sân gần chỗ cây sào đồ        + Performance : -       Nhiệt độ có thê lên tới 0-&gt;55 độ , độ ẩm lên tới 90% , công suất loa lên tới 87db , tần số tầm từ 16-20 (hz)        + Manufacturing cost -       Tổng giá trị sản phẩm tầm 500 kvnd        + Physical size/weight : 10x8 cm , tầm 0,5 kg        + Power :Sử dụng adapter 220v-&gt;12v  hoặc pin 9v cấp vào connector 5.5x2.1mm đưa vào mạch nguồn 7805 cho đầu ra 5v       + Installation and working environments: Để cố định gần cây phơi đồ ngoài trời hay trên sân trong nhà.</vt:lpstr>
      <vt:lpstr>IV.ĐẶC TẢ HỆ THỐNG</vt:lpstr>
      <vt:lpstr>V.thiết kế và thực hiện phần cứng</vt:lpstr>
      <vt:lpstr>PowerPoint Presentation</vt:lpstr>
      <vt:lpstr>VI. Thiết kế và thực hiện phần mềm</vt:lpstr>
      <vt:lpstr>PowerPoint Presentation</vt:lpstr>
      <vt:lpstr>1.DHT11</vt:lpstr>
      <vt:lpstr>2.CảM biến mưa</vt:lpstr>
      <vt:lpstr>vii.KẾT QUẢ THỰC HIỆN </vt:lpstr>
      <vt:lpstr> Tiến hành mô phỏng</vt:lpstr>
      <vt:lpstr>PowerPoint Presentation</vt:lpstr>
      <vt:lpstr>PowerPoint Presentation</vt:lpstr>
      <vt:lpstr>viii.Kết luận và hướng phát triển</vt:lpstr>
      <vt:lpstr>ix.Tài liệu tham khảo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Máy đo nhiệt độ và độ ẩm kết hợp âm thanh dự báo mưa</dc:title>
  <dc:creator>Admin</dc:creator>
  <cp:lastModifiedBy>Luận Trí</cp:lastModifiedBy>
  <cp:revision>69</cp:revision>
  <dcterms:created xsi:type="dcterms:W3CDTF">2019-12-13T05:30:16Z</dcterms:created>
  <dcterms:modified xsi:type="dcterms:W3CDTF">2019-12-16T07:12:35Z</dcterms:modified>
</cp:coreProperties>
</file>