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62" r:id="rId7"/>
    <p:sldId id="267" r:id="rId8"/>
    <p:sldId id="261" r:id="rId9"/>
    <p:sldId id="268" r:id="rId10"/>
    <p:sldId id="263" r:id="rId11"/>
    <p:sldId id="269" r:id="rId12"/>
    <p:sldId id="260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DC7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14AAB-BD68-4FE3-AFE5-48074677EDF6}" v="123" dt="2020-02-05T02:43:06.367"/>
    <p1510:client id="{C555081E-7D63-4972-B223-F7C011BF39FB}" v="726" dt="2020-02-05T02:33:46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79AE-9030-44F3-8B45-3AEEA58A1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088C11-C2F2-4174-B7EA-97C813F6A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24EA1E-643A-4727-AFCC-70D4EB6E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2D48-9986-4FF3-8A90-F7202298EE6F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57371F-F007-4ACA-A793-960C0A22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71702B-9293-41CB-9F46-C2E311C2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015-5CA6-49CF-AB68-313FC63622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37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71AC0-ED26-4130-AD89-E62B0116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684BFE-FEA4-4D90-8A50-A8DAAD4AE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ED1765-A7A8-4032-A9FE-B926443C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2D48-9986-4FF3-8A90-F7202298EE6F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E4015-64CA-4481-A871-D10110C0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DD45A-9287-47A3-890E-837B243B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015-5CA6-49CF-AB68-313FC63622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58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0650A6-7642-43D4-A95B-639810CB8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D9D1F3-D4BB-4C18-A422-AD817FD29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7A9744-7EEB-4BA6-A396-6246E14C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2D48-9986-4FF3-8A90-F7202298EE6F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56DDC-9F65-4681-B618-B1036753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E9E52D-6ED3-4484-8F56-AE44CF59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015-5CA6-49CF-AB68-313FC63622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5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929AF-487C-4FA6-BEA0-29CF3C03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A767C-67C6-40F1-8441-7EF1429C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6740F3-6392-496C-8204-464B1731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2D48-9986-4FF3-8A90-F7202298EE6F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89D91A-EEA8-431F-B4B9-F5AA6B2F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B5D74C-475E-410B-A85D-226BD1A6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015-5CA6-49CF-AB68-313FC63622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6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5667A-7C6E-4FD9-BEDE-D6C74C3C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998B2D-77F5-4C7B-B4C7-46002079E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8B382-8F15-4690-9667-EF8A91ED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2D48-9986-4FF3-8A90-F7202298EE6F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B60DAE-407F-400B-8831-1CD97F1D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98D5B0-CC66-492F-91BE-53826858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015-5CA6-49CF-AB68-313FC63622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00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C79D-0345-4CD1-B883-7F3B4FA6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8AF52-957E-4A39-AC42-A4DD861EA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B68279-3DC0-4FF3-A18D-3CA517E6B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F251CE-F732-4428-B649-1710C0B9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2D48-9986-4FF3-8A90-F7202298EE6F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9787C5-DF1F-4DF8-A45F-766B36B6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D80D12-FB39-4605-9A03-6DCDD064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015-5CA6-49CF-AB68-313FC63622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2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4E933-0D15-42C5-B8F5-2227DEE0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373AAB-97B6-4093-956F-D9EAE08B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3AEF2B-636B-447B-8041-BD4D1D69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B06944-E2E7-4DD0-BEA3-5D56CE7DB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5ECB3B-B263-4CDB-AB1A-AD57572C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719686-3037-4DD0-99A9-A8D35E3A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2D48-9986-4FF3-8A90-F7202298EE6F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488E02-E6BD-453C-BB68-534DC4E2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34EACC-0B7D-4695-9428-C6654B16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015-5CA6-49CF-AB68-313FC63622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8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11BF1-2FB7-44A0-AF5B-387641DA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4A5FC9-48F8-4E83-9703-C3C218F2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2D48-9986-4FF3-8A90-F7202298EE6F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A53B5C-84E9-4850-ADF8-1A0AC64E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620D1E-EF9B-43DE-A0E6-052AD43D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015-5CA6-49CF-AB68-313FC63622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33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B25F7E-1F86-4CFF-A62A-AEC2C59F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2D48-9986-4FF3-8A90-F7202298EE6F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C50953-2D93-4AFD-B169-7B7F7BD5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9F25A3-9F7E-42D6-BCE4-A8BFD375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015-5CA6-49CF-AB68-313FC63622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27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DD55E-545A-4936-BD95-9762020C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EDB118-B107-4041-861F-2A50A4E6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C8709C-A973-4F1A-AE8F-6EA3812ED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83B182-D03B-427E-85B8-879B033F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2D48-9986-4FF3-8A90-F7202298EE6F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DAB0FF-9B48-4612-930E-05213AB8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801B09-F32C-47BD-A333-F4C9221C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015-5CA6-49CF-AB68-313FC63622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27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03BCD-5310-4CC8-85DD-2F05C7A7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234630-458D-43E5-973D-9057C5506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5BA236-C5CA-446F-94B2-3C39372BB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402E15-4591-477E-99DC-19C6D001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2D48-9986-4FF3-8A90-F7202298EE6F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987888-1C67-4FF2-B56A-636AE361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17B0E2-4225-40DB-B1B0-46AD263C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D015-5CA6-49CF-AB68-313FC63622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82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EB6CF7-E9AE-48D0-972D-2EF9102F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6693F2-AD1E-4FBB-BDF3-EA45E364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F6247-4D15-4BBE-9351-E7A27F5F8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2D48-9986-4FF3-8A90-F7202298EE6F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CBB87E-B451-4EB5-8146-96D18922D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7A5B62-3829-4C46-9198-59A9B02B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D015-5CA6-49CF-AB68-313FC63622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94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8CCBCA7-D9C7-4FC4-9D78-89564651B39C}"/>
              </a:ext>
            </a:extLst>
          </p:cNvPr>
          <p:cNvSpPr/>
          <p:nvPr/>
        </p:nvSpPr>
        <p:spPr>
          <a:xfrm rot="19464896">
            <a:off x="7515477" y="-1321500"/>
            <a:ext cx="4057095" cy="9878615"/>
          </a:xfrm>
          <a:prstGeom prst="triangle">
            <a:avLst>
              <a:gd name="adj" fmla="val 46604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530581A3-DAA6-4C57-9D5B-52085242F8AA}"/>
              </a:ext>
            </a:extLst>
          </p:cNvPr>
          <p:cNvSpPr/>
          <p:nvPr/>
        </p:nvSpPr>
        <p:spPr>
          <a:xfrm rot="10800000">
            <a:off x="7729720" y="0"/>
            <a:ext cx="6516631" cy="7845552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A2504DD-ABBD-4DED-AA6F-3787615E9943}"/>
              </a:ext>
            </a:extLst>
          </p:cNvPr>
          <p:cNvSpPr txBox="1"/>
          <p:nvPr/>
        </p:nvSpPr>
        <p:spPr>
          <a:xfrm>
            <a:off x="1069848" y="3136612"/>
            <a:ext cx="615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Bahnschrift Light" panose="020B0502040204020203" pitchFamily="34" charset="0"/>
              </a:rPr>
              <a:t>SELECT</a:t>
            </a:r>
            <a:r>
              <a:rPr lang="pt-BR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pt-BR" sz="3200" dirty="0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*</a:t>
            </a:r>
            <a:r>
              <a:rPr lang="pt-BR" sz="3200" dirty="0">
                <a:solidFill>
                  <a:srgbClr val="0070C0"/>
                </a:solidFill>
                <a:latin typeface="Bahnschrift Light" panose="020B0502040204020203" pitchFamily="34" charset="0"/>
              </a:rPr>
              <a:t>FROM</a:t>
            </a:r>
            <a:r>
              <a:rPr lang="pt-BR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pt-BR" sz="3200" dirty="0" err="1">
                <a:solidFill>
                  <a:schemeClr val="bg2">
                    <a:lumMod val="75000"/>
                  </a:schemeClr>
                </a:solidFill>
                <a:latin typeface="Bahnschrift Light" panose="020B0502040204020203" pitchFamily="34" charset="0"/>
              </a:rPr>
              <a:t>Funcoes_Nativas</a:t>
            </a:r>
            <a:endParaRPr lang="pt-BR" sz="3200" dirty="0">
              <a:solidFill>
                <a:schemeClr val="bg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9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8CCBCA7-D9C7-4FC4-9D78-89564651B39C}"/>
              </a:ext>
            </a:extLst>
          </p:cNvPr>
          <p:cNvSpPr/>
          <p:nvPr/>
        </p:nvSpPr>
        <p:spPr>
          <a:xfrm rot="9024318">
            <a:off x="-1857911" y="-674285"/>
            <a:ext cx="4057095" cy="7732708"/>
          </a:xfrm>
          <a:prstGeom prst="triangle">
            <a:avLst>
              <a:gd name="adj" fmla="val 46604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530581A3-DAA6-4C57-9D5B-52085242F8AA}"/>
              </a:ext>
            </a:extLst>
          </p:cNvPr>
          <p:cNvSpPr/>
          <p:nvPr/>
        </p:nvSpPr>
        <p:spPr>
          <a:xfrm rot="2678769">
            <a:off x="-2511065" y="246823"/>
            <a:ext cx="6516631" cy="7845552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BFDE41B-1D51-49FC-B028-DFF4465C28F6}"/>
              </a:ext>
            </a:extLst>
          </p:cNvPr>
          <p:cNvSpPr/>
          <p:nvPr/>
        </p:nvSpPr>
        <p:spPr>
          <a:xfrm rot="20307511">
            <a:off x="-997835" y="1790250"/>
            <a:ext cx="6516631" cy="6569202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F6F049-0118-4A9C-AE33-FC06084AE4DA}"/>
              </a:ext>
            </a:extLst>
          </p:cNvPr>
          <p:cNvSpPr/>
          <p:nvPr/>
        </p:nvSpPr>
        <p:spPr>
          <a:xfrm>
            <a:off x="4547423" y="823301"/>
            <a:ext cx="646074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A função </a:t>
            </a:r>
            <a:r>
              <a:rPr lang="pt-BR" sz="2400" dirty="0">
                <a:solidFill>
                  <a:srgbClr val="FF00FF"/>
                </a:solidFill>
                <a:latin typeface="Bahnschrift Light" panose="020B0502040204020203" pitchFamily="34" charset="0"/>
              </a:rPr>
              <a:t>SUM() </a:t>
            </a:r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retorna a contagem de uma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Bahnschrift Light"/>
              </a:rPr>
              <a:t> coluna numérica.</a:t>
            </a:r>
            <a:r>
              <a:rPr lang="pt-BR" dirty="0">
                <a:latin typeface="Bahnschrift Light"/>
              </a:rPr>
              <a:t>.</a:t>
            </a:r>
            <a:endParaRPr lang="pt-BR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E6ED1E-088C-46E7-A72C-28D0A13CDC98}"/>
              </a:ext>
            </a:extLst>
          </p:cNvPr>
          <p:cNvSpPr/>
          <p:nvPr/>
        </p:nvSpPr>
        <p:spPr>
          <a:xfrm>
            <a:off x="6001550" y="3505198"/>
            <a:ext cx="3541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0070C0"/>
                </a:solidFill>
                <a:effectLst/>
                <a:latin typeface="Bahnschrift Light" panose="020B0502040204020203" pitchFamily="34" charset="0"/>
              </a:rPr>
              <a:t>SELECT </a:t>
            </a:r>
            <a:r>
              <a:rPr lang="en-US" sz="2400" dirty="0">
                <a:solidFill>
                  <a:srgbClr val="FF00FF"/>
                </a:solidFill>
                <a:latin typeface="Bahnschrift Light" panose="020B0502040204020203" pitchFamily="34" charset="0"/>
              </a:rPr>
              <a:t>SUM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oluna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)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sz="2400" b="0" i="0" dirty="0">
                <a:solidFill>
                  <a:srgbClr val="0070C0"/>
                </a:solidFill>
                <a:effectLst/>
                <a:latin typeface="Bahnschrift Light" panose="020B0502040204020203" pitchFamily="34" charset="0"/>
              </a:rPr>
              <a:t>FROM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abela</a:t>
            </a:r>
            <a:endParaRPr lang="en-US" sz="2400" b="0" i="0" dirty="0">
              <a:solidFill>
                <a:schemeClr val="bg1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b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sz="2400" b="0" i="0" dirty="0">
                <a:solidFill>
                  <a:srgbClr val="0070C0"/>
                </a:solidFill>
                <a:effectLst/>
                <a:latin typeface="Bahnschrift Light" panose="020B0502040204020203" pitchFamily="34" charset="0"/>
              </a:rPr>
              <a:t>WHERE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ondição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;</a:t>
            </a:r>
            <a:endParaRPr lang="pt-BR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FD26E7-A7FD-4B19-BE94-10D0689DA647}"/>
              </a:ext>
            </a:extLst>
          </p:cNvPr>
          <p:cNvSpPr txBox="1"/>
          <p:nvPr/>
        </p:nvSpPr>
        <p:spPr>
          <a:xfrm>
            <a:off x="6183458" y="2255636"/>
            <a:ext cx="318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POR EXEMPLO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6FCEE-824B-4A6F-ACD9-532B584D8CFA}"/>
              </a:ext>
            </a:extLst>
          </p:cNvPr>
          <p:cNvSpPr txBox="1"/>
          <p:nvPr/>
        </p:nvSpPr>
        <p:spPr>
          <a:xfrm>
            <a:off x="9543250" y="3505198"/>
            <a:ext cx="1691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Valores: </a:t>
            </a:r>
            <a:r>
              <a:rPr lang="pt-BR" sz="2400" dirty="0">
                <a:solidFill>
                  <a:srgbClr val="0070C0"/>
                </a:solidFill>
                <a:latin typeface="Bahnschrift Light" panose="020B0502040204020203" pitchFamily="34" charset="0"/>
              </a:rPr>
              <a:t>25</a:t>
            </a:r>
          </a:p>
          <a:p>
            <a:r>
              <a:rPr lang="pt-BR" sz="2400" dirty="0">
                <a:solidFill>
                  <a:srgbClr val="0070C0"/>
                </a:solidFill>
                <a:latin typeface="Bahnschrift Light" panose="020B0502040204020203" pitchFamily="34" charset="0"/>
              </a:rPr>
              <a:t>	100</a:t>
            </a:r>
          </a:p>
          <a:p>
            <a:r>
              <a:rPr lang="pt-BR" sz="2400" dirty="0">
                <a:solidFill>
                  <a:srgbClr val="0070C0"/>
                </a:solidFill>
                <a:latin typeface="Bahnschrift Light" panose="020B0502040204020203" pitchFamily="34" charset="0"/>
              </a:rPr>
              <a:t>	350</a:t>
            </a:r>
          </a:p>
          <a:p>
            <a:r>
              <a:rPr lang="pt-BR" sz="2400" dirty="0">
                <a:solidFill>
                  <a:srgbClr val="0070C0"/>
                </a:solidFill>
                <a:latin typeface="Bahnschrift Light" panose="020B0502040204020203" pitchFamily="34" charset="0"/>
              </a:rPr>
              <a:t>	700</a:t>
            </a:r>
          </a:p>
        </p:txBody>
      </p:sp>
    </p:spTree>
    <p:extLst>
      <p:ext uri="{BB962C8B-B14F-4D97-AF65-F5344CB8AC3E}">
        <p14:creationId xmlns:p14="http://schemas.microsoft.com/office/powerpoint/2010/main" val="256787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8CCBCA7-D9C7-4FC4-9D78-89564651B39C}"/>
              </a:ext>
            </a:extLst>
          </p:cNvPr>
          <p:cNvSpPr/>
          <p:nvPr/>
        </p:nvSpPr>
        <p:spPr>
          <a:xfrm rot="9024318">
            <a:off x="-1857911" y="-674285"/>
            <a:ext cx="4057095" cy="7732708"/>
          </a:xfrm>
          <a:prstGeom prst="triangle">
            <a:avLst>
              <a:gd name="adj" fmla="val 46604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530581A3-DAA6-4C57-9D5B-52085242F8AA}"/>
              </a:ext>
            </a:extLst>
          </p:cNvPr>
          <p:cNvSpPr/>
          <p:nvPr/>
        </p:nvSpPr>
        <p:spPr>
          <a:xfrm rot="2678769">
            <a:off x="-2511065" y="246823"/>
            <a:ext cx="6516631" cy="7845552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BFDE41B-1D51-49FC-B028-DFF4465C28F6}"/>
              </a:ext>
            </a:extLst>
          </p:cNvPr>
          <p:cNvSpPr/>
          <p:nvPr/>
        </p:nvSpPr>
        <p:spPr>
          <a:xfrm rot="20307511">
            <a:off x="-997835" y="1790250"/>
            <a:ext cx="6516631" cy="6569202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F5F7C6-DA8E-464F-AB12-AFDBDF031D7A}"/>
              </a:ext>
            </a:extLst>
          </p:cNvPr>
          <p:cNvSpPr txBox="1"/>
          <p:nvPr/>
        </p:nvSpPr>
        <p:spPr>
          <a:xfrm>
            <a:off x="6104626" y="2639682"/>
            <a:ext cx="42384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2E7DC7"/>
                </a:solidFill>
                <a:latin typeface="Bahnschrift Light"/>
                <a:cs typeface="Calibri"/>
              </a:rPr>
              <a:t>SELECT</a:t>
            </a:r>
            <a:r>
              <a:rPr lang="pt-BR" sz="2400" dirty="0">
                <a:solidFill>
                  <a:schemeClr val="bg1"/>
                </a:solidFill>
                <a:latin typeface="Bahnschrift Light"/>
                <a:cs typeface="Calibri"/>
              </a:rPr>
              <a:t> </a:t>
            </a:r>
            <a:r>
              <a:rPr lang="pt-BR" sz="2400" dirty="0">
                <a:solidFill>
                  <a:srgbClr val="FF33CC"/>
                </a:solidFill>
                <a:latin typeface="Bahnschrift Light"/>
                <a:cs typeface="Calibri"/>
              </a:rPr>
              <a:t>SUM</a:t>
            </a:r>
            <a:r>
              <a:rPr lang="pt-BR" sz="2400" dirty="0">
                <a:solidFill>
                  <a:schemeClr val="bg1"/>
                </a:solidFill>
                <a:latin typeface="Bahnschrift Light"/>
                <a:cs typeface="Calibri"/>
              </a:rPr>
              <a:t> (Valor)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84F5D8-90BF-4E85-9EAE-174539318B79}"/>
              </a:ext>
            </a:extLst>
          </p:cNvPr>
          <p:cNvSpPr txBox="1"/>
          <p:nvPr/>
        </p:nvSpPr>
        <p:spPr>
          <a:xfrm>
            <a:off x="6103727" y="309885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2E7DC7"/>
                </a:solidFill>
                <a:latin typeface="Bahnschrift Light"/>
              </a:rPr>
              <a:t>FROM</a:t>
            </a:r>
            <a:r>
              <a:rPr lang="pt-BR" sz="2400" dirty="0">
                <a:solidFill>
                  <a:schemeClr val="bg1"/>
                </a:solidFill>
                <a:latin typeface="Bahnschrift Light"/>
              </a:rPr>
              <a:t> Produtos</a:t>
            </a:r>
            <a:endParaRPr lang="pt-BR" sz="2400" dirty="0">
              <a:solidFill>
                <a:schemeClr val="bg1"/>
              </a:solidFill>
              <a:latin typeface="Bahnschrift Light"/>
              <a:cs typeface="Calibri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6C31CA4-AF22-484C-B73B-D1D0D50E480D}"/>
              </a:ext>
            </a:extLst>
          </p:cNvPr>
          <p:cNvGrpSpPr/>
          <p:nvPr/>
        </p:nvGrpSpPr>
        <p:grpSpPr>
          <a:xfrm>
            <a:off x="6097978" y="3718524"/>
            <a:ext cx="3407432" cy="489881"/>
            <a:chOff x="6097978" y="3718524"/>
            <a:chExt cx="3407432" cy="489881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E085EA2D-61BC-41B5-A2FD-27DD45D9C93D}"/>
                </a:ext>
              </a:extLst>
            </p:cNvPr>
            <p:cNvSpPr/>
            <p:nvPr/>
          </p:nvSpPr>
          <p:spPr>
            <a:xfrm>
              <a:off x="6097978" y="3718524"/>
              <a:ext cx="3407432" cy="488830"/>
            </a:xfrm>
            <a:prstGeom prst="rect">
              <a:avLst/>
            </a:prstGeom>
            <a:noFill/>
            <a:ln>
              <a:solidFill>
                <a:srgbClr val="2E7DC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236585D-9723-406D-A765-41211887B458}"/>
                </a:ext>
              </a:extLst>
            </p:cNvPr>
            <p:cNvSpPr txBox="1"/>
            <p:nvPr/>
          </p:nvSpPr>
          <p:spPr>
            <a:xfrm>
              <a:off x="6492815" y="3746740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Bahnschrift Light"/>
                  <a:cs typeface="Calibri"/>
                </a:rPr>
                <a:t>1175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32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8CCBCA7-D9C7-4FC4-9D78-89564651B39C}"/>
              </a:ext>
            </a:extLst>
          </p:cNvPr>
          <p:cNvSpPr/>
          <p:nvPr/>
        </p:nvSpPr>
        <p:spPr>
          <a:xfrm rot="4451116">
            <a:off x="1320949" y="2991645"/>
            <a:ext cx="4057095" cy="7732708"/>
          </a:xfrm>
          <a:prstGeom prst="triangle">
            <a:avLst>
              <a:gd name="adj" fmla="val 46604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530581A3-DAA6-4C57-9D5B-52085242F8AA}"/>
              </a:ext>
            </a:extLst>
          </p:cNvPr>
          <p:cNvSpPr/>
          <p:nvPr/>
        </p:nvSpPr>
        <p:spPr>
          <a:xfrm rot="17843466">
            <a:off x="1134273" y="3591677"/>
            <a:ext cx="6516631" cy="7845552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BFDE41B-1D51-49FC-B028-DFF4465C28F6}"/>
              </a:ext>
            </a:extLst>
          </p:cNvPr>
          <p:cNvSpPr/>
          <p:nvPr/>
        </p:nvSpPr>
        <p:spPr>
          <a:xfrm rot="15418825">
            <a:off x="4697946" y="2622483"/>
            <a:ext cx="6516631" cy="10471285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D712C6-8F7A-4935-A807-C85C326036CB}"/>
              </a:ext>
            </a:extLst>
          </p:cNvPr>
          <p:cNvSpPr txBox="1"/>
          <p:nvPr/>
        </p:nvSpPr>
        <p:spPr>
          <a:xfrm>
            <a:off x="4354068" y="237146"/>
            <a:ext cx="348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Desafios_</a:t>
            </a:r>
            <a:r>
              <a:rPr lang="pt-BR" sz="2400" dirty="0" err="1">
                <a:solidFill>
                  <a:srgbClr val="0070C0"/>
                </a:solidFill>
                <a:latin typeface="Bahnschrift Light" panose="020B0502040204020203" pitchFamily="34" charset="0"/>
              </a:rPr>
              <a:t>HARDWARE</a:t>
            </a:r>
            <a:endParaRPr lang="pt-BR" sz="2400" dirty="0">
              <a:solidFill>
                <a:srgbClr val="0070C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BCB38C-E4EB-4C48-80AA-FE2EC9081ADA}"/>
              </a:ext>
            </a:extLst>
          </p:cNvPr>
          <p:cNvSpPr txBox="1"/>
          <p:nvPr/>
        </p:nvSpPr>
        <p:spPr>
          <a:xfrm>
            <a:off x="3944755" y="2920932"/>
            <a:ext cx="4553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Fazer a soma </a:t>
            </a:r>
            <a:r>
              <a:rPr lang="pt-BR" dirty="0">
                <a:solidFill>
                  <a:srgbClr val="FF00FF"/>
                </a:solidFill>
                <a:latin typeface="Bahnschrift Light" panose="020B0502040204020203" pitchFamily="34" charset="0"/>
              </a:rPr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Fazer a média a partir do </a:t>
            </a:r>
            <a:r>
              <a:rPr lang="pt-BR" dirty="0">
                <a:solidFill>
                  <a:srgbClr val="FF00FF"/>
                </a:solidFill>
                <a:latin typeface="Bahnschrift Light" panose="020B0502040204020203" pitchFamily="34" charset="0"/>
              </a:rPr>
              <a:t>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Fazer a contagem a partir do </a:t>
            </a:r>
            <a:r>
              <a:rPr lang="pt-BR" dirty="0">
                <a:solidFill>
                  <a:srgbClr val="FF00FF"/>
                </a:solidFill>
                <a:latin typeface="Bahnschrift Light" panose="020B0502040204020203" pitchFamily="34" charset="0"/>
              </a:rPr>
              <a:t>COUNT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DB3BAC-A4C1-4891-919A-DA407BF3A420}"/>
              </a:ext>
            </a:extLst>
          </p:cNvPr>
          <p:cNvSpPr txBox="1"/>
          <p:nvPr/>
        </p:nvSpPr>
        <p:spPr>
          <a:xfrm>
            <a:off x="4198620" y="1134346"/>
            <a:ext cx="3794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César e Alexandre são donos de uma hamburgueria, em um determinado pedido é solicitado que você faça as seguintes operações.</a:t>
            </a:r>
          </a:p>
        </p:txBody>
      </p:sp>
    </p:spTree>
    <p:extLst>
      <p:ext uri="{BB962C8B-B14F-4D97-AF65-F5344CB8AC3E}">
        <p14:creationId xmlns:p14="http://schemas.microsoft.com/office/powerpoint/2010/main" val="75029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8CCBCA7-D9C7-4FC4-9D78-89564651B39C}"/>
              </a:ext>
            </a:extLst>
          </p:cNvPr>
          <p:cNvSpPr/>
          <p:nvPr/>
        </p:nvSpPr>
        <p:spPr>
          <a:xfrm rot="4451116">
            <a:off x="1320949" y="2991645"/>
            <a:ext cx="4057095" cy="7732708"/>
          </a:xfrm>
          <a:prstGeom prst="triangle">
            <a:avLst>
              <a:gd name="adj" fmla="val 46604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530581A3-DAA6-4C57-9D5B-52085242F8AA}"/>
              </a:ext>
            </a:extLst>
          </p:cNvPr>
          <p:cNvSpPr/>
          <p:nvPr/>
        </p:nvSpPr>
        <p:spPr>
          <a:xfrm rot="17843466">
            <a:off x="1134273" y="3591677"/>
            <a:ext cx="6516631" cy="7845552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BFDE41B-1D51-49FC-B028-DFF4465C28F6}"/>
              </a:ext>
            </a:extLst>
          </p:cNvPr>
          <p:cNvSpPr/>
          <p:nvPr/>
        </p:nvSpPr>
        <p:spPr>
          <a:xfrm rot="15418825">
            <a:off x="4697946" y="2622483"/>
            <a:ext cx="6516631" cy="10471285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D712C6-8F7A-4935-A807-C85C326036CB}"/>
              </a:ext>
            </a:extLst>
          </p:cNvPr>
          <p:cNvSpPr txBox="1"/>
          <p:nvPr/>
        </p:nvSpPr>
        <p:spPr>
          <a:xfrm>
            <a:off x="4354068" y="237146"/>
            <a:ext cx="348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Desafios_</a:t>
            </a:r>
            <a:r>
              <a:rPr lang="pt-BR" sz="2400" dirty="0" err="1">
                <a:solidFill>
                  <a:srgbClr val="0070C0"/>
                </a:solidFill>
                <a:latin typeface="Bahnschrift Light" panose="020B0502040204020203" pitchFamily="34" charset="0"/>
              </a:rPr>
              <a:t>HARDWARE</a:t>
            </a:r>
            <a:endParaRPr lang="pt-BR" sz="2400" dirty="0">
              <a:solidFill>
                <a:srgbClr val="0070C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BCB38C-E4EB-4C48-80AA-FE2EC9081ADA}"/>
              </a:ext>
            </a:extLst>
          </p:cNvPr>
          <p:cNvSpPr txBox="1"/>
          <p:nvPr/>
        </p:nvSpPr>
        <p:spPr>
          <a:xfrm>
            <a:off x="3151311" y="2940290"/>
            <a:ext cx="5889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Faça o </a:t>
            </a:r>
            <a:r>
              <a:rPr lang="pt-BR" dirty="0">
                <a:solidFill>
                  <a:srgbClr val="FF00FF"/>
                </a:solidFill>
                <a:latin typeface="Bahnschrift Light" panose="020B0502040204020203" pitchFamily="34" charset="0"/>
              </a:rPr>
              <a:t>COUNT</a:t>
            </a: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 pra saber quantas notas 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Faça o </a:t>
            </a:r>
            <a:r>
              <a:rPr lang="pt-BR" dirty="0">
                <a:solidFill>
                  <a:srgbClr val="FF00FF"/>
                </a:solidFill>
                <a:latin typeface="Bahnschrift Light" panose="020B0502040204020203" pitchFamily="34" charset="0"/>
              </a:rPr>
              <a:t>SUM</a:t>
            </a: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 para saber a somatória de todas as notas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Faça o </a:t>
            </a:r>
            <a:r>
              <a:rPr lang="pt-BR" dirty="0">
                <a:solidFill>
                  <a:srgbClr val="FF00FF"/>
                </a:solidFill>
                <a:latin typeface="Bahnschrift Light" panose="020B0502040204020203" pitchFamily="34" charset="0"/>
              </a:rPr>
              <a:t>AVG</a:t>
            </a: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 para concluir a média das notas de todos</a:t>
            </a:r>
          </a:p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 os alunos registrados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DB3BAC-A4C1-4891-919A-DA407BF3A420}"/>
              </a:ext>
            </a:extLst>
          </p:cNvPr>
          <p:cNvSpPr txBox="1"/>
          <p:nvPr/>
        </p:nvSpPr>
        <p:spPr>
          <a:xfrm>
            <a:off x="4198619" y="1754646"/>
            <a:ext cx="379476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ahnschrift Light"/>
              </a:rPr>
              <a:t>Em uma escola, a vários alunos e várias matérias!</a:t>
            </a:r>
          </a:p>
        </p:txBody>
      </p:sp>
    </p:spTree>
    <p:extLst>
      <p:ext uri="{BB962C8B-B14F-4D97-AF65-F5344CB8AC3E}">
        <p14:creationId xmlns:p14="http://schemas.microsoft.com/office/powerpoint/2010/main" val="72129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50FE4C-82A4-45D1-A465-AC203117E220}"/>
              </a:ext>
            </a:extLst>
          </p:cNvPr>
          <p:cNvSpPr txBox="1"/>
          <p:nvPr/>
        </p:nvSpPr>
        <p:spPr>
          <a:xfrm>
            <a:off x="66136" y="2323382"/>
            <a:ext cx="689825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Funções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nativas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são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declaradas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com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sintaxe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SPL mas as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implementações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são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definidas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em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um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arquivo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nativo</a:t>
            </a:r>
            <a:endParaRPr lang="en-US" sz="2400" dirty="0">
              <a:solidFill>
                <a:schemeClr val="bg1"/>
              </a:solidFill>
              <a:latin typeface="Bahnschrift Light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Bahnschrift Light"/>
            </a:endParaRP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Elas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podem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usar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parâmetros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retornar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um valor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ou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retornar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nulo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são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definidas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em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um namespace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Bahnschrift Light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hnschrift Light"/>
              </a:rPr>
              <a:t>A SPL (Streams Processing Language) é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linguagem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composição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fluxo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de dados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distribuídos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.</a:t>
            </a:r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8CCBCA7-D9C7-4FC4-9D78-89564651B39C}"/>
              </a:ext>
            </a:extLst>
          </p:cNvPr>
          <p:cNvSpPr/>
          <p:nvPr/>
        </p:nvSpPr>
        <p:spPr>
          <a:xfrm rot="14949257">
            <a:off x="5496177" y="1736194"/>
            <a:ext cx="4057095" cy="9878615"/>
          </a:xfrm>
          <a:prstGeom prst="triangle">
            <a:avLst>
              <a:gd name="adj" fmla="val 46604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530581A3-DAA6-4C57-9D5B-52085242F8AA}"/>
              </a:ext>
            </a:extLst>
          </p:cNvPr>
          <p:cNvSpPr/>
          <p:nvPr/>
        </p:nvSpPr>
        <p:spPr>
          <a:xfrm rot="10800000">
            <a:off x="7110595" y="2752725"/>
            <a:ext cx="6516631" cy="7845552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BFDE41B-1D51-49FC-B028-DFF4465C28F6}"/>
              </a:ext>
            </a:extLst>
          </p:cNvPr>
          <p:cNvSpPr/>
          <p:nvPr/>
        </p:nvSpPr>
        <p:spPr>
          <a:xfrm rot="12842563">
            <a:off x="6994466" y="-600075"/>
            <a:ext cx="6516631" cy="6569202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3C3113-5BB7-4523-8092-365B4A7E6082}"/>
              </a:ext>
            </a:extLst>
          </p:cNvPr>
          <p:cNvSpPr txBox="1"/>
          <p:nvPr/>
        </p:nvSpPr>
        <p:spPr>
          <a:xfrm>
            <a:off x="2352136" y="1130061"/>
            <a:ext cx="29301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 err="1">
                <a:solidFill>
                  <a:schemeClr val="bg1"/>
                </a:solidFill>
                <a:latin typeface="Bahnschrift Light"/>
                <a:cs typeface="Calibri"/>
              </a:rPr>
              <a:t>Funcoes_</a:t>
            </a:r>
            <a:r>
              <a:rPr lang="pt-BR" sz="2800" dirty="0" err="1">
                <a:solidFill>
                  <a:srgbClr val="0070C0"/>
                </a:solidFill>
                <a:latin typeface="Bahnschrift Light"/>
                <a:cs typeface="Calibri"/>
              </a:rPr>
              <a:t>Nativas</a:t>
            </a:r>
            <a:endParaRPr lang="pt-BR" sz="2800" dirty="0">
              <a:solidFill>
                <a:srgbClr val="0070C0"/>
              </a:solidFill>
              <a:latin typeface="Bahnschrift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7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8CCBCA7-D9C7-4FC4-9D78-89564651B39C}"/>
              </a:ext>
            </a:extLst>
          </p:cNvPr>
          <p:cNvSpPr/>
          <p:nvPr/>
        </p:nvSpPr>
        <p:spPr>
          <a:xfrm rot="9024318">
            <a:off x="10163452" y="-902887"/>
            <a:ext cx="4057095" cy="7732708"/>
          </a:xfrm>
          <a:prstGeom prst="triangle">
            <a:avLst>
              <a:gd name="adj" fmla="val 46604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530581A3-DAA6-4C57-9D5B-52085242F8AA}"/>
              </a:ext>
            </a:extLst>
          </p:cNvPr>
          <p:cNvSpPr/>
          <p:nvPr/>
        </p:nvSpPr>
        <p:spPr>
          <a:xfrm rot="2678769">
            <a:off x="9019870" y="763200"/>
            <a:ext cx="5898404" cy="8363137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BFDE41B-1D51-49FC-B028-DFF4465C28F6}"/>
              </a:ext>
            </a:extLst>
          </p:cNvPr>
          <p:cNvSpPr/>
          <p:nvPr/>
        </p:nvSpPr>
        <p:spPr>
          <a:xfrm rot="20307511">
            <a:off x="8561283" y="-1786508"/>
            <a:ext cx="6516631" cy="6569202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FCC0C8-9953-4C37-A7C0-D24A689751FD}"/>
              </a:ext>
            </a:extLst>
          </p:cNvPr>
          <p:cNvSpPr txBox="1"/>
          <p:nvPr/>
        </p:nvSpPr>
        <p:spPr>
          <a:xfrm>
            <a:off x="1719532" y="1015041"/>
            <a:ext cx="3505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dirty="0" err="1">
                <a:solidFill>
                  <a:schemeClr val="bg1"/>
                </a:solidFill>
                <a:latin typeface="Bahnschrift Light"/>
                <a:cs typeface="Calibri"/>
              </a:rPr>
              <a:t>Modificador_</a:t>
            </a:r>
            <a:r>
              <a:rPr lang="pt-BR" sz="2800" dirty="0" err="1">
                <a:solidFill>
                  <a:srgbClr val="0070C0"/>
                </a:solidFill>
                <a:latin typeface="Bahnschrift Light"/>
                <a:cs typeface="Calibri"/>
              </a:rPr>
              <a:t>PUBLIC</a:t>
            </a:r>
            <a:endParaRPr lang="pt-BR" sz="2800" dirty="0">
              <a:solidFill>
                <a:srgbClr val="0070C0"/>
              </a:solidFill>
              <a:latin typeface="Bahnschrift Light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2F95CA-83E6-4D2D-BC15-8EE9C49B428A}"/>
              </a:ext>
            </a:extLst>
          </p:cNvPr>
          <p:cNvSpPr txBox="1"/>
          <p:nvPr/>
        </p:nvSpPr>
        <p:spPr>
          <a:xfrm>
            <a:off x="296174" y="2093344"/>
            <a:ext cx="63375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ahnschrift Light"/>
                <a:cs typeface="Calibri"/>
              </a:rPr>
              <a:t>O modificador </a:t>
            </a:r>
            <a:r>
              <a:rPr lang="pt-BR" sz="2400" dirty="0">
                <a:solidFill>
                  <a:srgbClr val="0070C0"/>
                </a:solidFill>
                <a:latin typeface="Bahnschrift Light"/>
                <a:cs typeface="Calibri"/>
              </a:rPr>
              <a:t>PUBLIC</a:t>
            </a:r>
            <a:r>
              <a:rPr lang="pt-BR" sz="2400" dirty="0">
                <a:solidFill>
                  <a:schemeClr val="bg1"/>
                </a:solidFill>
                <a:latin typeface="Bahnschrift Light"/>
                <a:cs typeface="Calibri"/>
              </a:rPr>
              <a:t> é usado nas funções nativas para tornar a função visível a todos 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D84245-8C7F-4510-8A3A-1A166DFA877F}"/>
              </a:ext>
            </a:extLst>
          </p:cNvPr>
          <p:cNvSpPr txBox="1"/>
          <p:nvPr/>
        </p:nvSpPr>
        <p:spPr>
          <a:xfrm>
            <a:off x="296174" y="3243532"/>
            <a:ext cx="68270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ahnschrift Light"/>
                <a:cs typeface="Calibri"/>
              </a:rPr>
              <a:t>Sem este modificador as funções ficam privadas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44A478-7B69-4690-BD3A-4F3A5C3F3D18}"/>
              </a:ext>
            </a:extLst>
          </p:cNvPr>
          <p:cNvSpPr txBox="1"/>
          <p:nvPr/>
        </p:nvSpPr>
        <p:spPr>
          <a:xfrm>
            <a:off x="296174" y="4264325"/>
            <a:ext cx="92705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Light"/>
              </a:rPr>
              <a:t>Grave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função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nativa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se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deseja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reutilizar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código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precisar</a:t>
            </a:r>
            <a:br>
              <a:rPr lang="en-US" sz="2400" dirty="0">
                <a:solidFill>
                  <a:schemeClr val="bg1"/>
                </a:solidFill>
                <a:latin typeface="Bahnschrift Light"/>
              </a:rPr>
            </a:br>
            <a:r>
              <a:rPr lang="en-US" sz="2400" dirty="0">
                <a:solidFill>
                  <a:schemeClr val="bg1"/>
                </a:solidFill>
                <a:latin typeface="Bahnschrift Light"/>
              </a:rPr>
              <a:t>de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genericos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ou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se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implementação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for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mais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natural</a:t>
            </a:r>
          </a:p>
        </p:txBody>
      </p:sp>
    </p:spTree>
    <p:extLst>
      <p:ext uri="{BB962C8B-B14F-4D97-AF65-F5344CB8AC3E}">
        <p14:creationId xmlns:p14="http://schemas.microsoft.com/office/powerpoint/2010/main" val="41062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8CCBCA7-D9C7-4FC4-9D78-89564651B39C}"/>
              </a:ext>
            </a:extLst>
          </p:cNvPr>
          <p:cNvSpPr/>
          <p:nvPr/>
        </p:nvSpPr>
        <p:spPr>
          <a:xfrm rot="5400000">
            <a:off x="1795976" y="2876025"/>
            <a:ext cx="4057095" cy="7732708"/>
          </a:xfrm>
          <a:prstGeom prst="triangle">
            <a:avLst>
              <a:gd name="adj" fmla="val 46604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530581A3-DAA6-4C57-9D5B-52085242F8AA}"/>
              </a:ext>
            </a:extLst>
          </p:cNvPr>
          <p:cNvSpPr/>
          <p:nvPr/>
        </p:nvSpPr>
        <p:spPr>
          <a:xfrm rot="2678769">
            <a:off x="6634345" y="2490216"/>
            <a:ext cx="6516631" cy="7845552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BFDE41B-1D51-49FC-B028-DFF4465C28F6}"/>
              </a:ext>
            </a:extLst>
          </p:cNvPr>
          <p:cNvSpPr/>
          <p:nvPr/>
        </p:nvSpPr>
        <p:spPr>
          <a:xfrm rot="20307511">
            <a:off x="9021222" y="3328416"/>
            <a:ext cx="6516631" cy="6569202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EF703F-7EC6-4A7B-9B04-76BE4FC8454F}"/>
              </a:ext>
            </a:extLst>
          </p:cNvPr>
          <p:cNvSpPr txBox="1"/>
          <p:nvPr/>
        </p:nvSpPr>
        <p:spPr>
          <a:xfrm>
            <a:off x="1187570" y="1431985"/>
            <a:ext cx="891108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 Light"/>
              </a:rPr>
              <a:t>Uma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função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agregação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executa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um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cálculo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em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um conjunto de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valores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e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retorna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um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único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valor.</a:t>
            </a:r>
            <a:endParaRPr lang="pt-BR" dirty="0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br>
              <a:rPr lang="en-US" sz="2400" dirty="0">
                <a:solidFill>
                  <a:schemeClr val="bg1"/>
                </a:solidFill>
                <a:latin typeface="Bahnschrift Light"/>
              </a:rPr>
            </a:br>
            <a:r>
              <a:rPr lang="en-US" sz="2400" dirty="0">
                <a:solidFill>
                  <a:schemeClr val="bg1"/>
                </a:solidFill>
                <a:latin typeface="Bahnschrift Light"/>
              </a:rPr>
              <a:t>Com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exceção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de </a:t>
            </a:r>
            <a:r>
              <a:rPr lang="en-US" sz="2400" dirty="0">
                <a:solidFill>
                  <a:srgbClr val="FF33CC"/>
                </a:solidFill>
                <a:latin typeface="Bahnschrift Light"/>
              </a:rPr>
              <a:t>COUNT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, as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funções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agregação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ignoram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valores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nulos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(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Light"/>
              </a:rPr>
              <a:t>NULL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).</a:t>
            </a:r>
            <a:endParaRPr lang="en-US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 algn="ctr"/>
            <a:br>
              <a:rPr lang="en-US" sz="2400" dirty="0">
                <a:solidFill>
                  <a:schemeClr val="bg1"/>
                </a:solidFill>
                <a:latin typeface="Bahnschrift Light"/>
              </a:rPr>
            </a:br>
            <a:r>
              <a:rPr lang="en-US" sz="2400" dirty="0">
                <a:solidFill>
                  <a:schemeClr val="bg1"/>
                </a:solidFill>
                <a:latin typeface="Bahnschrift Light"/>
              </a:rPr>
              <a:t>As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funções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agregação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 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são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muito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usadas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com a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cláusula</a:t>
            </a:r>
            <a:br>
              <a:rPr lang="en-US" sz="2400" dirty="0">
                <a:solidFill>
                  <a:schemeClr val="bg1"/>
                </a:solidFill>
                <a:latin typeface="Bahnschrift Light"/>
              </a:rPr>
            </a:br>
            <a:r>
              <a:rPr lang="en-US" sz="2400" dirty="0">
                <a:solidFill>
                  <a:srgbClr val="0070C0"/>
                </a:solidFill>
                <a:latin typeface="Bahnschrift Light"/>
              </a:rPr>
              <a:t>GROUP BY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da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instrução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Bahnschrift Light"/>
              </a:rPr>
              <a:t>SELECT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Bahnschrift Light"/>
            </a:endParaRP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Todas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as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funções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agregação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são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/>
              </a:rPr>
              <a:t>determinísticas</a:t>
            </a:r>
            <a:r>
              <a:rPr lang="en-US" sz="2400" dirty="0">
                <a:solidFill>
                  <a:schemeClr val="bg1"/>
                </a:solidFill>
                <a:latin typeface="Bahnschrift Light"/>
              </a:rPr>
              <a:t>.</a:t>
            </a:r>
            <a:br>
              <a:rPr lang="en-US" sz="2400" dirty="0">
                <a:solidFill>
                  <a:schemeClr val="bg1"/>
                </a:solidFill>
                <a:latin typeface="Bahnschrift Light"/>
              </a:rPr>
            </a:br>
            <a:endParaRPr lang="en-US" sz="2400" dirty="0">
              <a:solidFill>
                <a:schemeClr val="bg1"/>
              </a:solidFill>
              <a:latin typeface="Bahnschrift Ligh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02A918-B7D3-43A6-BBD3-A48A35EF49C2}"/>
              </a:ext>
            </a:extLst>
          </p:cNvPr>
          <p:cNvSpPr txBox="1"/>
          <p:nvPr/>
        </p:nvSpPr>
        <p:spPr>
          <a:xfrm>
            <a:off x="4149306" y="425569"/>
            <a:ext cx="3893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Bahnschrift Light"/>
              </a:rPr>
              <a:t> </a:t>
            </a:r>
            <a:r>
              <a:rPr lang="en-US" sz="2800" dirty="0" err="1">
                <a:solidFill>
                  <a:srgbClr val="FFFFFF"/>
                </a:solidFill>
                <a:latin typeface="Bahnschrift Light"/>
              </a:rPr>
              <a:t>Funcao_de_</a:t>
            </a:r>
            <a:r>
              <a:rPr lang="en-US" sz="2800" dirty="0" err="1">
                <a:solidFill>
                  <a:srgbClr val="0070C0"/>
                </a:solidFill>
                <a:latin typeface="Bahnschrift Light"/>
              </a:rPr>
              <a:t>Agregacao</a:t>
            </a:r>
            <a:endParaRPr lang="pt-BR" sz="2800" dirty="0" err="1">
              <a:solidFill>
                <a:srgbClr val="000000"/>
              </a:solidFill>
              <a:latin typeface="Bahnschrift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12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1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ACEA155-0273-42AE-AC2D-7B9F7575A12E}"/>
              </a:ext>
            </a:extLst>
          </p:cNvPr>
          <p:cNvSpPr txBox="1"/>
          <p:nvPr/>
        </p:nvSpPr>
        <p:spPr>
          <a:xfrm>
            <a:off x="3171644" y="2309005"/>
            <a:ext cx="8834428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Bahnschrift Light"/>
              </a:rPr>
              <a:t>As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funções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analíticas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computam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um valor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agregado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com base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em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um</a:t>
            </a:r>
            <a:br>
              <a:rPr lang="en-US" sz="2200" dirty="0">
                <a:latin typeface="Bahnschrift Light"/>
              </a:rPr>
            </a:b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grupo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de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linhas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.</a:t>
            </a:r>
            <a:endParaRPr lang="pt-BR" sz="220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endParaRPr lang="en-US" sz="2200" dirty="0">
              <a:solidFill>
                <a:schemeClr val="bg1"/>
              </a:solidFill>
              <a:latin typeface="Bahnschrift Light"/>
            </a:endParaRPr>
          </a:p>
          <a:p>
            <a:r>
              <a:rPr lang="en-US" sz="2200" dirty="0">
                <a:solidFill>
                  <a:schemeClr val="bg1"/>
                </a:solidFill>
                <a:latin typeface="Bahnschrift Light"/>
              </a:rPr>
              <a:t>As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funções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analíticas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podem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retornar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várias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linhas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para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cada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grupo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.</a:t>
            </a:r>
            <a:endParaRPr lang="pt-BR" sz="2200" dirty="0">
              <a:solidFill>
                <a:schemeClr val="bg1"/>
              </a:solidFill>
              <a:cs typeface="Calibri"/>
            </a:endParaRPr>
          </a:p>
          <a:p>
            <a:br>
              <a:rPr lang="en-US" sz="2200" dirty="0">
                <a:latin typeface="Bahnschrift Light"/>
              </a:rPr>
            </a:br>
            <a:r>
              <a:rPr lang="en-US" sz="2200" dirty="0">
                <a:solidFill>
                  <a:schemeClr val="bg1"/>
                </a:solidFill>
                <a:latin typeface="Bahnschrift Light"/>
              </a:rPr>
              <a:t>Use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funções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analíticas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para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calcular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médias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móveis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totais</a:t>
            </a:r>
            <a:br>
              <a:rPr lang="en-US" sz="2200" dirty="0">
                <a:latin typeface="Bahnschrift Light"/>
              </a:rPr>
            </a:b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acumulados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percentuais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ou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os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primeiros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N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resultados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 de um </a:t>
            </a:r>
            <a:r>
              <a:rPr lang="en-US" sz="2200" dirty="0" err="1">
                <a:solidFill>
                  <a:schemeClr val="bg1"/>
                </a:solidFill>
                <a:latin typeface="Bahnschrift Light"/>
              </a:rPr>
              <a:t>grupo</a:t>
            </a:r>
            <a:r>
              <a:rPr lang="en-US" sz="2200" dirty="0">
                <a:solidFill>
                  <a:schemeClr val="bg1"/>
                </a:solidFill>
                <a:latin typeface="Bahnschrift Light"/>
              </a:rPr>
              <a:t>.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8CCBCA7-D9C7-4FC4-9D78-89564651B39C}"/>
              </a:ext>
            </a:extLst>
          </p:cNvPr>
          <p:cNvSpPr/>
          <p:nvPr/>
        </p:nvSpPr>
        <p:spPr>
          <a:xfrm rot="9024318">
            <a:off x="-482178" y="-542052"/>
            <a:ext cx="4057095" cy="5705501"/>
          </a:xfrm>
          <a:prstGeom prst="triangle">
            <a:avLst>
              <a:gd name="adj" fmla="val 46604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530581A3-DAA6-4C57-9D5B-52085242F8AA}"/>
              </a:ext>
            </a:extLst>
          </p:cNvPr>
          <p:cNvSpPr/>
          <p:nvPr/>
        </p:nvSpPr>
        <p:spPr>
          <a:xfrm rot="2678769">
            <a:off x="-2417675" y="1319151"/>
            <a:ext cx="6516631" cy="5315137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BFDE41B-1D51-49FC-B028-DFF4465C28F6}"/>
              </a:ext>
            </a:extLst>
          </p:cNvPr>
          <p:cNvSpPr/>
          <p:nvPr/>
        </p:nvSpPr>
        <p:spPr>
          <a:xfrm rot="20307511">
            <a:off x="-3050848" y="-2081300"/>
            <a:ext cx="4949499" cy="5649052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9B23E623-F453-4FED-BA96-01A1F049FAA8}"/>
              </a:ext>
            </a:extLst>
          </p:cNvPr>
          <p:cNvSpPr/>
          <p:nvPr/>
        </p:nvSpPr>
        <p:spPr>
          <a:xfrm rot="15900000">
            <a:off x="5454216" y="-1561263"/>
            <a:ext cx="3741801" cy="16888910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57DE3D-C2D3-472E-93F8-67DDFBE0078E}"/>
              </a:ext>
            </a:extLst>
          </p:cNvPr>
          <p:cNvSpPr txBox="1"/>
          <p:nvPr/>
        </p:nvSpPr>
        <p:spPr>
          <a:xfrm>
            <a:off x="5702060" y="885646"/>
            <a:ext cx="32464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dirty="0" err="1">
                <a:solidFill>
                  <a:schemeClr val="bg1"/>
                </a:solidFill>
                <a:latin typeface="Bahnschrift Light"/>
                <a:cs typeface="Calibri"/>
              </a:rPr>
              <a:t>Funcoes_</a:t>
            </a:r>
            <a:r>
              <a:rPr lang="pt-BR" sz="2800" dirty="0" err="1">
                <a:solidFill>
                  <a:srgbClr val="0070C0"/>
                </a:solidFill>
                <a:latin typeface="Bahnschrift Light"/>
                <a:cs typeface="Calibri"/>
              </a:rPr>
              <a:t>Analiticas</a:t>
            </a:r>
            <a:endParaRPr lang="pt-BR" sz="2800" dirty="0">
              <a:solidFill>
                <a:srgbClr val="0070C0"/>
              </a:solidFill>
              <a:latin typeface="Bahnschrift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69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8CCBCA7-D9C7-4FC4-9D78-89564651B39C}"/>
              </a:ext>
            </a:extLst>
          </p:cNvPr>
          <p:cNvSpPr/>
          <p:nvPr/>
        </p:nvSpPr>
        <p:spPr>
          <a:xfrm rot="9024318">
            <a:off x="-1857911" y="-674285"/>
            <a:ext cx="4057095" cy="7732708"/>
          </a:xfrm>
          <a:prstGeom prst="triangle">
            <a:avLst>
              <a:gd name="adj" fmla="val 46604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530581A3-DAA6-4C57-9D5B-52085242F8AA}"/>
              </a:ext>
            </a:extLst>
          </p:cNvPr>
          <p:cNvSpPr/>
          <p:nvPr/>
        </p:nvSpPr>
        <p:spPr>
          <a:xfrm rot="2678769">
            <a:off x="-3404893" y="-846199"/>
            <a:ext cx="6516631" cy="7845552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BFDE41B-1D51-49FC-B028-DFF4465C28F6}"/>
              </a:ext>
            </a:extLst>
          </p:cNvPr>
          <p:cNvSpPr/>
          <p:nvPr/>
        </p:nvSpPr>
        <p:spPr>
          <a:xfrm rot="20307511">
            <a:off x="9390463" y="144399"/>
            <a:ext cx="6516631" cy="6569202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F6F049-0118-4A9C-AE33-FC06084AE4DA}"/>
              </a:ext>
            </a:extLst>
          </p:cNvPr>
          <p:cNvSpPr/>
          <p:nvPr/>
        </p:nvSpPr>
        <p:spPr>
          <a:xfrm>
            <a:off x="2871023" y="747103"/>
            <a:ext cx="646074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2400" b="0" i="0" dirty="0">
                <a:solidFill>
                  <a:schemeClr val="bg1"/>
                </a:solidFill>
                <a:effectLst/>
                <a:latin typeface="Bahnschrift Light"/>
              </a:rPr>
              <a:t>A função </a:t>
            </a:r>
            <a:r>
              <a:rPr lang="pt-BR" sz="2400" b="0" i="0" dirty="0">
                <a:solidFill>
                  <a:srgbClr val="FF00FF"/>
                </a:solidFill>
                <a:effectLst/>
                <a:latin typeface="Bahnschrift Light"/>
              </a:rPr>
              <a:t>COUNT()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Bahnschrift Light"/>
              </a:rPr>
              <a:t>retorna o número de linhas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Bahnschrift Light"/>
              </a:rPr>
              <a:t> 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Bahnschrift Light"/>
              </a:rPr>
              <a:t>que são compatíveis com o</a:t>
            </a:r>
            <a:r>
              <a:rPr lang="pt-BR" sz="2400" dirty="0">
                <a:solidFill>
                  <a:schemeClr val="bg1"/>
                </a:solidFill>
                <a:latin typeface="Bahnschrift Light"/>
              </a:rPr>
              <a:t> critério.</a:t>
            </a:r>
            <a:endParaRPr lang="pt-BR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E6ED1E-088C-46E7-A72C-28D0A13CDC98}"/>
              </a:ext>
            </a:extLst>
          </p:cNvPr>
          <p:cNvSpPr/>
          <p:nvPr/>
        </p:nvSpPr>
        <p:spPr>
          <a:xfrm>
            <a:off x="4325150" y="3429000"/>
            <a:ext cx="3541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0070C0"/>
                </a:solidFill>
                <a:effectLst/>
                <a:latin typeface="Bahnschrift Light" panose="020B0502040204020203" pitchFamily="34" charset="0"/>
              </a:rPr>
              <a:t>SELECT </a:t>
            </a:r>
            <a:r>
              <a:rPr lang="en-US" sz="2400" b="0" i="0" dirty="0">
                <a:solidFill>
                  <a:srgbClr val="FF00FF"/>
                </a:solidFill>
                <a:effectLst/>
                <a:latin typeface="Bahnschrift Light" panose="020B0502040204020203" pitchFamily="34" charset="0"/>
              </a:rPr>
              <a:t>COUNT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oluna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)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sz="2400" b="0" i="0" dirty="0">
                <a:solidFill>
                  <a:srgbClr val="0070C0"/>
                </a:solidFill>
                <a:effectLst/>
                <a:latin typeface="Bahnschrift Light" panose="020B0502040204020203" pitchFamily="34" charset="0"/>
              </a:rPr>
              <a:t>FROM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abela</a:t>
            </a:r>
            <a:endParaRPr lang="en-US" sz="2400" b="0" i="0" dirty="0">
              <a:solidFill>
                <a:schemeClr val="bg1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b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sz="2400" b="0" i="0" dirty="0">
                <a:solidFill>
                  <a:srgbClr val="0070C0"/>
                </a:solidFill>
                <a:effectLst/>
                <a:latin typeface="Bahnschrift Light" panose="020B0502040204020203" pitchFamily="34" charset="0"/>
              </a:rPr>
              <a:t>WHERE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ondição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;</a:t>
            </a:r>
            <a:endParaRPr lang="pt-BR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FD26E7-A7FD-4B19-BE94-10D0689DA647}"/>
              </a:ext>
            </a:extLst>
          </p:cNvPr>
          <p:cNvSpPr txBox="1"/>
          <p:nvPr/>
        </p:nvSpPr>
        <p:spPr>
          <a:xfrm>
            <a:off x="4507058" y="2179438"/>
            <a:ext cx="318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POR EXEMPLO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A1DE87B-F77F-4809-B534-517219894C63}"/>
              </a:ext>
            </a:extLst>
          </p:cNvPr>
          <p:cNvSpPr txBox="1"/>
          <p:nvPr/>
        </p:nvSpPr>
        <p:spPr>
          <a:xfrm>
            <a:off x="8348015" y="3429000"/>
            <a:ext cx="1691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Valores: </a:t>
            </a:r>
            <a:r>
              <a:rPr lang="pt-BR" sz="2400" dirty="0">
                <a:solidFill>
                  <a:srgbClr val="0070C0"/>
                </a:solidFill>
                <a:latin typeface="Bahnschrift Light" panose="020B0502040204020203" pitchFamily="34" charset="0"/>
              </a:rPr>
              <a:t>25</a:t>
            </a:r>
          </a:p>
          <a:p>
            <a:r>
              <a:rPr lang="pt-BR" sz="2400" dirty="0">
                <a:solidFill>
                  <a:srgbClr val="0070C0"/>
                </a:solidFill>
                <a:latin typeface="Bahnschrift Light" panose="020B0502040204020203" pitchFamily="34" charset="0"/>
              </a:rPr>
              <a:t>	100</a:t>
            </a:r>
          </a:p>
          <a:p>
            <a:r>
              <a:rPr lang="pt-BR" sz="2400" dirty="0">
                <a:solidFill>
                  <a:srgbClr val="0070C0"/>
                </a:solidFill>
                <a:latin typeface="Bahnschrift Light" panose="020B0502040204020203" pitchFamily="34" charset="0"/>
              </a:rPr>
              <a:t>	350</a:t>
            </a:r>
          </a:p>
          <a:p>
            <a:r>
              <a:rPr lang="pt-BR" sz="2400" dirty="0">
                <a:solidFill>
                  <a:srgbClr val="0070C0"/>
                </a:solidFill>
                <a:latin typeface="Bahnschrift Light" panose="020B0502040204020203" pitchFamily="34" charset="0"/>
              </a:rPr>
              <a:t>	700</a:t>
            </a:r>
          </a:p>
        </p:txBody>
      </p:sp>
    </p:spTree>
    <p:extLst>
      <p:ext uri="{BB962C8B-B14F-4D97-AF65-F5344CB8AC3E}">
        <p14:creationId xmlns:p14="http://schemas.microsoft.com/office/powerpoint/2010/main" val="136991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8CCBCA7-D9C7-4FC4-9D78-89564651B39C}"/>
              </a:ext>
            </a:extLst>
          </p:cNvPr>
          <p:cNvSpPr/>
          <p:nvPr/>
        </p:nvSpPr>
        <p:spPr>
          <a:xfrm rot="9024318">
            <a:off x="-1857911" y="-674285"/>
            <a:ext cx="4057095" cy="7732708"/>
          </a:xfrm>
          <a:prstGeom prst="triangle">
            <a:avLst>
              <a:gd name="adj" fmla="val 46604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530581A3-DAA6-4C57-9D5B-52085242F8AA}"/>
              </a:ext>
            </a:extLst>
          </p:cNvPr>
          <p:cNvSpPr/>
          <p:nvPr/>
        </p:nvSpPr>
        <p:spPr>
          <a:xfrm rot="2678769">
            <a:off x="-3404893" y="-846199"/>
            <a:ext cx="6516631" cy="7845552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BFDE41B-1D51-49FC-B028-DFF4465C28F6}"/>
              </a:ext>
            </a:extLst>
          </p:cNvPr>
          <p:cNvSpPr/>
          <p:nvPr/>
        </p:nvSpPr>
        <p:spPr>
          <a:xfrm rot="20307511">
            <a:off x="9390463" y="144399"/>
            <a:ext cx="6516631" cy="6569202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09DFE8-3622-4ADF-A6E8-4BC541BA86B8}"/>
              </a:ext>
            </a:extLst>
          </p:cNvPr>
          <p:cNvSpPr txBox="1"/>
          <p:nvPr/>
        </p:nvSpPr>
        <p:spPr>
          <a:xfrm>
            <a:off x="3976777" y="2524664"/>
            <a:ext cx="42384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  <a:latin typeface="Bahnschrift Light"/>
                <a:cs typeface="Calibri"/>
              </a:rPr>
              <a:t>SELECT</a:t>
            </a:r>
            <a:r>
              <a:rPr lang="pt-BR" sz="2400" dirty="0">
                <a:solidFill>
                  <a:schemeClr val="bg1"/>
                </a:solidFill>
                <a:latin typeface="Bahnschrift Light"/>
                <a:cs typeface="Calibri"/>
              </a:rPr>
              <a:t> </a:t>
            </a:r>
            <a:r>
              <a:rPr lang="pt-BR" sz="2400" dirty="0">
                <a:solidFill>
                  <a:srgbClr val="FF33CC"/>
                </a:solidFill>
                <a:latin typeface="Bahnschrift Light"/>
                <a:cs typeface="Calibri"/>
              </a:rPr>
              <a:t>COUNT </a:t>
            </a:r>
            <a:r>
              <a:rPr lang="pt-BR" sz="2400" dirty="0">
                <a:solidFill>
                  <a:schemeClr val="bg1"/>
                </a:solidFill>
                <a:latin typeface="Bahnschrift Light"/>
                <a:cs typeface="Calibri"/>
              </a:rPr>
              <a:t>(Valor)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FD17D3-6A68-4208-8926-FD2624007F06}"/>
              </a:ext>
            </a:extLst>
          </p:cNvPr>
          <p:cNvSpPr txBox="1"/>
          <p:nvPr/>
        </p:nvSpPr>
        <p:spPr>
          <a:xfrm>
            <a:off x="3975878" y="298384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  <a:latin typeface="Bahnschrift Light"/>
              </a:rPr>
              <a:t>FROM </a:t>
            </a:r>
            <a:r>
              <a:rPr lang="pt-BR" sz="2400" dirty="0">
                <a:solidFill>
                  <a:schemeClr val="bg1"/>
                </a:solidFill>
                <a:latin typeface="Bahnschrift Light"/>
              </a:rPr>
              <a:t>Produtos</a:t>
            </a:r>
            <a:endParaRPr lang="pt-BR" sz="2400" dirty="0">
              <a:solidFill>
                <a:schemeClr val="bg1"/>
              </a:solidFill>
              <a:latin typeface="Bahnschrift Light"/>
              <a:cs typeface="Calibri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E7C2466-5D67-47A4-A0C1-F95523EDFDC9}"/>
              </a:ext>
            </a:extLst>
          </p:cNvPr>
          <p:cNvGrpSpPr/>
          <p:nvPr/>
        </p:nvGrpSpPr>
        <p:grpSpPr>
          <a:xfrm>
            <a:off x="3970129" y="3617883"/>
            <a:ext cx="3407432" cy="489881"/>
            <a:chOff x="3970129" y="3617883"/>
            <a:chExt cx="3407432" cy="489881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EF83166-C48A-42A4-80EC-C4246F6EBF31}"/>
                </a:ext>
              </a:extLst>
            </p:cNvPr>
            <p:cNvSpPr/>
            <p:nvPr/>
          </p:nvSpPr>
          <p:spPr>
            <a:xfrm>
              <a:off x="3970129" y="3617883"/>
              <a:ext cx="3407432" cy="488830"/>
            </a:xfrm>
            <a:prstGeom prst="rect">
              <a:avLst/>
            </a:prstGeom>
            <a:noFill/>
            <a:ln>
              <a:solidFill>
                <a:srgbClr val="2E7DC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9D3AEE6F-E887-4A4A-BE0A-EB65D7AA7A26}"/>
                </a:ext>
              </a:extLst>
            </p:cNvPr>
            <p:cNvSpPr txBox="1"/>
            <p:nvPr/>
          </p:nvSpPr>
          <p:spPr>
            <a:xfrm>
              <a:off x="4307456" y="3646099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Bahnschrift Light"/>
                  <a:cs typeface="Calibri"/>
                </a:rPr>
                <a:t>4</a:t>
              </a:r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3578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8CCBCA7-D9C7-4FC4-9D78-89564651B39C}"/>
              </a:ext>
            </a:extLst>
          </p:cNvPr>
          <p:cNvSpPr/>
          <p:nvPr/>
        </p:nvSpPr>
        <p:spPr>
          <a:xfrm rot="9024318">
            <a:off x="9724489" y="-1550585"/>
            <a:ext cx="4057095" cy="7732708"/>
          </a:xfrm>
          <a:prstGeom prst="triangle">
            <a:avLst>
              <a:gd name="adj" fmla="val 46604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530581A3-DAA6-4C57-9D5B-52085242F8AA}"/>
              </a:ext>
            </a:extLst>
          </p:cNvPr>
          <p:cNvSpPr/>
          <p:nvPr/>
        </p:nvSpPr>
        <p:spPr>
          <a:xfrm rot="2678769">
            <a:off x="9326342" y="-1923402"/>
            <a:ext cx="5515573" cy="6905501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BFDE41B-1D51-49FC-B028-DFF4465C28F6}"/>
              </a:ext>
            </a:extLst>
          </p:cNvPr>
          <p:cNvSpPr/>
          <p:nvPr/>
        </p:nvSpPr>
        <p:spPr>
          <a:xfrm rot="20307511">
            <a:off x="9390463" y="144399"/>
            <a:ext cx="6516631" cy="6569202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F6F049-0118-4A9C-AE33-FC06084AE4DA}"/>
              </a:ext>
            </a:extLst>
          </p:cNvPr>
          <p:cNvSpPr/>
          <p:nvPr/>
        </p:nvSpPr>
        <p:spPr>
          <a:xfrm>
            <a:off x="821981" y="1118578"/>
            <a:ext cx="64607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A função </a:t>
            </a:r>
            <a:r>
              <a:rPr lang="pt-BR" sz="2400" dirty="0">
                <a:solidFill>
                  <a:srgbClr val="FF00FF"/>
                </a:solidFill>
                <a:latin typeface="Bahnschrift Light" panose="020B0502040204020203" pitchFamily="34" charset="0"/>
              </a:rPr>
              <a:t>AVG() </a:t>
            </a:r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retorna a média dos valores de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 uma coluna numérica.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E6ED1E-088C-46E7-A72C-28D0A13CDC98}"/>
              </a:ext>
            </a:extLst>
          </p:cNvPr>
          <p:cNvSpPr/>
          <p:nvPr/>
        </p:nvSpPr>
        <p:spPr>
          <a:xfrm>
            <a:off x="2451289" y="3778463"/>
            <a:ext cx="31886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0070C0"/>
                </a:solidFill>
                <a:effectLst/>
                <a:latin typeface="Bahnschrift Light" panose="020B0502040204020203" pitchFamily="34" charset="0"/>
              </a:rPr>
              <a:t>SELECT </a:t>
            </a:r>
            <a:r>
              <a:rPr lang="en-US" sz="2400" b="0" i="0" dirty="0">
                <a:solidFill>
                  <a:srgbClr val="FF00FF"/>
                </a:solidFill>
                <a:effectLst/>
                <a:latin typeface="Bahnschrift Light" panose="020B0502040204020203" pitchFamily="34" charset="0"/>
              </a:rPr>
              <a:t>AVG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oluna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)</a:t>
            </a:r>
          </a:p>
          <a:p>
            <a:pPr algn="ctr"/>
            <a:b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sz="2400" b="0" i="0" dirty="0">
                <a:solidFill>
                  <a:srgbClr val="0070C0"/>
                </a:solidFill>
                <a:effectLst/>
                <a:latin typeface="Bahnschrift Light" panose="020B0502040204020203" pitchFamily="34" charset="0"/>
              </a:rPr>
              <a:t>FROM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abela</a:t>
            </a:r>
            <a:endParaRPr lang="en-US" sz="2400" b="0" i="0" dirty="0">
              <a:solidFill>
                <a:schemeClr val="bg1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b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sz="2400" b="0" i="0" dirty="0">
                <a:solidFill>
                  <a:srgbClr val="0070C0"/>
                </a:solidFill>
                <a:effectLst/>
                <a:latin typeface="Bahnschrift Light" panose="020B0502040204020203" pitchFamily="34" charset="0"/>
              </a:rPr>
              <a:t>WHERE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ondição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;</a:t>
            </a:r>
            <a:endParaRPr lang="pt-BR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FD26E7-A7FD-4B19-BE94-10D0689DA647}"/>
              </a:ext>
            </a:extLst>
          </p:cNvPr>
          <p:cNvSpPr txBox="1"/>
          <p:nvPr/>
        </p:nvSpPr>
        <p:spPr>
          <a:xfrm>
            <a:off x="2458016" y="2550913"/>
            <a:ext cx="318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POR EXEMPLO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107F09-D682-43E4-8A0C-0B587A4E5E63}"/>
              </a:ext>
            </a:extLst>
          </p:cNvPr>
          <p:cNvSpPr txBox="1"/>
          <p:nvPr/>
        </p:nvSpPr>
        <p:spPr>
          <a:xfrm>
            <a:off x="6554218" y="3778463"/>
            <a:ext cx="1691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Valores: </a:t>
            </a:r>
            <a:r>
              <a:rPr lang="pt-BR" sz="2400" dirty="0">
                <a:solidFill>
                  <a:srgbClr val="0070C0"/>
                </a:solidFill>
                <a:latin typeface="Bahnschrift Light" panose="020B0502040204020203" pitchFamily="34" charset="0"/>
              </a:rPr>
              <a:t>25</a:t>
            </a:r>
          </a:p>
          <a:p>
            <a:r>
              <a:rPr lang="pt-BR" sz="2400" dirty="0">
                <a:solidFill>
                  <a:srgbClr val="0070C0"/>
                </a:solidFill>
                <a:latin typeface="Bahnschrift Light" panose="020B0502040204020203" pitchFamily="34" charset="0"/>
              </a:rPr>
              <a:t>	100</a:t>
            </a:r>
          </a:p>
          <a:p>
            <a:r>
              <a:rPr lang="pt-BR" sz="2400" dirty="0">
                <a:solidFill>
                  <a:srgbClr val="0070C0"/>
                </a:solidFill>
                <a:latin typeface="Bahnschrift Light" panose="020B0502040204020203" pitchFamily="34" charset="0"/>
              </a:rPr>
              <a:t>	350</a:t>
            </a:r>
          </a:p>
          <a:p>
            <a:r>
              <a:rPr lang="pt-BR" sz="2400" dirty="0">
                <a:solidFill>
                  <a:srgbClr val="0070C0"/>
                </a:solidFill>
                <a:latin typeface="Bahnschrift Light" panose="020B0502040204020203" pitchFamily="34" charset="0"/>
              </a:rPr>
              <a:t>	700</a:t>
            </a:r>
          </a:p>
        </p:txBody>
      </p:sp>
    </p:spTree>
    <p:extLst>
      <p:ext uri="{BB962C8B-B14F-4D97-AF65-F5344CB8AC3E}">
        <p14:creationId xmlns:p14="http://schemas.microsoft.com/office/powerpoint/2010/main" val="354660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8CCBCA7-D9C7-4FC4-9D78-89564651B39C}"/>
              </a:ext>
            </a:extLst>
          </p:cNvPr>
          <p:cNvSpPr/>
          <p:nvPr/>
        </p:nvSpPr>
        <p:spPr>
          <a:xfrm rot="9024318">
            <a:off x="9724489" y="-1550585"/>
            <a:ext cx="4057095" cy="7732708"/>
          </a:xfrm>
          <a:prstGeom prst="triangle">
            <a:avLst>
              <a:gd name="adj" fmla="val 46604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530581A3-DAA6-4C57-9D5B-52085242F8AA}"/>
              </a:ext>
            </a:extLst>
          </p:cNvPr>
          <p:cNvSpPr/>
          <p:nvPr/>
        </p:nvSpPr>
        <p:spPr>
          <a:xfrm rot="2678769">
            <a:off x="9326342" y="-1923402"/>
            <a:ext cx="5515573" cy="6905501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BFDE41B-1D51-49FC-B028-DFF4465C28F6}"/>
              </a:ext>
            </a:extLst>
          </p:cNvPr>
          <p:cNvSpPr/>
          <p:nvPr/>
        </p:nvSpPr>
        <p:spPr>
          <a:xfrm rot="20307511">
            <a:off x="9390463" y="144399"/>
            <a:ext cx="6516631" cy="6569202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F324AD-851E-4ECF-904A-5B534E2CB0D0}"/>
              </a:ext>
            </a:extLst>
          </p:cNvPr>
          <p:cNvSpPr txBox="1"/>
          <p:nvPr/>
        </p:nvSpPr>
        <p:spPr>
          <a:xfrm>
            <a:off x="3459192" y="2797833"/>
            <a:ext cx="42384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2E7DC7"/>
                </a:solidFill>
                <a:latin typeface="Bahnschrift Light"/>
                <a:cs typeface="Calibri"/>
              </a:rPr>
              <a:t>SELECT</a:t>
            </a:r>
            <a:r>
              <a:rPr lang="pt-BR" sz="2400" dirty="0">
                <a:solidFill>
                  <a:schemeClr val="bg1"/>
                </a:solidFill>
                <a:latin typeface="Bahnschrift Light"/>
                <a:cs typeface="Calibri"/>
              </a:rPr>
              <a:t> </a:t>
            </a:r>
            <a:r>
              <a:rPr lang="pt-BR" sz="2400" dirty="0">
                <a:solidFill>
                  <a:srgbClr val="FF00FF"/>
                </a:solidFill>
                <a:latin typeface="Bahnschrift Light"/>
                <a:cs typeface="Calibri"/>
              </a:rPr>
              <a:t>AVG</a:t>
            </a:r>
            <a:r>
              <a:rPr lang="pt-BR" sz="2400" dirty="0">
                <a:solidFill>
                  <a:schemeClr val="bg1"/>
                </a:solidFill>
                <a:latin typeface="Bahnschrift Light"/>
                <a:cs typeface="Calibri"/>
              </a:rPr>
              <a:t> (Valor)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35AB65-7BA9-4C1A-98AB-52A1EE5B49C3}"/>
              </a:ext>
            </a:extLst>
          </p:cNvPr>
          <p:cNvSpPr txBox="1"/>
          <p:nvPr/>
        </p:nvSpPr>
        <p:spPr>
          <a:xfrm>
            <a:off x="3458293" y="325701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2E7DC7"/>
                </a:solidFill>
                <a:latin typeface="Bahnschrift Light"/>
              </a:rPr>
              <a:t>FROM </a:t>
            </a:r>
            <a:r>
              <a:rPr lang="pt-BR" sz="2400" dirty="0">
                <a:solidFill>
                  <a:schemeClr val="bg1"/>
                </a:solidFill>
                <a:latin typeface="Bahnschrift Light"/>
              </a:rPr>
              <a:t>Produtos</a:t>
            </a:r>
            <a:endParaRPr lang="pt-BR" sz="2400" dirty="0">
              <a:solidFill>
                <a:schemeClr val="bg1"/>
              </a:solidFill>
              <a:latin typeface="Bahnschrift Light"/>
              <a:cs typeface="Calibri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4BBE57D-0EDF-4855-A125-042BABDE6A0A}"/>
              </a:ext>
            </a:extLst>
          </p:cNvPr>
          <p:cNvGrpSpPr/>
          <p:nvPr/>
        </p:nvGrpSpPr>
        <p:grpSpPr>
          <a:xfrm>
            <a:off x="3452544" y="3804788"/>
            <a:ext cx="3407432" cy="489882"/>
            <a:chOff x="3452544" y="3804788"/>
            <a:chExt cx="3407432" cy="4898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C114B5AB-480B-4760-BF35-6E037AC99D1C}"/>
                </a:ext>
              </a:extLst>
            </p:cNvPr>
            <p:cNvSpPr/>
            <p:nvPr/>
          </p:nvSpPr>
          <p:spPr>
            <a:xfrm>
              <a:off x="3452544" y="3804788"/>
              <a:ext cx="3407432" cy="488830"/>
            </a:xfrm>
            <a:prstGeom prst="rect">
              <a:avLst/>
            </a:prstGeom>
            <a:noFill/>
            <a:ln>
              <a:solidFill>
                <a:srgbClr val="2E7DC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9D5230F-8313-4939-B914-5FBF18515C67}"/>
                </a:ext>
              </a:extLst>
            </p:cNvPr>
            <p:cNvSpPr txBox="1"/>
            <p:nvPr/>
          </p:nvSpPr>
          <p:spPr>
            <a:xfrm>
              <a:off x="3876135" y="3833005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Bahnschrift Light"/>
                  <a:cs typeface="Calibri"/>
                </a:rPr>
                <a:t>293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39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460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Eduardo Barbosa Gonçalves</dc:creator>
  <cp:lastModifiedBy>Carlos Eduardo Barbosa Gonçalves</cp:lastModifiedBy>
  <cp:revision>374</cp:revision>
  <dcterms:created xsi:type="dcterms:W3CDTF">2020-02-04T11:18:32Z</dcterms:created>
  <dcterms:modified xsi:type="dcterms:W3CDTF">2020-02-05T11:43:52Z</dcterms:modified>
</cp:coreProperties>
</file>