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13"/>
  </p:notesMasterIdLst>
  <p:sldIdLst>
    <p:sldId id="256" r:id="rId5"/>
    <p:sldId id="257" r:id="rId6"/>
    <p:sldId id="258" r:id="rId7"/>
    <p:sldId id="259" r:id="rId8"/>
    <p:sldId id="260" r:id="rId9"/>
    <p:sldId id="261" r:id="rId10"/>
    <p:sldId id="264"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98" autoAdjust="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4/30/2020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a:p>
        </p:txBody>
      </p:sp>
    </p:spTree>
    <p:extLst>
      <p:ext uri="{BB962C8B-B14F-4D97-AF65-F5344CB8AC3E}">
        <p14:creationId xmlns:p14="http://schemas.microsoft.com/office/powerpoint/2010/main" val="3287545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hf hdr="0" ftr="0" dt="0"/>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go.microsoft.com/fwlink/?LinkId=617172"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hyperlink" Target="http://go.microsoft.com/fwlink/?LinkId=623327"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altLang="zh-CN" dirty="0"/>
              <a:t>E</a:t>
            </a:r>
            <a:r>
              <a:rPr lang="en-US" dirty="0"/>
              <a:t>xploratory research on the Yelp </a:t>
            </a:r>
            <a:r>
              <a:rPr lang="en-US" altLang="zh-CN" dirty="0"/>
              <a:t>Dataset</a:t>
            </a:r>
            <a:endParaRPr lang="en-US" dirty="0"/>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pPr fontAlgn="base"/>
            <a:r>
              <a:rPr lang="en-US" b="1" dirty="0"/>
              <a:t>A extensive data-mining in reviews, businesses, users, tips, and check-in data</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fontScale="62500" lnSpcReduction="20000"/>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dirty="0">
                <a:solidFill>
                  <a:schemeClr val="bg1"/>
                </a:solidFill>
                <a:latin typeface="+mj-lt"/>
                <a:ea typeface="+mn-ea"/>
                <a:cs typeface="+mn-cs"/>
              </a:rPr>
              <a:t>Tianqi Luan, Song Jiang</a:t>
            </a:r>
          </a:p>
          <a:p>
            <a:pPr>
              <a:spcBef>
                <a:spcPts val="1000"/>
              </a:spcBef>
            </a:pPr>
            <a:r>
              <a:rPr lang="en-US" sz="1800" dirty="0">
                <a:solidFill>
                  <a:schemeClr val="bg1"/>
                </a:solidFill>
                <a:latin typeface="+mj-lt"/>
                <a:ea typeface="+mn-ea"/>
                <a:cs typeface="+mn-cs"/>
              </a:rPr>
              <a:t>Apr. 14</a:t>
            </a:r>
            <a:r>
              <a:rPr lang="en-US" sz="1800" baseline="30000" dirty="0">
                <a:solidFill>
                  <a:schemeClr val="bg1"/>
                </a:solidFill>
                <a:latin typeface="+mj-lt"/>
                <a:ea typeface="+mn-ea"/>
                <a:cs typeface="+mn-cs"/>
              </a:rPr>
              <a:t>th</a:t>
            </a:r>
            <a:r>
              <a:rPr lang="en-US" sz="1800" dirty="0">
                <a:solidFill>
                  <a:schemeClr val="bg1"/>
                </a:solidFill>
                <a:latin typeface="+mj-lt"/>
                <a:ea typeface="+mn-ea"/>
                <a:cs typeface="+mn-cs"/>
              </a:rPr>
              <a:t> 2020</a:t>
            </a:r>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Outline</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sp>
        <p:nvSpPr>
          <p:cNvPr id="33" name="TextBox 32">
            <a:extLst>
              <a:ext uri="{FF2B5EF4-FFF2-40B4-BE49-F238E27FC236}">
                <a16:creationId xmlns:a16="http://schemas.microsoft.com/office/drawing/2014/main" id="{1FDE67A2-6231-4DE3-9E51-3B9F976E9771}"/>
              </a:ext>
            </a:extLst>
          </p:cNvPr>
          <p:cNvSpPr txBox="1"/>
          <p:nvPr/>
        </p:nvSpPr>
        <p:spPr>
          <a:xfrm>
            <a:off x="1168842" y="1796995"/>
            <a:ext cx="914400" cy="914400"/>
          </a:xfrm>
          <a:prstGeom prst="rect">
            <a:avLst/>
          </a:prstGeom>
        </p:spPr>
        <p:txBody>
          <a:bodyPr vert="horz" wrap="none" lIns="91440" tIns="45720" rIns="91440" bIns="45720" rtlCol="0">
            <a:noAutofit/>
          </a:bodyPr>
          <a:lstStyle/>
          <a:p>
            <a:pPr marL="285750" indent="-285750" algn="l">
              <a:lnSpc>
                <a:spcPct val="200000"/>
              </a:lnSpc>
              <a:spcAft>
                <a:spcPts val="600"/>
              </a:spcAft>
              <a:buFont typeface="Arial" panose="020B0604020202020204" pitchFamily="34" charset="0"/>
              <a:buChar char="•"/>
            </a:pPr>
            <a:r>
              <a:rPr lang="en-US" dirty="0">
                <a:solidFill>
                  <a:prstClr val="black">
                    <a:lumMod val="75000"/>
                    <a:lumOff val="25000"/>
                  </a:prstClr>
                </a:solidFill>
                <a:latin typeface="Segoe UI" panose="020B0502040204020203" pitchFamily="34" charset="0"/>
                <a:cs typeface="Segoe UI" panose="020B0502040204020203" pitchFamily="34" charset="0"/>
              </a:rPr>
              <a:t>Introduction to the Y</a:t>
            </a:r>
            <a:r>
              <a:rPr lang="en-US" altLang="zh-CN" dirty="0">
                <a:solidFill>
                  <a:prstClr val="black">
                    <a:lumMod val="75000"/>
                    <a:lumOff val="25000"/>
                  </a:prstClr>
                </a:solidFill>
                <a:latin typeface="Segoe UI" panose="020B0502040204020203" pitchFamily="34" charset="0"/>
                <a:cs typeface="Segoe UI" panose="020B0502040204020203" pitchFamily="34" charset="0"/>
              </a:rPr>
              <a:t>elp Dataset</a:t>
            </a:r>
          </a:p>
          <a:p>
            <a:pPr marL="285750" indent="-285750" algn="l">
              <a:lnSpc>
                <a:spcPct val="200000"/>
              </a:lnSpc>
              <a:spcAft>
                <a:spcPts val="600"/>
              </a:spcAft>
              <a:buFont typeface="Arial" panose="020B0604020202020204" pitchFamily="34" charset="0"/>
              <a:buChar char="•"/>
            </a:pPr>
            <a:r>
              <a:rPr lang="en-US" dirty="0">
                <a:solidFill>
                  <a:prstClr val="black">
                    <a:lumMod val="75000"/>
                    <a:lumOff val="25000"/>
                  </a:prstClr>
                </a:solidFill>
                <a:latin typeface="Segoe UI" panose="020B0502040204020203" pitchFamily="34" charset="0"/>
                <a:cs typeface="Segoe UI" panose="020B0502040204020203" pitchFamily="34" charset="0"/>
              </a:rPr>
              <a:t>Proposed procedure</a:t>
            </a:r>
          </a:p>
          <a:p>
            <a:pPr marL="285750" indent="-285750" algn="l">
              <a:lnSpc>
                <a:spcPct val="200000"/>
              </a:lnSpc>
              <a:spcAft>
                <a:spcPts val="600"/>
              </a:spcAft>
              <a:buFont typeface="Arial" panose="020B0604020202020204" pitchFamily="34" charset="0"/>
              <a:buChar char="•"/>
            </a:pPr>
            <a:r>
              <a:rPr lang="en-US" dirty="0">
                <a:solidFill>
                  <a:prstClr val="black">
                    <a:lumMod val="75000"/>
                    <a:lumOff val="25000"/>
                  </a:prstClr>
                </a:solidFill>
                <a:latin typeface="Segoe UI" panose="020B0502040204020203" pitchFamily="34" charset="0"/>
                <a:cs typeface="Segoe UI" panose="020B0502040204020203" pitchFamily="34" charset="0"/>
              </a:rPr>
              <a:t>Main challenges</a:t>
            </a:r>
          </a:p>
          <a:p>
            <a:pPr marL="285750" indent="-285750">
              <a:lnSpc>
                <a:spcPct val="200000"/>
              </a:lnSpc>
              <a:spcAft>
                <a:spcPts val="600"/>
              </a:spcAft>
              <a:buFont typeface="Arial" panose="020B0604020202020204" pitchFamily="34" charset="0"/>
              <a:buChar char="•"/>
            </a:pPr>
            <a:r>
              <a:rPr lang="en-US" dirty="0">
                <a:solidFill>
                  <a:prstClr val="black">
                    <a:lumMod val="75000"/>
                    <a:lumOff val="25000"/>
                  </a:prstClr>
                </a:solidFill>
                <a:latin typeface="Segoe UI" panose="020B0502040204020203" pitchFamily="34" charset="0"/>
                <a:cs typeface="Segoe UI" panose="020B0502040204020203" pitchFamily="34" charset="0"/>
              </a:rPr>
              <a:t>Exploratory data analysis (EDA)</a:t>
            </a:r>
          </a:p>
          <a:p>
            <a:pPr marL="285750" indent="-285750">
              <a:lnSpc>
                <a:spcPct val="200000"/>
              </a:lnSpc>
              <a:spcAft>
                <a:spcPts val="600"/>
              </a:spcAft>
              <a:buFont typeface="Arial" panose="020B0604020202020204" pitchFamily="34" charset="0"/>
              <a:buChar char="•"/>
            </a:pPr>
            <a:r>
              <a:rPr lang="en-US" dirty="0">
                <a:solidFill>
                  <a:prstClr val="black">
                    <a:lumMod val="75000"/>
                    <a:lumOff val="25000"/>
                  </a:prstClr>
                </a:solidFill>
                <a:latin typeface="Segoe UI" panose="020B0502040204020203" pitchFamily="34" charset="0"/>
                <a:cs typeface="Segoe UI" panose="020B0502040204020203" pitchFamily="34" charset="0"/>
              </a:rPr>
              <a:t>Modeling</a:t>
            </a:r>
          </a:p>
          <a:p>
            <a:pPr marL="285750" indent="-285750">
              <a:lnSpc>
                <a:spcPct val="200000"/>
              </a:lnSpc>
              <a:spcAft>
                <a:spcPts val="600"/>
              </a:spcAft>
              <a:buFont typeface="Arial" panose="020B0604020202020204" pitchFamily="34" charset="0"/>
              <a:buChar char="•"/>
            </a:pPr>
            <a:r>
              <a:rPr lang="en-US" dirty="0">
                <a:solidFill>
                  <a:prstClr val="black">
                    <a:lumMod val="75000"/>
                    <a:lumOff val="25000"/>
                  </a:prstClr>
                </a:solidFill>
                <a:latin typeface="Segoe UI" panose="020B0502040204020203" pitchFamily="34" charset="0"/>
                <a:cs typeface="Segoe UI" panose="020B0502040204020203" pitchFamily="34" charset="0"/>
              </a:rPr>
              <a:t>Reference</a:t>
            </a:r>
          </a:p>
        </p:txBody>
      </p:sp>
      <p:pic>
        <p:nvPicPr>
          <p:cNvPr id="1026" name="Picture 2" descr="Yelp - Wikipedia">
            <a:extLst>
              <a:ext uri="{FF2B5EF4-FFF2-40B4-BE49-F238E27FC236}">
                <a16:creationId xmlns:a16="http://schemas.microsoft.com/office/drawing/2014/main" id="{0E8B8A4B-F0C8-434A-8FCD-8DB89081F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241" y="2287691"/>
            <a:ext cx="4690312" cy="2282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dirty="0"/>
              <a:t>Introduction to the Yelp Dataset</a:t>
            </a:r>
          </a:p>
        </p:txBody>
      </p:sp>
      <p:sp>
        <p:nvSpPr>
          <p:cNvPr id="5" name="Content Placeholder 4">
            <a:extLst>
              <a:ext uri="{FF2B5EF4-FFF2-40B4-BE49-F238E27FC236}">
                <a16:creationId xmlns:a16="http://schemas.microsoft.com/office/drawing/2014/main" id="{66119498-CBFB-4C0A-8B2E-192360A83A14}"/>
              </a:ext>
            </a:extLst>
          </p:cNvPr>
          <p:cNvSpPr>
            <a:spLocks noGrp="1"/>
          </p:cNvSpPr>
          <p:nvPr>
            <p:ph idx="1"/>
          </p:nvPr>
        </p:nvSpPr>
        <p:spPr>
          <a:xfrm>
            <a:off x="710439" y="2388973"/>
            <a:ext cx="3845658" cy="2922893"/>
          </a:xfrm>
        </p:spPr>
        <p:txBody>
          <a:bodyPr>
            <a:normAutofit/>
          </a:bodyPr>
          <a:lstStyle/>
          <a:p>
            <a:r>
              <a:rPr lang="en-US" sz="1400" dirty="0"/>
              <a:t>Yelp in a company founded in San Francisco, CA whose major businesses includes Local search, business ratings and reviews, online food delivery.</a:t>
            </a:r>
          </a:p>
          <a:p>
            <a:r>
              <a:rPr lang="en-US" sz="1400" dirty="0"/>
              <a:t>The Yelp Dataset is generate by Yelp. The dataset itself conclude data collected from 8,021,122 reviews and 209,393 businesses located in 10 major metropolitan areas.</a:t>
            </a:r>
          </a:p>
        </p:txBody>
      </p:sp>
      <p:pic>
        <p:nvPicPr>
          <p:cNvPr id="9" name="Picture 8">
            <a:extLst>
              <a:ext uri="{FF2B5EF4-FFF2-40B4-BE49-F238E27FC236}">
                <a16:creationId xmlns:a16="http://schemas.microsoft.com/office/drawing/2014/main" id="{31A5FF43-4281-4BDA-B42A-093F28855B04}"/>
              </a:ext>
            </a:extLst>
          </p:cNvPr>
          <p:cNvPicPr>
            <a:picLocks noChangeAspect="1"/>
          </p:cNvPicPr>
          <p:nvPr/>
        </p:nvPicPr>
        <p:blipFill>
          <a:blip r:embed="rId2"/>
          <a:stretch>
            <a:fillRect/>
          </a:stretch>
        </p:blipFill>
        <p:spPr>
          <a:xfrm>
            <a:off x="6588982" y="1363798"/>
            <a:ext cx="4169134" cy="2486622"/>
          </a:xfrm>
          <a:prstGeom prst="rect">
            <a:avLst/>
          </a:prstGeom>
        </p:spPr>
      </p:pic>
      <p:pic>
        <p:nvPicPr>
          <p:cNvPr id="10" name="Picture 9">
            <a:extLst>
              <a:ext uri="{FF2B5EF4-FFF2-40B4-BE49-F238E27FC236}">
                <a16:creationId xmlns:a16="http://schemas.microsoft.com/office/drawing/2014/main" id="{9225E2EA-E74E-4FF1-B672-0918C9D964C2}"/>
              </a:ext>
            </a:extLst>
          </p:cNvPr>
          <p:cNvPicPr>
            <a:picLocks noChangeAspect="1"/>
          </p:cNvPicPr>
          <p:nvPr/>
        </p:nvPicPr>
        <p:blipFill>
          <a:blip r:embed="rId3"/>
          <a:stretch>
            <a:fillRect/>
          </a:stretch>
        </p:blipFill>
        <p:spPr>
          <a:xfrm>
            <a:off x="5922129" y="4017827"/>
            <a:ext cx="5502840" cy="2054241"/>
          </a:xfrm>
          <a:prstGeom prst="rect">
            <a:avLst/>
          </a:prstGeom>
        </p:spPr>
      </p:pic>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dirty="0"/>
              <a:t>Proposed procedure</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434" y="1604210"/>
            <a:ext cx="4712634" cy="4805161"/>
          </a:xfrm>
        </p:spPr>
        <p:txBody>
          <a:bodyPr>
            <a:normAutofit/>
          </a:bodyPr>
          <a:lstStyle/>
          <a:p>
            <a:pPr marL="457200" lvl="1" indent="-47625">
              <a:lnSpc>
                <a:spcPts val="1800"/>
              </a:lnSpc>
            </a:pPr>
            <a:r>
              <a:rPr lang="en-US" sz="1600" dirty="0">
                <a:latin typeface="+mj-lt"/>
                <a:cs typeface="Segoe UI Light" panose="020B0502040204020203" pitchFamily="34" charset="0"/>
              </a:rPr>
              <a:t>Procedure for EDA</a:t>
            </a:r>
          </a:p>
          <a:p>
            <a:pPr marL="409575" lvl="1" indent="0">
              <a:lnSpc>
                <a:spcPts val="1800"/>
              </a:lnSpc>
              <a:buNone/>
            </a:pPr>
            <a:r>
              <a:rPr lang="en-US" sz="1600" dirty="0">
                <a:latin typeface="+mj-lt"/>
                <a:cs typeface="Segoe UI Semibold" panose="020B0702040204020203" pitchFamily="34" charset="0"/>
              </a:rPr>
              <a:t>Convert .json data to .csv data for further analysis</a:t>
            </a:r>
          </a:p>
          <a:p>
            <a:pPr marL="457200" lvl="1" indent="-47625">
              <a:lnSpc>
                <a:spcPts val="1800"/>
              </a:lnSpc>
            </a:pPr>
            <a:endParaRPr lang="en-US" sz="1600" dirty="0">
              <a:latin typeface="+mj-lt"/>
              <a:cs typeface="Segoe UI Semibold" panose="020B0702040204020203" pitchFamily="34" charset="0"/>
            </a:endParaRPr>
          </a:p>
          <a:p>
            <a:pPr marL="457200" lvl="1" indent="-47625">
              <a:lnSpc>
                <a:spcPts val="1800"/>
              </a:lnSpc>
            </a:pPr>
            <a:r>
              <a:rPr lang="en-US" sz="1600" dirty="0">
                <a:latin typeface="+mj-lt"/>
                <a:cs typeface="Segoe UI Semibold" panose="020B0702040204020203" pitchFamily="34" charset="0"/>
              </a:rPr>
              <a:t>Data clean-ups: since the data is collected from yelp.com and the yelp mobile app, we’re not likely to get many faulty input data from user. More cleaning work is going to be focused on junk data and replicates.</a:t>
            </a:r>
          </a:p>
          <a:p>
            <a:pPr marL="457200" lvl="1" indent="-47625">
              <a:lnSpc>
                <a:spcPts val="1800"/>
              </a:lnSpc>
            </a:pPr>
            <a:endParaRPr lang="en-US" sz="1600" dirty="0">
              <a:latin typeface="+mj-lt"/>
              <a:cs typeface="Segoe UI Semibold" panose="020B0702040204020203" pitchFamily="34" charset="0"/>
            </a:endParaRPr>
          </a:p>
          <a:p>
            <a:pPr marL="457200" lvl="1" indent="-47625">
              <a:lnSpc>
                <a:spcPts val="1800"/>
              </a:lnSpc>
            </a:pPr>
            <a:r>
              <a:rPr lang="en-US" sz="1600" dirty="0">
                <a:latin typeface="+mj-lt"/>
                <a:cs typeface="Segoe UI Semibold" panose="020B0702040204020203" pitchFamily="34" charset="0"/>
              </a:rPr>
              <a:t>EDA will be carried out first on the business and check-in datasets. For example, what’s the density of business in various area, etc. </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604200" y="2089098"/>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604200" y="329745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604200" y="505534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pic>
        <p:nvPicPr>
          <p:cNvPr id="11" name="Picture 10">
            <a:extLst>
              <a:ext uri="{FF2B5EF4-FFF2-40B4-BE49-F238E27FC236}">
                <a16:creationId xmlns:a16="http://schemas.microsoft.com/office/drawing/2014/main" id="{639DC9BB-597A-46E4-BDA1-5255A8A36A07}"/>
              </a:ext>
            </a:extLst>
          </p:cNvPr>
          <p:cNvPicPr>
            <a:picLocks noChangeAspect="1"/>
          </p:cNvPicPr>
          <p:nvPr/>
        </p:nvPicPr>
        <p:blipFill>
          <a:blip r:embed="rId2"/>
          <a:stretch>
            <a:fillRect/>
          </a:stretch>
        </p:blipFill>
        <p:spPr>
          <a:xfrm>
            <a:off x="6632091" y="1827258"/>
            <a:ext cx="4120864" cy="4359064"/>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dirty="0">
                <a:solidFill>
                  <a:srgbClr val="E7E6E6">
                    <a:lumMod val="25000"/>
                  </a:srgbClr>
                </a:solidFill>
                <a:latin typeface="Segoe UI Light" panose="020B0502040204020203" pitchFamily="34" charset="0"/>
                <a:cs typeface="Segoe UI Light" panose="020B0502040204020203" pitchFamily="34" charset="0"/>
              </a:rPr>
              <a:t>Main challenges</a:t>
            </a:r>
          </a:p>
        </p:txBody>
      </p:sp>
      <p:pic>
        <p:nvPicPr>
          <p:cNvPr id="17" name="Picture 16">
            <a:extLst>
              <a:ext uri="{FF2B5EF4-FFF2-40B4-BE49-F238E27FC236}">
                <a16:creationId xmlns:a16="http://schemas.microsoft.com/office/drawing/2014/main" id="{71BC5237-30E1-40CD-B09D-6A86B88B1BEA}"/>
              </a:ext>
            </a:extLst>
          </p:cNvPr>
          <p:cNvPicPr>
            <a:picLocks noChangeAspect="1"/>
          </p:cNvPicPr>
          <p:nvPr/>
        </p:nvPicPr>
        <p:blipFill>
          <a:blip r:embed="rId2"/>
          <a:stretch>
            <a:fillRect/>
          </a:stretch>
        </p:blipFill>
        <p:spPr>
          <a:xfrm>
            <a:off x="3481387" y="1763491"/>
            <a:ext cx="5229225" cy="3076575"/>
          </a:xfrm>
          <a:prstGeom prst="rect">
            <a:avLst/>
          </a:prstGeom>
        </p:spPr>
      </p:pic>
      <p:sp>
        <p:nvSpPr>
          <p:cNvPr id="18" name="TextBox 17">
            <a:extLst>
              <a:ext uri="{FF2B5EF4-FFF2-40B4-BE49-F238E27FC236}">
                <a16:creationId xmlns:a16="http://schemas.microsoft.com/office/drawing/2014/main" id="{66866D90-5553-404A-8782-650C092E70B5}"/>
              </a:ext>
            </a:extLst>
          </p:cNvPr>
          <p:cNvSpPr txBox="1"/>
          <p:nvPr/>
        </p:nvSpPr>
        <p:spPr>
          <a:xfrm>
            <a:off x="3586038" y="5152446"/>
            <a:ext cx="914400" cy="914400"/>
          </a:xfrm>
          <a:prstGeom prst="rect">
            <a:avLst/>
          </a:prstGeom>
        </p:spPr>
        <p:txBody>
          <a:bodyPr vert="horz" wrap="none" lIns="91440" tIns="45720" rIns="91440" bIns="45720" rtlCol="0">
            <a:noAutofit/>
          </a:bodyPr>
          <a:lstStyle/>
          <a:p>
            <a:pPr marL="285750" indent="-285750" algn="l">
              <a:lnSpc>
                <a:spcPts val="1800"/>
              </a:lnSpc>
              <a:spcAft>
                <a:spcPts val="600"/>
              </a:spcAft>
              <a:buFont typeface="Arial" panose="020B0604020202020204" pitchFamily="34" charset="0"/>
              <a:buChar char="•"/>
            </a:pPr>
            <a:r>
              <a:rPr lang="en-US" sz="1600" dirty="0">
                <a:solidFill>
                  <a:prstClr val="black">
                    <a:lumMod val="75000"/>
                    <a:lumOff val="25000"/>
                  </a:prstClr>
                </a:solidFill>
                <a:latin typeface="Segoe UI" panose="020B0502040204020203" pitchFamily="34" charset="0"/>
                <a:cs typeface="Segoe UI" panose="020B0502040204020203" pitchFamily="34" charset="0"/>
              </a:rPr>
              <a:t>Missing cells counts 2.7% in the business dataset</a:t>
            </a:r>
          </a:p>
          <a:p>
            <a:pPr marL="285750" indent="-285750" algn="l">
              <a:lnSpc>
                <a:spcPts val="1800"/>
              </a:lnSpc>
              <a:spcAft>
                <a:spcPts val="600"/>
              </a:spcAft>
              <a:buFont typeface="Arial" panose="020B0604020202020204" pitchFamily="34" charset="0"/>
              <a:buChar char="•"/>
            </a:pP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a:p>
            <a:pPr marL="285750" indent="-285750" algn="l">
              <a:lnSpc>
                <a:spcPts val="1800"/>
              </a:lnSpc>
              <a:spcAft>
                <a:spcPts val="600"/>
              </a:spcAft>
              <a:buFont typeface="Arial" panose="020B0604020202020204" pitchFamily="34" charset="0"/>
              <a:buChar char="•"/>
            </a:pPr>
            <a:r>
              <a:rPr lang="en-US" sz="1600" dirty="0">
                <a:solidFill>
                  <a:prstClr val="black">
                    <a:lumMod val="75000"/>
                    <a:lumOff val="25000"/>
                  </a:prstClr>
                </a:solidFill>
                <a:latin typeface="Segoe UI" panose="020B0502040204020203" pitchFamily="34" charset="0"/>
                <a:cs typeface="Segoe UI" panose="020B0502040204020203" pitchFamily="34" charset="0"/>
              </a:rPr>
              <a:t>No duplicate rows.</a:t>
            </a:r>
          </a:p>
        </p:txBody>
      </p:sp>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p:txBody>
          <a:bodyPr/>
          <a:lstStyle/>
          <a:p>
            <a:r>
              <a:rPr lang="en-US" dirty="0"/>
              <a:t>Exploratory data analysis (EDA)</a:t>
            </a:r>
          </a:p>
        </p:txBody>
      </p:sp>
      <p:pic>
        <p:nvPicPr>
          <p:cNvPr id="16" name="Picture 15">
            <a:extLst>
              <a:ext uri="{FF2B5EF4-FFF2-40B4-BE49-F238E27FC236}">
                <a16:creationId xmlns:a16="http://schemas.microsoft.com/office/drawing/2014/main" id="{079EE209-C43B-41B8-A1AF-B3B8501FD641}"/>
              </a:ext>
            </a:extLst>
          </p:cNvPr>
          <p:cNvPicPr>
            <a:picLocks noChangeAspect="1"/>
          </p:cNvPicPr>
          <p:nvPr/>
        </p:nvPicPr>
        <p:blipFill>
          <a:blip r:embed="rId2"/>
          <a:stretch>
            <a:fillRect/>
          </a:stretch>
        </p:blipFill>
        <p:spPr>
          <a:xfrm>
            <a:off x="1300121" y="1399372"/>
            <a:ext cx="4057650" cy="1562100"/>
          </a:xfrm>
          <a:prstGeom prst="rect">
            <a:avLst/>
          </a:prstGeom>
        </p:spPr>
      </p:pic>
      <p:pic>
        <p:nvPicPr>
          <p:cNvPr id="39" name="Picture 38">
            <a:extLst>
              <a:ext uri="{FF2B5EF4-FFF2-40B4-BE49-F238E27FC236}">
                <a16:creationId xmlns:a16="http://schemas.microsoft.com/office/drawing/2014/main" id="{E503A410-BB0D-4348-805F-EDD47BA14C4B}"/>
              </a:ext>
            </a:extLst>
          </p:cNvPr>
          <p:cNvPicPr>
            <a:picLocks noChangeAspect="1"/>
          </p:cNvPicPr>
          <p:nvPr/>
        </p:nvPicPr>
        <p:blipFill>
          <a:blip r:embed="rId3"/>
          <a:stretch>
            <a:fillRect/>
          </a:stretch>
        </p:blipFill>
        <p:spPr>
          <a:xfrm>
            <a:off x="6261861" y="1419760"/>
            <a:ext cx="4966431" cy="3083424"/>
          </a:xfrm>
          <a:prstGeom prst="rect">
            <a:avLst/>
          </a:prstGeom>
        </p:spPr>
      </p:pic>
      <p:pic>
        <p:nvPicPr>
          <p:cNvPr id="38" name="Picture 37">
            <a:extLst>
              <a:ext uri="{FF2B5EF4-FFF2-40B4-BE49-F238E27FC236}">
                <a16:creationId xmlns:a16="http://schemas.microsoft.com/office/drawing/2014/main" id="{C3D51C24-B579-4D50-A798-18B36E620856}"/>
              </a:ext>
            </a:extLst>
          </p:cNvPr>
          <p:cNvPicPr>
            <a:picLocks noChangeAspect="1"/>
          </p:cNvPicPr>
          <p:nvPr/>
        </p:nvPicPr>
        <p:blipFill>
          <a:blip r:embed="rId4"/>
          <a:stretch>
            <a:fillRect/>
          </a:stretch>
        </p:blipFill>
        <p:spPr>
          <a:xfrm>
            <a:off x="1522758" y="3110533"/>
            <a:ext cx="8375101" cy="3298839"/>
          </a:xfrm>
          <a:prstGeom prst="rect">
            <a:avLst/>
          </a:prstGeom>
        </p:spPr>
      </p:pic>
    </p:spTree>
    <p:extLst>
      <p:ext uri="{BB962C8B-B14F-4D97-AF65-F5344CB8AC3E}">
        <p14:creationId xmlns:p14="http://schemas.microsoft.com/office/powerpoint/2010/main" val="196958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22E42-AFFD-4B81-BD7A-77AB9FC3B4B1}"/>
              </a:ext>
            </a:extLst>
          </p:cNvPr>
          <p:cNvSpPr>
            <a:spLocks noGrp="1"/>
          </p:cNvSpPr>
          <p:nvPr>
            <p:ph type="title"/>
          </p:nvPr>
        </p:nvSpPr>
        <p:spPr/>
        <p:txBody>
          <a:bodyPr/>
          <a:lstStyle/>
          <a:p>
            <a:r>
              <a:rPr lang="en-US" dirty="0"/>
              <a:t>References</a:t>
            </a:r>
          </a:p>
        </p:txBody>
      </p:sp>
      <p:sp>
        <p:nvSpPr>
          <p:cNvPr id="2" name="TextBox 1">
            <a:extLst>
              <a:ext uri="{FF2B5EF4-FFF2-40B4-BE49-F238E27FC236}">
                <a16:creationId xmlns:a16="http://schemas.microsoft.com/office/drawing/2014/main" id="{98F116E4-D85F-4D1D-8F1E-FF15C3C629CE}"/>
              </a:ext>
            </a:extLst>
          </p:cNvPr>
          <p:cNvSpPr txBox="1"/>
          <p:nvPr/>
        </p:nvSpPr>
        <p:spPr>
          <a:xfrm>
            <a:off x="1065475" y="1908313"/>
            <a:ext cx="914400" cy="914400"/>
          </a:xfrm>
          <a:prstGeom prst="rect">
            <a:avLst/>
          </a:prstGeom>
        </p:spPr>
        <p:txBody>
          <a:bodyPr vert="horz" wrap="none" lIns="91440" tIns="45720" rIns="91440" bIns="45720" rtlCol="0">
            <a:noAutofit/>
          </a:bodyPr>
          <a:lstStyle/>
          <a:p>
            <a:pPr marL="228600" indent="-228600">
              <a:lnSpc>
                <a:spcPts val="1800"/>
              </a:lnSpc>
              <a:spcAft>
                <a:spcPts val="600"/>
              </a:spcAft>
              <a:buAutoNum type="arabicPeriod"/>
            </a:pPr>
            <a:r>
              <a:rPr lang="en-US" sz="1200" dirty="0"/>
              <a:t>https://www.kaggle.com/yelp-dataset/yelp-dataset</a:t>
            </a:r>
          </a:p>
          <a:p>
            <a:pPr marL="228600" indent="-228600">
              <a:lnSpc>
                <a:spcPts val="1800"/>
              </a:lnSpc>
              <a:spcAft>
                <a:spcPts val="600"/>
              </a:spcAft>
              <a:buAutoNum type="arabicPeriod"/>
            </a:pPr>
            <a:r>
              <a:rPr lang="en-US" sz="1200" dirty="0"/>
              <a:t>https://www.yelp.com/dataset/documentation/main</a:t>
            </a:r>
          </a:p>
          <a:p>
            <a:pPr marL="228600" indent="-228600">
              <a:lnSpc>
                <a:spcPts val="1800"/>
              </a:lnSpc>
              <a:spcAft>
                <a:spcPts val="600"/>
              </a:spcAft>
              <a:buAutoNum type="arabicPeriod"/>
            </a:pPr>
            <a:r>
              <a:rPr lang="en-US" sz="1200" dirty="0"/>
              <a:t>https://www.yelp.com/search?find_desc=Restaurants&amp;find_loc=Roswell%2C+GA&amp;ns=1</a:t>
            </a:r>
          </a:p>
          <a:p>
            <a:pPr marL="228600" indent="-228600">
              <a:lnSpc>
                <a:spcPts val="1800"/>
              </a:lnSpc>
              <a:spcAft>
                <a:spcPts val="600"/>
              </a:spcAft>
              <a:buAutoNum type="arabicPeriod"/>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2431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21208" y="1536192"/>
            <a:ext cx="6876288" cy="640080"/>
          </a:xfrm>
        </p:spPr>
        <p:txBody>
          <a:bodyPr>
            <a:normAutofit/>
          </a:bodyPr>
          <a:lstStyle/>
          <a:p>
            <a:r>
              <a:rPr lang="en-US" dirty="0">
                <a:latin typeface="Segoe UI Light" panose="020B0502040204020203" pitchFamily="34" charset="0"/>
                <a:cs typeface="Segoe UI Light" panose="020B0502040204020203" pitchFamily="34" charset="0"/>
              </a:rPr>
              <a:t>More questions about this project?</a:t>
            </a:r>
          </a:p>
        </p:txBody>
      </p:sp>
      <p:grpSp>
        <p:nvGrpSpPr>
          <p:cNvPr id="26" name="Links" descr="Hyperlinks to the PowerPoint team blog, PowerPoint free training, and feedback about this tour.">
            <a:extLst>
              <a:ext uri="{FF2B5EF4-FFF2-40B4-BE49-F238E27FC236}">
                <a16:creationId xmlns:a16="http://schemas.microsoft.com/office/drawing/2014/main" id="{A410C95B-7D22-4AE4-BEE0-35AD5FA96E07}"/>
              </a:ext>
            </a:extLst>
          </p:cNvPr>
          <p:cNvGrpSpPr/>
          <p:nvPr/>
        </p:nvGrpSpPr>
        <p:grpSpPr>
          <a:xfrm>
            <a:off x="521208" y="3629258"/>
            <a:ext cx="4248508" cy="1867001"/>
            <a:chOff x="3832853" y="3420317"/>
            <a:chExt cx="4248508" cy="1867001"/>
          </a:xfrm>
        </p:grpSpPr>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19421" y="3420317"/>
              <a:ext cx="661940" cy="661940"/>
            </a:xfrm>
            <a:prstGeom prst="rect">
              <a:avLst/>
            </a:prstGeom>
          </p:spPr>
        </p:pic>
        <p:pic>
          <p:nvPicPr>
            <p:cNvPr id="7" name="Picture 6" descr="Arrow pointing right with a hyperlink to free PowerPoint training. Select the image to access free PowerPoint training">
              <a:hlinkClick r:id="rId5" tooltip="Select here to go to free PowerPoint training."/>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19421" y="4198633"/>
              <a:ext cx="661940" cy="661940"/>
            </a:xfrm>
            <a:prstGeom prst="rect">
              <a:avLst/>
            </a:prstGeom>
          </p:spPr>
        </p:pic>
        <p:sp>
          <p:nvSpPr>
            <p:cNvPr id="25" name="Content Placeholder 4">
              <a:extLst>
                <a:ext uri="{FF2B5EF4-FFF2-40B4-BE49-F238E27FC236}">
                  <a16:creationId xmlns:a16="http://schemas.microsoft.com/office/drawing/2014/main" id="{8E6C017A-BE5B-443C-B929-BF7D929C214F}"/>
                </a:ext>
              </a:extLst>
            </p:cNvPr>
            <p:cNvSpPr txBox="1">
              <a:spLocks/>
            </p:cNvSpPr>
            <p:nvPr/>
          </p:nvSpPr>
          <p:spPr>
            <a:xfrm>
              <a:off x="3832853" y="3420317"/>
              <a:ext cx="3488190" cy="1867001"/>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3600"/>
                </a:lnSpc>
                <a:spcBef>
                  <a:spcPts val="2400"/>
                </a:spcBef>
                <a:spcAft>
                  <a:spcPts val="0"/>
                </a:spcAft>
              </a:pPr>
              <a:r>
                <a:rPr lang="en-US" sz="2000" dirty="0">
                  <a:latin typeface="Segoe UI Light" panose="020B0502040204020203" pitchFamily="34" charset="0"/>
                  <a:cs typeface="Segoe UI Light" panose="020B0502040204020203" pitchFamily="34" charset="0"/>
                </a:rPr>
                <a:t>tluan1@student.gsu.edu</a:t>
              </a:r>
            </a:p>
            <a:p>
              <a:pPr>
                <a:lnSpc>
                  <a:spcPts val="3600"/>
                </a:lnSpc>
                <a:spcBef>
                  <a:spcPts val="2400"/>
                </a:spcBef>
                <a:spcAft>
                  <a:spcPts val="0"/>
                </a:spcAft>
              </a:pPr>
              <a:r>
                <a:rPr lang="en-US" sz="2000" dirty="0">
                  <a:latin typeface="Segoe UI Light" panose="020B0502040204020203" pitchFamily="34" charset="0"/>
                  <a:cs typeface="Segoe UI Light" panose="020B0502040204020203" pitchFamily="34" charset="0"/>
                </a:rPr>
                <a:t>sjiang11@student.gsu.edu</a:t>
              </a:r>
            </a:p>
          </p:txBody>
        </p:sp>
      </p:grpSp>
      <p:sp>
        <p:nvSpPr>
          <p:cNvPr id="4" name="TextBox 3">
            <a:extLst>
              <a:ext uri="{FF2B5EF4-FFF2-40B4-BE49-F238E27FC236}">
                <a16:creationId xmlns:a16="http://schemas.microsoft.com/office/drawing/2014/main" id="{7941467F-F6C6-4250-A015-F4DE37C7DD84}"/>
              </a:ext>
            </a:extLst>
          </p:cNvPr>
          <p:cNvSpPr txBox="1"/>
          <p:nvPr/>
        </p:nvSpPr>
        <p:spPr>
          <a:xfrm>
            <a:off x="8969071" y="4840918"/>
            <a:ext cx="985962" cy="661941"/>
          </a:xfrm>
          <a:prstGeom prst="rect">
            <a:avLst/>
          </a:prstGeom>
        </p:spPr>
        <p:txBody>
          <a:bodyPr vert="horz" wrap="none" lIns="91440" tIns="45720" rIns="91440" bIns="45720" rtlCol="0">
            <a:noAutofit/>
          </a:bodyPr>
          <a:lstStyle/>
          <a:p>
            <a:pPr marL="0" indent="0" algn="l">
              <a:lnSpc>
                <a:spcPts val="1800"/>
              </a:lnSpc>
              <a:spcAft>
                <a:spcPts val="600"/>
              </a:spcAft>
              <a:buNone/>
            </a:pPr>
            <a:r>
              <a:rPr lang="en-US" sz="19900" dirty="0">
                <a:solidFill>
                  <a:srgbClr val="D24726"/>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M16411177_Bring Your Presentations_win32_mlw - v3" id="{DE0A717D-0B12-4D44-8613-A03A4CD6D7EE}" vid="{30B64ACD-7D47-478C-8DC1-E97D1D0752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90717D-CB20-4004-8DD0-01756D9D039A}">
  <ds:schemaRefs>
    <ds:schemaRef ds:uri="http://schemas.microsoft.com/office/2006/metadata/properties"/>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16c05727-aa75-4e4a-9b5f-8a80a1165891"/>
    <ds:schemaRef ds:uri="71af3243-3dd4-4a8d-8c0d-dd76da1f02a5"/>
    <ds:schemaRef ds:uri="http://www.w3.org/XML/1998/namespace"/>
    <ds:schemaRef ds:uri="http://purl.org/dc/dcmitype/"/>
    <ds:schemaRef ds:uri="http://purl.org/dc/elements/1.1/"/>
  </ds:schemaRefs>
</ds:datastoreItem>
</file>

<file path=customXml/itemProps2.xml><?xml version="1.0" encoding="utf-8"?>
<ds:datastoreItem xmlns:ds="http://schemas.openxmlformats.org/officeDocument/2006/customXml" ds:itemID="{18A56FF6-92BD-46DE-9059-01B9F08E8880}">
  <ds:schemaRefs>
    <ds:schemaRef ds:uri="http://schemas.microsoft.com/sharepoint/v3/contenttype/forms"/>
  </ds:schemaRefs>
</ds:datastoreItem>
</file>

<file path=customXml/itemProps3.xml><?xml version="1.0" encoding="utf-8"?>
<ds:datastoreItem xmlns:ds="http://schemas.openxmlformats.org/officeDocument/2006/customXml" ds:itemID="{C620A972-1CDD-4EF3-89C2-EBD9E5E1F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288</Words>
  <Application>Microsoft Office PowerPoint</Application>
  <PresentationFormat>Widescreen</PresentationFormat>
  <Paragraphs>38</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Segoe UI</vt:lpstr>
      <vt:lpstr>Segoe UI Light</vt:lpstr>
      <vt:lpstr>Segoe UI Semibold</vt:lpstr>
      <vt:lpstr>Get Started with 3D</vt:lpstr>
      <vt:lpstr>Exploratory research on the Yelp Dataset</vt:lpstr>
      <vt:lpstr>Outline</vt:lpstr>
      <vt:lpstr>Introduction to the Yelp Dataset</vt:lpstr>
      <vt:lpstr>Proposed procedure</vt:lpstr>
      <vt:lpstr>Main challenges</vt:lpstr>
      <vt:lpstr>Exploratory data analysis (EDA)</vt:lpstr>
      <vt:lpstr>References</vt:lpstr>
      <vt:lpstr>More questions about this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2020-04-14T20:13:15Z</dcterms:created>
  <dcterms:modified xsi:type="dcterms:W3CDTF">2020-04-30T19:55:27Z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