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0" r:id="rId2"/>
    <p:sldMasterId id="2147483653" r:id="rId3"/>
    <p:sldMasterId id="2147483664" r:id="rId4"/>
  </p:sldMasterIdLst>
  <p:notesMasterIdLst>
    <p:notesMasterId r:id="rId10"/>
  </p:notesMasterIdLst>
  <p:sldIdLst>
    <p:sldId id="256" r:id="rId5"/>
    <p:sldId id="258" r:id="rId6"/>
    <p:sldId id="262" r:id="rId7"/>
    <p:sldId id="5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33F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0"/>
    <p:restoredTop sz="94637"/>
  </p:normalViewPr>
  <p:slideViewPr>
    <p:cSldViewPr snapToGrid="0" snapToObjects="1">
      <p:cViewPr varScale="1">
        <p:scale>
          <a:sx n="105" d="100"/>
          <a:sy n="105" d="100"/>
        </p:scale>
        <p:origin x="10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53C7A-89C4-4A3E-A9E7-742DCFFA037F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5D82B-E7E4-45A7-B2E2-9D67AAA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4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8C01FF0-0609-814A-8193-9D60CCDB2A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7617" y="2468820"/>
            <a:ext cx="5003444" cy="113321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D58510F-4141-3643-9C7F-B7CAA57BC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7616" y="3666432"/>
            <a:ext cx="4900413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822E74-FE4D-5746-B631-4A5D0A291612}"/>
              </a:ext>
            </a:extLst>
          </p:cNvPr>
          <p:cNvCxnSpPr>
            <a:cxnSpLocks/>
          </p:cNvCxnSpPr>
          <p:nvPr userDrawn="1"/>
        </p:nvCxnSpPr>
        <p:spPr>
          <a:xfrm>
            <a:off x="6323527" y="3538050"/>
            <a:ext cx="4784502" cy="0"/>
          </a:xfrm>
          <a:prstGeom prst="line">
            <a:avLst/>
          </a:prstGeom>
          <a:ln w="34925">
            <a:solidFill>
              <a:srgbClr val="E04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3029516-49C9-4741-8928-BB711A972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32" y="2551514"/>
            <a:ext cx="2446087" cy="15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1971-EB9F-8A45-8F32-82EA662B69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0B52-C4DF-824E-84E2-E5D26479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85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070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947903-E5FF-A548-8143-4443C44D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85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457200" indent="0" algn="l">
              <a:buNone/>
              <a:defRPr>
                <a:solidFill>
                  <a:srgbClr val="B1B1B1"/>
                </a:solidFill>
              </a:defRPr>
            </a:lvl2pPr>
            <a:lvl3pPr marL="914400" indent="0" algn="l">
              <a:buNone/>
              <a:defRPr>
                <a:solidFill>
                  <a:srgbClr val="B1B1B1"/>
                </a:solidFill>
              </a:defRPr>
            </a:lvl3pPr>
            <a:lvl4pPr marL="1371600" indent="0" algn="l">
              <a:buNone/>
              <a:defRPr>
                <a:solidFill>
                  <a:srgbClr val="B1B1B1"/>
                </a:solidFill>
              </a:defRPr>
            </a:lvl4pPr>
            <a:lvl5pPr marL="1828800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9298EF-9F03-0A46-9728-ABF134225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2972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65865D-3237-684B-8CD5-ACE4B2BBC3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4338" y="1873719"/>
            <a:ext cx="4937063" cy="33626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8BDC59-D1C9-F94F-9344-FABBF663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090" y="1873719"/>
            <a:ext cx="5321710" cy="33626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457200" indent="0" algn="l">
              <a:buNone/>
              <a:defRPr>
                <a:solidFill>
                  <a:srgbClr val="B1B1B1"/>
                </a:solidFill>
              </a:defRPr>
            </a:lvl2pPr>
            <a:lvl3pPr marL="914400" indent="0" algn="l">
              <a:buNone/>
              <a:defRPr>
                <a:solidFill>
                  <a:srgbClr val="B1B1B1"/>
                </a:solidFill>
              </a:defRPr>
            </a:lvl3pPr>
            <a:lvl4pPr marL="1371600" indent="0" algn="l">
              <a:buNone/>
              <a:defRPr>
                <a:solidFill>
                  <a:srgbClr val="B1B1B1"/>
                </a:solidFill>
              </a:defRPr>
            </a:lvl4pPr>
            <a:lvl5pPr marL="1828800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4D9868-45B0-DB4B-9EBF-E85AD7AE9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4760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9561EB-8C3B-4B40-9884-BAB0112621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336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5B956C-C682-224B-9466-11F529840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5558400"/>
            <a:ext cx="1411233" cy="888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83CF51-2996-1E4F-8BC6-7CCD2DC6A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1" y="5279385"/>
            <a:ext cx="634592" cy="115579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25849B1-6159-514B-8D67-94F165B09F55}"/>
              </a:ext>
            </a:extLst>
          </p:cNvPr>
          <p:cNvSpPr txBox="1">
            <a:spLocks/>
          </p:cNvSpPr>
          <p:nvPr userDrawn="1"/>
        </p:nvSpPr>
        <p:spPr>
          <a:xfrm>
            <a:off x="1314" y="2601310"/>
            <a:ext cx="12192000" cy="126386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AU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AU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tomorrow’s technology</a:t>
            </a:r>
            <a:b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800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MELBOURNE | STOCKHOLM | HO CHI MINH CITY | ROME | SAN JOSE</a:t>
            </a:r>
            <a:b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2000" b="1" dirty="0">
                <a:solidFill>
                  <a:srgbClr val="F05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dektechnologies.com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4C230-6CC9-0644-BAB9-6DE103757B18}"/>
              </a:ext>
            </a:extLst>
          </p:cNvPr>
          <p:cNvCxnSpPr>
            <a:cxnSpLocks/>
          </p:cNvCxnSpPr>
          <p:nvPr userDrawn="1"/>
        </p:nvCxnSpPr>
        <p:spPr>
          <a:xfrm>
            <a:off x="2930744" y="3151797"/>
            <a:ext cx="633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1D7F0C-FEE7-9B40-81A7-630BBAE9DD72}"/>
              </a:ext>
            </a:extLst>
          </p:cNvPr>
          <p:cNvCxnSpPr>
            <a:cxnSpLocks/>
          </p:cNvCxnSpPr>
          <p:nvPr userDrawn="1"/>
        </p:nvCxnSpPr>
        <p:spPr>
          <a:xfrm>
            <a:off x="2930744" y="3540682"/>
            <a:ext cx="633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91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6A7336-5686-CA43-9AFC-87B1F41E28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15" y="5559585"/>
            <a:ext cx="1403350" cy="8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7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4E7F5-FAA7-874A-8802-A9B540E9968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637" y="5557345"/>
            <a:ext cx="1406910" cy="8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9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imscore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mscore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0762-FACF-1648-BBAC-06D0E089E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IMS PROJECT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8E310-37DC-A646-8554-CC50A15DC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7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B20AA-4330-4446-BBB8-1B64F185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The purpose of this project is to provide telecommunication users various multimedia services such as instant messaging, voice and video calls. The interns will be involved in building a client application (desktop or mobile) that requests a service and resource from a deployed IMS server by using key IMS protocols such as SIP,  SDP, RTP, H.248, DNS/ENUM and Diameter. This project will use an open-source IMS Core System (</a:t>
            </a:r>
            <a:r>
              <a:rPr lang="en-US" i="1" u="sng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www.openimscore.com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) for server side. The internship team can use any programming language for developing the client application, preferred Java or C/C++. Agile/Scrum will be used during this project. Sprint length is 2 weeks and the project will complete in 5 Sprints.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106C25-E6E8-4945-B311-B39AC98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141225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B20AA-4330-4446-BBB8-1B64F185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chemeClr val="bg2">
                    <a:lumMod val="75000"/>
                  </a:schemeClr>
                </a:solidFill>
              </a:rPr>
              <a:t>Sprint 1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: Team kickoff; Agile/Scrum training; IT Policy, Company policy, Continuous Integration (CI), GIT &amp; GERRIT; Research IMS basic concepts; Client code structure on Git;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chemeClr val="bg2">
                    <a:lumMod val="75000"/>
                  </a:schemeClr>
                </a:solidFill>
              </a:rPr>
              <a:t>Sprint 2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: Research IMS protocols such as SIP, SDP, RTP, H.248, DNS/ENUM and Diameter; Research IMS user and service identities; Deploy Open IMS Core server; Develop client GUI;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chemeClr val="bg2">
                    <a:lumMod val="75000"/>
                  </a:schemeClr>
                </a:solidFill>
              </a:rPr>
              <a:t>Sprint 3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: Research registration, basic call setup and release; Develop client application for making and receiving voice calls;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chemeClr val="bg2">
                    <a:lumMod val="75000"/>
                  </a:schemeClr>
                </a:solidFill>
              </a:rPr>
              <a:t>Sprint 4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: Extend the client application for making and receiving video calls;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chemeClr val="bg2">
                    <a:lumMod val="75000"/>
                  </a:schemeClr>
                </a:solidFill>
              </a:rPr>
              <a:t>Sprint 5</a:t>
            </a:r>
            <a:r>
              <a:rPr lang="en-US" sz="2400" i="1" dirty="0">
                <a:solidFill>
                  <a:schemeClr val="bg2">
                    <a:lumMod val="75000"/>
                  </a:schemeClr>
                </a:solidFill>
              </a:rPr>
              <a:t>: Re-factor and final demo; project closure;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106C25-E6E8-4945-B311-B39AC98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287675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B20AA-4330-4446-BBB8-1B64F185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Open IMS Core,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https://www.openimscore.com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Segeč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Pavel &amp;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Kovacikova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Tatiana. (2012). Implementation of IMS testbeds using open source platforms.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Komunikacie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. 14. 55-62.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Camarillo, Gonzalo &amp; A. García‐Martín, Miguel. (2007). The 3G IP Multimedia Subsystem (IMS) Merging the Internet and the Cellular Worlds.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106C25-E6E8-4945-B311-B39AC98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92470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026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d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 Slide">
  <a:themeElements>
    <a:clrScheme name="DEK COLOUR PALLETTE">
      <a:dk1>
        <a:srgbClr val="000000"/>
      </a:dk1>
      <a:lt1>
        <a:srgbClr val="FFFFFF"/>
      </a:lt1>
      <a:dk2>
        <a:srgbClr val="44546A"/>
      </a:dk2>
      <a:lt2>
        <a:srgbClr val="B1B1B1"/>
      </a:lt2>
      <a:accent1>
        <a:srgbClr val="13284B"/>
      </a:accent1>
      <a:accent2>
        <a:srgbClr val="324457"/>
      </a:accent2>
      <a:accent3>
        <a:srgbClr val="51668C"/>
      </a:accent3>
      <a:accent4>
        <a:srgbClr val="7F8DAB"/>
      </a:accent4>
      <a:accent5>
        <a:srgbClr val="EE5445"/>
      </a:accent5>
      <a:accent6>
        <a:srgbClr val="F27847"/>
      </a:accent6>
      <a:hlink>
        <a:srgbClr val="F5977F"/>
      </a:hlink>
      <a:folHlink>
        <a:srgbClr val="F9B8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ack Pag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258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Cover Slide</vt:lpstr>
      <vt:lpstr>Red Slide</vt:lpstr>
      <vt:lpstr>White Slide</vt:lpstr>
      <vt:lpstr>Back Page Slide</vt:lpstr>
      <vt:lpstr>IMS PROJECT INTRODUCTION</vt:lpstr>
      <vt:lpstr>PURPOSE</vt:lpstr>
      <vt:lpstr>PROJECT PLAN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1</dc:title>
  <dc:creator>Microsoft Office User</dc:creator>
  <cp:lastModifiedBy>Truc Chinh Dao</cp:lastModifiedBy>
  <cp:revision>17</cp:revision>
  <dcterms:created xsi:type="dcterms:W3CDTF">2018-04-18T08:16:44Z</dcterms:created>
  <dcterms:modified xsi:type="dcterms:W3CDTF">2018-10-01T04:58:54Z</dcterms:modified>
</cp:coreProperties>
</file>