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50" r:id="rId2"/>
    <p:sldMasterId id="2147483653" r:id="rId3"/>
    <p:sldMasterId id="2147483664" r:id="rId4"/>
  </p:sldMasterIdLst>
  <p:notesMasterIdLst>
    <p:notesMasterId r:id="rId22"/>
  </p:notesMasterIdLst>
  <p:sldIdLst>
    <p:sldId id="256" r:id="rId5"/>
    <p:sldId id="262" r:id="rId6"/>
    <p:sldId id="263" r:id="rId7"/>
    <p:sldId id="265" r:id="rId8"/>
    <p:sldId id="264" r:id="rId9"/>
    <p:sldId id="266" r:id="rId10"/>
    <p:sldId id="267" r:id="rId11"/>
    <p:sldId id="288" r:id="rId12"/>
    <p:sldId id="268" r:id="rId13"/>
    <p:sldId id="269" r:id="rId14"/>
    <p:sldId id="342" r:id="rId15"/>
    <p:sldId id="345" r:id="rId16"/>
    <p:sldId id="270" r:id="rId17"/>
    <p:sldId id="344" r:id="rId18"/>
    <p:sldId id="343" r:id="rId19"/>
    <p:sldId id="347"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33F"/>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0"/>
    <p:restoredTop sz="94637"/>
  </p:normalViewPr>
  <p:slideViewPr>
    <p:cSldViewPr snapToGrid="0" snapToObjects="1">
      <p:cViewPr varScale="1">
        <p:scale>
          <a:sx n="108" d="100"/>
          <a:sy n="108" d="100"/>
        </p:scale>
        <p:origin x="10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70C19-6902-4243-A689-71C122ED40CA}" type="datetimeFigureOut">
              <a:rPr lang="en-US" smtClean="0"/>
              <a:t>10/2/2018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DB031-A962-4BBC-9583-1C8F8684F261}" type="slidenum">
              <a:rPr lang="en-US" smtClean="0"/>
              <a:t>‹#›</a:t>
            </a:fld>
            <a:endParaRPr lang="en-US"/>
          </a:p>
        </p:txBody>
      </p:sp>
    </p:spTree>
    <p:extLst>
      <p:ext uri="{BB962C8B-B14F-4D97-AF65-F5344CB8AC3E}">
        <p14:creationId xmlns:p14="http://schemas.microsoft.com/office/powerpoint/2010/main" val="2043460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djaa.com/principles-general-practices-kanban-metho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djaa.com/principles-general-practices-kanban-metho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Visualize</a:t>
            </a:r>
          </a:p>
          <a:p>
            <a:endParaRPr lang="en-US" b="1" dirty="0"/>
          </a:p>
          <a:p>
            <a:r>
              <a:rPr lang="en-US" dirty="0"/>
              <a:t>This practice started as “Visualize the workflow” and the obvious manifestation of this is the card wall. In the lean-agile software world this card wall is called a “Kanban Board”, although strictly speaking this is only true if the board has WIP limits and is a pull system. The point of the Kanban Board is to visualize the workflow of the team and where the work is within the workflow. Often that means mapping the value stream to find the workflow. </a:t>
            </a:r>
          </a:p>
          <a:p>
            <a:endParaRPr lang="en-US" b="1" dirty="0"/>
          </a:p>
          <a:p>
            <a:r>
              <a:rPr lang="en-US" b="1" dirty="0"/>
              <a:t>Limit WIP</a:t>
            </a:r>
          </a:p>
          <a:p>
            <a:r>
              <a:rPr lang="en-US" dirty="0"/>
              <a:t>Work in Progress (WIP) is the sum of all parts in the workflow. Less is better. When WIP is low Lead Time is shorter and Throughput is higher. So not surprising The Kanban Method is keen on limiting WIP. The practice that enables the team to limit WIP is the “pull” aspect of the approach. Participants in downstream steps in the workflow “pull” completed cards from the upstream steps, but only when they have capacity.</a:t>
            </a:r>
          </a:p>
          <a:p>
            <a:endParaRPr lang="en-US" dirty="0"/>
          </a:p>
          <a:p>
            <a:r>
              <a:rPr lang="en-US" b="1" dirty="0"/>
              <a:t>Manage workflow</a:t>
            </a:r>
          </a:p>
          <a:p>
            <a:r>
              <a:rPr lang="en-US" dirty="0"/>
              <a:t>The flow of work items through each state in the workflow should be monitored and reported - often referred to as Measuring Flow. By flow we mean movement. We are interested in the speed of movement and the smoothness of that movement. Ideally we want fast smooth flow. Fast smooth flow means our system is both creating value quickly, which is minimizing risk and avoiding (opportunity) cost of delay, and is also doing so in a predictable fashion.</a:t>
            </a:r>
          </a:p>
          <a:p>
            <a:endParaRPr lang="en-US" dirty="0"/>
          </a:p>
          <a:p>
            <a:r>
              <a:rPr lang="en-US" b="1" dirty="0"/>
              <a:t>Make Process Explicit</a:t>
            </a:r>
          </a:p>
          <a:p>
            <a:r>
              <a:rPr lang="en-US" dirty="0"/>
              <a:t>Without an explicit understanding of how things work and how work is actually done, any discussion of problems tends to be emotional, anecdotal and subjective. With an explicit understanding it is possible to move to a more rational, empirical, objective discussion of issues. This is more likely to facilitate consensus around improvement suggestions.</a:t>
            </a:r>
          </a:p>
          <a:p>
            <a:endParaRPr lang="en-US" dirty="0"/>
          </a:p>
          <a:p>
            <a:r>
              <a:rPr lang="en-US" b="1" dirty="0"/>
              <a:t>Implement Feedback Loops</a:t>
            </a:r>
          </a:p>
          <a:p>
            <a:r>
              <a:rPr lang="en-US" dirty="0"/>
              <a:t>The “Implement Feedback Loops” practice is the new one of the six, the one added in the Sep 2014 update to the list on </a:t>
            </a:r>
            <a:r>
              <a:rPr lang="en-US" dirty="0">
                <a:hlinkClick r:id="rId3"/>
              </a:rPr>
              <a:t>The Principles &amp; General Practices of The Kanban Method</a:t>
            </a:r>
            <a:r>
              <a:rPr lang="en-US" dirty="0"/>
              <a:t>. Actually adding it to the list of core practices just acknowledges some stuff that was already happening. </a:t>
            </a:r>
          </a:p>
          <a:p>
            <a:endParaRPr lang="en-US" dirty="0"/>
          </a:p>
          <a:p>
            <a:r>
              <a:rPr lang="en-US" dirty="0"/>
              <a:t>An evolutionary process cannot work without feedback loops. When implemented at a service delivery level in organizations, Kanban, uses four specific practices for feedback: </a:t>
            </a:r>
            <a:r>
              <a:rPr lang="en-US" b="1" dirty="0"/>
              <a:t>the standup meeting; the service delivery review; the operations review; and the risk review. </a:t>
            </a:r>
          </a:p>
          <a:p>
            <a:r>
              <a:rPr lang="en-US" dirty="0"/>
              <a:t>The purpose of feedback loops is to be able to compare expected outcomes with actual outcomes and make adjustments. Specifically, we want to make process and policy adjustments as a result of the feedback and understanding the current outcomes in comparison with our expectations or desires.</a:t>
            </a:r>
          </a:p>
          <a:p>
            <a:endParaRPr lang="en-US" dirty="0"/>
          </a:p>
          <a:p>
            <a:r>
              <a:rPr lang="en-US" b="1" dirty="0"/>
              <a:t>Improve Collaboratively, Evolve Experimentally (using models/scientific method)</a:t>
            </a:r>
            <a:endParaRPr lang="en-US" dirty="0"/>
          </a:p>
          <a:p>
            <a:r>
              <a:rPr lang="en-US" dirty="0"/>
              <a:t>It is the WIP limit that ultimately stimulates conversations about process problems. Things which impede flow, or introduce perturbations that mean flow is inconsistent or ragged, often result in a challenge to the WIP limit. The team has the option to break the limit, ignore the problem and carry on, or to face up to the issue, discuss it and suggest a change.</a:t>
            </a:r>
          </a:p>
          <a:p>
            <a:r>
              <a:rPr lang="en-US" dirty="0"/>
              <a:t> When teams have a shared understanding of theories about work, workflow, process, and risk, they are more likely to be able to build a shared comprehension of a problem and suggest improvement actions which can be agreed by consensus.</a:t>
            </a:r>
          </a:p>
        </p:txBody>
      </p:sp>
      <p:sp>
        <p:nvSpPr>
          <p:cNvPr id="4" name="Slide Number Placeholder 3"/>
          <p:cNvSpPr>
            <a:spLocks noGrp="1"/>
          </p:cNvSpPr>
          <p:nvPr>
            <p:ph type="sldNum" sz="quarter" idx="10"/>
          </p:nvPr>
        </p:nvSpPr>
        <p:spPr/>
        <p:txBody>
          <a:bodyPr/>
          <a:lstStyle/>
          <a:p>
            <a:fld id="{62C9B6D8-B238-4432-9C67-82DF5A2C608A}" type="slidenum">
              <a:rPr lang="en-US" smtClean="0"/>
              <a:t>11</a:t>
            </a:fld>
            <a:endParaRPr lang="en-US"/>
          </a:p>
        </p:txBody>
      </p:sp>
    </p:spTree>
    <p:extLst>
      <p:ext uri="{BB962C8B-B14F-4D97-AF65-F5344CB8AC3E}">
        <p14:creationId xmlns:p14="http://schemas.microsoft.com/office/powerpoint/2010/main" val="88263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Visualize</a:t>
            </a:r>
          </a:p>
          <a:p>
            <a:endParaRPr lang="en-US" b="1" dirty="0"/>
          </a:p>
          <a:p>
            <a:r>
              <a:rPr lang="en-US" dirty="0"/>
              <a:t>This practice started as “Visualize the workflow” and the obvious manifestation of this is the card wall. In the lean-agile software world this card wall is called a “Kanban Board”, although strictly speaking this is only true if the board has WIP limits and is a pull system. The point of the Kanban Board is to visualize the workflow of the team and where the work is within the workflow. Often that means mapping the value stream to find the workflow. </a:t>
            </a:r>
          </a:p>
          <a:p>
            <a:endParaRPr lang="en-US" b="1" dirty="0"/>
          </a:p>
          <a:p>
            <a:r>
              <a:rPr lang="en-US" b="1" dirty="0"/>
              <a:t>Limit WIP</a:t>
            </a:r>
          </a:p>
          <a:p>
            <a:r>
              <a:rPr lang="en-US" dirty="0"/>
              <a:t>Work in Progress (WIP) is the sum of all parts in the workflow. Less is better. When WIP is low Lead Time is shorter and Throughput is higher. So not surprising The Kanban Method is keen on limiting WIP. The practice that enables the team to limit WIP is the “pull” aspect of the approach. Participants in downstream steps in the workflow “pull” completed cards from the upstream steps, but only when they have capacity.</a:t>
            </a:r>
          </a:p>
          <a:p>
            <a:endParaRPr lang="en-US" dirty="0"/>
          </a:p>
          <a:p>
            <a:r>
              <a:rPr lang="en-US" b="1" dirty="0"/>
              <a:t>Manage workflow</a:t>
            </a:r>
          </a:p>
          <a:p>
            <a:r>
              <a:rPr lang="en-US" dirty="0"/>
              <a:t>The flow of work items through each state in the workflow should be monitored and reported - often referred to as Measuring Flow. By flow we mean movement. We are interested in the speed of movement and the smoothness of that movement. Ideally we want fast smooth flow. Fast smooth flow means our system is both creating value quickly, which is minimizing risk and avoiding (opportunity) cost of delay, and is also doing so in a predictable fashion.</a:t>
            </a:r>
          </a:p>
          <a:p>
            <a:endParaRPr lang="en-US" dirty="0"/>
          </a:p>
          <a:p>
            <a:r>
              <a:rPr lang="en-US" b="1" dirty="0"/>
              <a:t>Make Process Explicit</a:t>
            </a:r>
          </a:p>
          <a:p>
            <a:r>
              <a:rPr lang="en-US" dirty="0"/>
              <a:t>Without an explicit understanding of how things work and how work is actually done, any discussion of problems tends to be emotional, anecdotal and subjective. With an explicit understanding it is possible to move to a more rational, empirical, objective discussion of issues. This is more likely to facilitate consensus around improvement suggestions.</a:t>
            </a:r>
          </a:p>
          <a:p>
            <a:endParaRPr lang="en-US" dirty="0"/>
          </a:p>
          <a:p>
            <a:r>
              <a:rPr lang="en-US" b="1" dirty="0"/>
              <a:t>Implement Feedback Loops</a:t>
            </a:r>
          </a:p>
          <a:p>
            <a:r>
              <a:rPr lang="en-US" dirty="0"/>
              <a:t>The “Implement Feedback Loops” practice is the new one of the six, the one added in the Sep 2014 update to the list on </a:t>
            </a:r>
            <a:r>
              <a:rPr lang="en-US" dirty="0">
                <a:hlinkClick r:id="rId3"/>
              </a:rPr>
              <a:t>The Principles &amp; General Practices of The Kanban Method</a:t>
            </a:r>
            <a:r>
              <a:rPr lang="en-US" dirty="0"/>
              <a:t>. Actually adding it to the list of core practices just acknowledges some stuff that was already happening. </a:t>
            </a:r>
          </a:p>
          <a:p>
            <a:endParaRPr lang="en-US" dirty="0"/>
          </a:p>
          <a:p>
            <a:r>
              <a:rPr lang="en-US" dirty="0"/>
              <a:t>An evolutionary process cannot work without feedback loops. When implemented at a service delivery level in organizations, Kanban, uses four specific practices for feedback: </a:t>
            </a:r>
            <a:r>
              <a:rPr lang="en-US" b="1" dirty="0"/>
              <a:t>the standup meeting; the service delivery review; the operations review; and the risk review. </a:t>
            </a:r>
          </a:p>
          <a:p>
            <a:r>
              <a:rPr lang="en-US" dirty="0"/>
              <a:t>The purpose of feedback loops is to be able to compare expected outcomes with actual outcomes and make adjustments. Specifically, we want to make process and policy adjustments as a result of the feedback and understanding the current outcomes in comparison with our expectations or desires.</a:t>
            </a:r>
          </a:p>
          <a:p>
            <a:endParaRPr lang="en-US" dirty="0"/>
          </a:p>
          <a:p>
            <a:r>
              <a:rPr lang="en-US" b="1" dirty="0"/>
              <a:t>Improve Collaboratively, Evolve Experimentally (using models/scientific method)</a:t>
            </a:r>
            <a:endParaRPr lang="en-US" dirty="0"/>
          </a:p>
          <a:p>
            <a:r>
              <a:rPr lang="en-US" dirty="0"/>
              <a:t>It is the WIP limit that ultimately stimulates conversations about process problems. Things which impede flow, or introduce perturbations that mean flow is inconsistent or ragged, often result in a challenge to the WIP limit. The team has the option to break the limit, ignore the problem and carry on, or to face up to the issue, discuss it and suggest a change.</a:t>
            </a:r>
          </a:p>
          <a:p>
            <a:r>
              <a:rPr lang="en-US" dirty="0"/>
              <a:t> When teams have a shared understanding of theories about work, workflow, process, and risk, they are more likely to be able to build a shared comprehension of a problem and suggest improvement actions which can be agreed by consensus.</a:t>
            </a:r>
          </a:p>
        </p:txBody>
      </p:sp>
      <p:sp>
        <p:nvSpPr>
          <p:cNvPr id="4" name="Slide Number Placeholder 3"/>
          <p:cNvSpPr>
            <a:spLocks noGrp="1"/>
          </p:cNvSpPr>
          <p:nvPr>
            <p:ph type="sldNum" sz="quarter" idx="10"/>
          </p:nvPr>
        </p:nvSpPr>
        <p:spPr/>
        <p:txBody>
          <a:bodyPr/>
          <a:lstStyle/>
          <a:p>
            <a:fld id="{62C9B6D8-B238-4432-9C67-82DF5A2C608A}" type="slidenum">
              <a:rPr lang="en-US" smtClean="0"/>
              <a:t>12</a:t>
            </a:fld>
            <a:endParaRPr lang="en-US"/>
          </a:p>
        </p:txBody>
      </p:sp>
    </p:spTree>
    <p:extLst>
      <p:ext uri="{BB962C8B-B14F-4D97-AF65-F5344CB8AC3E}">
        <p14:creationId xmlns:p14="http://schemas.microsoft.com/office/powerpoint/2010/main" val="4092971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8C01FF0-0609-814A-8193-9D60CCDB2A08}"/>
              </a:ext>
            </a:extLst>
          </p:cNvPr>
          <p:cNvSpPr>
            <a:spLocks noGrp="1"/>
          </p:cNvSpPr>
          <p:nvPr>
            <p:ph type="ctrTitle" hasCustomPrompt="1"/>
          </p:nvPr>
        </p:nvSpPr>
        <p:spPr>
          <a:xfrm>
            <a:off x="6207617" y="2468820"/>
            <a:ext cx="5003444" cy="1133218"/>
          </a:xfrm>
          <a:prstGeom prst="rect">
            <a:avLst/>
          </a:prstGeom>
        </p:spPr>
        <p:txBody>
          <a:bodyPr anchor="b">
            <a:noAutofit/>
          </a:bodyPr>
          <a:lstStyle>
            <a:lvl1pPr algn="l">
              <a:defRPr sz="4800" b="1">
                <a:solidFill>
                  <a:schemeClr val="bg1"/>
                </a:solidFill>
                <a:latin typeface="+mn-lt"/>
              </a:defRPr>
            </a:lvl1pPr>
          </a:lstStyle>
          <a:p>
            <a:r>
              <a:rPr lang="en-US" dirty="0"/>
              <a:t>CLICK TO EDIT</a:t>
            </a:r>
          </a:p>
        </p:txBody>
      </p:sp>
      <p:sp>
        <p:nvSpPr>
          <p:cNvPr id="8" name="Subtitle 2">
            <a:extLst>
              <a:ext uri="{FF2B5EF4-FFF2-40B4-BE49-F238E27FC236}">
                <a16:creationId xmlns:a16="http://schemas.microsoft.com/office/drawing/2014/main" id="{1D58510F-4141-3643-9C7F-B7CAA57BC535}"/>
              </a:ext>
            </a:extLst>
          </p:cNvPr>
          <p:cNvSpPr>
            <a:spLocks noGrp="1"/>
          </p:cNvSpPr>
          <p:nvPr>
            <p:ph type="subTitle" idx="1" hasCustomPrompt="1"/>
          </p:nvPr>
        </p:nvSpPr>
        <p:spPr>
          <a:xfrm>
            <a:off x="6207616" y="3666432"/>
            <a:ext cx="4900413" cy="1655762"/>
          </a:xfrm>
          <a:prstGeom prst="rect">
            <a:avLst/>
          </a:prstGeom>
        </p:spPr>
        <p:txBody>
          <a:bodyPr>
            <a:norm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p>
        </p:txBody>
      </p:sp>
      <p:cxnSp>
        <p:nvCxnSpPr>
          <p:cNvPr id="9" name="Straight Connector 8">
            <a:extLst>
              <a:ext uri="{FF2B5EF4-FFF2-40B4-BE49-F238E27FC236}">
                <a16:creationId xmlns:a16="http://schemas.microsoft.com/office/drawing/2014/main" id="{2F822E74-FE4D-5746-B631-4A5D0A291612}"/>
              </a:ext>
            </a:extLst>
          </p:cNvPr>
          <p:cNvCxnSpPr>
            <a:cxnSpLocks/>
          </p:cNvCxnSpPr>
          <p:nvPr userDrawn="1"/>
        </p:nvCxnSpPr>
        <p:spPr>
          <a:xfrm>
            <a:off x="6323527" y="3538050"/>
            <a:ext cx="4784502" cy="0"/>
          </a:xfrm>
          <a:prstGeom prst="line">
            <a:avLst/>
          </a:prstGeom>
          <a:ln w="34925">
            <a:solidFill>
              <a:srgbClr val="E04E3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3029516-49C9-4741-8928-BB711A972A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6432" y="2551514"/>
            <a:ext cx="2446087" cy="1539909"/>
          </a:xfrm>
          <a:prstGeom prst="rect">
            <a:avLst/>
          </a:prstGeom>
        </p:spPr>
      </p:pic>
    </p:spTree>
    <p:extLst>
      <p:ext uri="{BB962C8B-B14F-4D97-AF65-F5344CB8AC3E}">
        <p14:creationId xmlns:p14="http://schemas.microsoft.com/office/powerpoint/2010/main" val="4441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ed Slide - 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1971-EB9F-8A45-8F32-82EA662B698A}"/>
              </a:ext>
            </a:extLst>
          </p:cNvPr>
          <p:cNvSpPr>
            <a:spLocks noGrp="1"/>
          </p:cNvSpPr>
          <p:nvPr>
            <p:ph type="title" hasCustomPrompt="1"/>
          </p:nvPr>
        </p:nvSpPr>
        <p:spPr>
          <a:xfrm>
            <a:off x="838200" y="689020"/>
            <a:ext cx="10515600" cy="830688"/>
          </a:xfrm>
          <a:prstGeom prst="rect">
            <a:avLst/>
          </a:prstGeom>
        </p:spPr>
        <p:txBody>
          <a:bodyPr/>
          <a:lstStyle>
            <a:lvl1pPr>
              <a:defRPr sz="4000" b="1" u="sng">
                <a:solidFill>
                  <a:schemeClr val="bg1"/>
                </a:solidFill>
                <a:latin typeface="Calibri" panose="020F0502020204030204" pitchFamily="34" charset="0"/>
                <a:cs typeface="Calibri" panose="020F0502020204030204" pitchFamily="34" charset="0"/>
              </a:defRPr>
            </a:lvl1pPr>
          </a:lstStyle>
          <a:p>
            <a:r>
              <a:rPr lang="en-US" dirty="0"/>
              <a:t>CLICK TO EDIT</a:t>
            </a:r>
          </a:p>
        </p:txBody>
      </p:sp>
      <p:sp>
        <p:nvSpPr>
          <p:cNvPr id="3" name="Content Placeholder 2">
            <a:extLst>
              <a:ext uri="{FF2B5EF4-FFF2-40B4-BE49-F238E27FC236}">
                <a16:creationId xmlns:a16="http://schemas.microsoft.com/office/drawing/2014/main" id="{74030B52-C4DF-824E-84E2-E5D26479B179}"/>
              </a:ext>
            </a:extLst>
          </p:cNvPr>
          <p:cNvSpPr>
            <a:spLocks noGrp="1"/>
          </p:cNvSpPr>
          <p:nvPr>
            <p:ph idx="1"/>
          </p:nvPr>
        </p:nvSpPr>
        <p:spPr>
          <a:xfrm>
            <a:off x="838200" y="1825625"/>
            <a:ext cx="10515600" cy="3628578"/>
          </a:xfrm>
          <a:prstGeom prst="rect">
            <a:avLst/>
          </a:prstGeom>
        </p:spPr>
        <p:txBody>
          <a:bodyPr/>
          <a:lstStyle>
            <a:lvl1pPr marL="0" indent="0" algn="l">
              <a:buNone/>
              <a:defRPr>
                <a:solidFill>
                  <a:schemeClr val="bg1"/>
                </a:solidFill>
              </a:defRPr>
            </a:lvl1pPr>
            <a:lvl2pPr marL="457200" indent="0" algn="l">
              <a:buNone/>
              <a:defRPr>
                <a:solidFill>
                  <a:schemeClr val="bg1"/>
                </a:solidFill>
              </a:defRPr>
            </a:lvl2pPr>
            <a:lvl3pPr marL="914400" indent="0" algn="l">
              <a:buNone/>
              <a:defRPr>
                <a:solidFill>
                  <a:schemeClr val="bg1"/>
                </a:solidFill>
              </a:defRPr>
            </a:lvl3pPr>
            <a:lvl4pPr marL="1371600" indent="0" algn="l">
              <a:buNone/>
              <a:defRPr>
                <a:solidFill>
                  <a:schemeClr val="bg1"/>
                </a:solidFill>
              </a:defRPr>
            </a:lvl4pPr>
            <a:lvl5pPr marL="1828800" indent="0" algn="l">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070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Slide - Text Only">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0947903-E5FF-A548-8143-4443C44D3EA6}"/>
              </a:ext>
            </a:extLst>
          </p:cNvPr>
          <p:cNvSpPr>
            <a:spLocks noGrp="1"/>
          </p:cNvSpPr>
          <p:nvPr>
            <p:ph idx="1"/>
          </p:nvPr>
        </p:nvSpPr>
        <p:spPr>
          <a:xfrm>
            <a:off x="838200" y="1825625"/>
            <a:ext cx="10515600" cy="3628578"/>
          </a:xfrm>
          <a:prstGeom prst="rect">
            <a:avLst/>
          </a:prstGeom>
        </p:spPr>
        <p:txBody>
          <a:bodyPr/>
          <a:lstStyle>
            <a:lvl1pPr marL="0" indent="0" algn="l">
              <a:buNone/>
              <a:defRPr>
                <a:solidFill>
                  <a:srgbClr val="B1B1B1"/>
                </a:solidFill>
              </a:defRPr>
            </a:lvl1pPr>
            <a:lvl2pPr marL="457200" indent="0" algn="l">
              <a:buNone/>
              <a:defRPr>
                <a:solidFill>
                  <a:srgbClr val="B1B1B1"/>
                </a:solidFill>
              </a:defRPr>
            </a:lvl2pPr>
            <a:lvl3pPr marL="914400" indent="0" algn="l">
              <a:buNone/>
              <a:defRPr>
                <a:solidFill>
                  <a:srgbClr val="B1B1B1"/>
                </a:solidFill>
              </a:defRPr>
            </a:lvl3pPr>
            <a:lvl4pPr marL="1371600" indent="0" algn="l">
              <a:buNone/>
              <a:defRPr>
                <a:solidFill>
                  <a:srgbClr val="B1B1B1"/>
                </a:solidFill>
              </a:defRPr>
            </a:lvl4pPr>
            <a:lvl5pPr marL="1828800" indent="0" algn="l">
              <a:buNone/>
              <a:defRPr>
                <a:solidFill>
                  <a:srgbClr val="B1B1B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E99298EF-9F03-0A46-9728-ABF134225D1D}"/>
              </a:ext>
            </a:extLst>
          </p:cNvPr>
          <p:cNvSpPr>
            <a:spLocks noGrp="1"/>
          </p:cNvSpPr>
          <p:nvPr>
            <p:ph type="title" hasCustomPrompt="1"/>
          </p:nvPr>
        </p:nvSpPr>
        <p:spPr>
          <a:xfrm>
            <a:off x="838200" y="689020"/>
            <a:ext cx="10515600" cy="830688"/>
          </a:xfrm>
          <a:prstGeom prst="rect">
            <a:avLst/>
          </a:prstGeom>
        </p:spPr>
        <p:txBody>
          <a:bodyPr/>
          <a:lstStyle>
            <a:lvl1pPr>
              <a:defRPr sz="4000" b="1" u="sng">
                <a:solidFill>
                  <a:srgbClr val="B1B1B1"/>
                </a:solidFill>
                <a:latin typeface="Calibri" panose="020F0502020204030204" pitchFamily="34" charset="0"/>
                <a:cs typeface="Calibri" panose="020F0502020204030204" pitchFamily="34" charset="0"/>
              </a:defRPr>
            </a:lvl1pPr>
          </a:lstStyle>
          <a:p>
            <a:r>
              <a:rPr lang="en-US" dirty="0"/>
              <a:t>CLICK TO EDIT</a:t>
            </a:r>
          </a:p>
        </p:txBody>
      </p:sp>
    </p:spTree>
    <p:extLst>
      <p:ext uri="{BB962C8B-B14F-4D97-AF65-F5344CB8AC3E}">
        <p14:creationId xmlns:p14="http://schemas.microsoft.com/office/powerpoint/2010/main" val="372972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Slid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265865D-3237-684B-8CD5-ACE4B2BBC30C}"/>
              </a:ext>
            </a:extLst>
          </p:cNvPr>
          <p:cNvSpPr>
            <a:spLocks noGrp="1"/>
          </p:cNvSpPr>
          <p:nvPr>
            <p:ph type="pic" sz="quarter" idx="10"/>
          </p:nvPr>
        </p:nvSpPr>
        <p:spPr>
          <a:xfrm>
            <a:off x="924338" y="1873719"/>
            <a:ext cx="4937063" cy="3362602"/>
          </a:xfrm>
          <a:prstGeom prst="rect">
            <a:avLst/>
          </a:prstGeom>
          <a:blipFill>
            <a:blip r:embed="rId2"/>
            <a:stretch>
              <a:fillRect/>
            </a:stretch>
          </a:blipFill>
        </p:spPr>
        <p:txBody>
          <a:bodyPr/>
          <a:lstStyle>
            <a:lvl1pPr marL="0" indent="0">
              <a:buNone/>
              <a:defRPr/>
            </a:lvl1pPr>
          </a:lstStyle>
          <a:p>
            <a:endParaRPr lang="en-US" dirty="0"/>
          </a:p>
        </p:txBody>
      </p:sp>
      <p:sp>
        <p:nvSpPr>
          <p:cNvPr id="7" name="Content Placeholder 2">
            <a:extLst>
              <a:ext uri="{FF2B5EF4-FFF2-40B4-BE49-F238E27FC236}">
                <a16:creationId xmlns:a16="http://schemas.microsoft.com/office/drawing/2014/main" id="{FA8BDC59-D1C9-F94F-9344-FABBF663AE73}"/>
              </a:ext>
            </a:extLst>
          </p:cNvPr>
          <p:cNvSpPr>
            <a:spLocks noGrp="1"/>
          </p:cNvSpPr>
          <p:nvPr>
            <p:ph idx="1"/>
          </p:nvPr>
        </p:nvSpPr>
        <p:spPr>
          <a:xfrm>
            <a:off x="6032090" y="1873719"/>
            <a:ext cx="5321710" cy="3362602"/>
          </a:xfrm>
          <a:prstGeom prst="rect">
            <a:avLst/>
          </a:prstGeom>
        </p:spPr>
        <p:txBody>
          <a:bodyPr/>
          <a:lstStyle>
            <a:lvl1pPr marL="0" indent="0" algn="l">
              <a:buNone/>
              <a:defRPr>
                <a:solidFill>
                  <a:srgbClr val="B1B1B1"/>
                </a:solidFill>
              </a:defRPr>
            </a:lvl1pPr>
            <a:lvl2pPr marL="457200" indent="0" algn="l">
              <a:buNone/>
              <a:defRPr>
                <a:solidFill>
                  <a:srgbClr val="B1B1B1"/>
                </a:solidFill>
              </a:defRPr>
            </a:lvl2pPr>
            <a:lvl3pPr marL="914400" indent="0" algn="l">
              <a:buNone/>
              <a:defRPr>
                <a:solidFill>
                  <a:srgbClr val="B1B1B1"/>
                </a:solidFill>
              </a:defRPr>
            </a:lvl3pPr>
            <a:lvl4pPr marL="1371600" indent="0" algn="l">
              <a:buNone/>
              <a:defRPr>
                <a:solidFill>
                  <a:srgbClr val="B1B1B1"/>
                </a:solidFill>
              </a:defRPr>
            </a:lvl4pPr>
            <a:lvl5pPr marL="1828800" indent="0" algn="l">
              <a:buNone/>
              <a:defRPr>
                <a:solidFill>
                  <a:srgbClr val="B1B1B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a:extLst>
              <a:ext uri="{FF2B5EF4-FFF2-40B4-BE49-F238E27FC236}">
                <a16:creationId xmlns:a16="http://schemas.microsoft.com/office/drawing/2014/main" id="{CF4D9868-45B0-DB4B-9EBF-E85AD7AE90FD}"/>
              </a:ext>
            </a:extLst>
          </p:cNvPr>
          <p:cNvSpPr>
            <a:spLocks noGrp="1"/>
          </p:cNvSpPr>
          <p:nvPr>
            <p:ph type="title" hasCustomPrompt="1"/>
          </p:nvPr>
        </p:nvSpPr>
        <p:spPr>
          <a:xfrm>
            <a:off x="838200" y="689020"/>
            <a:ext cx="10515600" cy="830688"/>
          </a:xfrm>
          <a:prstGeom prst="rect">
            <a:avLst/>
          </a:prstGeom>
        </p:spPr>
        <p:txBody>
          <a:bodyPr/>
          <a:lstStyle>
            <a:lvl1pPr>
              <a:defRPr sz="4000" b="1" u="sng">
                <a:solidFill>
                  <a:srgbClr val="B1B1B1"/>
                </a:solidFill>
                <a:latin typeface="Calibri" panose="020F0502020204030204" pitchFamily="34" charset="0"/>
                <a:cs typeface="Calibri" panose="020F0502020204030204" pitchFamily="34" charset="0"/>
              </a:defRPr>
            </a:lvl1pPr>
          </a:lstStyle>
          <a:p>
            <a:r>
              <a:rPr lang="en-US" dirty="0"/>
              <a:t>CLICK TO EDIT</a:t>
            </a:r>
          </a:p>
        </p:txBody>
      </p:sp>
    </p:spTree>
    <p:extLst>
      <p:ext uri="{BB962C8B-B14F-4D97-AF65-F5344CB8AC3E}">
        <p14:creationId xmlns:p14="http://schemas.microsoft.com/office/powerpoint/2010/main" val="347605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Slide - Tabl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9561EB-8C3B-4B40-9884-BAB01126217E}"/>
              </a:ext>
            </a:extLst>
          </p:cNvPr>
          <p:cNvSpPr>
            <a:spLocks noGrp="1"/>
          </p:cNvSpPr>
          <p:nvPr>
            <p:ph type="title" hasCustomPrompt="1"/>
          </p:nvPr>
        </p:nvSpPr>
        <p:spPr>
          <a:xfrm>
            <a:off x="838200" y="689020"/>
            <a:ext cx="10515600" cy="830688"/>
          </a:xfrm>
          <a:prstGeom prst="rect">
            <a:avLst/>
          </a:prstGeom>
        </p:spPr>
        <p:txBody>
          <a:bodyPr/>
          <a:lstStyle>
            <a:lvl1pPr>
              <a:defRPr sz="4000" b="1" u="sng">
                <a:solidFill>
                  <a:srgbClr val="B1B1B1"/>
                </a:solidFill>
                <a:latin typeface="Calibri" panose="020F0502020204030204" pitchFamily="34" charset="0"/>
                <a:cs typeface="Calibri" panose="020F0502020204030204" pitchFamily="34" charset="0"/>
              </a:defRPr>
            </a:lvl1pPr>
          </a:lstStyle>
          <a:p>
            <a:r>
              <a:rPr lang="en-US" dirty="0"/>
              <a:t>CLICK TO EDIT</a:t>
            </a:r>
          </a:p>
        </p:txBody>
      </p:sp>
    </p:spTree>
    <p:extLst>
      <p:ext uri="{BB962C8B-B14F-4D97-AF65-F5344CB8AC3E}">
        <p14:creationId xmlns:p14="http://schemas.microsoft.com/office/powerpoint/2010/main" val="173364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 Pag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5B956C-C682-224B-9466-11F529840A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5200" y="5558400"/>
            <a:ext cx="1411233" cy="888428"/>
          </a:xfrm>
          <a:prstGeom prst="rect">
            <a:avLst/>
          </a:prstGeom>
        </p:spPr>
      </p:pic>
      <p:pic>
        <p:nvPicPr>
          <p:cNvPr id="10" name="Picture 9">
            <a:extLst>
              <a:ext uri="{FF2B5EF4-FFF2-40B4-BE49-F238E27FC236}">
                <a16:creationId xmlns:a16="http://schemas.microsoft.com/office/drawing/2014/main" id="{4183CF51-2996-1E4F-8BC6-7CCD2DC6AA1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7471" y="5279385"/>
            <a:ext cx="634592" cy="1155799"/>
          </a:xfrm>
          <a:prstGeom prst="rect">
            <a:avLst/>
          </a:prstGeom>
        </p:spPr>
      </p:pic>
      <p:sp>
        <p:nvSpPr>
          <p:cNvPr id="11" name="Subtitle 2">
            <a:extLst>
              <a:ext uri="{FF2B5EF4-FFF2-40B4-BE49-F238E27FC236}">
                <a16:creationId xmlns:a16="http://schemas.microsoft.com/office/drawing/2014/main" id="{825849B1-6159-514B-8D67-94F165B09F55}"/>
              </a:ext>
            </a:extLst>
          </p:cNvPr>
          <p:cNvSpPr txBox="1">
            <a:spLocks/>
          </p:cNvSpPr>
          <p:nvPr userDrawn="1"/>
        </p:nvSpPr>
        <p:spPr>
          <a:xfrm>
            <a:off x="1314" y="2601310"/>
            <a:ext cx="12192000" cy="126386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AU" sz="2800" kern="1200" dirty="0" smtClean="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spcAft>
                <a:spcPts val="100"/>
              </a:spcAft>
            </a:pPr>
            <a:r>
              <a:rPr lang="en-AU" sz="2000" b="1" dirty="0">
                <a:solidFill>
                  <a:srgbClr val="FFFFFF"/>
                </a:solidFill>
                <a:latin typeface="Calibri" panose="020F0502020204030204" pitchFamily="34" charset="0"/>
                <a:cs typeface="Calibri" panose="020F0502020204030204" pitchFamily="34" charset="0"/>
              </a:rPr>
              <a:t>developing tomorrow’s technology</a:t>
            </a:r>
            <a:br>
              <a:rPr lang="en-AU" dirty="0">
                <a:solidFill>
                  <a:srgbClr val="FFFFFF"/>
                </a:solidFill>
                <a:latin typeface="Calibri" panose="020F0502020204030204" pitchFamily="34" charset="0"/>
                <a:cs typeface="Calibri" panose="020F0502020204030204" pitchFamily="34" charset="0"/>
              </a:rPr>
            </a:br>
            <a:r>
              <a:rPr lang="en-AU" sz="1800" dirty="0">
                <a:solidFill>
                  <a:srgbClr val="FFFFFF"/>
                </a:solidFill>
                <a:latin typeface="+mj-lt"/>
                <a:cs typeface="Calibri" panose="020F0502020204030204" pitchFamily="34" charset="0"/>
              </a:rPr>
              <a:t>MELBOURNE | STOCKHOLM | HO CHI MINH CITY | ROME | SAN JOSE</a:t>
            </a:r>
            <a:br>
              <a:rPr lang="en-AU" dirty="0">
                <a:solidFill>
                  <a:srgbClr val="FFFFFF"/>
                </a:solidFill>
                <a:latin typeface="Calibri" panose="020F0502020204030204" pitchFamily="34" charset="0"/>
                <a:cs typeface="Calibri" panose="020F0502020204030204" pitchFamily="34" charset="0"/>
              </a:rPr>
            </a:br>
            <a:r>
              <a:rPr lang="en-AU" sz="2000" b="1" dirty="0">
                <a:solidFill>
                  <a:srgbClr val="F0533F"/>
                </a:solidFill>
                <a:latin typeface="Calibri" panose="020F0502020204030204" pitchFamily="34" charset="0"/>
                <a:cs typeface="Calibri" panose="020F0502020204030204" pitchFamily="34" charset="0"/>
              </a:rPr>
              <a:t>dektechnologies.com</a:t>
            </a:r>
          </a:p>
        </p:txBody>
      </p:sp>
      <p:cxnSp>
        <p:nvCxnSpPr>
          <p:cNvPr id="12" name="Straight Connector 11">
            <a:extLst>
              <a:ext uri="{FF2B5EF4-FFF2-40B4-BE49-F238E27FC236}">
                <a16:creationId xmlns:a16="http://schemas.microsoft.com/office/drawing/2014/main" id="{BCF4C230-6CC9-0644-BAB9-6DE103757B18}"/>
              </a:ext>
            </a:extLst>
          </p:cNvPr>
          <p:cNvCxnSpPr>
            <a:cxnSpLocks/>
          </p:cNvCxnSpPr>
          <p:nvPr userDrawn="1"/>
        </p:nvCxnSpPr>
        <p:spPr>
          <a:xfrm>
            <a:off x="2930744" y="3151797"/>
            <a:ext cx="633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1D7F0C-FEE7-9B40-81A7-630BBAE9DD72}"/>
              </a:ext>
            </a:extLst>
          </p:cNvPr>
          <p:cNvCxnSpPr>
            <a:cxnSpLocks/>
          </p:cNvCxnSpPr>
          <p:nvPr userDrawn="1"/>
        </p:nvCxnSpPr>
        <p:spPr>
          <a:xfrm>
            <a:off x="2930744" y="3540682"/>
            <a:ext cx="633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127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914903"/>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6A7336-5686-CA43-9AFC-87B1F41E283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55015" y="5559585"/>
            <a:ext cx="1403350" cy="883465"/>
          </a:xfrm>
          <a:prstGeom prst="rect">
            <a:avLst/>
          </a:prstGeom>
        </p:spPr>
      </p:pic>
    </p:spTree>
    <p:extLst>
      <p:ext uri="{BB962C8B-B14F-4D97-AF65-F5344CB8AC3E}">
        <p14:creationId xmlns:p14="http://schemas.microsoft.com/office/powerpoint/2010/main" val="1663279734"/>
      </p:ext>
    </p:extLst>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A4E7F5-FAA7-874A-8802-A9B540E9968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553637" y="5557345"/>
            <a:ext cx="1406910" cy="885706"/>
          </a:xfrm>
          <a:prstGeom prst="rect">
            <a:avLst/>
          </a:prstGeom>
        </p:spPr>
      </p:pic>
    </p:spTree>
    <p:extLst>
      <p:ext uri="{BB962C8B-B14F-4D97-AF65-F5344CB8AC3E}">
        <p14:creationId xmlns:p14="http://schemas.microsoft.com/office/powerpoint/2010/main" val="2907639771"/>
      </p:ext>
    </p:extLst>
  </p:cSld>
  <p:clrMap bg1="lt1" tx1="dk1" bg2="lt2" tx2="dk2" accent1="accent1" accent2="accent2" accent3="accent3" accent4="accent4" accent5="accent5" accent6="accent6" hlink="hlink" folHlink="folHlink"/>
  <p:sldLayoutIdLst>
    <p:sldLayoutId id="2147483654" r:id="rId1"/>
    <p:sldLayoutId id="2147483656"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92318"/>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0762-FACF-1648-BBAC-06D0E089E598}"/>
              </a:ext>
            </a:extLst>
          </p:cNvPr>
          <p:cNvSpPr>
            <a:spLocks noGrp="1"/>
          </p:cNvSpPr>
          <p:nvPr>
            <p:ph type="ctrTitle"/>
          </p:nvPr>
        </p:nvSpPr>
        <p:spPr>
          <a:xfrm>
            <a:off x="6207615" y="2210540"/>
            <a:ext cx="5235701" cy="1391498"/>
          </a:xfrm>
        </p:spPr>
        <p:txBody>
          <a:bodyPr/>
          <a:lstStyle/>
          <a:p>
            <a:r>
              <a:rPr lang="en-US" sz="4000" dirty="0"/>
              <a:t>Sixteen Team Kick-off</a:t>
            </a:r>
          </a:p>
        </p:txBody>
      </p:sp>
      <p:sp>
        <p:nvSpPr>
          <p:cNvPr id="5" name="Subtitle 4">
            <a:extLst>
              <a:ext uri="{FF2B5EF4-FFF2-40B4-BE49-F238E27FC236}">
                <a16:creationId xmlns:a16="http://schemas.microsoft.com/office/drawing/2014/main" id="{2462A268-3F5F-4FA9-8D18-9C34050BCCEE}"/>
              </a:ext>
            </a:extLst>
          </p:cNvPr>
          <p:cNvSpPr>
            <a:spLocks noGrp="1"/>
          </p:cNvSpPr>
          <p:nvPr>
            <p:ph type="subTitle" idx="1"/>
          </p:nvPr>
        </p:nvSpPr>
        <p:spPr>
          <a:xfrm>
            <a:off x="9135122" y="3666432"/>
            <a:ext cx="1972907" cy="372908"/>
          </a:xfrm>
        </p:spPr>
        <p:txBody>
          <a:bodyPr>
            <a:normAutofit fontScale="70000" lnSpcReduction="20000"/>
          </a:bodyPr>
          <a:lstStyle/>
          <a:p>
            <a:r>
              <a:rPr lang="en-US" dirty="0"/>
              <a:t>October 1</a:t>
            </a:r>
            <a:r>
              <a:rPr lang="en-US" baseline="30000" dirty="0"/>
              <a:t>st</a:t>
            </a:r>
            <a:r>
              <a:rPr lang="en-US" dirty="0"/>
              <a:t>, 2018</a:t>
            </a:r>
          </a:p>
        </p:txBody>
      </p:sp>
    </p:spTree>
    <p:extLst>
      <p:ext uri="{BB962C8B-B14F-4D97-AF65-F5344CB8AC3E}">
        <p14:creationId xmlns:p14="http://schemas.microsoft.com/office/powerpoint/2010/main" val="2870373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30C07-6A15-45C0-94D1-9B413060F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054" y="807868"/>
            <a:ext cx="7288458" cy="4722921"/>
          </a:xfrm>
          <a:prstGeom prst="rect">
            <a:avLst/>
          </a:prstGeom>
        </p:spPr>
      </p:pic>
    </p:spTree>
    <p:extLst>
      <p:ext uri="{BB962C8B-B14F-4D97-AF65-F5344CB8AC3E}">
        <p14:creationId xmlns:p14="http://schemas.microsoft.com/office/powerpoint/2010/main" val="378394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C2BCAD0-1DE8-47F2-9884-059B17F8A7EF}"/>
              </a:ext>
            </a:extLst>
          </p:cNvPr>
          <p:cNvSpPr txBox="1">
            <a:spLocks/>
          </p:cNvSpPr>
          <p:nvPr/>
        </p:nvSpPr>
        <p:spPr>
          <a:xfrm>
            <a:off x="1230527" y="259313"/>
            <a:ext cx="9098461" cy="1058587"/>
          </a:xfrm>
          <a:prstGeom prst="rect">
            <a:avLst/>
          </a:prstGeom>
        </p:spPr>
        <p:txBody>
          <a:bodyPr anchor="ctr"/>
          <a:lstStyle>
            <a:lvl1pPr algn="l" defTabSz="1008126" rtl="0" eaLnBrk="1" latinLnBrk="0" hangingPunct="1">
              <a:lnSpc>
                <a:spcPct val="90000"/>
              </a:lnSpc>
              <a:spcBef>
                <a:spcPct val="0"/>
              </a:spcBef>
              <a:buNone/>
              <a:defRPr sz="4000" b="1" kern="1200">
                <a:solidFill>
                  <a:schemeClr val="bg1"/>
                </a:solidFill>
                <a:latin typeface="Sawasdee" panose="02000503000000000000" pitchFamily="2" charset="-34"/>
                <a:ea typeface="+mj-ea"/>
                <a:cs typeface="Sawasdee" panose="02000503000000000000" pitchFamily="2" charset="-34"/>
              </a:defRPr>
            </a:lvl1pPr>
          </a:lstStyle>
          <a:p>
            <a:pPr defTabSz="914370">
              <a:defRPr/>
            </a:pPr>
            <a:r>
              <a:rPr lang="sv-SE" sz="3600" dirty="0">
                <a:solidFill>
                  <a:schemeClr val="tx1"/>
                </a:solidFill>
                <a:latin typeface="+mn-lt"/>
                <a:ea typeface="+mn-ea"/>
                <a:cs typeface="+mn-cs"/>
              </a:rPr>
              <a:t>THE KANBAN CORE PRACTICES</a:t>
            </a:r>
            <a:endParaRPr lang="en-US" sz="3600" dirty="0">
              <a:solidFill>
                <a:schemeClr val="tx1"/>
              </a:solidFill>
              <a:latin typeface="+mn-lt"/>
              <a:ea typeface="+mn-ea"/>
              <a:cs typeface="+mn-cs"/>
            </a:endParaRPr>
          </a:p>
        </p:txBody>
      </p:sp>
      <p:sp>
        <p:nvSpPr>
          <p:cNvPr id="5" name="Rectangle 4">
            <a:extLst>
              <a:ext uri="{FF2B5EF4-FFF2-40B4-BE49-F238E27FC236}">
                <a16:creationId xmlns:a16="http://schemas.microsoft.com/office/drawing/2014/main" id="{A81FCCA7-7B20-4390-BB2F-D4B91BF5D5E0}"/>
              </a:ext>
            </a:extLst>
          </p:cNvPr>
          <p:cNvSpPr/>
          <p:nvPr/>
        </p:nvSpPr>
        <p:spPr>
          <a:xfrm>
            <a:off x="1090568" y="1680200"/>
            <a:ext cx="10380072" cy="461665"/>
          </a:xfrm>
          <a:prstGeom prst="rect">
            <a:avLst/>
          </a:prstGeom>
        </p:spPr>
        <p:txBody>
          <a:bodyPr wrap="square">
            <a:spAutoFit/>
          </a:bodyPr>
          <a:lstStyle/>
          <a:p>
            <a:pPr lvl="0" fontAlgn="base">
              <a:spcBef>
                <a:spcPct val="20000"/>
              </a:spcBef>
              <a:spcAft>
                <a:spcPct val="0"/>
              </a:spcAft>
            </a:pPr>
            <a:r>
              <a:rPr lang="en-US" sz="2400" kern="0" dirty="0"/>
              <a:t>1. Visualize (the work, workflow and business risks)</a:t>
            </a:r>
          </a:p>
        </p:txBody>
      </p:sp>
      <p:sp>
        <p:nvSpPr>
          <p:cNvPr id="6" name="Rectangle 5">
            <a:extLst>
              <a:ext uri="{FF2B5EF4-FFF2-40B4-BE49-F238E27FC236}">
                <a16:creationId xmlns:a16="http://schemas.microsoft.com/office/drawing/2014/main" id="{231D1068-69D3-4994-A831-984AE45E8368}"/>
              </a:ext>
            </a:extLst>
          </p:cNvPr>
          <p:cNvSpPr/>
          <p:nvPr/>
        </p:nvSpPr>
        <p:spPr>
          <a:xfrm>
            <a:off x="1090568" y="2249160"/>
            <a:ext cx="10380072" cy="904863"/>
          </a:xfrm>
          <a:prstGeom prst="rect">
            <a:avLst/>
          </a:prstGeom>
        </p:spPr>
        <p:txBody>
          <a:bodyPr wrap="square">
            <a:spAutoFit/>
          </a:bodyPr>
          <a:lstStyle/>
          <a:p>
            <a:pPr lvl="0" fontAlgn="base">
              <a:spcBef>
                <a:spcPct val="20000"/>
              </a:spcBef>
              <a:spcAft>
                <a:spcPct val="0"/>
              </a:spcAft>
            </a:pPr>
            <a:r>
              <a:rPr lang="en-US" sz="2400" kern="0" dirty="0"/>
              <a:t>2. Limit WIP</a:t>
            </a:r>
          </a:p>
          <a:p>
            <a:pPr lvl="0" fontAlgn="base">
              <a:spcBef>
                <a:spcPct val="20000"/>
              </a:spcBef>
              <a:spcAft>
                <a:spcPct val="0"/>
              </a:spcAft>
            </a:pPr>
            <a:endParaRPr lang="en-US" sz="2400" kern="0" dirty="0"/>
          </a:p>
        </p:txBody>
      </p:sp>
      <p:sp>
        <p:nvSpPr>
          <p:cNvPr id="7" name="Rectangle 6">
            <a:extLst>
              <a:ext uri="{FF2B5EF4-FFF2-40B4-BE49-F238E27FC236}">
                <a16:creationId xmlns:a16="http://schemas.microsoft.com/office/drawing/2014/main" id="{B96301D0-DC25-40D6-A765-E8F7C3CDD1AA}"/>
              </a:ext>
            </a:extLst>
          </p:cNvPr>
          <p:cNvSpPr/>
          <p:nvPr/>
        </p:nvSpPr>
        <p:spPr>
          <a:xfrm>
            <a:off x="1090568" y="2818120"/>
            <a:ext cx="10380072" cy="461665"/>
          </a:xfrm>
          <a:prstGeom prst="rect">
            <a:avLst/>
          </a:prstGeom>
        </p:spPr>
        <p:txBody>
          <a:bodyPr wrap="square">
            <a:spAutoFit/>
          </a:bodyPr>
          <a:lstStyle/>
          <a:p>
            <a:pPr lvl="0" fontAlgn="base">
              <a:spcBef>
                <a:spcPct val="20000"/>
              </a:spcBef>
              <a:spcAft>
                <a:spcPct val="0"/>
              </a:spcAft>
            </a:pPr>
            <a:r>
              <a:rPr lang="en-US" sz="2400" dirty="0"/>
              <a:t>3. Manage Flow</a:t>
            </a:r>
            <a:endParaRPr lang="en-US" sz="2400" kern="0" dirty="0"/>
          </a:p>
        </p:txBody>
      </p:sp>
      <p:sp>
        <p:nvSpPr>
          <p:cNvPr id="8" name="Rectangle 7">
            <a:extLst>
              <a:ext uri="{FF2B5EF4-FFF2-40B4-BE49-F238E27FC236}">
                <a16:creationId xmlns:a16="http://schemas.microsoft.com/office/drawing/2014/main" id="{7F4B44EC-33F5-4489-9312-36CF39A43075}"/>
              </a:ext>
            </a:extLst>
          </p:cNvPr>
          <p:cNvSpPr/>
          <p:nvPr/>
        </p:nvSpPr>
        <p:spPr>
          <a:xfrm>
            <a:off x="1090568" y="3387080"/>
            <a:ext cx="10380072" cy="461665"/>
          </a:xfrm>
          <a:prstGeom prst="rect">
            <a:avLst/>
          </a:prstGeom>
        </p:spPr>
        <p:txBody>
          <a:bodyPr wrap="square">
            <a:spAutoFit/>
          </a:bodyPr>
          <a:lstStyle/>
          <a:p>
            <a:pPr lvl="0" fontAlgn="base">
              <a:spcBef>
                <a:spcPct val="20000"/>
              </a:spcBef>
              <a:spcAft>
                <a:spcPct val="0"/>
              </a:spcAft>
            </a:pPr>
            <a:r>
              <a:rPr lang="en-US" sz="2400" kern="0" dirty="0"/>
              <a:t>4. Make Process Explicit</a:t>
            </a:r>
          </a:p>
        </p:txBody>
      </p:sp>
      <p:sp>
        <p:nvSpPr>
          <p:cNvPr id="9" name="Rectangle 8">
            <a:extLst>
              <a:ext uri="{FF2B5EF4-FFF2-40B4-BE49-F238E27FC236}">
                <a16:creationId xmlns:a16="http://schemas.microsoft.com/office/drawing/2014/main" id="{96D09585-2DAD-4C93-AB82-E4FB55B14C95}"/>
              </a:ext>
            </a:extLst>
          </p:cNvPr>
          <p:cNvSpPr/>
          <p:nvPr/>
        </p:nvSpPr>
        <p:spPr>
          <a:xfrm>
            <a:off x="1090568" y="3956040"/>
            <a:ext cx="10380072" cy="461665"/>
          </a:xfrm>
          <a:prstGeom prst="rect">
            <a:avLst/>
          </a:prstGeom>
        </p:spPr>
        <p:txBody>
          <a:bodyPr wrap="square">
            <a:spAutoFit/>
          </a:bodyPr>
          <a:lstStyle/>
          <a:p>
            <a:pPr lvl="0" fontAlgn="base">
              <a:spcBef>
                <a:spcPct val="20000"/>
              </a:spcBef>
              <a:spcAft>
                <a:spcPct val="0"/>
              </a:spcAft>
            </a:pPr>
            <a:r>
              <a:rPr lang="en-US" sz="2400" kern="0" dirty="0"/>
              <a:t>5. Implement Feedback Loops (new, updated in 2014)</a:t>
            </a:r>
          </a:p>
        </p:txBody>
      </p:sp>
      <p:sp>
        <p:nvSpPr>
          <p:cNvPr id="10" name="Rectangle 9">
            <a:extLst>
              <a:ext uri="{FF2B5EF4-FFF2-40B4-BE49-F238E27FC236}">
                <a16:creationId xmlns:a16="http://schemas.microsoft.com/office/drawing/2014/main" id="{6C9942A9-4161-4B3E-B41F-47205389EA6E}"/>
              </a:ext>
            </a:extLst>
          </p:cNvPr>
          <p:cNvSpPr/>
          <p:nvPr/>
        </p:nvSpPr>
        <p:spPr>
          <a:xfrm>
            <a:off x="1090568" y="4525000"/>
            <a:ext cx="10380072" cy="830997"/>
          </a:xfrm>
          <a:prstGeom prst="rect">
            <a:avLst/>
          </a:prstGeom>
        </p:spPr>
        <p:txBody>
          <a:bodyPr wrap="square">
            <a:spAutoFit/>
          </a:bodyPr>
          <a:lstStyle/>
          <a:p>
            <a:pPr lvl="0" fontAlgn="base">
              <a:spcBef>
                <a:spcPct val="20000"/>
              </a:spcBef>
              <a:spcAft>
                <a:spcPct val="0"/>
              </a:spcAft>
            </a:pPr>
            <a:r>
              <a:rPr lang="en-US" sz="2400" kern="0" dirty="0"/>
              <a:t>6. Improve Collaboratively, Evolve Experimentally (using models &amp; the scientific method)</a:t>
            </a:r>
          </a:p>
        </p:txBody>
      </p:sp>
    </p:spTree>
    <p:extLst>
      <p:ext uri="{BB962C8B-B14F-4D97-AF65-F5344CB8AC3E}">
        <p14:creationId xmlns:p14="http://schemas.microsoft.com/office/powerpoint/2010/main" val="301904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B27392-2CB6-4A8F-B45A-894D9EB7F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825" y="1012056"/>
            <a:ext cx="7633533" cy="4295358"/>
          </a:xfrm>
          <a:prstGeom prst="rect">
            <a:avLst/>
          </a:prstGeom>
        </p:spPr>
      </p:pic>
    </p:spTree>
    <p:extLst>
      <p:ext uri="{BB962C8B-B14F-4D97-AF65-F5344CB8AC3E}">
        <p14:creationId xmlns:p14="http://schemas.microsoft.com/office/powerpoint/2010/main" val="361443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D238B8-49BD-48FA-9CAD-55494C2BACA9}"/>
              </a:ext>
            </a:extLst>
          </p:cNvPr>
          <p:cNvSpPr/>
          <p:nvPr/>
        </p:nvSpPr>
        <p:spPr>
          <a:xfrm>
            <a:off x="1548143" y="407464"/>
            <a:ext cx="8748485" cy="646331"/>
          </a:xfrm>
          <a:prstGeom prst="rect">
            <a:avLst/>
          </a:prstGeom>
        </p:spPr>
        <p:txBody>
          <a:bodyPr wrap="none">
            <a:spAutoFit/>
          </a:bodyPr>
          <a:lstStyle/>
          <a:p>
            <a:r>
              <a:rPr lang="en-US" sz="3600" b="1" dirty="0"/>
              <a:t>DETERMINE AGILE INGREDIENTS TO BE USED</a:t>
            </a:r>
          </a:p>
        </p:txBody>
      </p:sp>
      <p:sp>
        <p:nvSpPr>
          <p:cNvPr id="4" name="Rectangle 3">
            <a:extLst>
              <a:ext uri="{FF2B5EF4-FFF2-40B4-BE49-F238E27FC236}">
                <a16:creationId xmlns:a16="http://schemas.microsoft.com/office/drawing/2014/main" id="{62E4591D-5E77-44A2-AC93-E3727465EB20}"/>
              </a:ext>
            </a:extLst>
          </p:cNvPr>
          <p:cNvSpPr/>
          <p:nvPr/>
        </p:nvSpPr>
        <p:spPr>
          <a:xfrm>
            <a:off x="1548143" y="1951620"/>
            <a:ext cx="9632886" cy="3046988"/>
          </a:xfrm>
          <a:prstGeom prst="rect">
            <a:avLst/>
          </a:prstGeom>
        </p:spPr>
        <p:txBody>
          <a:bodyPr wrap="square">
            <a:spAutoFit/>
          </a:bodyPr>
          <a:lstStyle/>
          <a:p>
            <a:pPr marL="457200" indent="-457200">
              <a:buFont typeface="+mj-lt"/>
              <a:buAutoNum type="arabicPeriod"/>
            </a:pPr>
            <a:r>
              <a:rPr lang="en-US" sz="2400" dirty="0"/>
              <a:t>Sprints (if so, how long)</a:t>
            </a:r>
          </a:p>
          <a:p>
            <a:pPr marL="457200" indent="-457200">
              <a:buFont typeface="+mj-lt"/>
              <a:buAutoNum type="arabicPeriod"/>
            </a:pPr>
            <a:r>
              <a:rPr lang="en-US" sz="2400" dirty="0"/>
              <a:t>Kanban workflow</a:t>
            </a:r>
          </a:p>
          <a:p>
            <a:pPr marL="457200" indent="-457200">
              <a:buFont typeface="+mj-lt"/>
              <a:buAutoNum type="arabicPeriod"/>
            </a:pPr>
            <a:r>
              <a:rPr lang="en-US" sz="2400" dirty="0"/>
              <a:t>Explicitly limit WIP</a:t>
            </a:r>
          </a:p>
          <a:p>
            <a:pPr marL="457200" indent="-457200">
              <a:buFont typeface="+mj-lt"/>
              <a:buAutoNum type="arabicPeriod"/>
            </a:pPr>
            <a:r>
              <a:rPr lang="en-US" sz="2400" dirty="0"/>
              <a:t>Daily standup</a:t>
            </a:r>
          </a:p>
          <a:p>
            <a:pPr marL="457200" indent="-457200">
              <a:buFont typeface="+mj-lt"/>
              <a:buAutoNum type="arabicPeriod"/>
            </a:pPr>
            <a:r>
              <a:rPr lang="en-US" sz="2400" dirty="0"/>
              <a:t>Retrospectives?</a:t>
            </a:r>
          </a:p>
          <a:p>
            <a:pPr marL="457200" indent="-457200">
              <a:buFont typeface="+mj-lt"/>
              <a:buAutoNum type="arabicPeriod"/>
            </a:pPr>
            <a:r>
              <a:rPr lang="en-US" sz="2400" dirty="0"/>
              <a:t>Visual workspace</a:t>
            </a:r>
          </a:p>
          <a:p>
            <a:pPr marL="457200" indent="-457200">
              <a:buFont typeface="+mj-lt"/>
              <a:buAutoNum type="arabicPeriod"/>
            </a:pPr>
            <a:r>
              <a:rPr lang="en-US" sz="2400" dirty="0"/>
              <a:t>Measure/track velocity? cycle time? lead time?</a:t>
            </a:r>
          </a:p>
          <a:p>
            <a:pPr marL="457200" indent="-457200">
              <a:buFont typeface="+mj-lt"/>
              <a:buAutoNum type="arabicPeriod"/>
            </a:pPr>
            <a:r>
              <a:rPr lang="en-US" sz="2400" dirty="0"/>
              <a:t>Planning: Sprint planning? On demand or on a regular basis?</a:t>
            </a:r>
          </a:p>
        </p:txBody>
      </p:sp>
      <p:sp>
        <p:nvSpPr>
          <p:cNvPr id="6" name="Rectangle 5">
            <a:extLst>
              <a:ext uri="{FF2B5EF4-FFF2-40B4-BE49-F238E27FC236}">
                <a16:creationId xmlns:a16="http://schemas.microsoft.com/office/drawing/2014/main" id="{FAAEC482-4BC0-4783-9267-D9407ED813B8}"/>
              </a:ext>
            </a:extLst>
          </p:cNvPr>
          <p:cNvSpPr/>
          <p:nvPr/>
        </p:nvSpPr>
        <p:spPr>
          <a:xfrm>
            <a:off x="1548142" y="1350252"/>
            <a:ext cx="8998529" cy="369332"/>
          </a:xfrm>
          <a:prstGeom prst="rect">
            <a:avLst/>
          </a:prstGeom>
        </p:spPr>
        <p:txBody>
          <a:bodyPr wrap="square">
            <a:spAutoFit/>
          </a:bodyPr>
          <a:lstStyle/>
          <a:p>
            <a:r>
              <a:rPr lang="en-US" b="1" dirty="0"/>
              <a:t>Example of Agile ingredients that will be gone through and discussed by Team</a:t>
            </a:r>
          </a:p>
        </p:txBody>
      </p:sp>
      <p:sp>
        <p:nvSpPr>
          <p:cNvPr id="7" name="Rectangle 6">
            <a:extLst>
              <a:ext uri="{FF2B5EF4-FFF2-40B4-BE49-F238E27FC236}">
                <a16:creationId xmlns:a16="http://schemas.microsoft.com/office/drawing/2014/main" id="{0E7EE7FE-B73A-4986-A0CB-1A551261AF37}"/>
              </a:ext>
            </a:extLst>
          </p:cNvPr>
          <p:cNvSpPr/>
          <p:nvPr/>
        </p:nvSpPr>
        <p:spPr>
          <a:xfrm>
            <a:off x="1548143" y="5251978"/>
            <a:ext cx="8895640" cy="461665"/>
          </a:xfrm>
          <a:prstGeom prst="rect">
            <a:avLst/>
          </a:prstGeom>
        </p:spPr>
        <p:txBody>
          <a:bodyPr wrap="none">
            <a:spAutoFit/>
          </a:bodyPr>
          <a:lstStyle/>
          <a:p>
            <a:r>
              <a:rPr lang="en-US" sz="2400" i="1" dirty="0"/>
              <a:t>Team discusses to make decision about use/don’t use/introduce later</a:t>
            </a:r>
            <a:endParaRPr lang="en-US" sz="2400" dirty="0"/>
          </a:p>
        </p:txBody>
      </p:sp>
    </p:spTree>
    <p:extLst>
      <p:ext uri="{BB962C8B-B14F-4D97-AF65-F5344CB8AC3E}">
        <p14:creationId xmlns:p14="http://schemas.microsoft.com/office/powerpoint/2010/main" val="123164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D238B8-49BD-48FA-9CAD-55494C2BACA9}"/>
              </a:ext>
            </a:extLst>
          </p:cNvPr>
          <p:cNvSpPr/>
          <p:nvPr/>
        </p:nvSpPr>
        <p:spPr>
          <a:xfrm>
            <a:off x="1548143" y="450551"/>
            <a:ext cx="8748485" cy="646331"/>
          </a:xfrm>
          <a:prstGeom prst="rect">
            <a:avLst/>
          </a:prstGeom>
        </p:spPr>
        <p:txBody>
          <a:bodyPr wrap="none">
            <a:spAutoFit/>
          </a:bodyPr>
          <a:lstStyle/>
          <a:p>
            <a:r>
              <a:rPr lang="en-US" sz="3600" b="1" dirty="0"/>
              <a:t>DETERMINE AGILE INGREDIENTS TO BE USED</a:t>
            </a:r>
          </a:p>
        </p:txBody>
      </p:sp>
      <p:sp>
        <p:nvSpPr>
          <p:cNvPr id="4" name="Rectangle 3">
            <a:extLst>
              <a:ext uri="{FF2B5EF4-FFF2-40B4-BE49-F238E27FC236}">
                <a16:creationId xmlns:a16="http://schemas.microsoft.com/office/drawing/2014/main" id="{62E4591D-5E77-44A2-AC93-E3727465EB20}"/>
              </a:ext>
            </a:extLst>
          </p:cNvPr>
          <p:cNvSpPr/>
          <p:nvPr/>
        </p:nvSpPr>
        <p:spPr>
          <a:xfrm>
            <a:off x="1548143" y="1951620"/>
            <a:ext cx="9632886" cy="3046988"/>
          </a:xfrm>
          <a:prstGeom prst="rect">
            <a:avLst/>
          </a:prstGeom>
        </p:spPr>
        <p:txBody>
          <a:bodyPr wrap="square">
            <a:spAutoFit/>
          </a:bodyPr>
          <a:lstStyle/>
          <a:p>
            <a:pPr marL="457200" indent="-457200">
              <a:buFont typeface="+mj-lt"/>
              <a:buAutoNum type="arabicPeriod" startAt="9"/>
            </a:pPr>
            <a:r>
              <a:rPr lang="en-US" sz="2400" dirty="0"/>
              <a:t>Backlog Refinement sessions</a:t>
            </a:r>
          </a:p>
          <a:p>
            <a:pPr marL="457200" indent="-457200">
              <a:buFont typeface="+mj-lt"/>
              <a:buAutoNum type="arabicPeriod" startAt="9"/>
            </a:pPr>
            <a:r>
              <a:rPr lang="en-US" sz="2400" dirty="0"/>
              <a:t>Definition of Done</a:t>
            </a:r>
          </a:p>
          <a:p>
            <a:pPr marL="457200" indent="-457200">
              <a:buFont typeface="+mj-lt"/>
              <a:buAutoNum type="arabicPeriod" startAt="9"/>
            </a:pPr>
            <a:r>
              <a:rPr lang="en-US" sz="2400" dirty="0"/>
              <a:t>Forecasting, product burnup charts, burndown charts</a:t>
            </a:r>
          </a:p>
          <a:p>
            <a:pPr marL="457200" indent="-457200">
              <a:buFont typeface="+mj-lt"/>
              <a:buAutoNum type="arabicPeriod" startAt="9"/>
            </a:pPr>
            <a:r>
              <a:rPr lang="en-US" sz="2400" dirty="0"/>
              <a:t>Demos</a:t>
            </a:r>
          </a:p>
          <a:p>
            <a:pPr marL="457200" indent="-457200">
              <a:buFont typeface="+mj-lt"/>
              <a:buAutoNum type="arabicPeriod" startAt="9"/>
            </a:pPr>
            <a:r>
              <a:rPr lang="en-US" sz="2400" dirty="0"/>
              <a:t>Product Owner collaboration: sit together? when? how?</a:t>
            </a:r>
          </a:p>
          <a:p>
            <a:pPr marL="457200" indent="-457200">
              <a:buFont typeface="+mj-lt"/>
              <a:buAutoNum type="arabicPeriod" startAt="9"/>
            </a:pPr>
            <a:r>
              <a:rPr lang="en-US" sz="2400" dirty="0"/>
              <a:t>TDD, Specification by example</a:t>
            </a:r>
          </a:p>
          <a:p>
            <a:pPr marL="457200" indent="-457200">
              <a:buFont typeface="+mj-lt"/>
              <a:buAutoNum type="arabicPeriod" startAt="9"/>
            </a:pPr>
            <a:r>
              <a:rPr lang="en-US" sz="2400" dirty="0"/>
              <a:t>Co-ordination with other squads: Scrum of Scrums?</a:t>
            </a:r>
          </a:p>
          <a:p>
            <a:pPr marL="457200" indent="-457200">
              <a:buFont typeface="+mj-lt"/>
              <a:buAutoNum type="arabicPeriod" startAt="9"/>
            </a:pPr>
            <a:r>
              <a:rPr lang="en-US" sz="2400" dirty="0"/>
              <a:t>Have an Agile coach?</a:t>
            </a:r>
          </a:p>
        </p:txBody>
      </p:sp>
      <p:sp>
        <p:nvSpPr>
          <p:cNvPr id="6" name="Rectangle 5">
            <a:extLst>
              <a:ext uri="{FF2B5EF4-FFF2-40B4-BE49-F238E27FC236}">
                <a16:creationId xmlns:a16="http://schemas.microsoft.com/office/drawing/2014/main" id="{FAAEC482-4BC0-4783-9267-D9407ED813B8}"/>
              </a:ext>
            </a:extLst>
          </p:cNvPr>
          <p:cNvSpPr/>
          <p:nvPr/>
        </p:nvSpPr>
        <p:spPr>
          <a:xfrm>
            <a:off x="1548142" y="1350252"/>
            <a:ext cx="8465869" cy="369332"/>
          </a:xfrm>
          <a:prstGeom prst="rect">
            <a:avLst/>
          </a:prstGeom>
        </p:spPr>
        <p:txBody>
          <a:bodyPr wrap="square">
            <a:spAutoFit/>
          </a:bodyPr>
          <a:lstStyle/>
          <a:p>
            <a:r>
              <a:rPr lang="en-US" b="1" dirty="0"/>
              <a:t>Example of Agile ingredients that will be gone through and discussed by Team</a:t>
            </a:r>
          </a:p>
        </p:txBody>
      </p:sp>
      <p:sp>
        <p:nvSpPr>
          <p:cNvPr id="8" name="Rectangle 7">
            <a:extLst>
              <a:ext uri="{FF2B5EF4-FFF2-40B4-BE49-F238E27FC236}">
                <a16:creationId xmlns:a16="http://schemas.microsoft.com/office/drawing/2014/main" id="{A06C9A8D-A2D1-4486-B0CA-986A37B3090D}"/>
              </a:ext>
            </a:extLst>
          </p:cNvPr>
          <p:cNvSpPr/>
          <p:nvPr/>
        </p:nvSpPr>
        <p:spPr>
          <a:xfrm>
            <a:off x="1548143" y="5251978"/>
            <a:ext cx="8895640" cy="461665"/>
          </a:xfrm>
          <a:prstGeom prst="rect">
            <a:avLst/>
          </a:prstGeom>
        </p:spPr>
        <p:txBody>
          <a:bodyPr wrap="none">
            <a:spAutoFit/>
          </a:bodyPr>
          <a:lstStyle/>
          <a:p>
            <a:r>
              <a:rPr lang="en-US" sz="2400" i="1" dirty="0"/>
              <a:t>Team discusses to make decision about use/don’t use/introduce later</a:t>
            </a:r>
            <a:endParaRPr lang="en-US" sz="2400" dirty="0"/>
          </a:p>
        </p:txBody>
      </p:sp>
    </p:spTree>
    <p:extLst>
      <p:ext uri="{BB962C8B-B14F-4D97-AF65-F5344CB8AC3E}">
        <p14:creationId xmlns:p14="http://schemas.microsoft.com/office/powerpoint/2010/main" val="118739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D238B8-49BD-48FA-9CAD-55494C2BACA9}"/>
              </a:ext>
            </a:extLst>
          </p:cNvPr>
          <p:cNvSpPr/>
          <p:nvPr/>
        </p:nvSpPr>
        <p:spPr>
          <a:xfrm>
            <a:off x="2901792" y="407464"/>
            <a:ext cx="6640560" cy="646331"/>
          </a:xfrm>
          <a:prstGeom prst="rect">
            <a:avLst/>
          </a:prstGeom>
        </p:spPr>
        <p:txBody>
          <a:bodyPr wrap="square">
            <a:spAutoFit/>
          </a:bodyPr>
          <a:lstStyle/>
          <a:p>
            <a:r>
              <a:rPr lang="en-US" sz="3600" b="1" dirty="0"/>
              <a:t>AGREE ON PRACTICAL STUFFS</a:t>
            </a:r>
          </a:p>
        </p:txBody>
      </p:sp>
      <p:sp>
        <p:nvSpPr>
          <p:cNvPr id="5" name="Rectangle 4">
            <a:extLst>
              <a:ext uri="{FF2B5EF4-FFF2-40B4-BE49-F238E27FC236}">
                <a16:creationId xmlns:a16="http://schemas.microsoft.com/office/drawing/2014/main" id="{E8287FFB-0075-4A0D-8E73-D257F7F00165}"/>
              </a:ext>
            </a:extLst>
          </p:cNvPr>
          <p:cNvSpPr/>
          <p:nvPr/>
        </p:nvSpPr>
        <p:spPr>
          <a:xfrm>
            <a:off x="1021606" y="1485248"/>
            <a:ext cx="10661408" cy="4524315"/>
          </a:xfrm>
          <a:prstGeom prst="rect">
            <a:avLst/>
          </a:prstGeom>
        </p:spPr>
        <p:txBody>
          <a:bodyPr wrap="square">
            <a:spAutoFit/>
          </a:bodyPr>
          <a:lstStyle/>
          <a:p>
            <a:pPr marL="285750" indent="-285750">
              <a:buFont typeface="Arial" panose="020B0604020202020204" pitchFamily="34" charset="0"/>
              <a:buChar char="•"/>
            </a:pPr>
            <a:r>
              <a:rPr lang="en-US" sz="2400" b="1" dirty="0"/>
              <a:t>Team vision</a:t>
            </a:r>
            <a:r>
              <a:rPr lang="en-US" sz="2400" dirty="0"/>
              <a:t>: Who are we as a Team?   </a:t>
            </a:r>
          </a:p>
          <a:p>
            <a:pPr marL="285750" indent="-285750">
              <a:buFont typeface="Arial" panose="020B0604020202020204" pitchFamily="34" charset="0"/>
              <a:buChar char="•"/>
            </a:pPr>
            <a:r>
              <a:rPr lang="en-US" sz="2400" dirty="0"/>
              <a:t>Agile framework to use, i.e. Scrum/Kanban, Sprint length if Scrum… </a:t>
            </a:r>
          </a:p>
          <a:p>
            <a:pPr marL="285750" indent="-285750">
              <a:buFont typeface="Arial" panose="020B0604020202020204" pitchFamily="34" charset="0"/>
              <a:buChar char="•"/>
            </a:pPr>
            <a:r>
              <a:rPr lang="en-US" sz="2400" dirty="0"/>
              <a:t>Shared values to uphold, i.e. </a:t>
            </a:r>
            <a:r>
              <a:rPr lang="en-US" sz="2400" b="1" dirty="0"/>
              <a:t>Team’s core value</a:t>
            </a:r>
          </a:p>
          <a:p>
            <a:pPr marL="285750" indent="-285750">
              <a:buFont typeface="Arial" panose="020B0604020202020204" pitchFamily="34" charset="0"/>
              <a:buChar char="•"/>
            </a:pPr>
            <a:r>
              <a:rPr lang="en-US" sz="2400" b="1" dirty="0"/>
              <a:t>Rules for living together</a:t>
            </a:r>
            <a:r>
              <a:rPr lang="en-US" sz="2400" dirty="0"/>
              <a:t>: i.e. core hours, Team working space, </a:t>
            </a:r>
          </a:p>
          <a:p>
            <a:pPr marL="285750" indent="-285750">
              <a:buFont typeface="Arial" panose="020B0604020202020204" pitchFamily="34" charset="0"/>
              <a:buChar char="•"/>
            </a:pPr>
            <a:r>
              <a:rPr lang="en-US" sz="2400" b="1" dirty="0"/>
              <a:t>Schedules</a:t>
            </a:r>
            <a:r>
              <a:rPr lang="en-US" sz="2400" dirty="0"/>
              <a:t>, i.e. when/how often, of daily stand-up, sprint planning, retrospective meeting, sprint demo, backlog grooming, burndown chart/CFD chart update, how long to remove tasks done.</a:t>
            </a:r>
          </a:p>
          <a:p>
            <a:pPr marL="285750" indent="-285750">
              <a:buFont typeface="Arial" panose="020B0604020202020204" pitchFamily="34" charset="0"/>
              <a:buChar char="•"/>
            </a:pPr>
            <a:r>
              <a:rPr lang="en-US" sz="2400" b="1" dirty="0"/>
              <a:t>Tools to use</a:t>
            </a:r>
            <a:r>
              <a:rPr lang="en-US" sz="2400" dirty="0"/>
              <a:t>, such as communication tools, task boards, </a:t>
            </a:r>
          </a:p>
          <a:p>
            <a:pPr marL="285750" indent="-285750">
              <a:buFont typeface="Arial" panose="020B0604020202020204" pitchFamily="34" charset="0"/>
              <a:buChar char="•"/>
            </a:pPr>
            <a:r>
              <a:rPr lang="en-US" sz="2400" b="1" dirty="0"/>
              <a:t>Collaboration with PO/Customer</a:t>
            </a:r>
            <a:r>
              <a:rPr lang="en-US" sz="2400" dirty="0"/>
              <a:t> such as the availability of PO, what do we do when PO is not available.</a:t>
            </a:r>
          </a:p>
          <a:p>
            <a:pPr marL="285750" indent="-285750">
              <a:buFont typeface="Arial" panose="020B0604020202020204" pitchFamily="34" charset="0"/>
              <a:buChar char="•"/>
            </a:pPr>
            <a:r>
              <a:rPr lang="en-US" sz="2400" dirty="0"/>
              <a:t>How to coordinate works with other Teams</a:t>
            </a:r>
          </a:p>
          <a:p>
            <a:pPr marL="285750" indent="-285750">
              <a:buFont typeface="Arial" panose="020B0604020202020204" pitchFamily="34" charset="0"/>
              <a:buChar char="•"/>
            </a:pPr>
            <a:r>
              <a:rPr lang="en-US" sz="2400" b="1" dirty="0"/>
              <a:t>Definition of Done</a:t>
            </a:r>
            <a:r>
              <a:rPr lang="en-US" sz="2400" dirty="0"/>
              <a:t>, Definition of Ready</a:t>
            </a:r>
          </a:p>
        </p:txBody>
      </p:sp>
    </p:spTree>
    <p:extLst>
      <p:ext uri="{BB962C8B-B14F-4D97-AF65-F5344CB8AC3E}">
        <p14:creationId xmlns:p14="http://schemas.microsoft.com/office/powerpoint/2010/main" val="269906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8BDF185-9E5F-4BE0-8115-B27399EB5665}"/>
              </a:ext>
            </a:extLst>
          </p:cNvPr>
          <p:cNvGraphicFramePr>
            <a:graphicFrameLocks noGrp="1"/>
          </p:cNvGraphicFramePr>
          <p:nvPr>
            <p:extLst>
              <p:ext uri="{D42A27DB-BD31-4B8C-83A1-F6EECF244321}">
                <p14:modId xmlns:p14="http://schemas.microsoft.com/office/powerpoint/2010/main" val="1012363899"/>
              </p:ext>
            </p:extLst>
          </p:nvPr>
        </p:nvGraphicFramePr>
        <p:xfrm>
          <a:off x="833462" y="956381"/>
          <a:ext cx="10058399" cy="4736692"/>
        </p:xfrm>
        <a:graphic>
          <a:graphicData uri="http://schemas.openxmlformats.org/drawingml/2006/table">
            <a:tbl>
              <a:tblPr firstRow="1" firstCol="1" bandRow="1"/>
              <a:tblGrid>
                <a:gridCol w="622298">
                  <a:extLst>
                    <a:ext uri="{9D8B030D-6E8A-4147-A177-3AD203B41FA5}">
                      <a16:colId xmlns:a16="http://schemas.microsoft.com/office/drawing/2014/main" val="1984000968"/>
                    </a:ext>
                  </a:extLst>
                </a:gridCol>
                <a:gridCol w="2236312">
                  <a:extLst>
                    <a:ext uri="{9D8B030D-6E8A-4147-A177-3AD203B41FA5}">
                      <a16:colId xmlns:a16="http://schemas.microsoft.com/office/drawing/2014/main" val="2445078619"/>
                    </a:ext>
                  </a:extLst>
                </a:gridCol>
                <a:gridCol w="7199789">
                  <a:extLst>
                    <a:ext uri="{9D8B030D-6E8A-4147-A177-3AD203B41FA5}">
                      <a16:colId xmlns:a16="http://schemas.microsoft.com/office/drawing/2014/main" val="1384589418"/>
                    </a:ext>
                  </a:extLst>
                </a:gridCol>
              </a:tblGrid>
              <a:tr h="275757">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Team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Sixteen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183772"/>
                  </a:ext>
                </a:extLst>
              </a:tr>
              <a:tr h="275757">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Team’s 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Respect, Responsibility, Team-work, Creativity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65769"/>
                  </a:ext>
                </a:extLst>
              </a:tr>
              <a:tr h="275757">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Core hours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10:00 – 17:00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3910555"/>
                  </a:ext>
                </a:extLst>
              </a:tr>
              <a:tr h="275757">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Team working space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I.e. rules/agreements to help team focus on works.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6384354"/>
                  </a:ext>
                </a:extLst>
              </a:tr>
              <a:tr h="287246">
                <a:tc rowSpan="5">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Daily: 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904788"/>
                  </a:ext>
                </a:extLst>
              </a:tr>
              <a:tr h="287246">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Sprint Planning: Monday/Friday every 2 weeks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8854103"/>
                  </a:ext>
                </a:extLst>
              </a:tr>
              <a:tr h="287246">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Sprint Review: Friday every two weeks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87076"/>
                  </a:ext>
                </a:extLst>
              </a:tr>
              <a:tr h="287246">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Sprint Retrospective: Friday/Monday every 2 weeks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982005"/>
                  </a:ext>
                </a:extLst>
              </a:tr>
              <a:tr h="287246">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Backlog refinement: On purpose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1480409"/>
                  </a:ext>
                </a:extLst>
              </a:tr>
              <a:tr h="275757">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Tools to use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Physical task board, F2F, Skype, email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1635764"/>
                  </a:ext>
                </a:extLst>
              </a:tr>
              <a:tr h="827270">
                <a:tc rowSpan="2">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Collaboration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Team with Technical Mentor/PO:</a:t>
                      </a:r>
                      <a:r>
                        <a:rPr lang="en-US" sz="1800" dirty="0">
                          <a:effectLst/>
                          <a:latin typeface="Calibri" panose="020F0502020204030204" pitchFamily="34" charset="0"/>
                          <a:ea typeface="Calibri" panose="020F0502020204030204" pitchFamily="34" charset="0"/>
                          <a:cs typeface="Times New Roman" panose="02020603050405020304" pitchFamily="18" charset="0"/>
                        </a:rPr>
                        <a:t> PO will join Daily Scrum (optional), Sprint Review, Sprint planning, backlog refinement meetings. Team will informal chat with PO to agree on the meeting time and send meeting events at least 1 day in advanced.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4931005"/>
                  </a:ext>
                </a:extLst>
              </a:tr>
              <a:tr h="275757">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In Team:</a:t>
                      </a:r>
                      <a:r>
                        <a:rPr lang="en-US" sz="1800">
                          <a:effectLst/>
                          <a:latin typeface="Calibri" panose="020F0502020204030204" pitchFamily="34" charset="0"/>
                          <a:ea typeface="Calibri" panose="020F0502020204030204" pitchFamily="34" charset="0"/>
                          <a:cs typeface="Times New Roman" panose="02020603050405020304" pitchFamily="18" charset="0"/>
                        </a:rPr>
                        <a:t> F2F is primary communication way, verbal communication for technical issues,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201712"/>
                  </a:ext>
                </a:extLst>
              </a:tr>
              <a:tr h="275757">
                <a:tc>
                  <a:txBody>
                    <a:bodyPr/>
                    <a:lstStyle/>
                    <a:p>
                      <a:pPr marL="0" marR="0" algn="ctr">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Definition of Done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 DoD: (TBD in the first Sprint Planning with PO)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3888841"/>
                  </a:ext>
                </a:extLst>
              </a:tr>
            </a:tbl>
          </a:graphicData>
        </a:graphic>
      </p:graphicFrame>
      <p:sp>
        <p:nvSpPr>
          <p:cNvPr id="4" name="Rectangle 3">
            <a:extLst>
              <a:ext uri="{FF2B5EF4-FFF2-40B4-BE49-F238E27FC236}">
                <a16:creationId xmlns:a16="http://schemas.microsoft.com/office/drawing/2014/main" id="{1AE70688-455B-4DFA-830C-30D39001298D}"/>
              </a:ext>
            </a:extLst>
          </p:cNvPr>
          <p:cNvSpPr/>
          <p:nvPr/>
        </p:nvSpPr>
        <p:spPr>
          <a:xfrm>
            <a:off x="771318" y="6092401"/>
            <a:ext cx="10380072" cy="400110"/>
          </a:xfrm>
          <a:prstGeom prst="rect">
            <a:avLst/>
          </a:prstGeom>
        </p:spPr>
        <p:txBody>
          <a:bodyPr wrap="square">
            <a:spAutoFit/>
          </a:bodyPr>
          <a:lstStyle/>
          <a:p>
            <a:pPr lvl="0" fontAlgn="base">
              <a:spcBef>
                <a:spcPct val="20000"/>
              </a:spcBef>
              <a:spcAft>
                <a:spcPct val="0"/>
              </a:spcAft>
            </a:pPr>
            <a:r>
              <a:rPr lang="en-US" sz="2000" i="1" kern="0" dirty="0"/>
              <a:t>* Team should have the Team Charter based on the above agreements</a:t>
            </a:r>
            <a:r>
              <a:rPr lang="en-US" sz="2000" kern="0" dirty="0"/>
              <a:t> </a:t>
            </a:r>
          </a:p>
        </p:txBody>
      </p:sp>
      <p:sp>
        <p:nvSpPr>
          <p:cNvPr id="5" name="Rectangle 4">
            <a:extLst>
              <a:ext uri="{FF2B5EF4-FFF2-40B4-BE49-F238E27FC236}">
                <a16:creationId xmlns:a16="http://schemas.microsoft.com/office/drawing/2014/main" id="{E89FBA21-F2F3-45FC-B09B-39A56E21E06A}"/>
              </a:ext>
            </a:extLst>
          </p:cNvPr>
          <p:cNvSpPr/>
          <p:nvPr/>
        </p:nvSpPr>
        <p:spPr>
          <a:xfrm>
            <a:off x="672625" y="457873"/>
            <a:ext cx="10380072" cy="400110"/>
          </a:xfrm>
          <a:prstGeom prst="rect">
            <a:avLst/>
          </a:prstGeom>
        </p:spPr>
        <p:txBody>
          <a:bodyPr wrap="square">
            <a:spAutoFit/>
          </a:bodyPr>
          <a:lstStyle/>
          <a:p>
            <a:pPr lvl="0" fontAlgn="base">
              <a:spcBef>
                <a:spcPct val="20000"/>
              </a:spcBef>
              <a:spcAft>
                <a:spcPct val="0"/>
              </a:spcAft>
            </a:pPr>
            <a:r>
              <a:rPr lang="en-US" sz="2000" b="1" i="1" kern="0" dirty="0"/>
              <a:t>* Summary of agreements:</a:t>
            </a:r>
            <a:r>
              <a:rPr lang="en-US" sz="2000" kern="0" dirty="0"/>
              <a:t> </a:t>
            </a:r>
          </a:p>
        </p:txBody>
      </p:sp>
    </p:spTree>
    <p:extLst>
      <p:ext uri="{BB962C8B-B14F-4D97-AF65-F5344CB8AC3E}">
        <p14:creationId xmlns:p14="http://schemas.microsoft.com/office/powerpoint/2010/main" val="8968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10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DD28-B865-094F-B758-8568E2D93CD8}"/>
              </a:ext>
            </a:extLst>
          </p:cNvPr>
          <p:cNvSpPr>
            <a:spLocks noGrp="1"/>
          </p:cNvSpPr>
          <p:nvPr>
            <p:ph type="title"/>
          </p:nvPr>
        </p:nvSpPr>
        <p:spPr>
          <a:xfrm>
            <a:off x="1095652" y="454185"/>
            <a:ext cx="3360938" cy="830688"/>
          </a:xfrm>
        </p:spPr>
        <p:txBody>
          <a:bodyPr/>
          <a:lstStyle/>
          <a:p>
            <a:r>
              <a:rPr lang="en-US" u="none" dirty="0">
                <a:solidFill>
                  <a:schemeClr val="tx1"/>
                </a:solidFill>
              </a:rPr>
              <a:t>OBJECTIVES</a:t>
            </a:r>
          </a:p>
        </p:txBody>
      </p:sp>
      <p:sp>
        <p:nvSpPr>
          <p:cNvPr id="13" name="Rectangle 12">
            <a:extLst>
              <a:ext uri="{FF2B5EF4-FFF2-40B4-BE49-F238E27FC236}">
                <a16:creationId xmlns:a16="http://schemas.microsoft.com/office/drawing/2014/main" id="{2C5A34AA-9B49-43DF-ABC8-19994FC941D0}"/>
              </a:ext>
            </a:extLst>
          </p:cNvPr>
          <p:cNvSpPr/>
          <p:nvPr/>
        </p:nvSpPr>
        <p:spPr>
          <a:xfrm>
            <a:off x="1095651" y="1625366"/>
            <a:ext cx="9486531" cy="1877437"/>
          </a:xfrm>
          <a:prstGeom prst="rect">
            <a:avLst/>
          </a:prstGeom>
        </p:spPr>
        <p:txBody>
          <a:bodyPr wrap="square">
            <a:spAutoFit/>
          </a:bodyPr>
          <a:lstStyle/>
          <a:p>
            <a:pPr marL="285750" indent="-548640">
              <a:spcBef>
                <a:spcPts val="600"/>
              </a:spcBef>
              <a:spcAft>
                <a:spcPts val="600"/>
              </a:spcAft>
              <a:buFont typeface="Wingdings" panose="05000000000000000000" pitchFamily="2" charset="2"/>
              <a:buChar char="v"/>
            </a:pPr>
            <a:r>
              <a:rPr lang="en-US" sz="2400" dirty="0"/>
              <a:t>Gaining an understanding of the group's purpose</a:t>
            </a:r>
          </a:p>
          <a:p>
            <a:pPr marL="548640" indent="-548640">
              <a:spcBef>
                <a:spcPts val="600"/>
              </a:spcBef>
              <a:spcAft>
                <a:spcPts val="600"/>
              </a:spcAft>
              <a:buFont typeface="Wingdings" panose="05000000000000000000" pitchFamily="2" charset="2"/>
              <a:buChar char="v"/>
            </a:pPr>
            <a:r>
              <a:rPr lang="en-US" sz="2400" dirty="0"/>
              <a:t>Determining how the team will be organized and who will be responsible for what </a:t>
            </a:r>
          </a:p>
          <a:p>
            <a:pPr marL="285750" indent="-548640">
              <a:spcBef>
                <a:spcPts val="600"/>
              </a:spcBef>
              <a:spcAft>
                <a:spcPts val="600"/>
              </a:spcAft>
              <a:buFont typeface="Wingdings" panose="05000000000000000000" pitchFamily="2" charset="2"/>
              <a:buChar char="v"/>
            </a:pPr>
            <a:r>
              <a:rPr lang="en-US" sz="2400" dirty="0"/>
              <a:t>Outlining general group rules</a:t>
            </a:r>
            <a:endParaRPr lang="en-US" dirty="0"/>
          </a:p>
        </p:txBody>
      </p:sp>
    </p:spTree>
    <p:extLst>
      <p:ext uri="{BB962C8B-B14F-4D97-AF65-F5344CB8AC3E}">
        <p14:creationId xmlns:p14="http://schemas.microsoft.com/office/powerpoint/2010/main" val="394778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DD28-B865-094F-B758-8568E2D93CD8}"/>
              </a:ext>
            </a:extLst>
          </p:cNvPr>
          <p:cNvSpPr>
            <a:spLocks noGrp="1"/>
          </p:cNvSpPr>
          <p:nvPr>
            <p:ph type="title"/>
          </p:nvPr>
        </p:nvSpPr>
        <p:spPr>
          <a:xfrm>
            <a:off x="1095651" y="454185"/>
            <a:ext cx="7382523" cy="830688"/>
          </a:xfrm>
        </p:spPr>
        <p:txBody>
          <a:bodyPr/>
          <a:lstStyle/>
          <a:p>
            <a:r>
              <a:rPr lang="en-US" u="none" dirty="0">
                <a:solidFill>
                  <a:schemeClr val="tx1"/>
                </a:solidFill>
              </a:rPr>
              <a:t>WHO SHOULD PARTICIPATE?</a:t>
            </a:r>
          </a:p>
        </p:txBody>
      </p:sp>
      <p:sp>
        <p:nvSpPr>
          <p:cNvPr id="13" name="Rectangle 12">
            <a:extLst>
              <a:ext uri="{FF2B5EF4-FFF2-40B4-BE49-F238E27FC236}">
                <a16:creationId xmlns:a16="http://schemas.microsoft.com/office/drawing/2014/main" id="{2C5A34AA-9B49-43DF-ABC8-19994FC941D0}"/>
              </a:ext>
            </a:extLst>
          </p:cNvPr>
          <p:cNvSpPr/>
          <p:nvPr/>
        </p:nvSpPr>
        <p:spPr>
          <a:xfrm>
            <a:off x="1095651" y="1625366"/>
            <a:ext cx="9486531" cy="984885"/>
          </a:xfrm>
          <a:prstGeom prst="rect">
            <a:avLst/>
          </a:prstGeom>
        </p:spPr>
        <p:txBody>
          <a:bodyPr wrap="square">
            <a:spAutoFit/>
          </a:bodyPr>
          <a:lstStyle/>
          <a:p>
            <a:pPr marL="285750" indent="-548640">
              <a:spcBef>
                <a:spcPts val="600"/>
              </a:spcBef>
              <a:spcAft>
                <a:spcPts val="600"/>
              </a:spcAft>
              <a:buFont typeface="Wingdings" panose="05000000000000000000" pitchFamily="2" charset="2"/>
              <a:buChar char="v"/>
            </a:pPr>
            <a:r>
              <a:rPr lang="en-US" sz="2400" dirty="0"/>
              <a:t>Entire Team – all team members, Product Owner</a:t>
            </a:r>
          </a:p>
          <a:p>
            <a:pPr marL="548640" indent="-548640">
              <a:spcBef>
                <a:spcPts val="600"/>
              </a:spcBef>
              <a:spcAft>
                <a:spcPts val="600"/>
              </a:spcAft>
              <a:buFont typeface="Wingdings" panose="05000000000000000000" pitchFamily="2" charset="2"/>
              <a:buChar char="v"/>
            </a:pPr>
            <a:r>
              <a:rPr lang="en-US" sz="2400" dirty="0"/>
              <a:t>Key stakeholders</a:t>
            </a:r>
          </a:p>
        </p:txBody>
      </p:sp>
      <p:graphicFrame>
        <p:nvGraphicFramePr>
          <p:cNvPr id="5" name="Table 4">
            <a:extLst>
              <a:ext uri="{FF2B5EF4-FFF2-40B4-BE49-F238E27FC236}">
                <a16:creationId xmlns:a16="http://schemas.microsoft.com/office/drawing/2014/main" id="{AB3FCDFC-3124-47CE-B43B-EE554D0C6A71}"/>
              </a:ext>
            </a:extLst>
          </p:cNvPr>
          <p:cNvGraphicFramePr>
            <a:graphicFrameLocks noGrp="1"/>
          </p:cNvGraphicFramePr>
          <p:nvPr>
            <p:extLst>
              <p:ext uri="{D42A27DB-BD31-4B8C-83A1-F6EECF244321}">
                <p14:modId xmlns:p14="http://schemas.microsoft.com/office/powerpoint/2010/main" val="490622341"/>
              </p:ext>
            </p:extLst>
          </p:nvPr>
        </p:nvGraphicFramePr>
        <p:xfrm>
          <a:off x="1268521" y="2938242"/>
          <a:ext cx="8128000" cy="2575560"/>
        </p:xfrm>
        <a:graphic>
          <a:graphicData uri="http://schemas.openxmlformats.org/drawingml/2006/table">
            <a:tbl>
              <a:tblPr firstRow="1" bandRow="1">
                <a:tableStyleId>{D7AC3CCA-C797-4891-BE02-D94E43425B78}</a:tableStyleId>
              </a:tblPr>
              <a:tblGrid>
                <a:gridCol w="3525421">
                  <a:extLst>
                    <a:ext uri="{9D8B030D-6E8A-4147-A177-3AD203B41FA5}">
                      <a16:colId xmlns:a16="http://schemas.microsoft.com/office/drawing/2014/main" val="933893689"/>
                    </a:ext>
                  </a:extLst>
                </a:gridCol>
                <a:gridCol w="4602579">
                  <a:extLst>
                    <a:ext uri="{9D8B030D-6E8A-4147-A177-3AD203B41FA5}">
                      <a16:colId xmlns:a16="http://schemas.microsoft.com/office/drawing/2014/main" val="2265254021"/>
                    </a:ext>
                  </a:extLst>
                </a:gridCol>
              </a:tblGrid>
              <a:tr h="370840">
                <a:tc>
                  <a:txBody>
                    <a:bodyPr/>
                    <a:lstStyle/>
                    <a:p>
                      <a:r>
                        <a:rPr lang="en-US" b="0" dirty="0"/>
                        <a:t>Development Team</a:t>
                      </a:r>
                    </a:p>
                    <a:p>
                      <a:r>
                        <a:rPr lang="en-US" b="0" dirty="0"/>
                        <a:t>(Sixteen Team)</a:t>
                      </a:r>
                    </a:p>
                  </a:txBody>
                  <a:tcPr/>
                </a:tc>
                <a:tc>
                  <a:txBody>
                    <a:bodyPr/>
                    <a:lstStyle/>
                    <a:p>
                      <a:pPr marL="285750" indent="-285750">
                        <a:buFont typeface="Arial" panose="020B0604020202020204" pitchFamily="34" charset="0"/>
                        <a:buChar char="•"/>
                      </a:pPr>
                      <a:r>
                        <a:rPr lang="vi-VN" b="0" dirty="0"/>
                        <a:t>Trần Ngọc Luân</a:t>
                      </a:r>
                    </a:p>
                    <a:p>
                      <a:pPr marL="285750" indent="-285750">
                        <a:buFont typeface="Arial" panose="020B0604020202020204" pitchFamily="34" charset="0"/>
                        <a:buChar char="•"/>
                      </a:pPr>
                      <a:r>
                        <a:rPr lang="vi-VN" b="0" dirty="0"/>
                        <a:t>Phạm Thủy Tiên</a:t>
                      </a:r>
                    </a:p>
                    <a:p>
                      <a:pPr marL="285750" indent="-285750">
                        <a:buFont typeface="Arial" panose="020B0604020202020204" pitchFamily="34" charset="0"/>
                        <a:buChar char="•"/>
                      </a:pPr>
                      <a:r>
                        <a:rPr lang="vi-VN" b="0" dirty="0"/>
                        <a:t>Nguyễn Vũ Đăng Khánh</a:t>
                      </a:r>
                    </a:p>
                    <a:p>
                      <a:pPr marL="285750" indent="-285750">
                        <a:buFont typeface="Arial" panose="020B0604020202020204" pitchFamily="34" charset="0"/>
                        <a:buChar char="•"/>
                      </a:pPr>
                      <a:r>
                        <a:rPr lang="vi-VN" b="0" dirty="0"/>
                        <a:t>Lê Quốc Duy Quang</a:t>
                      </a:r>
                    </a:p>
                    <a:p>
                      <a:pPr marL="285750" indent="-285750">
                        <a:buFont typeface="Arial" panose="020B0604020202020204" pitchFamily="34" charset="0"/>
                        <a:buChar char="•"/>
                      </a:pPr>
                      <a:r>
                        <a:rPr lang="vi-VN" b="0" dirty="0"/>
                        <a:t>Nguyễn Tiến Hưng</a:t>
                      </a:r>
                      <a:endParaRPr lang="en-US" b="0" dirty="0"/>
                    </a:p>
                  </a:txBody>
                  <a:tcPr/>
                </a:tc>
                <a:extLst>
                  <a:ext uri="{0D108BD9-81ED-4DB2-BD59-A6C34878D82A}">
                    <a16:rowId xmlns:a16="http://schemas.microsoft.com/office/drawing/2014/main" val="4007480863"/>
                  </a:ext>
                </a:extLst>
              </a:tr>
              <a:tr h="370840">
                <a:tc>
                  <a:txBody>
                    <a:bodyPr/>
                    <a:lstStyle/>
                    <a:p>
                      <a:r>
                        <a:rPr lang="en-US" dirty="0"/>
                        <a:t>Technical Mentor &amp; Product Owner</a:t>
                      </a:r>
                    </a:p>
                  </a:txBody>
                  <a:tcPr/>
                </a:tc>
                <a:tc>
                  <a:txBody>
                    <a:bodyPr/>
                    <a:lstStyle/>
                    <a:p>
                      <a:pPr marL="285750" indent="-285750">
                        <a:buFont typeface="Arial" panose="020B0604020202020204" pitchFamily="34" charset="0"/>
                        <a:buChar char="•"/>
                      </a:pPr>
                      <a:r>
                        <a:rPr lang="en-US" dirty="0" err="1"/>
                        <a:t>Đào</a:t>
                      </a:r>
                      <a:r>
                        <a:rPr lang="en-US" dirty="0"/>
                        <a:t> </a:t>
                      </a:r>
                      <a:r>
                        <a:rPr lang="en-US" dirty="0" err="1"/>
                        <a:t>Chính</a:t>
                      </a:r>
                      <a:r>
                        <a:rPr lang="en-US" dirty="0"/>
                        <a:t> </a:t>
                      </a:r>
                      <a:r>
                        <a:rPr lang="en-US" dirty="0" err="1"/>
                        <a:t>Trực</a:t>
                      </a:r>
                      <a:endParaRPr lang="en-US" dirty="0"/>
                    </a:p>
                  </a:txBody>
                  <a:tcPr/>
                </a:tc>
                <a:extLst>
                  <a:ext uri="{0D108BD9-81ED-4DB2-BD59-A6C34878D82A}">
                    <a16:rowId xmlns:a16="http://schemas.microsoft.com/office/drawing/2014/main" val="1120974806"/>
                  </a:ext>
                </a:extLst>
              </a:tr>
              <a:tr h="370840">
                <a:tc>
                  <a:txBody>
                    <a:bodyPr/>
                    <a:lstStyle/>
                    <a:p>
                      <a:r>
                        <a:rPr lang="en-US" dirty="0"/>
                        <a:t>Agile Coach</a:t>
                      </a:r>
                    </a:p>
                  </a:txBody>
                  <a:tcPr/>
                </a:tc>
                <a:tc>
                  <a:txBody>
                    <a:bodyPr/>
                    <a:lstStyle/>
                    <a:p>
                      <a:pPr marL="285750" indent="-285750">
                        <a:buFont typeface="Arial" panose="020B0604020202020204" pitchFamily="34" charset="0"/>
                        <a:buChar char="•"/>
                      </a:pPr>
                      <a:r>
                        <a:rPr lang="en-US" dirty="0" err="1"/>
                        <a:t>Huỳnh</a:t>
                      </a:r>
                      <a:r>
                        <a:rPr lang="en-US" dirty="0"/>
                        <a:t> </a:t>
                      </a:r>
                      <a:r>
                        <a:rPr lang="en-US" dirty="0" err="1"/>
                        <a:t>Thiện</a:t>
                      </a:r>
                      <a:r>
                        <a:rPr lang="en-US" dirty="0"/>
                        <a:t> </a:t>
                      </a:r>
                      <a:r>
                        <a:rPr lang="en-US" dirty="0" err="1"/>
                        <a:t>Khiêm</a:t>
                      </a:r>
                      <a:endParaRPr lang="en-US" dirty="0"/>
                    </a:p>
                  </a:txBody>
                  <a:tcPr/>
                </a:tc>
                <a:extLst>
                  <a:ext uri="{0D108BD9-81ED-4DB2-BD59-A6C34878D82A}">
                    <a16:rowId xmlns:a16="http://schemas.microsoft.com/office/drawing/2014/main" val="1454452435"/>
                  </a:ext>
                </a:extLst>
              </a:tr>
              <a:tr h="370840">
                <a:tc>
                  <a:txBody>
                    <a:bodyPr/>
                    <a:lstStyle/>
                    <a:p>
                      <a:r>
                        <a:rPr lang="en-US" dirty="0"/>
                        <a:t>Other stakeholder (Coordinator)</a:t>
                      </a:r>
                    </a:p>
                  </a:txBody>
                  <a:tcPr/>
                </a:tc>
                <a:tc>
                  <a:txBody>
                    <a:bodyPr/>
                    <a:lstStyle/>
                    <a:p>
                      <a:pPr marL="285750" indent="-285750">
                        <a:buFont typeface="Arial" panose="020B0604020202020204" pitchFamily="34" charset="0"/>
                        <a:buChar char="•"/>
                      </a:pPr>
                      <a:r>
                        <a:rPr lang="en-US" dirty="0" err="1"/>
                        <a:t>Nguyễn</a:t>
                      </a:r>
                      <a:r>
                        <a:rPr lang="en-US" dirty="0"/>
                        <a:t> </a:t>
                      </a:r>
                      <a:r>
                        <a:rPr lang="en-US" dirty="0" err="1"/>
                        <a:t>Thị</a:t>
                      </a:r>
                      <a:r>
                        <a:rPr lang="en-US" dirty="0"/>
                        <a:t> </a:t>
                      </a:r>
                      <a:r>
                        <a:rPr lang="en-US" dirty="0" err="1"/>
                        <a:t>Hà</a:t>
                      </a:r>
                      <a:r>
                        <a:rPr lang="en-US" dirty="0"/>
                        <a:t> Ph</a:t>
                      </a:r>
                      <a:r>
                        <a:rPr lang="vi-VN" dirty="0"/>
                        <a:t>ư</a:t>
                      </a:r>
                      <a:r>
                        <a:rPr lang="en-US" dirty="0" err="1"/>
                        <a:t>ơng</a:t>
                      </a:r>
                      <a:endParaRPr lang="en-US" dirty="0"/>
                    </a:p>
                  </a:txBody>
                  <a:tcPr/>
                </a:tc>
                <a:extLst>
                  <a:ext uri="{0D108BD9-81ED-4DB2-BD59-A6C34878D82A}">
                    <a16:rowId xmlns:a16="http://schemas.microsoft.com/office/drawing/2014/main" val="772508021"/>
                  </a:ext>
                </a:extLst>
              </a:tr>
            </a:tbl>
          </a:graphicData>
        </a:graphic>
      </p:graphicFrame>
    </p:spTree>
    <p:extLst>
      <p:ext uri="{BB962C8B-B14F-4D97-AF65-F5344CB8AC3E}">
        <p14:creationId xmlns:p14="http://schemas.microsoft.com/office/powerpoint/2010/main" val="57626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DD28-B865-094F-B758-8568E2D93CD8}"/>
              </a:ext>
            </a:extLst>
          </p:cNvPr>
          <p:cNvSpPr>
            <a:spLocks noGrp="1"/>
          </p:cNvSpPr>
          <p:nvPr>
            <p:ph type="title"/>
          </p:nvPr>
        </p:nvSpPr>
        <p:spPr>
          <a:xfrm>
            <a:off x="1095651" y="454185"/>
            <a:ext cx="7382523" cy="830688"/>
          </a:xfrm>
        </p:spPr>
        <p:txBody>
          <a:bodyPr/>
          <a:lstStyle/>
          <a:p>
            <a:r>
              <a:rPr lang="en-US" u="none" dirty="0">
                <a:solidFill>
                  <a:schemeClr val="tx1"/>
                </a:solidFill>
              </a:rPr>
              <a:t>WHAT WILL WE DO?</a:t>
            </a:r>
          </a:p>
        </p:txBody>
      </p:sp>
      <p:sp>
        <p:nvSpPr>
          <p:cNvPr id="13" name="Rectangle 12">
            <a:extLst>
              <a:ext uri="{FF2B5EF4-FFF2-40B4-BE49-F238E27FC236}">
                <a16:creationId xmlns:a16="http://schemas.microsoft.com/office/drawing/2014/main" id="{2C5A34AA-9B49-43DF-ABC8-19994FC941D0}"/>
              </a:ext>
            </a:extLst>
          </p:cNvPr>
          <p:cNvSpPr/>
          <p:nvPr/>
        </p:nvSpPr>
        <p:spPr>
          <a:xfrm>
            <a:off x="1095651" y="1625366"/>
            <a:ext cx="9486531" cy="3077766"/>
          </a:xfrm>
          <a:prstGeom prst="rect">
            <a:avLst/>
          </a:prstGeom>
        </p:spPr>
        <p:txBody>
          <a:bodyPr wrap="square">
            <a:spAutoFit/>
          </a:bodyPr>
          <a:lstStyle/>
          <a:p>
            <a:pPr marL="285750" indent="-548640">
              <a:spcBef>
                <a:spcPts val="600"/>
              </a:spcBef>
              <a:spcAft>
                <a:spcPts val="600"/>
              </a:spcAft>
              <a:buFont typeface="Wingdings" panose="05000000000000000000" pitchFamily="2" charset="2"/>
              <a:buChar char="v"/>
            </a:pPr>
            <a:r>
              <a:rPr lang="en-US" sz="2400" dirty="0"/>
              <a:t>State the purpose of the workshop (5-10 minutes)</a:t>
            </a:r>
          </a:p>
          <a:p>
            <a:pPr marL="285750" indent="-548640">
              <a:spcBef>
                <a:spcPts val="600"/>
              </a:spcBef>
              <a:spcAft>
                <a:spcPts val="600"/>
              </a:spcAft>
              <a:buFont typeface="Wingdings" panose="05000000000000000000" pitchFamily="2" charset="2"/>
              <a:buChar char="v"/>
            </a:pPr>
            <a:r>
              <a:rPr lang="en-US" sz="2400" dirty="0"/>
              <a:t>Get to know each other (30-60 minutes)</a:t>
            </a:r>
          </a:p>
          <a:p>
            <a:pPr marL="285750" indent="-548640">
              <a:spcBef>
                <a:spcPts val="600"/>
              </a:spcBef>
              <a:spcAft>
                <a:spcPts val="600"/>
              </a:spcAft>
              <a:buFont typeface="Wingdings" panose="05000000000000000000" pitchFamily="2" charset="2"/>
              <a:buChar char="v"/>
            </a:pPr>
            <a:r>
              <a:rPr lang="en-US" sz="2400" dirty="0"/>
              <a:t>Team Identity Creation [optional]</a:t>
            </a:r>
          </a:p>
          <a:p>
            <a:pPr marL="548640" indent="-548640">
              <a:spcBef>
                <a:spcPts val="600"/>
              </a:spcBef>
              <a:spcAft>
                <a:spcPts val="600"/>
              </a:spcAft>
              <a:buFont typeface="Wingdings" panose="05000000000000000000" pitchFamily="2" charset="2"/>
              <a:buChar char="v"/>
            </a:pPr>
            <a:r>
              <a:rPr lang="en-US" sz="2400" dirty="0"/>
              <a:t>Review Agile mindset, Scrum or Kanban core practices (10-15 minutes)</a:t>
            </a:r>
          </a:p>
          <a:p>
            <a:pPr marL="548640" indent="-548640">
              <a:spcBef>
                <a:spcPts val="600"/>
              </a:spcBef>
              <a:spcAft>
                <a:spcPts val="600"/>
              </a:spcAft>
              <a:buFont typeface="Wingdings" panose="05000000000000000000" pitchFamily="2" charset="2"/>
              <a:buChar char="v"/>
            </a:pPr>
            <a:r>
              <a:rPr lang="en-US" sz="2400" dirty="0"/>
              <a:t>Determine Agile ingredients to be used (15-20 minutes)</a:t>
            </a:r>
          </a:p>
          <a:p>
            <a:pPr marL="548640" indent="-548640">
              <a:spcBef>
                <a:spcPts val="600"/>
              </a:spcBef>
              <a:spcAft>
                <a:spcPts val="600"/>
              </a:spcAft>
              <a:buFont typeface="Wingdings" panose="05000000000000000000" pitchFamily="2" charset="2"/>
              <a:buChar char="v"/>
            </a:pPr>
            <a:r>
              <a:rPr lang="en-US" sz="2400" dirty="0"/>
              <a:t>Agree on practical stuffs (60-90 minutes)</a:t>
            </a:r>
          </a:p>
        </p:txBody>
      </p:sp>
    </p:spTree>
    <p:extLst>
      <p:ext uri="{BB962C8B-B14F-4D97-AF65-F5344CB8AC3E}">
        <p14:creationId xmlns:p14="http://schemas.microsoft.com/office/powerpoint/2010/main" val="177805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DD28-B865-094F-B758-8568E2D93CD8}"/>
              </a:ext>
            </a:extLst>
          </p:cNvPr>
          <p:cNvSpPr>
            <a:spLocks noGrp="1"/>
          </p:cNvSpPr>
          <p:nvPr>
            <p:ph type="title"/>
          </p:nvPr>
        </p:nvSpPr>
        <p:spPr>
          <a:xfrm>
            <a:off x="1095651" y="454185"/>
            <a:ext cx="7382523" cy="830688"/>
          </a:xfrm>
        </p:spPr>
        <p:txBody>
          <a:bodyPr/>
          <a:lstStyle/>
          <a:p>
            <a:r>
              <a:rPr lang="en-US" u="none" dirty="0">
                <a:solidFill>
                  <a:schemeClr val="tx1"/>
                </a:solidFill>
              </a:rPr>
              <a:t>GET TO KNOW EACH OTHER</a:t>
            </a:r>
          </a:p>
        </p:txBody>
      </p:sp>
      <p:sp>
        <p:nvSpPr>
          <p:cNvPr id="13" name="Rectangle 12">
            <a:extLst>
              <a:ext uri="{FF2B5EF4-FFF2-40B4-BE49-F238E27FC236}">
                <a16:creationId xmlns:a16="http://schemas.microsoft.com/office/drawing/2014/main" id="{2C5A34AA-9B49-43DF-ABC8-19994FC941D0}"/>
              </a:ext>
            </a:extLst>
          </p:cNvPr>
          <p:cNvSpPr/>
          <p:nvPr/>
        </p:nvSpPr>
        <p:spPr>
          <a:xfrm>
            <a:off x="1095651" y="1625366"/>
            <a:ext cx="9868271" cy="2769989"/>
          </a:xfrm>
          <a:prstGeom prst="rect">
            <a:avLst/>
          </a:prstGeom>
        </p:spPr>
        <p:txBody>
          <a:bodyPr wrap="square">
            <a:spAutoFit/>
          </a:bodyPr>
          <a:lstStyle/>
          <a:p>
            <a:pPr marL="285750" indent="-640080">
              <a:spcBef>
                <a:spcPts val="600"/>
              </a:spcBef>
              <a:spcAft>
                <a:spcPts val="600"/>
              </a:spcAft>
              <a:buFont typeface="Wingdings" panose="05000000000000000000" pitchFamily="2" charset="2"/>
              <a:buChar char="v"/>
            </a:pPr>
            <a:r>
              <a:rPr lang="en-US" sz="2400" b="1" dirty="0"/>
              <a:t>Purpose: </a:t>
            </a:r>
          </a:p>
          <a:p>
            <a:pPr indent="640080">
              <a:spcBef>
                <a:spcPts val="600"/>
              </a:spcBef>
              <a:spcAft>
                <a:spcPts val="600"/>
              </a:spcAft>
            </a:pPr>
            <a:r>
              <a:rPr lang="en-US" sz="2400" dirty="0"/>
              <a:t>Get team members to discover shared values and philosophies, this sets the stage for self-organization and cross-functional working.</a:t>
            </a:r>
          </a:p>
          <a:p>
            <a:pPr marL="548640" indent="-640080">
              <a:spcBef>
                <a:spcPts val="600"/>
              </a:spcBef>
              <a:spcAft>
                <a:spcPts val="600"/>
              </a:spcAft>
              <a:buFont typeface="Wingdings" panose="05000000000000000000" pitchFamily="2" charset="2"/>
              <a:buChar char="v"/>
            </a:pPr>
            <a:r>
              <a:rPr lang="en-US" sz="2400" b="1" dirty="0"/>
              <a:t>Instructions:</a:t>
            </a:r>
          </a:p>
          <a:p>
            <a:pPr indent="640080">
              <a:spcBef>
                <a:spcPts val="600"/>
              </a:spcBef>
              <a:spcAft>
                <a:spcPts val="600"/>
              </a:spcAft>
            </a:pPr>
            <a:r>
              <a:rPr lang="en-US" sz="2400" dirty="0"/>
              <a:t>Individuals draw the journey lines of their careers and/or private lives such as name, experience, key competency, main skills, hoppy …</a:t>
            </a:r>
          </a:p>
        </p:txBody>
      </p:sp>
    </p:spTree>
    <p:extLst>
      <p:ext uri="{BB962C8B-B14F-4D97-AF65-F5344CB8AC3E}">
        <p14:creationId xmlns:p14="http://schemas.microsoft.com/office/powerpoint/2010/main" val="129730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DD28-B865-094F-B758-8568E2D93CD8}"/>
              </a:ext>
            </a:extLst>
          </p:cNvPr>
          <p:cNvSpPr>
            <a:spLocks noGrp="1"/>
          </p:cNvSpPr>
          <p:nvPr>
            <p:ph type="title"/>
          </p:nvPr>
        </p:nvSpPr>
        <p:spPr>
          <a:xfrm>
            <a:off x="1171851" y="454185"/>
            <a:ext cx="10573305" cy="830688"/>
          </a:xfrm>
        </p:spPr>
        <p:txBody>
          <a:bodyPr/>
          <a:lstStyle/>
          <a:p>
            <a:r>
              <a:rPr lang="en-US" sz="3600" u="none" dirty="0">
                <a:solidFill>
                  <a:schemeClr val="tx1"/>
                </a:solidFill>
              </a:rPr>
              <a:t>Agile mindset, Scrum or Kanban core practices</a:t>
            </a:r>
          </a:p>
        </p:txBody>
      </p:sp>
      <p:sp>
        <p:nvSpPr>
          <p:cNvPr id="13" name="Rectangle 12">
            <a:extLst>
              <a:ext uri="{FF2B5EF4-FFF2-40B4-BE49-F238E27FC236}">
                <a16:creationId xmlns:a16="http://schemas.microsoft.com/office/drawing/2014/main" id="{2C5A34AA-9B49-43DF-ABC8-19994FC941D0}"/>
              </a:ext>
            </a:extLst>
          </p:cNvPr>
          <p:cNvSpPr/>
          <p:nvPr/>
        </p:nvSpPr>
        <p:spPr>
          <a:xfrm>
            <a:off x="1161864" y="2158026"/>
            <a:ext cx="9868271" cy="1569660"/>
          </a:xfrm>
          <a:prstGeom prst="rect">
            <a:avLst/>
          </a:prstGeom>
          <a:ln>
            <a:solidFill>
              <a:srgbClr val="FF0000"/>
            </a:solidFill>
          </a:ln>
        </p:spPr>
        <p:txBody>
          <a:bodyPr wrap="square">
            <a:spAutoFit/>
          </a:bodyPr>
          <a:lstStyle/>
          <a:p>
            <a:pPr>
              <a:spcBef>
                <a:spcPts val="600"/>
              </a:spcBef>
              <a:spcAft>
                <a:spcPts val="600"/>
              </a:spcAft>
            </a:pPr>
            <a:r>
              <a:rPr lang="en-US" sz="2400" i="1" dirty="0"/>
              <a:t>This part is NOT to provide a complete presentation about Agile frameworks that people should have been trained in advanced. We are going to spend 10-15 minutes to refocus on Agile mindset and core practices and values of Scrum and Kanban. </a:t>
            </a:r>
          </a:p>
        </p:txBody>
      </p:sp>
    </p:spTree>
    <p:extLst>
      <p:ext uri="{BB962C8B-B14F-4D97-AF65-F5344CB8AC3E}">
        <p14:creationId xmlns:p14="http://schemas.microsoft.com/office/powerpoint/2010/main" val="141319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DD28-B865-094F-B758-8568E2D93CD8}"/>
              </a:ext>
            </a:extLst>
          </p:cNvPr>
          <p:cNvSpPr>
            <a:spLocks noGrp="1"/>
          </p:cNvSpPr>
          <p:nvPr>
            <p:ph type="title"/>
          </p:nvPr>
        </p:nvSpPr>
        <p:spPr>
          <a:xfrm>
            <a:off x="1340526" y="640616"/>
            <a:ext cx="3977198" cy="830688"/>
          </a:xfrm>
        </p:spPr>
        <p:txBody>
          <a:bodyPr/>
          <a:lstStyle/>
          <a:p>
            <a:r>
              <a:rPr lang="en-US" u="none" dirty="0">
                <a:solidFill>
                  <a:schemeClr val="tx1"/>
                </a:solidFill>
              </a:rPr>
              <a:t>Agile mindset</a:t>
            </a:r>
          </a:p>
        </p:txBody>
      </p:sp>
      <p:sp>
        <p:nvSpPr>
          <p:cNvPr id="4" name="Content Placeholder 1">
            <a:extLst>
              <a:ext uri="{FF2B5EF4-FFF2-40B4-BE49-F238E27FC236}">
                <a16:creationId xmlns:a16="http://schemas.microsoft.com/office/drawing/2014/main" id="{8FCCACB3-264D-421D-B93B-1DF199DE1BF9}"/>
              </a:ext>
            </a:extLst>
          </p:cNvPr>
          <p:cNvSpPr txBox="1">
            <a:spLocks/>
          </p:cNvSpPr>
          <p:nvPr/>
        </p:nvSpPr>
        <p:spPr>
          <a:xfrm>
            <a:off x="1264228" y="2158169"/>
            <a:ext cx="9513264" cy="2103113"/>
          </a:xfrm>
          <a:prstGeom prst="rect">
            <a:avLst/>
          </a:prstGeom>
        </p:spPr>
        <p:txBody>
          <a:bodyPr vert="horz" lIns="82935" tIns="41468" rIns="82935" bIns="41468" rtlCol="0">
            <a:noAutofit/>
          </a:bodyPr>
          <a:lstStyle>
            <a:lvl1pPr marL="252032" indent="-252032" algn="l" defTabSz="1008126" rtl="0" eaLnBrk="1" latinLnBrk="0" hangingPunct="1">
              <a:lnSpc>
                <a:spcPct val="90000"/>
              </a:lnSpc>
              <a:spcBef>
                <a:spcPts val="1103"/>
              </a:spcBef>
              <a:buFont typeface="Arial" panose="020B0604020202020204" pitchFamily="34" charset="0"/>
              <a:buChar char="•"/>
              <a:defRPr sz="2800" b="1" kern="1200">
                <a:solidFill>
                  <a:schemeClr val="tx1"/>
                </a:solidFill>
                <a:latin typeface="Sawasdee" panose="02000503000000000000" pitchFamily="2" charset="-34"/>
                <a:ea typeface="+mn-ea"/>
                <a:cs typeface="Sawasdee" panose="02000503000000000000" pitchFamily="2" charset="-34"/>
              </a:defRPr>
            </a:lvl1pPr>
            <a:lvl2pPr marL="756095" indent="-252032" algn="l" defTabSz="1008126" rtl="0" eaLnBrk="1" latinLnBrk="0" hangingPunct="1">
              <a:lnSpc>
                <a:spcPct val="90000"/>
              </a:lnSpc>
              <a:spcBef>
                <a:spcPts val="551"/>
              </a:spcBef>
              <a:buFont typeface="Arial" panose="020B0604020202020204" pitchFamily="34" charset="0"/>
              <a:buChar char="•"/>
              <a:defRPr sz="2400" b="1" kern="1200">
                <a:solidFill>
                  <a:schemeClr val="tx1"/>
                </a:solidFill>
                <a:latin typeface="Sawasdee" panose="02000503000000000000" pitchFamily="2" charset="-34"/>
                <a:ea typeface="+mn-ea"/>
                <a:cs typeface="Sawasdee" panose="02000503000000000000" pitchFamily="2" charset="-34"/>
              </a:defRPr>
            </a:lvl2pPr>
            <a:lvl3pPr marL="1260158" indent="-252032" algn="l" defTabSz="1008126" rtl="0" eaLnBrk="1" latinLnBrk="0" hangingPunct="1">
              <a:lnSpc>
                <a:spcPct val="90000"/>
              </a:lnSpc>
              <a:spcBef>
                <a:spcPts val="551"/>
              </a:spcBef>
              <a:buFont typeface="Arial" panose="020B0604020202020204" pitchFamily="34" charset="0"/>
              <a:buChar char="•"/>
              <a:defRPr sz="2000" b="1" kern="1200">
                <a:solidFill>
                  <a:schemeClr val="tx1"/>
                </a:solidFill>
                <a:latin typeface="Sawasdee" panose="02000503000000000000" pitchFamily="2" charset="-34"/>
                <a:ea typeface="+mn-ea"/>
                <a:cs typeface="Sawasdee" panose="02000503000000000000" pitchFamily="2" charset="-34"/>
              </a:defRPr>
            </a:lvl3pPr>
            <a:lvl4pPr marL="1764221" indent="-252032" algn="l" defTabSz="1008126" rtl="0" eaLnBrk="1" latinLnBrk="0" hangingPunct="1">
              <a:lnSpc>
                <a:spcPct val="90000"/>
              </a:lnSpc>
              <a:spcBef>
                <a:spcPts val="551"/>
              </a:spcBef>
              <a:buFont typeface="Arial" panose="020B0604020202020204" pitchFamily="34" charset="0"/>
              <a:buChar char="•"/>
              <a:defRPr sz="1800" b="1" kern="1200">
                <a:solidFill>
                  <a:schemeClr val="tx1"/>
                </a:solidFill>
                <a:latin typeface="Sawasdee" panose="02000503000000000000" pitchFamily="2" charset="-34"/>
                <a:ea typeface="+mn-ea"/>
                <a:cs typeface="Sawasdee" panose="02000503000000000000" pitchFamily="2" charset="-34"/>
              </a:defRPr>
            </a:lvl4pPr>
            <a:lvl5pPr marL="2268284" indent="-252032" algn="l" defTabSz="1008126" rtl="0" eaLnBrk="1" latinLnBrk="0" hangingPunct="1">
              <a:lnSpc>
                <a:spcPct val="90000"/>
              </a:lnSpc>
              <a:spcBef>
                <a:spcPts val="551"/>
              </a:spcBef>
              <a:buFont typeface="Arial" panose="020B0604020202020204" pitchFamily="34" charset="0"/>
              <a:buChar char="•"/>
              <a:defRPr sz="1800" b="1" kern="1200">
                <a:solidFill>
                  <a:schemeClr val="tx1"/>
                </a:solidFill>
                <a:latin typeface="Sawasdee" panose="02000503000000000000" pitchFamily="2" charset="-34"/>
                <a:ea typeface="+mn-ea"/>
                <a:cs typeface="Sawasdee" panose="02000503000000000000" pitchFamily="2" charset="-34"/>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a:lstStyle>
          <a:p>
            <a:pPr marL="0" indent="0" defTabSz="914370">
              <a:lnSpc>
                <a:spcPct val="110000"/>
              </a:lnSpc>
              <a:spcBef>
                <a:spcPts val="1000"/>
              </a:spcBef>
              <a:buNone/>
              <a:defRPr/>
            </a:pPr>
            <a:r>
              <a:rPr lang="en-US" sz="2400" b="0" i="1" dirty="0">
                <a:latin typeface="+mn-lt"/>
              </a:rPr>
              <a:t>An agile mindset is </a:t>
            </a:r>
            <a:r>
              <a:rPr lang="en-US" sz="2400" i="1" dirty="0">
                <a:latin typeface="+mn-lt"/>
              </a:rPr>
              <a:t>the set of attitudes supporting an agile working environment</a:t>
            </a:r>
            <a:r>
              <a:rPr lang="en-US" sz="2400" b="0" i="1" dirty="0">
                <a:latin typeface="+mn-lt"/>
              </a:rPr>
              <a:t>. These include </a:t>
            </a:r>
            <a:r>
              <a:rPr lang="en-US" sz="2400" i="1" dirty="0">
                <a:solidFill>
                  <a:srgbClr val="00B050"/>
                </a:solidFill>
                <a:latin typeface="+mn-lt"/>
              </a:rPr>
              <a:t>respect</a:t>
            </a:r>
            <a:r>
              <a:rPr lang="en-US" sz="2400" b="0" i="1" dirty="0">
                <a:latin typeface="+mn-lt"/>
              </a:rPr>
              <a:t>, </a:t>
            </a:r>
            <a:r>
              <a:rPr lang="en-US" sz="2400" i="1" dirty="0">
                <a:solidFill>
                  <a:srgbClr val="00B050"/>
                </a:solidFill>
                <a:latin typeface="+mn-lt"/>
              </a:rPr>
              <a:t>collaboration</a:t>
            </a:r>
            <a:r>
              <a:rPr lang="en-US" sz="2400" b="0" i="1" dirty="0">
                <a:latin typeface="+mn-lt"/>
              </a:rPr>
              <a:t>, improvement and </a:t>
            </a:r>
            <a:r>
              <a:rPr lang="en-US" sz="2400" i="1" dirty="0">
                <a:solidFill>
                  <a:srgbClr val="00B050"/>
                </a:solidFill>
                <a:latin typeface="+mn-lt"/>
              </a:rPr>
              <a:t>learning cycles</a:t>
            </a:r>
            <a:r>
              <a:rPr lang="en-US" sz="2400" b="0" i="1" dirty="0">
                <a:latin typeface="+mn-lt"/>
              </a:rPr>
              <a:t>, pride in </a:t>
            </a:r>
            <a:r>
              <a:rPr lang="en-US" sz="2400" i="1" dirty="0">
                <a:solidFill>
                  <a:srgbClr val="00B050"/>
                </a:solidFill>
                <a:latin typeface="+mn-lt"/>
              </a:rPr>
              <a:t>ownership</a:t>
            </a:r>
            <a:r>
              <a:rPr lang="en-US" sz="2400" b="0" i="1" dirty="0">
                <a:latin typeface="+mn-lt"/>
              </a:rPr>
              <a:t>, </a:t>
            </a:r>
            <a:r>
              <a:rPr lang="en-US" sz="2400" i="1" dirty="0">
                <a:solidFill>
                  <a:srgbClr val="00B050"/>
                </a:solidFill>
                <a:latin typeface="+mn-lt"/>
              </a:rPr>
              <a:t>focus</a:t>
            </a:r>
            <a:r>
              <a:rPr lang="en-US" sz="2400" b="0" i="1" dirty="0">
                <a:latin typeface="+mn-lt"/>
              </a:rPr>
              <a:t> on delivering value, and the ability to </a:t>
            </a:r>
            <a:r>
              <a:rPr lang="en-US" sz="2400" i="1" dirty="0">
                <a:solidFill>
                  <a:srgbClr val="00B050"/>
                </a:solidFill>
                <a:latin typeface="+mn-lt"/>
              </a:rPr>
              <a:t>adapt to change</a:t>
            </a:r>
            <a:r>
              <a:rPr lang="en-US" sz="2400" b="0" i="1" dirty="0">
                <a:latin typeface="+mn-lt"/>
              </a:rPr>
              <a:t>. This mindset is necessary to cultivate high-performing teams, who in turn deliver amazing value for their customers.</a:t>
            </a:r>
            <a:endParaRPr lang="en-US" sz="2400" b="0" i="1" u="sng" dirty="0">
              <a:latin typeface="+mn-lt"/>
            </a:endParaRPr>
          </a:p>
        </p:txBody>
      </p:sp>
    </p:spTree>
    <p:extLst>
      <p:ext uri="{BB962C8B-B14F-4D97-AF65-F5344CB8AC3E}">
        <p14:creationId xmlns:p14="http://schemas.microsoft.com/office/powerpoint/2010/main" val="2285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7295E7-D277-4647-A2D7-7545E9B1999C}"/>
              </a:ext>
            </a:extLst>
          </p:cNvPr>
          <p:cNvSpPr txBox="1"/>
          <p:nvPr/>
        </p:nvSpPr>
        <p:spPr>
          <a:xfrm>
            <a:off x="1369262" y="625363"/>
            <a:ext cx="10095264" cy="590931"/>
          </a:xfrm>
          <a:prstGeom prst="rect">
            <a:avLst/>
          </a:prstGeom>
          <a:noFill/>
        </p:spPr>
        <p:txBody>
          <a:bodyPr wrap="none" rtlCol="0">
            <a:spAutoFit/>
          </a:bodyPr>
          <a:lstStyle/>
          <a:p>
            <a:pPr defTabSz="914370">
              <a:lnSpc>
                <a:spcPct val="90000"/>
              </a:lnSpc>
              <a:spcBef>
                <a:spcPct val="0"/>
              </a:spcBef>
              <a:defRPr/>
            </a:pPr>
            <a:r>
              <a:rPr lang="en" sz="3600" b="1" dirty="0"/>
              <a:t>SCRUM </a:t>
            </a:r>
            <a:r>
              <a:rPr lang="sv-SE" sz="3600" b="1" dirty="0"/>
              <a:t>ROLES/ SCRUM EVENTS/ SCRUM ARTIFACTS</a:t>
            </a:r>
            <a:endParaRPr lang="en" sz="3600" b="1" dirty="0"/>
          </a:p>
        </p:txBody>
      </p:sp>
      <p:sp>
        <p:nvSpPr>
          <p:cNvPr id="7" name="TextBox 6">
            <a:extLst>
              <a:ext uri="{FF2B5EF4-FFF2-40B4-BE49-F238E27FC236}">
                <a16:creationId xmlns:a16="http://schemas.microsoft.com/office/drawing/2014/main" id="{6180BEAF-BF46-45DC-85C3-6CE1BEAAFDF1}"/>
              </a:ext>
            </a:extLst>
          </p:cNvPr>
          <p:cNvSpPr txBox="1"/>
          <p:nvPr/>
        </p:nvSpPr>
        <p:spPr>
          <a:xfrm>
            <a:off x="4679556" y="2525676"/>
            <a:ext cx="3040887" cy="1806648"/>
          </a:xfrm>
          <a:prstGeom prst="rect">
            <a:avLst/>
          </a:prstGeom>
          <a:noFill/>
          <a:ln>
            <a:solidFill>
              <a:srgbClr val="FF0000"/>
            </a:solidFill>
          </a:ln>
        </p:spPr>
        <p:txBody>
          <a:bodyPr wrap="square" rtlCol="0">
            <a:spAutoFit/>
          </a:bodyPr>
          <a:lstStyle/>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Sprint Planning</a:t>
            </a:r>
            <a:endParaRPr lang="en" sz="2400" dirty="0">
              <a:cs typeface="Sawasdee" panose="02000503000000000000" pitchFamily="2" charset="-34"/>
            </a:endParaRPr>
          </a:p>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Daily Scrum</a:t>
            </a:r>
          </a:p>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Sprint Review</a:t>
            </a:r>
          </a:p>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Sprint Retrospective</a:t>
            </a:r>
            <a:endParaRPr lang="en" sz="2400" dirty="0">
              <a:cs typeface="Sawasdee" panose="02000503000000000000" pitchFamily="2" charset="-34"/>
            </a:endParaRPr>
          </a:p>
        </p:txBody>
      </p:sp>
      <p:sp>
        <p:nvSpPr>
          <p:cNvPr id="8" name="TextBox 7">
            <a:extLst>
              <a:ext uri="{FF2B5EF4-FFF2-40B4-BE49-F238E27FC236}">
                <a16:creationId xmlns:a16="http://schemas.microsoft.com/office/drawing/2014/main" id="{968A46FC-0016-4546-BE74-8382C92C784B}"/>
              </a:ext>
            </a:extLst>
          </p:cNvPr>
          <p:cNvSpPr txBox="1"/>
          <p:nvPr/>
        </p:nvSpPr>
        <p:spPr>
          <a:xfrm>
            <a:off x="7973261" y="2525676"/>
            <a:ext cx="3040887" cy="1346010"/>
          </a:xfrm>
          <a:prstGeom prst="rect">
            <a:avLst/>
          </a:prstGeom>
          <a:noFill/>
          <a:ln>
            <a:solidFill>
              <a:srgbClr val="FF0000"/>
            </a:solidFill>
          </a:ln>
        </p:spPr>
        <p:txBody>
          <a:bodyPr wrap="square" rtlCol="0">
            <a:spAutoFit/>
          </a:bodyPr>
          <a:lstStyle/>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Product Backlog</a:t>
            </a:r>
            <a:endParaRPr lang="en" sz="2400" dirty="0">
              <a:cs typeface="Sawasdee" panose="02000503000000000000" pitchFamily="2" charset="-34"/>
            </a:endParaRPr>
          </a:p>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Sprint Backlog</a:t>
            </a:r>
          </a:p>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Increment</a:t>
            </a:r>
            <a:endParaRPr lang="en" sz="2400" dirty="0">
              <a:cs typeface="Sawasdee" panose="02000503000000000000" pitchFamily="2" charset="-34"/>
            </a:endParaRPr>
          </a:p>
        </p:txBody>
      </p:sp>
      <p:sp>
        <p:nvSpPr>
          <p:cNvPr id="9" name="TextBox 8">
            <a:extLst>
              <a:ext uri="{FF2B5EF4-FFF2-40B4-BE49-F238E27FC236}">
                <a16:creationId xmlns:a16="http://schemas.microsoft.com/office/drawing/2014/main" id="{C20F285D-2072-49A0-8AFC-649B3596A8BA}"/>
              </a:ext>
            </a:extLst>
          </p:cNvPr>
          <p:cNvSpPr txBox="1"/>
          <p:nvPr/>
        </p:nvSpPr>
        <p:spPr>
          <a:xfrm>
            <a:off x="1386296" y="2525676"/>
            <a:ext cx="3040887" cy="1346010"/>
          </a:xfrm>
          <a:prstGeom prst="rect">
            <a:avLst/>
          </a:prstGeom>
          <a:noFill/>
          <a:ln>
            <a:solidFill>
              <a:srgbClr val="FF0000"/>
            </a:solidFill>
          </a:ln>
        </p:spPr>
        <p:txBody>
          <a:bodyPr wrap="square" rtlCol="0">
            <a:spAutoFit/>
          </a:bodyPr>
          <a:lstStyle/>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Product </a:t>
            </a:r>
            <a:r>
              <a:rPr lang="en-US" sz="2400" dirty="0">
                <a:cs typeface="Sawasdee" panose="02000503000000000000" pitchFamily="2" charset="-34"/>
              </a:rPr>
              <a:t>Owner</a:t>
            </a:r>
            <a:endParaRPr lang="en" sz="2400" dirty="0">
              <a:cs typeface="Sawasdee" panose="02000503000000000000" pitchFamily="2" charset="-34"/>
            </a:endParaRPr>
          </a:p>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Scrum Master</a:t>
            </a:r>
          </a:p>
          <a:p>
            <a:pPr marL="228593" indent="-228593" defTabSz="914370">
              <a:lnSpc>
                <a:spcPct val="90000"/>
              </a:lnSpc>
              <a:spcBef>
                <a:spcPts val="1000"/>
              </a:spcBef>
              <a:buFont typeface="Arial" panose="020B0604020202020204" pitchFamily="34" charset="0"/>
              <a:buChar char="•"/>
              <a:defRPr/>
            </a:pPr>
            <a:r>
              <a:rPr lang="sv-SE" sz="2400" dirty="0">
                <a:cs typeface="Sawasdee" panose="02000503000000000000" pitchFamily="2" charset="-34"/>
              </a:rPr>
              <a:t>Development Team</a:t>
            </a:r>
            <a:endParaRPr lang="en" sz="2400" dirty="0">
              <a:cs typeface="Sawasdee" panose="02000503000000000000" pitchFamily="2" charset="-34"/>
            </a:endParaRPr>
          </a:p>
        </p:txBody>
      </p:sp>
      <p:sp>
        <p:nvSpPr>
          <p:cNvPr id="3" name="Rectangle 2">
            <a:extLst>
              <a:ext uri="{FF2B5EF4-FFF2-40B4-BE49-F238E27FC236}">
                <a16:creationId xmlns:a16="http://schemas.microsoft.com/office/drawing/2014/main" id="{4E9FC56D-3352-4AAE-AAC8-5FC111EB556C}"/>
              </a:ext>
            </a:extLst>
          </p:cNvPr>
          <p:cNvSpPr/>
          <p:nvPr/>
        </p:nvSpPr>
        <p:spPr>
          <a:xfrm>
            <a:off x="1256522" y="4009158"/>
            <a:ext cx="1551992" cy="646331"/>
          </a:xfrm>
          <a:prstGeom prst="rect">
            <a:avLst/>
          </a:prstGeom>
        </p:spPr>
        <p:txBody>
          <a:bodyPr wrap="square">
            <a:spAutoFit/>
          </a:bodyPr>
          <a:lstStyle/>
          <a:p>
            <a:r>
              <a:rPr lang="en-US" b="1" dirty="0">
                <a:solidFill>
                  <a:srgbClr val="000000"/>
                </a:solidFill>
                <a:latin typeface="Calibri" panose="020F0502020204030204" pitchFamily="34" charset="0"/>
              </a:rPr>
              <a:t>Scrum Team</a:t>
            </a:r>
            <a:r>
              <a:rPr lang="en-US" b="1" dirty="0"/>
              <a:t> </a:t>
            </a:r>
            <a:br>
              <a:rPr lang="en-US" b="1" dirty="0"/>
            </a:br>
            <a:endParaRPr lang="en-US" b="1" dirty="0"/>
          </a:p>
        </p:txBody>
      </p:sp>
      <p:sp>
        <p:nvSpPr>
          <p:cNvPr id="10" name="Rectangle 9">
            <a:extLst>
              <a:ext uri="{FF2B5EF4-FFF2-40B4-BE49-F238E27FC236}">
                <a16:creationId xmlns:a16="http://schemas.microsoft.com/office/drawing/2014/main" id="{214D45ED-29B1-4D48-B1BB-DEE26858BD2D}"/>
              </a:ext>
            </a:extLst>
          </p:cNvPr>
          <p:cNvSpPr/>
          <p:nvPr/>
        </p:nvSpPr>
        <p:spPr>
          <a:xfrm>
            <a:off x="5949351" y="4655489"/>
            <a:ext cx="5271187" cy="369332"/>
          </a:xfrm>
          <a:prstGeom prst="rect">
            <a:avLst/>
          </a:prstGeom>
        </p:spPr>
        <p:txBody>
          <a:bodyPr wrap="none">
            <a:spAutoFit/>
          </a:bodyPr>
          <a:lstStyle/>
          <a:p>
            <a:r>
              <a:rPr lang="en-US" dirty="0"/>
              <a:t>Jeff Sutherland and Ken </a:t>
            </a:r>
            <a:r>
              <a:rPr lang="en-US" dirty="0" err="1"/>
              <a:t>Schwaber</a:t>
            </a:r>
            <a:r>
              <a:rPr lang="en-US" dirty="0"/>
              <a:t> - Scrum Guide 2017</a:t>
            </a:r>
          </a:p>
        </p:txBody>
      </p:sp>
    </p:spTree>
    <p:extLst>
      <p:ext uri="{BB962C8B-B14F-4D97-AF65-F5344CB8AC3E}">
        <p14:creationId xmlns:p14="http://schemas.microsoft.com/office/powerpoint/2010/main" val="164055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A88154-CA3F-485D-9EF4-22367FA71068}"/>
              </a:ext>
            </a:extLst>
          </p:cNvPr>
          <p:cNvPicPr>
            <a:picLocks noChangeAspect="1"/>
          </p:cNvPicPr>
          <p:nvPr/>
        </p:nvPicPr>
        <p:blipFill rotWithShape="1">
          <a:blip r:embed="rId2">
            <a:extLst>
              <a:ext uri="{28A0092B-C50C-407E-A947-70E740481C1C}">
                <a14:useLocalDpi xmlns:a14="http://schemas.microsoft.com/office/drawing/2010/main" val="0"/>
              </a:ext>
            </a:extLst>
          </a:blip>
          <a:srcRect b="12743"/>
          <a:stretch/>
        </p:blipFill>
        <p:spPr>
          <a:xfrm>
            <a:off x="2094783" y="611959"/>
            <a:ext cx="8002434" cy="5395667"/>
          </a:xfrm>
          <a:prstGeom prst="rect">
            <a:avLst/>
          </a:prstGeom>
        </p:spPr>
      </p:pic>
    </p:spTree>
    <p:extLst>
      <p:ext uri="{BB962C8B-B14F-4D97-AF65-F5344CB8AC3E}">
        <p14:creationId xmlns:p14="http://schemas.microsoft.com/office/powerpoint/2010/main" val="1604270849"/>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d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Slide">
  <a:themeElements>
    <a:clrScheme name="DEK COLOUR PALLETTE">
      <a:dk1>
        <a:srgbClr val="000000"/>
      </a:dk1>
      <a:lt1>
        <a:srgbClr val="FFFFFF"/>
      </a:lt1>
      <a:dk2>
        <a:srgbClr val="44546A"/>
      </a:dk2>
      <a:lt2>
        <a:srgbClr val="B1B1B1"/>
      </a:lt2>
      <a:accent1>
        <a:srgbClr val="13284B"/>
      </a:accent1>
      <a:accent2>
        <a:srgbClr val="324457"/>
      </a:accent2>
      <a:accent3>
        <a:srgbClr val="51668C"/>
      </a:accent3>
      <a:accent4>
        <a:srgbClr val="7F8DAB"/>
      </a:accent4>
      <a:accent5>
        <a:srgbClr val="EE5445"/>
      </a:accent5>
      <a:accent6>
        <a:srgbClr val="F27847"/>
      </a:accent6>
      <a:hlink>
        <a:srgbClr val="F5977F"/>
      </a:hlink>
      <a:folHlink>
        <a:srgbClr val="F9B8A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ack Pag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4945</TotalTime>
  <Words>2122</Words>
  <Application>Microsoft Office PowerPoint</Application>
  <PresentationFormat>Widescreen</PresentationFormat>
  <Paragraphs>167</Paragraphs>
  <Slides>17</Slides>
  <Notes>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Arial</vt:lpstr>
      <vt:lpstr>Calibri</vt:lpstr>
      <vt:lpstr>Calibri Light</vt:lpstr>
      <vt:lpstr>Sawasdee</vt:lpstr>
      <vt:lpstr>Times New Roman</vt:lpstr>
      <vt:lpstr>Wingdings</vt:lpstr>
      <vt:lpstr>Cover Slide</vt:lpstr>
      <vt:lpstr>Red Slide</vt:lpstr>
      <vt:lpstr>White Slide</vt:lpstr>
      <vt:lpstr>Back Page Slide</vt:lpstr>
      <vt:lpstr>Sixteen Team Kick-off</vt:lpstr>
      <vt:lpstr>OBJECTIVES</vt:lpstr>
      <vt:lpstr>WHO SHOULD PARTICIPATE?</vt:lpstr>
      <vt:lpstr>WHAT WILL WE DO?</vt:lpstr>
      <vt:lpstr>GET TO KNOW EACH OTHER</vt:lpstr>
      <vt:lpstr>Agile mindset, Scrum or Kanban core practices</vt:lpstr>
      <vt:lpstr>Agile mindset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1</dc:title>
  <dc:creator>Microsoft Office User</dc:creator>
  <cp:lastModifiedBy>Huynh Thien Khiem</cp:lastModifiedBy>
  <cp:revision>79</cp:revision>
  <dcterms:created xsi:type="dcterms:W3CDTF">2018-04-18T08:16:44Z</dcterms:created>
  <dcterms:modified xsi:type="dcterms:W3CDTF">2018-10-02T03:27:43Z</dcterms:modified>
</cp:coreProperties>
</file>