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315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314" r:id="rId18"/>
    <p:sldId id="300" r:id="rId19"/>
    <p:sldId id="302" r:id="rId20"/>
    <p:sldId id="301" r:id="rId21"/>
    <p:sldId id="305" r:id="rId22"/>
    <p:sldId id="304" r:id="rId23"/>
    <p:sldId id="317" r:id="rId24"/>
    <p:sldId id="318" r:id="rId25"/>
    <p:sldId id="319" r:id="rId26"/>
    <p:sldId id="308" r:id="rId27"/>
    <p:sldId id="310" r:id="rId28"/>
    <p:sldId id="320" r:id="rId29"/>
    <p:sldId id="309" r:id="rId30"/>
    <p:sldId id="311" r:id="rId31"/>
    <p:sldId id="313" r:id="rId32"/>
    <p:sldId id="321" r:id="rId33"/>
    <p:sldId id="312" r:id="rId34"/>
    <p:sldId id="316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00"/>
    <a:srgbClr val="FDA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68" autoAdjust="0"/>
  </p:normalViewPr>
  <p:slideViewPr>
    <p:cSldViewPr>
      <p:cViewPr varScale="1">
        <p:scale>
          <a:sx n="55" d="100"/>
          <a:sy n="55" d="100"/>
        </p:scale>
        <p:origin x="18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8312C-DCD4-4B2C-A952-BDB09A643B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0C9C1C-C344-4E53-8117-C51BEF34A9F5}">
      <dgm:prSet phldrT="[Text]"/>
      <dgm:spPr/>
      <dgm:t>
        <a:bodyPr/>
        <a:lstStyle/>
        <a:p>
          <a:r>
            <a:rPr lang="en-US" dirty="0"/>
            <a:t>HSS</a:t>
          </a:r>
        </a:p>
      </dgm:t>
    </dgm:pt>
    <dgm:pt modelId="{D84D2BEB-985D-4D82-A7B5-498BCE32A9AD}" type="parTrans" cxnId="{B9A4CCB5-6CD5-4361-AC42-FC2C633CD3C9}">
      <dgm:prSet/>
      <dgm:spPr/>
      <dgm:t>
        <a:bodyPr/>
        <a:lstStyle/>
        <a:p>
          <a:endParaRPr lang="en-US"/>
        </a:p>
      </dgm:t>
    </dgm:pt>
    <dgm:pt modelId="{F02DA8F5-4492-4848-8B57-2E08FA9AF40F}" type="sibTrans" cxnId="{B9A4CCB5-6CD5-4361-AC42-FC2C633CD3C9}">
      <dgm:prSet/>
      <dgm:spPr/>
      <dgm:t>
        <a:bodyPr/>
        <a:lstStyle/>
        <a:p>
          <a:endParaRPr lang="en-US"/>
        </a:p>
      </dgm:t>
    </dgm:pt>
    <dgm:pt modelId="{7167B935-0F8A-4BC3-92C9-2080BDC4E136}">
      <dgm:prSet phldrT="[Text]"/>
      <dgm:spPr/>
      <dgm:t>
        <a:bodyPr/>
        <a:lstStyle/>
        <a:p>
          <a:r>
            <a:rPr lang="en-US" dirty="0"/>
            <a:t>SLF</a:t>
          </a:r>
        </a:p>
      </dgm:t>
    </dgm:pt>
    <dgm:pt modelId="{68A1AE5B-8C3B-4919-9416-5B7FDE098844}" type="parTrans" cxnId="{36DE34EE-ADC8-4B67-8051-7BFB2C0A312E}">
      <dgm:prSet/>
      <dgm:spPr/>
      <dgm:t>
        <a:bodyPr/>
        <a:lstStyle/>
        <a:p>
          <a:endParaRPr lang="en-US"/>
        </a:p>
      </dgm:t>
    </dgm:pt>
    <dgm:pt modelId="{819F76AD-AC9D-4867-B391-0A9D1321F5D0}" type="sibTrans" cxnId="{36DE34EE-ADC8-4B67-8051-7BFB2C0A312E}">
      <dgm:prSet/>
      <dgm:spPr/>
      <dgm:t>
        <a:bodyPr/>
        <a:lstStyle/>
        <a:p>
          <a:endParaRPr lang="en-US"/>
        </a:p>
      </dgm:t>
    </dgm:pt>
    <dgm:pt modelId="{EC727629-F792-497C-B7B5-C36A7B67835E}" type="pres">
      <dgm:prSet presAssocID="{DC08312C-DCD4-4B2C-A952-BDB09A643B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31F1A7-3C27-435E-87CE-0240B931DE71}" type="pres">
      <dgm:prSet presAssocID="{570C9C1C-C344-4E53-8117-C51BEF34A9F5}" presName="node" presStyleLbl="node1" presStyleIdx="0" presStyleCnt="2" custScaleX="37890" custScaleY="37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3FF4C-C66E-4E4B-926C-4F4FBF14BB70}" type="pres">
      <dgm:prSet presAssocID="{F02DA8F5-4492-4848-8B57-2E08FA9AF40F}" presName="sibTrans" presStyleCnt="0"/>
      <dgm:spPr/>
    </dgm:pt>
    <dgm:pt modelId="{26DB0265-FA6A-4067-9476-95C132FA688B}" type="pres">
      <dgm:prSet presAssocID="{7167B935-0F8A-4BC3-92C9-2080BDC4E136}" presName="node" presStyleLbl="node1" presStyleIdx="1" presStyleCnt="2" custScaleX="37890" custScaleY="37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6E4C08-C4F7-4710-9876-51C3688C9D03}" type="presOf" srcId="{7167B935-0F8A-4BC3-92C9-2080BDC4E136}" destId="{26DB0265-FA6A-4067-9476-95C132FA688B}" srcOrd="0" destOrd="0" presId="urn:microsoft.com/office/officeart/2005/8/layout/default"/>
    <dgm:cxn modelId="{A04DAC3F-5B1B-45CE-B300-F9DDAEF956B7}" type="presOf" srcId="{570C9C1C-C344-4E53-8117-C51BEF34A9F5}" destId="{9F31F1A7-3C27-435E-87CE-0240B931DE71}" srcOrd="0" destOrd="0" presId="urn:microsoft.com/office/officeart/2005/8/layout/default"/>
    <dgm:cxn modelId="{0229416A-6401-4195-95C1-EB0015622958}" type="presOf" srcId="{DC08312C-DCD4-4B2C-A952-BDB09A643BE3}" destId="{EC727629-F792-497C-B7B5-C36A7B67835E}" srcOrd="0" destOrd="0" presId="urn:microsoft.com/office/officeart/2005/8/layout/default"/>
    <dgm:cxn modelId="{B9A4CCB5-6CD5-4361-AC42-FC2C633CD3C9}" srcId="{DC08312C-DCD4-4B2C-A952-BDB09A643BE3}" destId="{570C9C1C-C344-4E53-8117-C51BEF34A9F5}" srcOrd="0" destOrd="0" parTransId="{D84D2BEB-985D-4D82-A7B5-498BCE32A9AD}" sibTransId="{F02DA8F5-4492-4848-8B57-2E08FA9AF40F}"/>
    <dgm:cxn modelId="{36DE34EE-ADC8-4B67-8051-7BFB2C0A312E}" srcId="{DC08312C-DCD4-4B2C-A952-BDB09A643BE3}" destId="{7167B935-0F8A-4BC3-92C9-2080BDC4E136}" srcOrd="1" destOrd="0" parTransId="{68A1AE5B-8C3B-4919-9416-5B7FDE098844}" sibTransId="{819F76AD-AC9D-4867-B391-0A9D1321F5D0}"/>
    <dgm:cxn modelId="{115B6A80-0B2F-4CBC-98A6-3588F19F886F}" type="presParOf" srcId="{EC727629-F792-497C-B7B5-C36A7B67835E}" destId="{9F31F1A7-3C27-435E-87CE-0240B931DE71}" srcOrd="0" destOrd="0" presId="urn:microsoft.com/office/officeart/2005/8/layout/default"/>
    <dgm:cxn modelId="{1B8D268C-AE17-460E-B3EC-AA6F18CD4074}" type="presParOf" srcId="{EC727629-F792-497C-B7B5-C36A7B67835E}" destId="{F4B3FF4C-C66E-4E4B-926C-4F4FBF14BB70}" srcOrd="1" destOrd="0" presId="urn:microsoft.com/office/officeart/2005/8/layout/default"/>
    <dgm:cxn modelId="{6F2C4EFC-09F0-404E-99AB-8EE3B5FFE560}" type="presParOf" srcId="{EC727629-F792-497C-B7B5-C36A7B67835E}" destId="{26DB0265-FA6A-4067-9476-95C132FA688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1F1A7-3C27-435E-87CE-0240B931DE71}">
      <dsp:nvSpPr>
        <dsp:cNvPr id="0" name=""/>
        <dsp:cNvSpPr/>
      </dsp:nvSpPr>
      <dsp:spPr>
        <a:xfrm>
          <a:off x="534783" y="934951"/>
          <a:ext cx="2849924" cy="17099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HSS</a:t>
          </a:r>
        </a:p>
      </dsp:txBody>
      <dsp:txXfrm>
        <a:off x="534783" y="934951"/>
        <a:ext cx="2849924" cy="1709909"/>
      </dsp:txXfrm>
    </dsp:sp>
    <dsp:sp modelId="{26DB0265-FA6A-4067-9476-95C132FA688B}">
      <dsp:nvSpPr>
        <dsp:cNvPr id="0" name=""/>
        <dsp:cNvSpPr/>
      </dsp:nvSpPr>
      <dsp:spPr>
        <a:xfrm>
          <a:off x="4136866" y="934951"/>
          <a:ext cx="2849924" cy="17099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SLF</a:t>
          </a:r>
        </a:p>
      </dsp:txBody>
      <dsp:txXfrm>
        <a:off x="4136866" y="934951"/>
        <a:ext cx="2849924" cy="170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B94C1-3B65-416A-B0E3-68133ADCEAC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F74A-220F-4C33-BDA9-2121E98B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send a SIP message to a specific domain, it looks up DNS to obtain the SIP server address of that domain.</a:t>
            </a:r>
          </a:p>
          <a:p>
            <a:r>
              <a:rPr lang="en-US" dirty="0"/>
              <a:t> It also communicates with HSS to get user location information and sent SIP message to appropriate destination (typically an S-CSCF). In contrast, I-CSCF will reply SIP message to an S-CSCF / I-CSCF within the network of another service provider.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8F74A-220F-4C33-BDA9-2121E98B8F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I-CSCF can encode a part of SIP messages to get the number of servers in the domain, their DNS names, or their capacity. This method is called THIG (Topology Hiding Inter-network Gateway).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8F74A-220F-4C33-BDA9-2121E98B8F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S-CSCF is SIP proxy, it is the central node of the IMS system, responsible for domain registration, keep the session state and store data service. 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8F74A-220F-4C33-BDA9-2121E98B8F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S-CSCF has access to all user data stored in HSS to get user information, user authentication.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Identifies the Application Server to provide to the user and </a:t>
            </a:r>
            <a:r>
              <a:rPr lang="en-US" dirty="0" err="1"/>
              <a:t>notifiles</a:t>
            </a:r>
            <a:r>
              <a:rPr lang="en-US" dirty="0"/>
              <a:t> for user from IMS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SIP routing services and secure join the security in session creation.</a:t>
            </a:r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8F74A-220F-4C33-BDA9-2121E98B8F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5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191000" y="3125926"/>
            <a:ext cx="4978400" cy="373207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2000" b="1" dirty="0" err="1"/>
              <a:t>Dek</a:t>
            </a:r>
            <a:r>
              <a:rPr lang="en-US" sz="2000" b="1" dirty="0"/>
              <a:t> technologies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48156" y="1371600"/>
            <a:ext cx="8264057" cy="175432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IMS</a:t>
            </a:r>
            <a:r>
              <a:rPr lang="en-US" sz="5400" b="1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ctr"/>
            <a:r>
              <a:rPr lang="en-US" sz="5400" b="1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(IP Multimedia Subsystem)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81600" y="3429000"/>
            <a:ext cx="22829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0" u="none" cap="none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Sixteen</a:t>
            </a:r>
            <a:r>
              <a:rPr lang="en-US" sz="2800" b="0" i="0" u="none" cap="none" spc="0" baseline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en-US" sz="2800" b="0" i="0" u="none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b="1" dirty="0" err="1"/>
              <a:t>Dek</a:t>
            </a:r>
            <a:r>
              <a:rPr lang="en-US" b="1" dirty="0"/>
              <a:t>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b="1" dirty="0" err="1"/>
              <a:t>Dek</a:t>
            </a:r>
            <a:r>
              <a:rPr lang="en-US" b="1" dirty="0"/>
              <a:t> </a:t>
            </a:r>
            <a:r>
              <a:rPr lang="en-US" sz="1600" b="1" dirty="0"/>
              <a:t>technologies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981200" y="1219200"/>
            <a:ext cx="5449490" cy="1737706"/>
          </a:xfrm>
        </p:spPr>
        <p:txBody>
          <a:bodyPr bIns="9144" anchor="b"/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71875" y="3733800"/>
            <a:ext cx="4615656" cy="685800"/>
          </a:xfrm>
        </p:spPr>
        <p:txBody>
          <a:bodyPr tIns="9144">
            <a:noAutofit/>
          </a:bodyPr>
          <a:lstStyle>
            <a:lvl1pPr marL="0" indent="0" algn="ctr">
              <a:buNone/>
              <a:defRPr kumimoji="0" lang="en-US" sz="20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b="1" dirty="0" err="1"/>
              <a:t>Dek</a:t>
            </a:r>
            <a:r>
              <a:rPr lang="en-US" b="1" dirty="0"/>
              <a:t>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A7BE7B-3410-4E87-9771-CD578C0C665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b="1" dirty="0" err="1"/>
              <a:t>Dek</a:t>
            </a:r>
            <a:r>
              <a:rPr lang="en-US" b="1" dirty="0"/>
              <a:t>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vn/url?sa=i&amp;rct=j&amp;q=&amp;esrc=s&amp;source=images&amp;cd=&amp;cad=rja&amp;uact=8&amp;ved=2ahUKEwjS1OLRp_bdAhWIOo8KHXsPA-QQjRx6BAgBEAU&amp;url=https://pngtree.com/free-icons/scramble-session&amp;psig=AOvVaw2Jn49yPIny6yTgFIksMgr7&amp;ust=153906971472227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vn/url?sa=i&amp;rct=j&amp;q=&amp;esrc=s&amp;source=images&amp;cd=&amp;cad=rja&amp;uact=8&amp;ved=2ahUKEwjc24eCuPbdAhVEuY8KHdVvCnoQjRx6BAgBEAU&amp;url=https://icons8.com/icon/set/pstn&amp;psig=AOvVaw1hDXmvys7kOE7IJh2V4hw6&amp;ust=1539074112240216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google.com.vn/url?sa=i&amp;rct=j&amp;q=&amp;esrc=s&amp;source=images&amp;cd=&amp;cad=rja&amp;uact=8&amp;ved=2ahUKEwjc24eCuPbdAhVEuY8KHdVvCnoQjRx6BAgBEAU&amp;url=https://icons8.com/icon/set/pstn&amp;psig=AOvVaw1hDXmvys7kOE7IJh2V4hw6&amp;ust=153907411224021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47334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1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HSS </a:t>
            </a:r>
            <a:r>
              <a:rPr lang="en-US" sz="2800" dirty="0"/>
              <a:t>(Home Subscriber server)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84255" y="1569015"/>
            <a:ext cx="3524756" cy="736499"/>
            <a:chOff x="1066800" y="1219200"/>
            <a:chExt cx="3524756" cy="7364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10938" y1="10156" x2="10938" y2="10156"/>
                          <a14:backgroundMark x1="89063" y1="7031" x2="89063" y2="7031"/>
                          <a14:backgroundMark x1="95313" y1="92188" x2="95313" y2="92188"/>
                          <a14:backgroundMark x1="13281" y1="91406" x2="13281" y2="914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219200"/>
              <a:ext cx="736499" cy="7364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22855" y="1402783"/>
              <a:ext cx="27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Database for IMS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2846208"/>
            <a:ext cx="3564143" cy="838200"/>
            <a:chOff x="984255" y="2463749"/>
            <a:chExt cx="3564143" cy="838200"/>
          </a:xfrm>
        </p:grpSpPr>
        <p:sp>
          <p:nvSpPr>
            <p:cNvPr id="10" name="TextBox 9"/>
            <p:cNvSpPr txBox="1"/>
            <p:nvPr/>
          </p:nvSpPr>
          <p:spPr>
            <a:xfrm>
              <a:off x="1779697" y="2698183"/>
              <a:ext cx="27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Contain user information</a:t>
              </a:r>
            </a:p>
          </p:txBody>
        </p:sp>
        <p:pic>
          <p:nvPicPr>
            <p:cNvPr id="1026" name="Picture 2" descr="id, u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55" y="2463749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5155973" y="2128315"/>
            <a:ext cx="3506152" cy="717893"/>
            <a:chOff x="5181598" y="1651372"/>
            <a:chExt cx="3506152" cy="717893"/>
          </a:xfrm>
        </p:grpSpPr>
        <p:sp>
          <p:nvSpPr>
            <p:cNvPr id="16" name="TextBox 15"/>
            <p:cNvSpPr txBox="1"/>
            <p:nvPr/>
          </p:nvSpPr>
          <p:spPr>
            <a:xfrm>
              <a:off x="5919049" y="1825653"/>
              <a:ext cx="27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User’s location</a:t>
              </a:r>
            </a:p>
          </p:txBody>
        </p:sp>
        <p:pic>
          <p:nvPicPr>
            <p:cNvPr id="1030" name="Picture 6" descr="location, logo, media, social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598" y="1651372"/>
              <a:ext cx="717893" cy="71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155973" y="3810000"/>
            <a:ext cx="3539194" cy="717893"/>
            <a:chOff x="5155973" y="3810000"/>
            <a:chExt cx="3539194" cy="717893"/>
          </a:xfrm>
        </p:grpSpPr>
        <p:pic>
          <p:nvPicPr>
            <p:cNvPr id="1032" name="Picture 8" descr="configuration, gear, preferences, settings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5973" y="3810000"/>
              <a:ext cx="717893" cy="71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926466" y="3984280"/>
              <a:ext cx="27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Preferences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55972" y="2971800"/>
            <a:ext cx="3545938" cy="717893"/>
            <a:chOff x="5155972" y="2971800"/>
            <a:chExt cx="3545938" cy="717893"/>
          </a:xfrm>
        </p:grpSpPr>
        <p:pic>
          <p:nvPicPr>
            <p:cNvPr id="1034" name="Picture 10" descr="article, information, news, newspaper, periodical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5972" y="2971800"/>
              <a:ext cx="717893" cy="71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933209" y="3146080"/>
              <a:ext cx="27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User’s registration</a:t>
              </a:r>
            </a:p>
          </p:txBody>
        </p:sp>
      </p:grpSp>
      <p:cxnSp>
        <p:nvCxnSpPr>
          <p:cNvPr id="18" name="Straight Connector 17"/>
          <p:cNvCxnSpPr>
            <a:stCxn id="10" idx="3"/>
            <a:endCxn id="1030" idx="1"/>
          </p:cNvCxnSpPr>
          <p:nvPr/>
        </p:nvCxnSpPr>
        <p:spPr>
          <a:xfrm flipV="1">
            <a:off x="4402343" y="2487262"/>
            <a:ext cx="753630" cy="778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034" idx="1"/>
          </p:cNvCxnSpPr>
          <p:nvPr/>
        </p:nvCxnSpPr>
        <p:spPr>
          <a:xfrm>
            <a:off x="4402343" y="3265308"/>
            <a:ext cx="753629" cy="6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3"/>
            <a:endCxn id="1032" idx="1"/>
          </p:cNvCxnSpPr>
          <p:nvPr/>
        </p:nvCxnSpPr>
        <p:spPr>
          <a:xfrm>
            <a:off x="4402343" y="3265308"/>
            <a:ext cx="753630" cy="90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6067" y="3216322"/>
            <a:ext cx="1899606" cy="1994112"/>
            <a:chOff x="1040975" y="2057400"/>
            <a:chExt cx="1226741" cy="1287772"/>
          </a:xfrm>
        </p:grpSpPr>
        <p:pic>
          <p:nvPicPr>
            <p:cNvPr id="21" name="Picture 10" descr="article, information, news, newspaper, periodical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057400"/>
              <a:ext cx="717893" cy="71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040975" y="2821952"/>
              <a:ext cx="1226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Information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In Database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05939" y="1905001"/>
            <a:ext cx="2733236" cy="1221076"/>
            <a:chOff x="4876801" y="1524000"/>
            <a:chExt cx="2217340" cy="990599"/>
          </a:xfrm>
        </p:grpSpPr>
        <p:pic>
          <p:nvPicPr>
            <p:cNvPr id="2050" name="Picture 2" descr="Image result for session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1" y="1524000"/>
              <a:ext cx="990599" cy="99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867400" y="1766145"/>
              <a:ext cx="1226741" cy="29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Sessions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11700" y="2515539"/>
            <a:ext cx="2794239" cy="1256611"/>
            <a:chOff x="2111700" y="2515539"/>
            <a:chExt cx="2794239" cy="1256611"/>
          </a:xfrm>
        </p:grpSpPr>
        <p:sp>
          <p:nvSpPr>
            <p:cNvPr id="30" name="TextBox 29"/>
            <p:cNvSpPr txBox="1"/>
            <p:nvPr/>
          </p:nvSpPr>
          <p:spPr>
            <a:xfrm rot="20206622">
              <a:off x="2987761" y="2792112"/>
              <a:ext cx="1226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establish</a:t>
              </a:r>
            </a:p>
          </p:txBody>
        </p:sp>
        <p:cxnSp>
          <p:nvCxnSpPr>
            <p:cNvPr id="14" name="Straight Arrow Connector 13"/>
            <p:cNvCxnSpPr>
              <a:stCxn id="21" idx="3"/>
              <a:endCxn id="2050" idx="1"/>
            </p:cNvCxnSpPr>
            <p:nvPr/>
          </p:nvCxnSpPr>
          <p:spPr>
            <a:xfrm flipV="1">
              <a:off x="2111700" y="2515539"/>
              <a:ext cx="2794239" cy="12566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090565" y="4427202"/>
            <a:ext cx="3025665" cy="1181992"/>
            <a:chOff x="4954088" y="3377355"/>
            <a:chExt cx="2140053" cy="836023"/>
          </a:xfrm>
        </p:grpSpPr>
        <p:pic>
          <p:nvPicPr>
            <p:cNvPr id="2052" name="Picture 4" descr="call, communication, contact, phone, service, support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088" y="3377355"/>
              <a:ext cx="836023" cy="836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5867400" y="3610701"/>
              <a:ext cx="1226741" cy="261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Services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1700" y="3772150"/>
            <a:ext cx="2978865" cy="1246048"/>
            <a:chOff x="1959301" y="2620667"/>
            <a:chExt cx="2978865" cy="1246048"/>
          </a:xfrm>
        </p:grpSpPr>
        <p:sp>
          <p:nvSpPr>
            <p:cNvPr id="40" name="TextBox 39"/>
            <p:cNvSpPr txBox="1"/>
            <p:nvPr/>
          </p:nvSpPr>
          <p:spPr>
            <a:xfrm rot="1343785">
              <a:off x="2985411" y="2949501"/>
              <a:ext cx="1226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provide</a:t>
              </a:r>
            </a:p>
          </p:txBody>
        </p:sp>
        <p:cxnSp>
          <p:nvCxnSpPr>
            <p:cNvPr id="41" name="Straight Arrow Connector 40"/>
            <p:cNvCxnSpPr>
              <a:stCxn id="21" idx="3"/>
              <a:endCxn id="2052" idx="1"/>
            </p:cNvCxnSpPr>
            <p:nvPr/>
          </p:nvCxnSpPr>
          <p:spPr>
            <a:xfrm>
              <a:off x="1959301" y="2620667"/>
              <a:ext cx="2978865" cy="1246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5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6198216"/>
            <a:ext cx="5181600" cy="65978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Sample database schema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5410200" cy="53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HSS </a:t>
            </a:r>
            <a:r>
              <a:rPr lang="en-US" sz="2400" dirty="0"/>
              <a:t>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5616743" cy="4966549"/>
          </a:xfrm>
        </p:spPr>
      </p:pic>
      <p:sp>
        <p:nvSpPr>
          <p:cNvPr id="5" name="Oval 4"/>
          <p:cNvSpPr/>
          <p:nvPr/>
        </p:nvSpPr>
        <p:spPr>
          <a:xfrm>
            <a:off x="5105400" y="4648200"/>
            <a:ext cx="1828800" cy="182880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HSS </a:t>
            </a:r>
            <a:r>
              <a:rPr lang="en-US" sz="2400" dirty="0"/>
              <a:t>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S Application Ser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905500" cy="53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6431452"/>
            <a:ext cx="5181600" cy="42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Connection between HSS and other network entities</a:t>
            </a:r>
          </a:p>
        </p:txBody>
      </p:sp>
    </p:spTree>
    <p:extLst>
      <p:ext uri="{BB962C8B-B14F-4D97-AF65-F5344CB8AC3E}">
        <p14:creationId xmlns:p14="http://schemas.microsoft.com/office/powerpoint/2010/main" val="1827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SLF </a:t>
            </a:r>
            <a:r>
              <a:rPr lang="en-US" sz="2400" dirty="0"/>
              <a:t>Subscription locator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33600" y="1576634"/>
            <a:ext cx="3524756" cy="736499"/>
            <a:chOff x="1066800" y="1219200"/>
            <a:chExt cx="3524756" cy="7364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10938" y1="10156" x2="10938" y2="10156"/>
                          <a14:backgroundMark x1="89063" y1="7031" x2="89063" y2="7031"/>
                          <a14:backgroundMark x1="95313" y1="92188" x2="95313" y2="92188"/>
                          <a14:backgroundMark x1="13281" y1="91406" x2="13281" y2="914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219200"/>
              <a:ext cx="736499" cy="7364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22855" y="1402783"/>
              <a:ext cx="27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Simple database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33600" y="2598420"/>
            <a:ext cx="3506152" cy="717893"/>
            <a:chOff x="5181598" y="1651372"/>
            <a:chExt cx="3506152" cy="717893"/>
          </a:xfrm>
        </p:grpSpPr>
        <p:sp>
          <p:nvSpPr>
            <p:cNvPr id="11" name="TextBox 10"/>
            <p:cNvSpPr txBox="1"/>
            <p:nvPr/>
          </p:nvSpPr>
          <p:spPr>
            <a:xfrm>
              <a:off x="5919049" y="1825653"/>
              <a:ext cx="276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Map user’s address to HSS</a:t>
              </a:r>
            </a:p>
          </p:txBody>
        </p:sp>
        <p:pic>
          <p:nvPicPr>
            <p:cNvPr id="12" name="Picture 6" descr="location, logo, media, social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598" y="1651372"/>
              <a:ext cx="717893" cy="71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133600" y="3688675"/>
            <a:ext cx="3486594" cy="731396"/>
            <a:chOff x="984255" y="3681055"/>
            <a:chExt cx="3486594" cy="731396"/>
          </a:xfrm>
        </p:grpSpPr>
        <p:grpSp>
          <p:nvGrpSpPr>
            <p:cNvPr id="18" name="Group 17"/>
            <p:cNvGrpSpPr/>
            <p:nvPr/>
          </p:nvGrpSpPr>
          <p:grpSpPr>
            <a:xfrm>
              <a:off x="984255" y="3681055"/>
              <a:ext cx="768661" cy="731396"/>
              <a:chOff x="2133600" y="3581399"/>
              <a:chExt cx="800824" cy="762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133600" y="3581399"/>
                <a:ext cx="762000" cy="762000"/>
              </a:xfrm>
              <a:prstGeom prst="ellipse">
                <a:avLst/>
              </a:prstGeom>
              <a:solidFill>
                <a:srgbClr val="6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4844" b="100000" l="8594" r="100000">
                            <a14:backgroundMark x1="10938" y1="10156" x2="10938" y2="10156"/>
                            <a14:backgroundMark x1="89063" y1="7031" x2="89063" y2="7031"/>
                            <a14:backgroundMark x1="95313" y1="92188" x2="95313" y2="92188"/>
                            <a14:backgroundMark x1="13281" y1="91406" x2="13281" y2="9140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974" y="3854473"/>
                <a:ext cx="444450" cy="44445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4844" b="100000" l="8594" r="100000">
                            <a14:backgroundMark x1="10938" y1="10156" x2="10938" y2="10156"/>
                            <a14:backgroundMark x1="89063" y1="7031" x2="89063" y2="7031"/>
                            <a14:backgroundMark x1="95313" y1="92188" x2="95313" y2="92188"/>
                            <a14:backgroundMark x1="13281" y1="91406" x2="13281" y2="9140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3854473"/>
                <a:ext cx="444450" cy="44445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4844" b="100000" l="8594" r="100000">
                            <a14:backgroundMark x1="10938" y1="10156" x2="10938" y2="10156"/>
                            <a14:backgroundMark x1="89063" y1="7031" x2="89063" y2="7031"/>
                            <a14:backgroundMark x1="95313" y1="92188" x2="95313" y2="92188"/>
                            <a14:backgroundMark x1="13281" y1="91406" x2="13281" y2="9140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8650" y="3632248"/>
                <a:ext cx="444450" cy="444450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1702148" y="3729862"/>
              <a:ext cx="2768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Only use if have more than one HSS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92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CSCF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0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 err="1"/>
              <a:t>CSCf</a:t>
            </a:r>
            <a:r>
              <a:rPr lang="en-US" dirty="0"/>
              <a:t> - call session control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18001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CSCF?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1" y="1816519"/>
            <a:ext cx="76199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CSCF used to handle SIP signal in the IMS.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 three distinct roles: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Proxy-CSCF (P-CSCF),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Interrogating-CSCF (I-CSCF)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Serving-CSCF (S-CSCF). </a:t>
            </a:r>
          </a:p>
        </p:txBody>
      </p:sp>
    </p:spTree>
    <p:extLst>
      <p:ext uri="{BB962C8B-B14F-4D97-AF65-F5344CB8AC3E}">
        <p14:creationId xmlns:p14="http://schemas.microsoft.com/office/powerpoint/2010/main" val="2790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 err="1"/>
              <a:t>CSCf</a:t>
            </a:r>
            <a:r>
              <a:rPr lang="en-US" dirty="0"/>
              <a:t> - call session control function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2600" y="2133600"/>
            <a:ext cx="60960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proxy-</a:t>
            </a:r>
            <a:r>
              <a:rPr lang="en-US" dirty="0" err="1"/>
              <a:t>cscf</a:t>
            </a:r>
            <a:r>
              <a:rPr lang="en-US" dirty="0"/>
              <a:t> (p-</a:t>
            </a:r>
            <a:r>
              <a:rPr lang="en-US" dirty="0" err="1"/>
              <a:t>cscf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87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is IMS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IMS is system.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An architectural framework for delivering IP multimedia services across roaming boundaries and over diverse access technologies.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4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xmlns="" id="{663CF56B-E686-4C17-B56F-DD3FC5F43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6200"/>
            <a:ext cx="6477000" cy="48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/>
              <a:t>call session control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4319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Proxy-CSCF (P-CSCF):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8001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Establishing the IPSec Security Association (SA) with UE (User Equipment)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7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12" y="1842294"/>
            <a:ext cx="3810000" cy="2095500"/>
          </a:xfrm>
        </p:spPr>
      </p:pic>
    </p:spTree>
    <p:extLst>
      <p:ext uri="{BB962C8B-B14F-4D97-AF65-F5344CB8AC3E}">
        <p14:creationId xmlns:p14="http://schemas.microsoft.com/office/powerpoint/2010/main" val="25758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/>
              <a:t>call session control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4319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Proxy-CSCF (P-CSCF):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8001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 Compress and decompress the SIP messages on the air interface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11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/>
              <a:t>call session control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4319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Proxy-CSCF (P-CSCF):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800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 Providing information for billing and policy control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57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/>
              <a:t>call session control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4319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Proxy-CSCF (P-CSCF):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800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 Identifying emergency calls.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86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 err="1"/>
              <a:t>CSCf</a:t>
            </a:r>
            <a:r>
              <a:rPr lang="en-US" dirty="0"/>
              <a:t> - call session control function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500" y="2057400"/>
            <a:ext cx="73152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 interrogating-</a:t>
            </a:r>
            <a:r>
              <a:rPr lang="en-US" dirty="0" err="1"/>
              <a:t>cscf</a:t>
            </a:r>
            <a:r>
              <a:rPr lang="en-US" dirty="0"/>
              <a:t> (</a:t>
            </a:r>
            <a:r>
              <a:rPr lang="en-US" dirty="0" err="1"/>
              <a:t>i-cscf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5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 err="1"/>
              <a:t>CSCf</a:t>
            </a:r>
            <a:r>
              <a:rPr lang="en-US" dirty="0"/>
              <a:t> - call session control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51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Interrogating-CSCF (I-CSCF):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4953000" cy="245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I-CSCF is a SIP proxy.</a:t>
            </a:r>
          </a:p>
          <a:p>
            <a:pPr marL="800100" lvl="1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address of I-CSCF is stored in DNS records.</a:t>
            </a:r>
            <a:endParaRPr lang="en-US" sz="2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also communicates with HSS.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013496"/>
            <a:ext cx="3048000" cy="39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 err="1"/>
              <a:t>CSCf</a:t>
            </a:r>
            <a:r>
              <a:rPr lang="en-US" dirty="0"/>
              <a:t> - call session control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51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Interrogating-CSCF (I-CSCF):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5257800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I-CSCF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encrypt a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SIP messages (THIG-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Hiding Inter-network Gateway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I-CSCF is usually located in the home network, but I-CSCF of (THIG), it may be located in a visited network.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013496"/>
            <a:ext cx="3048000" cy="39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Why should we have IMS?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answer is threefold: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/>
              <a:t>QoS</a:t>
            </a:r>
            <a:r>
              <a:rPr lang="en-US" dirty="0"/>
              <a:t> (Quality of Service).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Charging.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Integration of different services.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 err="1"/>
              <a:t>CSCf</a:t>
            </a:r>
            <a:r>
              <a:rPr lang="en-US" dirty="0"/>
              <a:t> - call session control function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5000" y="2057400"/>
            <a:ext cx="57912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 serving-</a:t>
            </a:r>
            <a:r>
              <a:rPr lang="en-US" dirty="0" err="1"/>
              <a:t>cscf</a:t>
            </a:r>
            <a:r>
              <a:rPr lang="en-US" dirty="0"/>
              <a:t> (S-</a:t>
            </a:r>
            <a:r>
              <a:rPr lang="en-US" dirty="0" err="1"/>
              <a:t>cscf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268" y="1561885"/>
            <a:ext cx="4419600" cy="356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S-CSCF is SIP proxy, it is the central node of the IMS system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Mission: </a:t>
            </a:r>
          </a:p>
          <a:p>
            <a:pPr marL="800100" lvl="1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registration.</a:t>
            </a:r>
          </a:p>
          <a:p>
            <a:pPr marL="800100" lvl="1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Control.</a:t>
            </a:r>
          </a:p>
          <a:p>
            <a:pPr marL="800100" lvl="1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data service.</a:t>
            </a: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 err="1"/>
              <a:t>CSCf</a:t>
            </a:r>
            <a:r>
              <a:rPr lang="en-US" dirty="0"/>
              <a:t> - call session control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066800"/>
            <a:ext cx="420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Serving-CSCF (S-CSCF):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90600"/>
            <a:ext cx="319132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61885"/>
            <a:ext cx="5562600" cy="381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S-CSCF has access to all user data stored in HSS to user authentication.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Application Server to provide to the user.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SIP routing services.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S-CSCF is usually located in the home network</a:t>
            </a:r>
          </a:p>
          <a:p>
            <a:pPr marL="800100" lvl="1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05840"/>
          </a:xfrm>
        </p:spPr>
        <p:txBody>
          <a:bodyPr/>
          <a:lstStyle/>
          <a:p>
            <a:r>
              <a:rPr lang="en-US" dirty="0" err="1"/>
              <a:t>CSCf</a:t>
            </a:r>
            <a:r>
              <a:rPr lang="en-US" dirty="0"/>
              <a:t> - call session control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066800"/>
            <a:ext cx="420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Serving-CSCF (S-CSCF):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79" y="990600"/>
            <a:ext cx="319132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"/>
            <a:ext cx="6781800" cy="4541440"/>
          </a:xfrm>
        </p:spPr>
      </p:pic>
    </p:spTree>
    <p:extLst>
      <p:ext uri="{BB962C8B-B14F-4D97-AF65-F5344CB8AC3E}">
        <p14:creationId xmlns:p14="http://schemas.microsoft.com/office/powerpoint/2010/main" val="6688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133600"/>
            <a:ext cx="7239000" cy="1737706"/>
          </a:xfrm>
        </p:spPr>
        <p:txBody>
          <a:bodyPr/>
          <a:lstStyle/>
          <a:p>
            <a:pPr algn="ctr"/>
            <a:r>
              <a:rPr lang="en-US" sz="4800" dirty="0"/>
              <a:t>Application server  (AS)</a:t>
            </a:r>
          </a:p>
        </p:txBody>
      </p:sp>
    </p:spTree>
    <p:extLst>
      <p:ext uri="{BB962C8B-B14F-4D97-AF65-F5344CB8AC3E}">
        <p14:creationId xmlns:p14="http://schemas.microsoft.com/office/powerpoint/2010/main" val="29579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i="1" dirty="0"/>
              <a:t>What is Application Server (AS)?</a:t>
            </a:r>
          </a:p>
          <a:p>
            <a:pPr marL="0" indent="0"/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Application Server (AS) is a SIP entity that hosts and executes services.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35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actual, AS can operate in: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SIP proxy mode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SIP UA (User Agent)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SIP B2BUA (Back-to-Back User Agent)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36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3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46" y="1162050"/>
            <a:ext cx="5181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4964" y="2796886"/>
            <a:ext cx="1461655" cy="1447800"/>
            <a:chOff x="533400" y="3048000"/>
            <a:chExt cx="1461655" cy="1447800"/>
          </a:xfrm>
        </p:grpSpPr>
        <p:sp>
          <p:nvSpPr>
            <p:cNvPr id="15" name="Rectangle 14"/>
            <p:cNvSpPr/>
            <p:nvPr/>
          </p:nvSpPr>
          <p:spPr>
            <a:xfrm>
              <a:off x="533400" y="3048000"/>
              <a:ext cx="12192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SIP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24000" y="3581400"/>
              <a:ext cx="471055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438400" y="2949286"/>
            <a:ext cx="4287983" cy="2971800"/>
            <a:chOff x="2417617" y="3581400"/>
            <a:chExt cx="4287983" cy="2971800"/>
          </a:xfrm>
        </p:grpSpPr>
        <p:grpSp>
          <p:nvGrpSpPr>
            <p:cNvPr id="14" name="Group 13"/>
            <p:cNvGrpSpPr/>
            <p:nvPr/>
          </p:nvGrpSpPr>
          <p:grpSpPr>
            <a:xfrm>
              <a:off x="2417617" y="3581400"/>
              <a:ext cx="4267200" cy="2971800"/>
              <a:chOff x="2438400" y="3581400"/>
              <a:chExt cx="4267200" cy="2971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38400" y="3581400"/>
                <a:ext cx="4267200" cy="1295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67000" y="5396345"/>
                <a:ext cx="2362200" cy="11568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2" name="Elbow Connector 11"/>
              <p:cNvCxnSpPr>
                <a:stCxn id="7" idx="1"/>
              </p:cNvCxnSpPr>
              <p:nvPr/>
            </p:nvCxnSpPr>
            <p:spPr>
              <a:xfrm rot="10800000" flipH="1" flipV="1">
                <a:off x="2438400" y="4229100"/>
                <a:ext cx="228600" cy="1943100"/>
              </a:xfrm>
              <a:prstGeom prst="bentConnector4">
                <a:avLst>
                  <a:gd name="adj1" fmla="val -100000"/>
                  <a:gd name="adj2" fmla="val 66667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2438400" y="3581400"/>
              <a:ext cx="4267200" cy="1295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334000" y="4876800"/>
              <a:ext cx="1143000" cy="1676399"/>
              <a:chOff x="5334000" y="4876800"/>
              <a:chExt cx="1143000" cy="167639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334000" y="5396344"/>
                <a:ext cx="1143000" cy="11568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6477000" y="4876800"/>
                <a:ext cx="0" cy="51954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6497783" y="2568286"/>
            <a:ext cx="2209800" cy="1936172"/>
            <a:chOff x="6477000" y="3200400"/>
            <a:chExt cx="2209800" cy="193617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6934200" y="3200400"/>
              <a:ext cx="1752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DIAMETER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6477000" y="3733800"/>
              <a:ext cx="1447800" cy="140277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37</a:t>
            </a:fld>
            <a:endParaRPr lang="en-US"/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many types of AS?</a:t>
            </a:r>
          </a:p>
          <a:p>
            <a:r>
              <a:rPr lang="en-US" dirty="0"/>
              <a:t>There are 3 types of AS: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38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12818"/>
            <a:ext cx="4876800" cy="4613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12" name="Group 11"/>
          <p:cNvGrpSpPr/>
          <p:nvPr/>
        </p:nvGrpSpPr>
        <p:grpSpPr>
          <a:xfrm>
            <a:off x="533400" y="3061855"/>
            <a:ext cx="3276600" cy="1967345"/>
            <a:chOff x="533400" y="3061855"/>
            <a:chExt cx="3276600" cy="1967345"/>
          </a:xfrm>
        </p:grpSpPr>
        <p:sp>
          <p:nvSpPr>
            <p:cNvPr id="5" name="Rectangle 4"/>
            <p:cNvSpPr/>
            <p:nvPr/>
          </p:nvSpPr>
          <p:spPr>
            <a:xfrm>
              <a:off x="2514600" y="3810000"/>
              <a:ext cx="1295400" cy="1219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533400" y="3061855"/>
              <a:ext cx="1295400" cy="595745"/>
            </a:xfrm>
            <a:prstGeom prst="borderCallout1">
              <a:avLst>
                <a:gd name="adj1" fmla="val 97538"/>
                <a:gd name="adj2" fmla="val 95799"/>
                <a:gd name="adj3" fmla="val 229483"/>
                <a:gd name="adj4" fmla="val 15320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OSA-SCS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96145" y="2154382"/>
            <a:ext cx="1330037" cy="2874818"/>
            <a:chOff x="3796145" y="2154382"/>
            <a:chExt cx="1330037" cy="2874818"/>
          </a:xfrm>
        </p:grpSpPr>
        <p:sp>
          <p:nvSpPr>
            <p:cNvPr id="10" name="Rectangle 9"/>
            <p:cNvSpPr/>
            <p:nvPr/>
          </p:nvSpPr>
          <p:spPr>
            <a:xfrm>
              <a:off x="3830782" y="3810000"/>
              <a:ext cx="1295400" cy="1219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ne Callout 1 12"/>
            <p:cNvSpPr/>
            <p:nvPr/>
          </p:nvSpPr>
          <p:spPr>
            <a:xfrm>
              <a:off x="3796145" y="2154382"/>
              <a:ext cx="1295400" cy="595745"/>
            </a:xfrm>
            <a:prstGeom prst="borderCallout1">
              <a:avLst>
                <a:gd name="adj1" fmla="val 99864"/>
                <a:gd name="adj2" fmla="val 49810"/>
                <a:gd name="adj3" fmla="val 287623"/>
                <a:gd name="adj4" fmla="val 4625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SIP AS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57800" y="2362200"/>
            <a:ext cx="3089564" cy="2667000"/>
            <a:chOff x="5257800" y="2362200"/>
            <a:chExt cx="3089564" cy="2667000"/>
          </a:xfrm>
        </p:grpSpPr>
        <p:sp>
          <p:nvSpPr>
            <p:cNvPr id="11" name="Rectangle 10"/>
            <p:cNvSpPr/>
            <p:nvPr/>
          </p:nvSpPr>
          <p:spPr>
            <a:xfrm>
              <a:off x="5257800" y="3810000"/>
              <a:ext cx="1295400" cy="1219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ine Callout 1 14"/>
            <p:cNvSpPr/>
            <p:nvPr/>
          </p:nvSpPr>
          <p:spPr>
            <a:xfrm>
              <a:off x="7051964" y="2362200"/>
              <a:ext cx="1295400" cy="595745"/>
            </a:xfrm>
            <a:prstGeom prst="borderCallout1">
              <a:avLst>
                <a:gd name="adj1" fmla="val 102189"/>
                <a:gd name="adj2" fmla="val 49810"/>
                <a:gd name="adj3" fmla="val 250413"/>
                <a:gd name="adj4" fmla="val -4358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IM-SSF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6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 AS ( Application 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This is the native 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Host and executes IMS based on SIP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New IMS-specific services will probably be developed in SIP </a:t>
            </a:r>
            <a:r>
              <a:rPr lang="en-US" dirty="0" err="1"/>
              <a:t>ASes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39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Why should we have IMS?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dirty="0"/>
              <a:t>Don’t care about kind of  terminals (</a:t>
            </a:r>
            <a:r>
              <a:rPr lang="en-US" dirty="0" err="1"/>
              <a:t>wifi</a:t>
            </a:r>
            <a:r>
              <a:rPr lang="en-US" dirty="0"/>
              <a:t>, WAN, 3G,4G,5G,PSTN,…) and services. </a:t>
            </a:r>
          </a:p>
          <a:p>
            <a:pPr marL="0" lvl="0" indent="0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Because application servers and terminals layer are not in the IMS.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OSA-SCS (Open Service Access–Service Capability Server).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20940" cy="327504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Provides an interface to the OSA framework 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 Inherits all the OSA capabilities, especially the capability to access the IMS securely from external networks.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40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IM-SSF (IP Multimedia Service Switching Function).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19200"/>
            <a:ext cx="7520940" cy="4191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Allows to reuse CAMEL (Customized Applications for Mobile network Enhanced Logic) services.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 Allows a GSMSCF (GSM Service Control Function) to control an IMS session.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Acts as an AS on one side (interfacing the S-CSCF with SIP).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On the other side, it acts as an SSF (Service Switching Function).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41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19200"/>
            <a:ext cx="7520940" cy="346127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In the home network.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In an external third-party network to which the home.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if the AS is located outside the home network, it does not interface the HSS.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42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Provides a source  of media in the home network.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Provides the home network with the ability to play announcements, mix media streams, transcode between different codecs, obtain</a:t>
            </a:r>
            <a:br>
              <a:rPr lang="en-US" dirty="0"/>
            </a:br>
            <a:r>
              <a:rPr lang="en-US" dirty="0"/>
              <a:t>statistics, and do any sort of media analysis.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44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410200" cy="411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5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MRF is further divided into: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MRFC (Media Resource Function Controller): a signaling plane node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Acts as a SIP User Agent and contains a SIP interface towards the S-CSCF.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Controls the resources in the MRFP via an H.248 interface.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MRFP (Media Resource Function Processor): a media plane node. </a:t>
            </a:r>
          </a:p>
          <a:p>
            <a:pPr marL="0" indent="0"/>
            <a:r>
              <a:rPr lang="en-US" sz="2200" dirty="0"/>
              <a:t>(The MRFC acts as a SIP User Agent and contains a SIP interface towards the S-CSCF. The MRFC controls the resources in the MRFP via an H.248 interface. The MRFP implements all the media-related functions, such as playing and mixing media.)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MRF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MRF is always located in the home network.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760"/>
            <a:ext cx="8534400" cy="548640"/>
          </a:xfrm>
        </p:spPr>
        <p:txBody>
          <a:bodyPr/>
          <a:lstStyle/>
          <a:p>
            <a:r>
              <a:rPr lang="en-US" dirty="0"/>
              <a:t>BGCF </a:t>
            </a:r>
            <a:r>
              <a:rPr lang="en-US" sz="2400" dirty="0"/>
              <a:t>(Breakout Gateway Control Function)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4465" y="1447800"/>
            <a:ext cx="2021451" cy="3253513"/>
            <a:chOff x="874149" y="1447800"/>
            <a:chExt cx="1618061" cy="2604259"/>
          </a:xfrm>
        </p:grpSpPr>
        <p:grpSp>
          <p:nvGrpSpPr>
            <p:cNvPr id="7" name="Group 6"/>
            <p:cNvGrpSpPr/>
            <p:nvPr/>
          </p:nvGrpSpPr>
          <p:grpSpPr>
            <a:xfrm>
              <a:off x="874149" y="1447800"/>
              <a:ext cx="1618061" cy="2057400"/>
              <a:chOff x="874149" y="1447800"/>
              <a:chExt cx="1618061" cy="2057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74149" y="1447800"/>
                <a:ext cx="1618061" cy="20574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4844" b="100000" l="8594" r="100000">
                            <a14:backgroundMark x1="10938" y1="10156" x2="10938" y2="10156"/>
                            <a14:backgroundMark x1="89063" y1="7031" x2="89063" y2="7031"/>
                            <a14:backgroundMark x1="95313" y1="92188" x2="95313" y2="92188"/>
                            <a14:backgroundMark x1="13281" y1="91406" x2="13281" y2="9140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938" y="1842259"/>
                <a:ext cx="1268482" cy="1268482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874149" y="3505200"/>
              <a:ext cx="1618061" cy="5468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SIP Server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1200" y="1442519"/>
            <a:ext cx="2021451" cy="3253513"/>
            <a:chOff x="3505200" y="1442519"/>
            <a:chExt cx="2021451" cy="3253513"/>
          </a:xfrm>
        </p:grpSpPr>
        <p:grpSp>
          <p:nvGrpSpPr>
            <p:cNvPr id="10" name="Group 9"/>
            <p:cNvGrpSpPr/>
            <p:nvPr/>
          </p:nvGrpSpPr>
          <p:grpSpPr>
            <a:xfrm>
              <a:off x="3505200" y="1442519"/>
              <a:ext cx="2021451" cy="3253513"/>
              <a:chOff x="874149" y="1447800"/>
              <a:chExt cx="1618061" cy="260425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74149" y="1447800"/>
                <a:ext cx="1618061" cy="2057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74149" y="3505200"/>
                <a:ext cx="1618061" cy="54685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Circuit switch domain</a:t>
                </a:r>
              </a:p>
            </p:txBody>
          </p:sp>
        </p:grpSp>
        <p:pic>
          <p:nvPicPr>
            <p:cNvPr id="15" name="Picture 4" descr="call, communication, contact, phone, service, support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929" y="2141963"/>
              <a:ext cx="1181992" cy="1181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Arrow Connector 17"/>
          <p:cNvCxnSpPr>
            <a:stCxn id="6" idx="3"/>
            <a:endCxn id="13" idx="1"/>
          </p:cNvCxnSpPr>
          <p:nvPr/>
        </p:nvCxnSpPr>
        <p:spPr>
          <a:xfrm flipV="1">
            <a:off x="2785916" y="2727679"/>
            <a:ext cx="3005284" cy="5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243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30221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760"/>
            <a:ext cx="8534400" cy="548640"/>
          </a:xfrm>
        </p:spPr>
        <p:txBody>
          <a:bodyPr/>
          <a:lstStyle/>
          <a:p>
            <a:r>
              <a:rPr lang="en-US" dirty="0"/>
              <a:t>BGCF </a:t>
            </a:r>
            <a:r>
              <a:rPr lang="en-US" sz="2400" dirty="0"/>
              <a:t>(Breakout Gateway Control Function)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" y="1371600"/>
            <a:ext cx="2021451" cy="4343399"/>
            <a:chOff x="1510518" y="2189319"/>
            <a:chExt cx="2021451" cy="4343399"/>
          </a:xfrm>
        </p:grpSpPr>
        <p:grpSp>
          <p:nvGrpSpPr>
            <p:cNvPr id="9" name="Group 8"/>
            <p:cNvGrpSpPr/>
            <p:nvPr/>
          </p:nvGrpSpPr>
          <p:grpSpPr>
            <a:xfrm>
              <a:off x="1510518" y="2189319"/>
              <a:ext cx="2021451" cy="4343399"/>
              <a:chOff x="874149" y="1447800"/>
              <a:chExt cx="1618061" cy="347665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74149" y="1447800"/>
                <a:ext cx="1618061" cy="2057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74149" y="4209743"/>
                <a:ext cx="1618061" cy="7147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Interworking</a:t>
                </a:r>
              </a:p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network</a:t>
                </a:r>
              </a:p>
            </p:txBody>
          </p:sp>
        </p:grpSp>
        <p:pic>
          <p:nvPicPr>
            <p:cNvPr id="4098" name="Picture 2" descr="computer network, interconnected network, interconnected network structure, internetwork, internetworking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5188" y="2804624"/>
              <a:ext cx="1492109" cy="149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609600" y="3929219"/>
            <a:ext cx="4993251" cy="8928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Select appropriate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81400" y="1358900"/>
            <a:ext cx="2021451" cy="4356099"/>
            <a:chOff x="3657600" y="2044700"/>
            <a:chExt cx="2021451" cy="4356099"/>
          </a:xfrm>
        </p:grpSpPr>
        <p:grpSp>
          <p:nvGrpSpPr>
            <p:cNvPr id="17" name="Group 16"/>
            <p:cNvGrpSpPr/>
            <p:nvPr/>
          </p:nvGrpSpPr>
          <p:grpSpPr>
            <a:xfrm>
              <a:off x="3657600" y="2044700"/>
              <a:ext cx="2021451" cy="4356099"/>
              <a:chOff x="874149" y="1447800"/>
              <a:chExt cx="1618061" cy="348681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74149" y="1447800"/>
                <a:ext cx="1618061" cy="2057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74149" y="4219909"/>
                <a:ext cx="1618061" cy="7147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PSTN/CS</a:t>
                </a:r>
              </a:p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Gateway</a:t>
                </a:r>
              </a:p>
            </p:txBody>
          </p:sp>
        </p:grpSp>
        <p:pic>
          <p:nvPicPr>
            <p:cNvPr id="4100" name="Picture 4" descr="Image result for PSTN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287" y="2471021"/>
              <a:ext cx="1870075" cy="187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400800" y="1358900"/>
            <a:ext cx="2021451" cy="3450507"/>
            <a:chOff x="6477000" y="2044700"/>
            <a:chExt cx="2021451" cy="3450507"/>
          </a:xfrm>
        </p:grpSpPr>
        <p:grpSp>
          <p:nvGrpSpPr>
            <p:cNvPr id="24" name="Group 23"/>
            <p:cNvGrpSpPr/>
            <p:nvPr/>
          </p:nvGrpSpPr>
          <p:grpSpPr>
            <a:xfrm>
              <a:off x="6477000" y="2044700"/>
              <a:ext cx="2021451" cy="3450507"/>
              <a:chOff x="874149" y="1447800"/>
              <a:chExt cx="1618061" cy="276194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74149" y="1447800"/>
                <a:ext cx="1618061" cy="2057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74149" y="3495032"/>
                <a:ext cx="1618061" cy="7147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Generate CDTs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934200" y="2975916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CDT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400799" y="5714999"/>
            <a:ext cx="2021451" cy="892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Charging collection node</a:t>
            </a:r>
          </a:p>
        </p:txBody>
      </p:sp>
      <p:cxnSp>
        <p:nvCxnSpPr>
          <p:cNvPr id="35" name="Straight Arrow Connector 34"/>
          <p:cNvCxnSpPr>
            <a:stCxn id="27" idx="2"/>
            <a:endCxn id="36" idx="0"/>
          </p:cNvCxnSpPr>
          <p:nvPr/>
        </p:nvCxnSpPr>
        <p:spPr>
          <a:xfrm flipH="1">
            <a:off x="7411525" y="4809407"/>
            <a:ext cx="1" cy="90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5400000">
            <a:off x="6933101" y="51054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61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6" grpId="0" animBg="1"/>
      <p:bldP spid="3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760"/>
            <a:ext cx="8534400" cy="548640"/>
          </a:xfrm>
        </p:spPr>
        <p:txBody>
          <a:bodyPr/>
          <a:lstStyle/>
          <a:p>
            <a:r>
              <a:rPr lang="en-US" dirty="0"/>
              <a:t>BGCF </a:t>
            </a:r>
            <a:r>
              <a:rPr lang="en-US" sz="2400" dirty="0"/>
              <a:t>location</a:t>
            </a:r>
            <a:endParaRPr lang="en-US" dirty="0"/>
          </a:p>
        </p:txBody>
      </p:sp>
      <p:pic>
        <p:nvPicPr>
          <p:cNvPr id="23" name="Picture 22"/>
          <p:cNvPicPr/>
          <p:nvPr/>
        </p:nvPicPr>
        <p:blipFill rotWithShape="1">
          <a:blip r:embed="rId2"/>
          <a:srcRect/>
          <a:stretch/>
        </p:blipFill>
        <p:spPr bwMode="auto">
          <a:xfrm>
            <a:off x="304800" y="1295400"/>
            <a:ext cx="8648805" cy="533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Oval 24"/>
          <p:cNvSpPr/>
          <p:nvPr/>
        </p:nvSpPr>
        <p:spPr>
          <a:xfrm>
            <a:off x="6477000" y="4457700"/>
            <a:ext cx="1371600" cy="137160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What is IMS architecture?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IMS architecture is a collection of functions linked by standardized interfaces.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IMS architecture include 3 main layer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Application Server layer (AS).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 / IMS layer.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Transport layer.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7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168640" cy="548640"/>
          </a:xfrm>
        </p:spPr>
        <p:txBody>
          <a:bodyPr/>
          <a:lstStyle/>
          <a:p>
            <a:r>
              <a:rPr lang="en-US" dirty="0"/>
              <a:t>PSTN/CS </a:t>
            </a:r>
            <a:br>
              <a:rPr lang="en-US" dirty="0"/>
            </a:br>
            <a:r>
              <a:rPr lang="en-US" sz="1800" dirty="0"/>
              <a:t>(Public switched telephone network/Circuit Switched)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76112" y="1358900"/>
            <a:ext cx="2021451" cy="3453685"/>
            <a:chOff x="3657600" y="2044700"/>
            <a:chExt cx="2021451" cy="3453685"/>
          </a:xfrm>
        </p:grpSpPr>
        <p:grpSp>
          <p:nvGrpSpPr>
            <p:cNvPr id="5" name="Group 4"/>
            <p:cNvGrpSpPr/>
            <p:nvPr/>
          </p:nvGrpSpPr>
          <p:grpSpPr>
            <a:xfrm>
              <a:off x="3657600" y="2044700"/>
              <a:ext cx="2021451" cy="3453685"/>
              <a:chOff x="874149" y="1447800"/>
              <a:chExt cx="1618061" cy="276448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74149" y="1447800"/>
                <a:ext cx="1618061" cy="2057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74149" y="3497576"/>
                <a:ext cx="1618061" cy="7147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PSTN/CS</a:t>
                </a:r>
              </a:p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Gateway</a:t>
                </a:r>
              </a:p>
            </p:txBody>
          </p:sp>
        </p:grpSp>
        <p:pic>
          <p:nvPicPr>
            <p:cNvPr id="6" name="Picture 4" descr="Image result for PSTN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287" y="2471021"/>
              <a:ext cx="1870075" cy="187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239504" y="1358900"/>
            <a:ext cx="2021451" cy="3429279"/>
            <a:chOff x="3505200" y="1442519"/>
            <a:chExt cx="2021451" cy="3429279"/>
          </a:xfrm>
        </p:grpSpPr>
        <p:grpSp>
          <p:nvGrpSpPr>
            <p:cNvPr id="10" name="Group 9"/>
            <p:cNvGrpSpPr/>
            <p:nvPr/>
          </p:nvGrpSpPr>
          <p:grpSpPr>
            <a:xfrm>
              <a:off x="3505200" y="1442519"/>
              <a:ext cx="2021451" cy="3429279"/>
              <a:chOff x="874149" y="1447800"/>
              <a:chExt cx="1618061" cy="274495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74149" y="1447800"/>
                <a:ext cx="1618061" cy="2057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74149" y="3505200"/>
                <a:ext cx="1618061" cy="6875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Circuit switch domain</a:t>
                </a:r>
              </a:p>
            </p:txBody>
          </p:sp>
        </p:grpSp>
        <p:pic>
          <p:nvPicPr>
            <p:cNvPr id="11" name="Picture 4" descr="call, communication, contact, phone, service, support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929" y="2141963"/>
              <a:ext cx="1181992" cy="1181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23886" y="1371600"/>
            <a:ext cx="2021452" cy="3457855"/>
            <a:chOff x="1470264" y="2189319"/>
            <a:chExt cx="2021452" cy="3457855"/>
          </a:xfrm>
        </p:grpSpPr>
        <p:grpSp>
          <p:nvGrpSpPr>
            <p:cNvPr id="15" name="Group 14"/>
            <p:cNvGrpSpPr/>
            <p:nvPr/>
          </p:nvGrpSpPr>
          <p:grpSpPr>
            <a:xfrm>
              <a:off x="1470264" y="2189319"/>
              <a:ext cx="2021452" cy="3457855"/>
              <a:chOff x="841928" y="1447800"/>
              <a:chExt cx="1618062" cy="276782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41929" y="1447800"/>
                <a:ext cx="1618061" cy="2057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41928" y="3500913"/>
                <a:ext cx="1618061" cy="7147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Interworking</a:t>
                </a:r>
              </a:p>
              <a:p>
                <a:pPr algn="ctr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network</a:t>
                </a:r>
              </a:p>
            </p:txBody>
          </p:sp>
        </p:grpSp>
        <p:pic>
          <p:nvPicPr>
            <p:cNvPr id="16" name="Picture 2" descr="computer network, interconnected network, interconnected network structure, internetwork, internetworking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5188" y="2804624"/>
              <a:ext cx="1492109" cy="149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Arrow Connector 19"/>
          <p:cNvCxnSpPr>
            <a:stCxn id="17" idx="3"/>
            <a:endCxn id="7" idx="1"/>
          </p:cNvCxnSpPr>
          <p:nvPr/>
        </p:nvCxnSpPr>
        <p:spPr>
          <a:xfrm flipV="1">
            <a:off x="2645338" y="2644060"/>
            <a:ext cx="830774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2" idx="1"/>
          </p:cNvCxnSpPr>
          <p:nvPr/>
        </p:nvCxnSpPr>
        <p:spPr>
          <a:xfrm>
            <a:off x="5497563" y="2644060"/>
            <a:ext cx="7419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3913" y="263410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7563" y="264405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1686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168640" cy="548640"/>
          </a:xfrm>
        </p:spPr>
        <p:txBody>
          <a:bodyPr/>
          <a:lstStyle/>
          <a:p>
            <a:r>
              <a:rPr lang="en-US" dirty="0"/>
              <a:t>SGW</a:t>
            </a:r>
            <a:br>
              <a:rPr lang="en-US" dirty="0"/>
            </a:br>
            <a:r>
              <a:rPr lang="en-US" sz="1800" dirty="0"/>
              <a:t>(Signaling gateway)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791200" y="1358900"/>
            <a:ext cx="2021451" cy="3453685"/>
            <a:chOff x="874149" y="1447800"/>
            <a:chExt cx="1618061" cy="2764486"/>
          </a:xfrm>
        </p:grpSpPr>
        <p:sp>
          <p:nvSpPr>
            <p:cNvPr id="7" name="Rectangle 6"/>
            <p:cNvSpPr/>
            <p:nvPr/>
          </p:nvSpPr>
          <p:spPr>
            <a:xfrm>
              <a:off x="874149" y="1447800"/>
              <a:ext cx="1618061" cy="2057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SCTP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74149" y="3497576"/>
              <a:ext cx="1618061" cy="7147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Stream Control Transmission Protocol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886" y="1371600"/>
            <a:ext cx="2021452" cy="3457855"/>
            <a:chOff x="841928" y="1447800"/>
            <a:chExt cx="1618062" cy="2767823"/>
          </a:xfrm>
        </p:grpSpPr>
        <p:sp>
          <p:nvSpPr>
            <p:cNvPr id="17" name="Rectangle 16"/>
            <p:cNvSpPr/>
            <p:nvPr/>
          </p:nvSpPr>
          <p:spPr>
            <a:xfrm>
              <a:off x="841929" y="1447800"/>
              <a:ext cx="1618061" cy="2057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1928" y="3500913"/>
              <a:ext cx="1618061" cy="7147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Media Transfer Part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2969" y="26567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pic>
        <p:nvPicPr>
          <p:cNvPr id="7170" name="Picture 2" descr="on, sound, voice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471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7" idx="3"/>
            <a:endCxn id="7" idx="1"/>
          </p:cNvCxnSpPr>
          <p:nvPr/>
        </p:nvCxnSpPr>
        <p:spPr>
          <a:xfrm flipV="1">
            <a:off x="2645338" y="2644060"/>
            <a:ext cx="314586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168640" cy="548640"/>
          </a:xfrm>
        </p:spPr>
        <p:txBody>
          <a:bodyPr/>
          <a:lstStyle/>
          <a:p>
            <a:r>
              <a:rPr lang="en-US" dirty="0"/>
              <a:t>MGW</a:t>
            </a:r>
            <a:br>
              <a:rPr lang="en-US" dirty="0"/>
            </a:br>
            <a:r>
              <a:rPr lang="en-US" sz="1800" dirty="0"/>
              <a:t>(Media Gateway)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791200" y="1358900"/>
            <a:ext cx="2021451" cy="3453685"/>
            <a:chOff x="874149" y="1447800"/>
            <a:chExt cx="1618061" cy="2764486"/>
          </a:xfrm>
        </p:grpSpPr>
        <p:sp>
          <p:nvSpPr>
            <p:cNvPr id="7" name="Rectangle 6"/>
            <p:cNvSpPr/>
            <p:nvPr/>
          </p:nvSpPr>
          <p:spPr>
            <a:xfrm>
              <a:off x="874149" y="1447800"/>
              <a:ext cx="1618061" cy="2057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74149" y="3497576"/>
              <a:ext cx="1618061" cy="7147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PSTN</a:t>
              </a:r>
            </a:p>
            <a:p>
              <a:pPr algn="ctr"/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Media Plane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886" y="1371600"/>
            <a:ext cx="2021452" cy="3457855"/>
            <a:chOff x="841928" y="1447800"/>
            <a:chExt cx="1618062" cy="2767823"/>
          </a:xfrm>
        </p:grpSpPr>
        <p:sp>
          <p:nvSpPr>
            <p:cNvPr id="17" name="Rectangle 16"/>
            <p:cNvSpPr/>
            <p:nvPr/>
          </p:nvSpPr>
          <p:spPr>
            <a:xfrm>
              <a:off x="841929" y="1447800"/>
              <a:ext cx="1618061" cy="2057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1928" y="3500913"/>
              <a:ext cx="1618061" cy="7147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IMS</a:t>
              </a:r>
            </a:p>
            <a:p>
              <a:pPr algn="ctr"/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Media Plane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57600" y="227472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pic>
        <p:nvPicPr>
          <p:cNvPr id="7170" name="Picture 2" descr="on, sound, voice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471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n, sound, voic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5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7" idx="3"/>
            <a:endCxn id="7" idx="1"/>
          </p:cNvCxnSpPr>
          <p:nvPr/>
        </p:nvCxnSpPr>
        <p:spPr>
          <a:xfrm flipV="1">
            <a:off x="2645338" y="2644060"/>
            <a:ext cx="3145862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4369" y="26733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RTP</a:t>
            </a:r>
          </a:p>
        </p:txBody>
      </p:sp>
    </p:spTree>
    <p:extLst>
      <p:ext uri="{BB962C8B-B14F-4D97-AF65-F5344CB8AC3E}">
        <p14:creationId xmlns:p14="http://schemas.microsoft.com/office/powerpoint/2010/main" val="35999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168640" cy="548640"/>
          </a:xfrm>
        </p:spPr>
        <p:txBody>
          <a:bodyPr/>
          <a:lstStyle/>
          <a:p>
            <a:r>
              <a:rPr lang="en-US" dirty="0"/>
              <a:t>MGCF</a:t>
            </a:r>
            <a:br>
              <a:rPr lang="en-US" dirty="0"/>
            </a:br>
            <a:r>
              <a:rPr lang="en-US" sz="1800" dirty="0"/>
              <a:t>(Media Gateway control function)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91200" y="1358900"/>
            <a:ext cx="2021451" cy="3453685"/>
            <a:chOff x="874149" y="1447800"/>
            <a:chExt cx="1618061" cy="2764486"/>
          </a:xfrm>
        </p:grpSpPr>
        <p:sp>
          <p:nvSpPr>
            <p:cNvPr id="29" name="Rectangle 28"/>
            <p:cNvSpPr/>
            <p:nvPr/>
          </p:nvSpPr>
          <p:spPr>
            <a:xfrm>
              <a:off x="874149" y="1447800"/>
              <a:ext cx="1618061" cy="2057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ISUP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BICC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4149" y="3497576"/>
              <a:ext cx="1618061" cy="7147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Signaling System 7</a:t>
              </a:r>
            </a:p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/Bearer Independent Call Control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3886" y="1371600"/>
            <a:ext cx="2021452" cy="3457855"/>
            <a:chOff x="841928" y="1447800"/>
            <a:chExt cx="1618062" cy="2767823"/>
          </a:xfrm>
        </p:grpSpPr>
        <p:sp>
          <p:nvSpPr>
            <p:cNvPr id="32" name="Rectangle 31"/>
            <p:cNvSpPr/>
            <p:nvPr/>
          </p:nvSpPr>
          <p:spPr>
            <a:xfrm>
              <a:off x="841929" y="1447800"/>
              <a:ext cx="1618061" cy="2057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SIP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1928" y="3500913"/>
              <a:ext cx="1618061" cy="7147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Session Initial Protocol Signal</a:t>
              </a:r>
              <a:endParaRPr 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22969" y="26567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cxnSp>
        <p:nvCxnSpPr>
          <p:cNvPr id="36" name="Straight Arrow Connector 35"/>
          <p:cNvCxnSpPr>
            <a:stCxn id="32" idx="3"/>
            <a:endCxn id="29" idx="1"/>
          </p:cNvCxnSpPr>
          <p:nvPr/>
        </p:nvCxnSpPr>
        <p:spPr>
          <a:xfrm flipV="1">
            <a:off x="2645338" y="2644060"/>
            <a:ext cx="314586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168640" cy="548640"/>
          </a:xfrm>
        </p:spPr>
        <p:txBody>
          <a:bodyPr/>
          <a:lstStyle/>
          <a:p>
            <a:r>
              <a:rPr lang="en-US" dirty="0"/>
              <a:t>MGCF</a:t>
            </a:r>
            <a:br>
              <a:rPr lang="en-US" dirty="0"/>
            </a:br>
            <a:r>
              <a:rPr lang="en-US" sz="1800" dirty="0"/>
              <a:t>(Media Gateway control function)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91200" y="1358900"/>
            <a:ext cx="2021451" cy="3453685"/>
            <a:chOff x="874149" y="1447800"/>
            <a:chExt cx="1618061" cy="2764486"/>
          </a:xfrm>
        </p:grpSpPr>
        <p:sp>
          <p:nvSpPr>
            <p:cNvPr id="12" name="Rectangle 11"/>
            <p:cNvSpPr/>
            <p:nvPr/>
          </p:nvSpPr>
          <p:spPr>
            <a:xfrm>
              <a:off x="874149" y="1447800"/>
              <a:ext cx="1618061" cy="2057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4149" y="3497576"/>
              <a:ext cx="1618061" cy="7147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MGW</a:t>
              </a:r>
            </a:p>
            <a:p>
              <a:pPr algn="ctr"/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Resource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3886" y="1371600"/>
            <a:ext cx="2021452" cy="3457855"/>
            <a:chOff x="841928" y="1447800"/>
            <a:chExt cx="1618062" cy="2767823"/>
          </a:xfrm>
        </p:grpSpPr>
        <p:sp>
          <p:nvSpPr>
            <p:cNvPr id="15" name="Rectangle 14"/>
            <p:cNvSpPr/>
            <p:nvPr/>
          </p:nvSpPr>
          <p:spPr>
            <a:xfrm>
              <a:off x="841929" y="1447800"/>
              <a:ext cx="1618061" cy="2057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MGCF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1928" y="3500913"/>
              <a:ext cx="1618061" cy="7147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Media Gateway Control Function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57600" y="227472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pic>
        <p:nvPicPr>
          <p:cNvPr id="19" name="Picture 2" descr="on, sound, voic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5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494369" y="26733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H.248</a:t>
            </a:r>
          </a:p>
        </p:txBody>
      </p:sp>
      <p:cxnSp>
        <p:nvCxnSpPr>
          <p:cNvPr id="4" name="Straight Arrow Connector 3"/>
          <p:cNvCxnSpPr>
            <a:stCxn id="15" idx="3"/>
            <a:endCxn id="12" idx="1"/>
          </p:cNvCxnSpPr>
          <p:nvPr/>
        </p:nvCxnSpPr>
        <p:spPr>
          <a:xfrm flipV="1">
            <a:off x="2645338" y="2644060"/>
            <a:ext cx="314586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3581400"/>
            <a:ext cx="3807779" cy="2362199"/>
          </a:xfrm>
        </p:spPr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1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822094" y="160129"/>
            <a:ext cx="3747655" cy="1558636"/>
            <a:chOff x="3643745" y="41564"/>
            <a:chExt cx="3747655" cy="1558636"/>
          </a:xfrm>
        </p:grpSpPr>
        <p:sp>
          <p:nvSpPr>
            <p:cNvPr id="4" name="Rectangle 3"/>
            <p:cNvSpPr/>
            <p:nvPr/>
          </p:nvSpPr>
          <p:spPr>
            <a:xfrm>
              <a:off x="3657600" y="381000"/>
              <a:ext cx="3733800" cy="1219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43745" y="41564"/>
              <a:ext cx="1154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AS layer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41613" y="160129"/>
            <a:ext cx="6598156" cy="6239613"/>
            <a:chOff x="2641613" y="160129"/>
            <a:chExt cx="6598156" cy="6239613"/>
          </a:xfrm>
        </p:grpSpPr>
        <p:sp>
          <p:nvSpPr>
            <p:cNvPr id="10" name="Freeform 9"/>
            <p:cNvSpPr/>
            <p:nvPr/>
          </p:nvSpPr>
          <p:spPr>
            <a:xfrm>
              <a:off x="2641613" y="160129"/>
              <a:ext cx="6598156" cy="5882294"/>
            </a:xfrm>
            <a:custGeom>
              <a:avLst/>
              <a:gdLst>
                <a:gd name="connsiteX0" fmla="*/ 697332 w 6598156"/>
                <a:gd name="connsiteY0" fmla="*/ 1585544 h 5882294"/>
                <a:gd name="connsiteX1" fmla="*/ 489514 w 6598156"/>
                <a:gd name="connsiteY1" fmla="*/ 5603362 h 5882294"/>
                <a:gd name="connsiteX2" fmla="*/ 6239151 w 6598156"/>
                <a:gd name="connsiteY2" fmla="*/ 5395544 h 5882294"/>
                <a:gd name="connsiteX3" fmla="*/ 5865078 w 6598156"/>
                <a:gd name="connsiteY3" fmla="*/ 4245616 h 5882294"/>
                <a:gd name="connsiteX4" fmla="*/ 4825987 w 6598156"/>
                <a:gd name="connsiteY4" fmla="*/ 4301035 h 5882294"/>
                <a:gd name="connsiteX5" fmla="*/ 5283187 w 6598156"/>
                <a:gd name="connsiteY5" fmla="*/ 3192671 h 5882294"/>
                <a:gd name="connsiteX6" fmla="*/ 6280714 w 6598156"/>
                <a:gd name="connsiteY6" fmla="*/ 3095689 h 5882294"/>
                <a:gd name="connsiteX7" fmla="*/ 6128314 w 6598156"/>
                <a:gd name="connsiteY7" fmla="*/ 269362 h 5882294"/>
                <a:gd name="connsiteX8" fmla="*/ 5006096 w 6598156"/>
                <a:gd name="connsiteY8" fmla="*/ 297071 h 5882294"/>
                <a:gd name="connsiteX9" fmla="*/ 4978387 w 6598156"/>
                <a:gd name="connsiteY9" fmla="*/ 1876489 h 5882294"/>
                <a:gd name="connsiteX10" fmla="*/ 725042 w 6598156"/>
                <a:gd name="connsiteY10" fmla="*/ 1474707 h 5882294"/>
                <a:gd name="connsiteX11" fmla="*/ 683478 w 6598156"/>
                <a:gd name="connsiteY11" fmla="*/ 1682526 h 5882294"/>
                <a:gd name="connsiteX12" fmla="*/ 669623 w 6598156"/>
                <a:gd name="connsiteY12" fmla="*/ 1668671 h 5882294"/>
                <a:gd name="connsiteX13" fmla="*/ 669623 w 6598156"/>
                <a:gd name="connsiteY13" fmla="*/ 1668671 h 588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8156" h="5882294">
                  <a:moveTo>
                    <a:pt x="697332" y="1585544"/>
                  </a:moveTo>
                  <a:cubicBezTo>
                    <a:pt x="131605" y="3276953"/>
                    <a:pt x="-434122" y="4968362"/>
                    <a:pt x="489514" y="5603362"/>
                  </a:cubicBezTo>
                  <a:cubicBezTo>
                    <a:pt x="1413150" y="6238362"/>
                    <a:pt x="5343224" y="5621835"/>
                    <a:pt x="6239151" y="5395544"/>
                  </a:cubicBezTo>
                  <a:cubicBezTo>
                    <a:pt x="7135078" y="5169253"/>
                    <a:pt x="6100605" y="4428034"/>
                    <a:pt x="5865078" y="4245616"/>
                  </a:cubicBezTo>
                  <a:cubicBezTo>
                    <a:pt x="5629551" y="4063198"/>
                    <a:pt x="4922969" y="4476526"/>
                    <a:pt x="4825987" y="4301035"/>
                  </a:cubicBezTo>
                  <a:cubicBezTo>
                    <a:pt x="4729005" y="4125544"/>
                    <a:pt x="5040733" y="3393562"/>
                    <a:pt x="5283187" y="3192671"/>
                  </a:cubicBezTo>
                  <a:cubicBezTo>
                    <a:pt x="5525641" y="2991780"/>
                    <a:pt x="6139860" y="3582907"/>
                    <a:pt x="6280714" y="3095689"/>
                  </a:cubicBezTo>
                  <a:cubicBezTo>
                    <a:pt x="6421568" y="2608471"/>
                    <a:pt x="6340750" y="735798"/>
                    <a:pt x="6128314" y="269362"/>
                  </a:cubicBezTo>
                  <a:cubicBezTo>
                    <a:pt x="5915878" y="-197074"/>
                    <a:pt x="5197750" y="29217"/>
                    <a:pt x="5006096" y="297071"/>
                  </a:cubicBezTo>
                  <a:cubicBezTo>
                    <a:pt x="4814442" y="564925"/>
                    <a:pt x="5691896" y="1680216"/>
                    <a:pt x="4978387" y="1876489"/>
                  </a:cubicBezTo>
                  <a:cubicBezTo>
                    <a:pt x="4264878" y="2072762"/>
                    <a:pt x="1440860" y="1507034"/>
                    <a:pt x="725042" y="1474707"/>
                  </a:cubicBezTo>
                  <a:cubicBezTo>
                    <a:pt x="9224" y="1442380"/>
                    <a:pt x="692714" y="1650199"/>
                    <a:pt x="683478" y="1682526"/>
                  </a:cubicBezTo>
                  <a:cubicBezTo>
                    <a:pt x="674242" y="1714853"/>
                    <a:pt x="669623" y="1668671"/>
                    <a:pt x="669623" y="1668671"/>
                  </a:cubicBezTo>
                  <a:lnTo>
                    <a:pt x="669623" y="1668671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0477" y="6030410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Control / IMS layer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Dek</a:t>
            </a:r>
            <a:r>
              <a:rPr lang="en-US" b="1" dirty="0"/>
              <a:t> technologies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6</a:t>
            </a:fld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Ims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Which nodes the IMS network include?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One or more user databases, called HSSs and SLFs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One or more SIP servers as CSCFs (Call Session Control Function)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One or more </a:t>
            </a:r>
            <a:r>
              <a:rPr lang="en-US" dirty="0" err="1"/>
              <a:t>ASes</a:t>
            </a:r>
            <a:r>
              <a:rPr lang="en-US" dirty="0"/>
              <a:t> (Application Server)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One or more MRFs </a:t>
            </a:r>
            <a:r>
              <a:rPr lang="en-US" dirty="0" err="1"/>
              <a:t>inlude</a:t>
            </a:r>
            <a:r>
              <a:rPr lang="en-US" dirty="0"/>
              <a:t>: MRFCs and MRFPs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Ims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nodes the IMS network include?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One or more BGCFs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One or more PSTN gateways </a:t>
            </a:r>
            <a:r>
              <a:rPr lang="en-US" dirty="0" err="1"/>
              <a:t>inlude</a:t>
            </a:r>
            <a:r>
              <a:rPr lang="en-US" dirty="0"/>
              <a:t> SGW and MGW.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 Dek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Sixteen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5449490" cy="1737706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735</TotalTime>
  <Words>1383</Words>
  <Application>Microsoft Office PowerPoint</Application>
  <PresentationFormat>On-screen Show (4:3)</PresentationFormat>
  <Paragraphs>279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Franklin Gothic Book</vt:lpstr>
      <vt:lpstr>Franklin Gothic Medium</vt:lpstr>
      <vt:lpstr>Tahoma</vt:lpstr>
      <vt:lpstr>Times New Roman</vt:lpstr>
      <vt:lpstr>Tunga</vt:lpstr>
      <vt:lpstr>Wingdings</vt:lpstr>
      <vt:lpstr>Angles</vt:lpstr>
      <vt:lpstr>PowerPoint Presentation</vt:lpstr>
      <vt:lpstr>IMS overview</vt:lpstr>
      <vt:lpstr>IMS overview</vt:lpstr>
      <vt:lpstr>IMS overview</vt:lpstr>
      <vt:lpstr>IMS overview</vt:lpstr>
      <vt:lpstr>PowerPoint Presentation</vt:lpstr>
      <vt:lpstr>Ims overview</vt:lpstr>
      <vt:lpstr>Ims overview</vt:lpstr>
      <vt:lpstr>DATABASE</vt:lpstr>
      <vt:lpstr>Database</vt:lpstr>
      <vt:lpstr>HSS (Home Subscriber server)</vt:lpstr>
      <vt:lpstr>HSS</vt:lpstr>
      <vt:lpstr>HSS</vt:lpstr>
      <vt:lpstr>HSS location</vt:lpstr>
      <vt:lpstr>HSS Interfaces </vt:lpstr>
      <vt:lpstr>SLF Subscription locator function</vt:lpstr>
      <vt:lpstr>CSCF</vt:lpstr>
      <vt:lpstr>CSCf - call session control function</vt:lpstr>
      <vt:lpstr>CSCf - call session control function</vt:lpstr>
      <vt:lpstr>PowerPoint Presentation</vt:lpstr>
      <vt:lpstr>call session control function</vt:lpstr>
      <vt:lpstr>PowerPoint Presentation</vt:lpstr>
      <vt:lpstr>call session control function</vt:lpstr>
      <vt:lpstr>call session control function</vt:lpstr>
      <vt:lpstr>call session control function</vt:lpstr>
      <vt:lpstr>CSCf - call session control function</vt:lpstr>
      <vt:lpstr>CSCf - call session control function</vt:lpstr>
      <vt:lpstr>CSCf - call session control function</vt:lpstr>
      <vt:lpstr>PowerPoint Presentation</vt:lpstr>
      <vt:lpstr>CSCf - call session control function</vt:lpstr>
      <vt:lpstr>CSCf - call session control function</vt:lpstr>
      <vt:lpstr>CSCf - call session control function</vt:lpstr>
      <vt:lpstr>PowerPoint Presentation</vt:lpstr>
      <vt:lpstr>Application server  (AS)</vt:lpstr>
      <vt:lpstr>Application server</vt:lpstr>
      <vt:lpstr>Application server</vt:lpstr>
      <vt:lpstr>Application server</vt:lpstr>
      <vt:lpstr>Application server</vt:lpstr>
      <vt:lpstr>SIP AS ( Application server)</vt:lpstr>
      <vt:lpstr>OSA-SCS (Open Service Access–Service Capability Server).</vt:lpstr>
      <vt:lpstr>IM-SSF (IP Multimedia Service Switching Function).</vt:lpstr>
      <vt:lpstr>AS Location</vt:lpstr>
      <vt:lpstr>The mrf</vt:lpstr>
      <vt:lpstr>The mrf</vt:lpstr>
      <vt:lpstr>The mrf</vt:lpstr>
      <vt:lpstr>MRF location</vt:lpstr>
      <vt:lpstr>BGCF (Breakout Gateway Control Function)</vt:lpstr>
      <vt:lpstr>BGCF (Breakout Gateway Control Function)</vt:lpstr>
      <vt:lpstr>BGCF location</vt:lpstr>
      <vt:lpstr>PSTN/CS  (Public switched telephone network/Circuit Switched)</vt:lpstr>
      <vt:lpstr>SGW (Signaling gateway)</vt:lpstr>
      <vt:lpstr>MGW (Media Gateway)</vt:lpstr>
      <vt:lpstr>MGCF (Media Gateway control function)</vt:lpstr>
      <vt:lpstr>MGCF (Media Gateway control function)</vt:lpstr>
      <vt:lpstr>PowerPoint Presentation</vt:lpstr>
    </vt:vector>
  </TitlesOfParts>
  <Company>DEK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 Luan</dc:creator>
  <cp:lastModifiedBy>Nguyen Vu Dang Khanh</cp:lastModifiedBy>
  <cp:revision>41</cp:revision>
  <dcterms:created xsi:type="dcterms:W3CDTF">2018-10-08T02:33:51Z</dcterms:created>
  <dcterms:modified xsi:type="dcterms:W3CDTF">2018-10-12T02:30:11Z</dcterms:modified>
</cp:coreProperties>
</file>