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83" r:id="rId2"/>
    <p:sldId id="257" r:id="rId3"/>
    <p:sldId id="265" r:id="rId4"/>
    <p:sldId id="259" r:id="rId5"/>
    <p:sldId id="261" r:id="rId6"/>
    <p:sldId id="263" r:id="rId7"/>
    <p:sldId id="278" r:id="rId8"/>
    <p:sldId id="264" r:id="rId9"/>
    <p:sldId id="268" r:id="rId10"/>
    <p:sldId id="267" r:id="rId11"/>
    <p:sldId id="280" r:id="rId12"/>
    <p:sldId id="274" r:id="rId13"/>
    <p:sldId id="275" r:id="rId14"/>
    <p:sldId id="279" r:id="rId15"/>
    <p:sldId id="269" r:id="rId16"/>
    <p:sldId id="270" r:id="rId17"/>
    <p:sldId id="258" r:id="rId18"/>
    <p:sldId id="276" r:id="rId19"/>
    <p:sldId id="277" r:id="rId20"/>
    <p:sldId id="271" r:id="rId21"/>
    <p:sldId id="273" r:id="rId22"/>
    <p:sldId id="272" r:id="rId23"/>
    <p:sldId id="281" r:id="rId24"/>
    <p:sldId id="282" r:id="rId25"/>
    <p:sldId id="262" r:id="rId26"/>
    <p:sldId id="266"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21" r:id="rId45"/>
    <p:sldId id="322" r:id="rId46"/>
    <p:sldId id="323" r:id="rId47"/>
    <p:sldId id="324" r:id="rId48"/>
    <p:sldId id="325" r:id="rId49"/>
    <p:sldId id="326" r:id="rId50"/>
    <p:sldId id="327" r:id="rId51"/>
    <p:sldId id="329" r:id="rId52"/>
    <p:sldId id="328"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00"/>
    <a:srgbClr val="FDA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autoAdjust="0"/>
  </p:normalViewPr>
  <p:slideViewPr>
    <p:cSldViewPr>
      <p:cViewPr>
        <p:scale>
          <a:sx n="72" d="100"/>
          <a:sy n="72" d="100"/>
        </p:scale>
        <p:origin x="-1242"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A2699-E01A-4CD0-B18B-0F0255244623}" type="datetimeFigureOut">
              <a:rPr lang="en-US" smtClean="0"/>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83C98-9DB4-4BDF-9EB9-B89F8D196477}" type="slidenum">
              <a:rPr lang="en-US" smtClean="0"/>
              <a:t>‹#›</a:t>
            </a:fld>
            <a:endParaRPr lang="en-US"/>
          </a:p>
        </p:txBody>
      </p:sp>
    </p:spTree>
    <p:extLst>
      <p:ext uri="{BB962C8B-B14F-4D97-AF65-F5344CB8AC3E}">
        <p14:creationId xmlns:p14="http://schemas.microsoft.com/office/powerpoint/2010/main" val="1296585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VoLTE" TargetMode="External"/><Relationship Id="rId3" Type="http://schemas.openxmlformats.org/officeDocument/2006/relationships/hyperlink" Target="https://en.wikipedia.org/wiki/Signaling_(telecommunications)" TargetMode="External"/><Relationship Id="rId7" Type="http://schemas.openxmlformats.org/officeDocument/2006/relationships/hyperlink" Target="https://en.wikipedia.org/wiki/Internet_Protoco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Instant_messaging" TargetMode="External"/><Relationship Id="rId5" Type="http://schemas.openxmlformats.org/officeDocument/2006/relationships/hyperlink" Target="https://en.wikipedia.org/wiki/Internet_telephony" TargetMode="External"/><Relationship Id="rId4" Type="http://schemas.openxmlformats.org/officeDocument/2006/relationships/hyperlink" Target="https://en.wikipedia.org/wiki/Communication_sess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VoLTE" TargetMode="External"/><Relationship Id="rId3" Type="http://schemas.openxmlformats.org/officeDocument/2006/relationships/hyperlink" Target="https://en.wikipedia.org/wiki/Signaling_(telecommunications)" TargetMode="External"/><Relationship Id="rId7" Type="http://schemas.openxmlformats.org/officeDocument/2006/relationships/hyperlink" Target="https://en.wikipedia.org/wiki/Internet_Protocol"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s://en.wikipedia.org/wiki/Instant_messaging" TargetMode="External"/><Relationship Id="rId5" Type="http://schemas.openxmlformats.org/officeDocument/2006/relationships/hyperlink" Target="https://en.wikipedia.org/wiki/Internet_telephony" TargetMode="External"/><Relationship Id="rId4" Type="http://schemas.openxmlformats.org/officeDocument/2006/relationships/hyperlink" Target="https://en.wikipedia.org/wiki/Communication_sessio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Session: that include voice, video and messaging applications.</a:t>
            </a:r>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SIP is used for </a:t>
            </a:r>
            <a:r>
              <a:rPr lang="en-US" sz="1200" u="none" strike="noStrike" kern="1200" dirty="0" smtClean="0">
                <a:solidFill>
                  <a:schemeClr val="tx1"/>
                </a:solidFill>
                <a:effectLst/>
                <a:latin typeface="+mn-lt"/>
                <a:ea typeface="+mn-ea"/>
                <a:cs typeface="+mn-cs"/>
                <a:hlinkClick r:id="rId3" tooltip="Signaling (telecommunications)"/>
              </a:rPr>
              <a:t>signaling</a:t>
            </a:r>
            <a:r>
              <a:rPr lang="en-US" sz="1200" kern="1200" dirty="0" smtClean="0">
                <a:solidFill>
                  <a:schemeClr val="tx1"/>
                </a:solidFill>
                <a:effectLst/>
                <a:latin typeface="+mn-lt"/>
                <a:ea typeface="+mn-ea"/>
                <a:cs typeface="+mn-cs"/>
              </a:rPr>
              <a:t> and controlling multimedia </a:t>
            </a:r>
            <a:r>
              <a:rPr lang="en-US" sz="1200" u="none" strike="noStrike" kern="1200" dirty="0" smtClean="0">
                <a:solidFill>
                  <a:schemeClr val="tx1"/>
                </a:solidFill>
                <a:effectLst/>
                <a:latin typeface="+mn-lt"/>
                <a:ea typeface="+mn-ea"/>
                <a:cs typeface="+mn-cs"/>
                <a:hlinkClick r:id="rId4" tooltip="Communication session"/>
              </a:rPr>
              <a:t>communication sessions</a:t>
            </a:r>
            <a:r>
              <a:rPr lang="en-US" sz="1200" kern="1200" dirty="0" smtClean="0">
                <a:solidFill>
                  <a:schemeClr val="tx1"/>
                </a:solidFill>
                <a:effectLst/>
                <a:latin typeface="+mn-lt"/>
                <a:ea typeface="+mn-ea"/>
                <a:cs typeface="+mn-cs"/>
              </a:rPr>
              <a:t> in applications of </a:t>
            </a:r>
            <a:r>
              <a:rPr lang="en-US" sz="1200" u="none" strike="noStrike" kern="1200" dirty="0" smtClean="0">
                <a:solidFill>
                  <a:schemeClr val="tx1"/>
                </a:solidFill>
                <a:effectLst/>
                <a:latin typeface="+mn-lt"/>
                <a:ea typeface="+mn-ea"/>
                <a:cs typeface="+mn-cs"/>
                <a:hlinkClick r:id="rId5" tooltip="Internet telephony"/>
              </a:rPr>
              <a:t>Internet telephony</a:t>
            </a:r>
            <a:r>
              <a:rPr lang="en-US" sz="1200" kern="1200" dirty="0" smtClean="0">
                <a:solidFill>
                  <a:schemeClr val="tx1"/>
                </a:solidFill>
                <a:effectLst/>
                <a:latin typeface="+mn-lt"/>
                <a:ea typeface="+mn-ea"/>
                <a:cs typeface="+mn-cs"/>
              </a:rPr>
              <a:t> for voice and video calls, in private IP telephone systems, in </a:t>
            </a:r>
            <a:r>
              <a:rPr lang="en-US" sz="1200" u="none" strike="noStrike" kern="1200" dirty="0" smtClean="0">
                <a:solidFill>
                  <a:schemeClr val="tx1"/>
                </a:solidFill>
                <a:effectLst/>
                <a:latin typeface="+mn-lt"/>
                <a:ea typeface="+mn-ea"/>
                <a:cs typeface="+mn-cs"/>
                <a:hlinkClick r:id="rId6" tooltip="Instant messaging"/>
              </a:rPr>
              <a:t>instant messaging</a:t>
            </a:r>
            <a:r>
              <a:rPr lang="en-US" sz="1200" kern="1200" dirty="0" smtClean="0">
                <a:solidFill>
                  <a:schemeClr val="tx1"/>
                </a:solidFill>
                <a:effectLst/>
                <a:latin typeface="+mn-lt"/>
                <a:ea typeface="+mn-ea"/>
                <a:cs typeface="+mn-cs"/>
              </a:rPr>
              <a:t> over </a:t>
            </a:r>
            <a:r>
              <a:rPr lang="en-US" sz="1200" u="none" strike="noStrike" kern="1200" dirty="0" smtClean="0">
                <a:solidFill>
                  <a:schemeClr val="tx1"/>
                </a:solidFill>
                <a:effectLst/>
                <a:latin typeface="+mn-lt"/>
                <a:ea typeface="+mn-ea"/>
                <a:cs typeface="+mn-cs"/>
                <a:hlinkClick r:id="rId7" tooltip="Internet Protocol"/>
              </a:rPr>
              <a:t>Internet Protocol</a:t>
            </a:r>
            <a:r>
              <a:rPr lang="en-US" sz="1200" kern="1200" dirty="0" smtClean="0">
                <a:solidFill>
                  <a:schemeClr val="tx1"/>
                </a:solidFill>
                <a:effectLst/>
                <a:latin typeface="+mn-lt"/>
                <a:ea typeface="+mn-ea"/>
                <a:cs typeface="+mn-cs"/>
              </a:rPr>
              <a:t> (IP) networks as well as mobile phone calling over LTE (</a:t>
            </a:r>
            <a:r>
              <a:rPr lang="en-US" sz="1200" u="none" strike="noStrike" kern="1200" dirty="0" err="1" smtClean="0">
                <a:solidFill>
                  <a:schemeClr val="tx1"/>
                </a:solidFill>
                <a:effectLst/>
                <a:latin typeface="+mn-lt"/>
                <a:ea typeface="+mn-ea"/>
                <a:cs typeface="+mn-cs"/>
                <a:hlinkClick r:id="rId8" tooltip="VoLTE"/>
              </a:rPr>
              <a:t>VoLTE</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Extension</a:t>
            </a:r>
            <a:r>
              <a:rPr lang="en-US" baseline="0" dirty="0" smtClean="0"/>
              <a:t> to deliver instant messages or handle subscriptions to events.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RTP:</a:t>
            </a:r>
            <a:r>
              <a:rPr lang="en-US" baseline="0" dirty="0" smtClean="0"/>
              <a:t> real time transport protocol</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RTCP: RTP Control protocol</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2</a:t>
            </a:fld>
            <a:endParaRPr lang="en-US"/>
          </a:p>
        </p:txBody>
      </p:sp>
    </p:spTree>
    <p:extLst>
      <p:ext uri="{BB962C8B-B14F-4D97-AF65-F5344CB8AC3E}">
        <p14:creationId xmlns:p14="http://schemas.microsoft.com/office/powerpoint/2010/main" val="268392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Info: length, format, how to handle</a:t>
            </a:r>
          </a:p>
          <a:p>
            <a:r>
              <a:rPr lang="en-US" baseline="0" dirty="0" smtClean="0"/>
              <a:t>Contact </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23</a:t>
            </a:fld>
            <a:endParaRPr lang="en-US"/>
          </a:p>
        </p:txBody>
      </p:sp>
    </p:spTree>
    <p:extLst>
      <p:ext uri="{BB962C8B-B14F-4D97-AF65-F5344CB8AC3E}">
        <p14:creationId xmlns:p14="http://schemas.microsoft.com/office/powerpoint/2010/main" val="53952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26</a:t>
            </a:fld>
            <a:endParaRPr lang="en-US"/>
          </a:p>
        </p:txBody>
      </p:sp>
    </p:spTree>
    <p:extLst>
      <p:ext uri="{BB962C8B-B14F-4D97-AF65-F5344CB8AC3E}">
        <p14:creationId xmlns:p14="http://schemas.microsoft.com/office/powerpoint/2010/main" val="2960570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Diameter </a:t>
            </a:r>
            <a:r>
              <a:rPr lang="en-US" dirty="0" err="1" smtClean="0"/>
              <a:t>ra</a:t>
            </a:r>
            <a:r>
              <a:rPr lang="en-US" dirty="0" smtClean="0"/>
              <a:t> </a:t>
            </a:r>
            <a:r>
              <a:rPr lang="en-US" dirty="0" err="1" smtClean="0"/>
              <a:t>đời</a:t>
            </a:r>
            <a:r>
              <a:rPr lang="en-US" baseline="0" dirty="0" smtClean="0"/>
              <a:t> </a:t>
            </a:r>
            <a:r>
              <a:rPr lang="en-US" baseline="0" dirty="0" err="1" smtClean="0"/>
              <a:t>năm</a:t>
            </a:r>
            <a:r>
              <a:rPr lang="en-US" baseline="0" dirty="0" smtClean="0"/>
              <a:t> 1996,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RADIUS</a:t>
            </a:r>
          </a:p>
          <a:p>
            <a:pPr marL="171450" indent="-171450">
              <a:buFontTx/>
              <a:buChar char="-"/>
            </a:pPr>
            <a:r>
              <a:rPr lang="en-US" baseline="0" dirty="0" err="1" smtClean="0"/>
              <a:t>Hỗ</a:t>
            </a:r>
            <a:r>
              <a:rPr lang="en-US" baseline="0" dirty="0" smtClean="0"/>
              <a:t> </a:t>
            </a:r>
            <a:r>
              <a:rPr lang="en-US" baseline="0" dirty="0" err="1" smtClean="0"/>
              <a:t>trợ</a:t>
            </a:r>
            <a:r>
              <a:rPr lang="en-US" baseline="0" dirty="0" smtClean="0"/>
              <a:t> VPN, VoIP, Mobile IP, Fax Over IP,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a:t>
            </a:r>
          </a:p>
          <a:p>
            <a:pPr marL="171450" indent="-171450">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TCP </a:t>
            </a:r>
            <a:r>
              <a:rPr lang="en-US" baseline="0" dirty="0" err="1" smtClean="0"/>
              <a:t>và</a:t>
            </a:r>
            <a:r>
              <a:rPr lang="en-US" baseline="0" dirty="0" smtClean="0"/>
              <a:t> SCTP</a:t>
            </a:r>
            <a:r>
              <a:rPr lang="en-US" dirty="0" smtClean="0"/>
              <a:t> </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44</a:t>
            </a:fld>
            <a:endParaRPr lang="en-US"/>
          </a:p>
        </p:txBody>
      </p:sp>
    </p:spTree>
    <p:extLst>
      <p:ext uri="{BB962C8B-B14F-4D97-AF65-F5344CB8AC3E}">
        <p14:creationId xmlns:p14="http://schemas.microsoft.com/office/powerpoint/2010/main" val="118098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Client: This is a functional entity, which performs access control.</a:t>
            </a:r>
          </a:p>
          <a:p>
            <a:pPr marL="171450" indent="-171450">
              <a:buFontTx/>
              <a:buChar char="-"/>
            </a:pPr>
            <a:r>
              <a:rPr lang="en-US" dirty="0" smtClean="0"/>
              <a:t>Server:</a:t>
            </a:r>
            <a:r>
              <a:rPr lang="en-US" baseline="0" dirty="0" smtClean="0"/>
              <a:t> </a:t>
            </a:r>
            <a:r>
              <a:rPr lang="en-US" dirty="0" smtClean="0"/>
              <a:t>This is a functional entity that handles authentication, authorization, and accounting requests for a particular realm. </a:t>
            </a:r>
          </a:p>
          <a:p>
            <a:pPr marL="171450" indent="-171450">
              <a:buFontTx/>
              <a:buChar char="-"/>
            </a:pPr>
            <a:r>
              <a:rPr lang="en-US" dirty="0" smtClean="0"/>
              <a:t>Realm. This is an administrative domain.</a:t>
            </a:r>
          </a:p>
          <a:p>
            <a:pPr marL="171450" indent="-171450">
              <a:buFontTx/>
              <a:buChar char="-"/>
            </a:pPr>
            <a:r>
              <a:rPr lang="en-US" dirty="0" smtClean="0"/>
              <a:t>Proxy: This is a functional entity that, forwarding Diameter messages, makes policy decisions relating to resource usage and provisioning, modify messages to implement policy decisions.</a:t>
            </a:r>
          </a:p>
          <a:p>
            <a:pPr marL="171450" indent="-171450">
              <a:buFontTx/>
              <a:buChar char="-"/>
            </a:pPr>
            <a:r>
              <a:rPr lang="en-US" dirty="0" smtClean="0"/>
              <a:t>Relay: This is a functional entity that forwards Diameter messages, based on routing-related information and realm-routing table entries. </a:t>
            </a:r>
          </a:p>
          <a:p>
            <a:pPr marL="171450" indent="-171450">
              <a:buFontTx/>
              <a:buChar char="-"/>
            </a:pPr>
            <a:r>
              <a:rPr lang="en-US" dirty="0" smtClean="0"/>
              <a:t>Redirect agent:</a:t>
            </a:r>
            <a:r>
              <a:rPr lang="en-US" baseline="0" dirty="0" smtClean="0"/>
              <a:t> </a:t>
            </a:r>
            <a:r>
              <a:rPr lang="en-US" dirty="0" smtClean="0"/>
              <a:t>This is a functional entity that refers clients to servers and allows them to communicate directly. </a:t>
            </a:r>
          </a:p>
          <a:p>
            <a:pPr marL="171450" indent="-171450">
              <a:buFontTx/>
              <a:buChar char="-"/>
            </a:pPr>
            <a:r>
              <a:rPr lang="en-US" dirty="0" smtClean="0"/>
              <a:t>Translation agent: This is a functional entity that performs protocol translation between Diameter and other AAA protocols, such as RADIUS.</a:t>
            </a:r>
          </a:p>
          <a:p>
            <a:pPr marL="171450" indent="-171450">
              <a:buFontTx/>
              <a:buChar char="-"/>
            </a:pPr>
            <a:endParaRPr lang="en-US" dirty="0" smtClean="0"/>
          </a:p>
          <a:p>
            <a:pPr marL="171450" indent="-171450">
              <a:buFontTx/>
              <a:buChar char="-"/>
            </a:pPr>
            <a:r>
              <a:rPr lang="en-US" dirty="0" smtClean="0"/>
              <a:t>Client</a:t>
            </a:r>
            <a:r>
              <a:rPr lang="en-US" baseline="0" dirty="0" smtClean="0"/>
              <a:t> </a:t>
            </a:r>
            <a:r>
              <a:rPr lang="en-US" baseline="0" dirty="0" err="1" smtClean="0"/>
              <a:t>là</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ở </a:t>
            </a:r>
            <a:r>
              <a:rPr lang="en-US" baseline="0" dirty="0" err="1" smtClean="0"/>
              <a:t>biên</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dịch</a:t>
            </a:r>
            <a:r>
              <a:rPr lang="en-US" baseline="0" dirty="0" smtClean="0"/>
              <a:t> </a:t>
            </a:r>
            <a:r>
              <a:rPr lang="en-US" baseline="0" dirty="0" err="1" smtClean="0"/>
              <a:t>vụ</a:t>
            </a:r>
            <a:endParaRPr lang="en-US" baseline="0" dirty="0" smtClean="0"/>
          </a:p>
          <a:p>
            <a:pPr marL="171450" indent="-171450">
              <a:buFontTx/>
              <a:buChar char="-"/>
            </a:pPr>
            <a:r>
              <a:rPr lang="en-US" baseline="0" dirty="0" smtClean="0"/>
              <a:t>Agent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như</a:t>
            </a:r>
            <a:r>
              <a:rPr lang="en-US" baseline="0" dirty="0" smtClean="0"/>
              <a:t> Relay, Proxy, Redirect </a:t>
            </a:r>
            <a:r>
              <a:rPr lang="en-US" baseline="0" dirty="0" err="1" smtClean="0"/>
              <a:t>và</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endParaRPr lang="en-US" baseline="0" dirty="0" smtClean="0"/>
          </a:p>
          <a:p>
            <a:pPr marL="0" indent="0">
              <a:buFontTx/>
              <a:buNone/>
            </a:pPr>
            <a:r>
              <a:rPr lang="en-US" dirty="0" smtClean="0"/>
              <a:t>-  Server</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AAA.</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46</a:t>
            </a:fld>
            <a:endParaRPr lang="en-US"/>
          </a:p>
        </p:txBody>
      </p:sp>
    </p:spTree>
    <p:extLst>
      <p:ext uri="{BB962C8B-B14F-4D97-AF65-F5344CB8AC3E}">
        <p14:creationId xmlns:p14="http://schemas.microsoft.com/office/powerpoint/2010/main" val="354231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Relay Agents are diameter agents that accept</a:t>
            </a:r>
            <a:r>
              <a:rPr lang="en-US" baseline="0" dirty="0" smtClean="0"/>
              <a:t> requests and route messages to other </a:t>
            </a:r>
            <a:r>
              <a:rPr lang="en-US" baseline="0" dirty="0" err="1" smtClean="0"/>
              <a:t>Diamater</a:t>
            </a:r>
            <a:r>
              <a:rPr lang="en-US" baseline="0" dirty="0" smtClean="0"/>
              <a:t> nodes based on information found in messages. </a:t>
            </a:r>
          </a:p>
          <a:p>
            <a:pPr marL="0" indent="0">
              <a:buFontTx/>
              <a:buNone/>
            </a:pPr>
            <a:r>
              <a:rPr lang="en-US" dirty="0" smtClean="0"/>
              <a:t>-</a:t>
            </a:r>
            <a:r>
              <a:rPr lang="en-US" baseline="0" dirty="0" smtClean="0"/>
              <a:t> This is known as the routing table.</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47</a:t>
            </a:fld>
            <a:endParaRPr lang="en-US"/>
          </a:p>
        </p:txBody>
      </p:sp>
    </p:spTree>
    <p:extLst>
      <p:ext uri="{BB962C8B-B14F-4D97-AF65-F5344CB8AC3E}">
        <p14:creationId xmlns:p14="http://schemas.microsoft.com/office/powerpoint/2010/main" val="354231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Similar to relay</a:t>
            </a:r>
            <a:r>
              <a:rPr lang="en-US" baseline="0" dirty="0" smtClean="0"/>
              <a:t>s, proxy agents route Diameter messages using </a:t>
            </a:r>
            <a:r>
              <a:rPr lang="en-US" baseline="0" dirty="0" err="1" smtClean="0"/>
              <a:t>Diamter</a:t>
            </a:r>
            <a:r>
              <a:rPr lang="en-US" baseline="0" dirty="0" smtClean="0"/>
              <a:t> routing table.</a:t>
            </a:r>
          </a:p>
          <a:p>
            <a:pPr marL="171450" indent="-171450">
              <a:buFontTx/>
              <a:buChar char="-"/>
            </a:pPr>
            <a:r>
              <a:rPr lang="en-US" baseline="0" dirty="0" smtClean="0"/>
              <a:t>Difference is that </a:t>
            </a:r>
            <a:r>
              <a:rPr lang="en-US" baseline="0" dirty="0" err="1" smtClean="0"/>
              <a:t>thay</a:t>
            </a:r>
            <a:r>
              <a:rPr lang="en-US" baseline="0" dirty="0" smtClean="0"/>
              <a:t> modify messages to implement policy enforcement.</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48</a:t>
            </a:fld>
            <a:endParaRPr lang="en-US"/>
          </a:p>
        </p:txBody>
      </p:sp>
    </p:spTree>
    <p:extLst>
      <p:ext uri="{BB962C8B-B14F-4D97-AF65-F5344CB8AC3E}">
        <p14:creationId xmlns:p14="http://schemas.microsoft.com/office/powerpoint/2010/main" val="354231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Redirect</a:t>
            </a:r>
            <a:r>
              <a:rPr lang="en-US" baseline="0" dirty="0" smtClean="0"/>
              <a:t> agents are useful in scenarios where the Diameter routing configuration need to be centralized</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49</a:t>
            </a:fld>
            <a:endParaRPr lang="en-US"/>
          </a:p>
        </p:txBody>
      </p:sp>
    </p:spTree>
    <p:extLst>
      <p:ext uri="{BB962C8B-B14F-4D97-AF65-F5344CB8AC3E}">
        <p14:creationId xmlns:p14="http://schemas.microsoft.com/office/powerpoint/2010/main" val="354231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A translation agent is a device that provides translation between two protocols.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Translation agents are likely to be used as aggregation servers to communicate with a Diameter infrastructure, while allowing for the embedded systems to be migrated at a slower pace.</a:t>
            </a:r>
          </a:p>
        </p:txBody>
      </p:sp>
      <p:sp>
        <p:nvSpPr>
          <p:cNvPr id="4" name="Slide Number Placeholder 3"/>
          <p:cNvSpPr>
            <a:spLocks noGrp="1"/>
          </p:cNvSpPr>
          <p:nvPr>
            <p:ph type="sldNum" sz="quarter" idx="10"/>
          </p:nvPr>
        </p:nvSpPr>
        <p:spPr/>
        <p:txBody>
          <a:bodyPr/>
          <a:lstStyle/>
          <a:p>
            <a:fld id="{BD688E8D-ED66-467E-BFB1-71B64E19C583}" type="slidenum">
              <a:rPr lang="en-US" smtClean="0"/>
              <a:t>50</a:t>
            </a:fld>
            <a:endParaRPr lang="en-US"/>
          </a:p>
        </p:txBody>
      </p:sp>
    </p:spTree>
    <p:extLst>
      <p:ext uri="{BB962C8B-B14F-4D97-AF65-F5344CB8AC3E}">
        <p14:creationId xmlns:p14="http://schemas.microsoft.com/office/powerpoint/2010/main" val="354231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buFont typeface="Wingdings" pitchFamily="2" charset="2"/>
              <a:buChar char="Ø"/>
            </a:pPr>
            <a:r>
              <a:rPr lang="en-US" sz="2400" dirty="0" smtClean="0"/>
              <a:t>Command Flag: 8bit, </a:t>
            </a:r>
            <a:r>
              <a:rPr lang="en-US" sz="2400" dirty="0" err="1" smtClean="0"/>
              <a:t>dạng</a:t>
            </a:r>
            <a:r>
              <a:rPr lang="en-US" sz="2400" dirty="0" smtClean="0"/>
              <a:t> </a:t>
            </a:r>
            <a:r>
              <a:rPr lang="en-US" sz="2400" dirty="0" err="1" smtClean="0"/>
              <a:t>RPETrrrr</a:t>
            </a:r>
            <a:endParaRPr lang="en-US" sz="2400" dirty="0" smtClean="0"/>
          </a:p>
          <a:p>
            <a:pPr lvl="1" algn="just" eaLnBrk="1" hangingPunct="1"/>
            <a:r>
              <a:rPr lang="en-US" sz="2000" dirty="0" smtClean="0"/>
              <a:t>R: 1: </a:t>
            </a:r>
            <a:r>
              <a:rPr lang="en-US" sz="2000" dirty="0" err="1" smtClean="0"/>
              <a:t>yêu</a:t>
            </a:r>
            <a:r>
              <a:rPr lang="en-US" sz="2000" dirty="0" smtClean="0"/>
              <a:t> </a:t>
            </a:r>
            <a:r>
              <a:rPr lang="en-US" sz="2000" dirty="0" err="1" smtClean="0"/>
              <a:t>cầu</a:t>
            </a:r>
            <a:r>
              <a:rPr lang="en-US" sz="2000" dirty="0" smtClean="0"/>
              <a:t>; 0: </a:t>
            </a:r>
            <a:r>
              <a:rPr lang="en-US" sz="2000" dirty="0" err="1" smtClean="0"/>
              <a:t>trả</a:t>
            </a:r>
            <a:r>
              <a:rPr lang="en-US" sz="2000" dirty="0" smtClean="0"/>
              <a:t> </a:t>
            </a:r>
            <a:r>
              <a:rPr lang="en-US" sz="2000" dirty="0" err="1" smtClean="0"/>
              <a:t>lời</a:t>
            </a:r>
            <a:endParaRPr lang="en-US" sz="2000" dirty="0" smtClean="0"/>
          </a:p>
          <a:p>
            <a:pPr lvl="1" algn="just" eaLnBrk="1" hangingPunct="1"/>
            <a:r>
              <a:rPr lang="en-US" sz="2000" dirty="0" smtClean="0"/>
              <a:t>P: </a:t>
            </a:r>
            <a:r>
              <a:rPr lang="en-US" sz="2000" dirty="0" err="1" smtClean="0"/>
              <a:t>Proxiable</a:t>
            </a:r>
            <a:r>
              <a:rPr lang="en-US" sz="2000" dirty="0" smtClean="0"/>
              <a:t>, 1: Proxy, Redirect, Relay; 0: </a:t>
            </a:r>
            <a:r>
              <a:rPr lang="en-US" sz="2000" dirty="0" err="1" smtClean="0"/>
              <a:t>xử</a:t>
            </a:r>
            <a:r>
              <a:rPr lang="en-US" sz="2000" dirty="0" smtClean="0"/>
              <a:t> </a:t>
            </a:r>
            <a:r>
              <a:rPr lang="en-US" sz="2000" dirty="0" err="1" smtClean="0"/>
              <a:t>lý</a:t>
            </a:r>
            <a:r>
              <a:rPr lang="en-US" sz="2000" dirty="0" smtClean="0"/>
              <a:t> </a:t>
            </a:r>
            <a:r>
              <a:rPr lang="en-US" sz="2000" dirty="0" err="1" smtClean="0"/>
              <a:t>tại</a:t>
            </a:r>
            <a:r>
              <a:rPr lang="en-US" sz="2000" dirty="0" smtClean="0"/>
              <a:t> </a:t>
            </a:r>
            <a:r>
              <a:rPr lang="en-US" sz="2000" dirty="0" err="1" smtClean="0"/>
              <a:t>nút</a:t>
            </a:r>
            <a:endParaRPr lang="en-US" sz="2000" dirty="0" smtClean="0"/>
          </a:p>
          <a:p>
            <a:pPr lvl="1" algn="just" eaLnBrk="1" hangingPunct="1"/>
            <a:r>
              <a:rPr lang="en-US" sz="2000" dirty="0" smtClean="0"/>
              <a:t>E: Error, 1: </a:t>
            </a:r>
            <a:r>
              <a:rPr lang="en-US" sz="2000" dirty="0" err="1" smtClean="0"/>
              <a:t>lỗi</a:t>
            </a:r>
            <a:r>
              <a:rPr lang="en-US" sz="2000" dirty="0" smtClean="0"/>
              <a:t> </a:t>
            </a:r>
            <a:r>
              <a:rPr lang="en-US" sz="2000" dirty="0" err="1" smtClean="0"/>
              <a:t>giao</a:t>
            </a:r>
            <a:r>
              <a:rPr lang="en-US" sz="2000" dirty="0" smtClean="0"/>
              <a:t> </a:t>
            </a:r>
            <a:r>
              <a:rPr lang="en-US" sz="2000" dirty="0" err="1" smtClean="0"/>
              <a:t>thức</a:t>
            </a:r>
            <a:r>
              <a:rPr lang="en-US" sz="2000" dirty="0" smtClean="0"/>
              <a:t> </a:t>
            </a:r>
            <a:r>
              <a:rPr lang="en-US" sz="2000" dirty="0" err="1" smtClean="0"/>
              <a:t>trong</a:t>
            </a:r>
            <a:r>
              <a:rPr lang="en-US" sz="2000" dirty="0" smtClean="0"/>
              <a:t> </a:t>
            </a:r>
            <a:r>
              <a:rPr lang="en-US" sz="2000" dirty="0" err="1" smtClean="0"/>
              <a:t>bản</a:t>
            </a:r>
            <a:r>
              <a:rPr lang="en-US" sz="2000" dirty="0" smtClean="0"/>
              <a:t> tin </a:t>
            </a:r>
            <a:r>
              <a:rPr lang="en-US" sz="2000" dirty="0" err="1" smtClean="0"/>
              <a:t>đáp</a:t>
            </a:r>
            <a:r>
              <a:rPr lang="en-US" sz="2000" dirty="0" smtClean="0"/>
              <a:t> </a:t>
            </a:r>
            <a:r>
              <a:rPr lang="en-US" sz="2000" dirty="0" err="1" smtClean="0"/>
              <a:t>ứng</a:t>
            </a:r>
            <a:r>
              <a:rPr lang="en-US" sz="2000" dirty="0" smtClean="0"/>
              <a:t>. 0: </a:t>
            </a:r>
            <a:r>
              <a:rPr lang="en-US" sz="2000" dirty="0" err="1" smtClean="0"/>
              <a:t>trong</a:t>
            </a:r>
            <a:r>
              <a:rPr lang="en-US" sz="2000" dirty="0" smtClean="0"/>
              <a:t> </a:t>
            </a:r>
            <a:r>
              <a:rPr lang="en-US" sz="2000" dirty="0" err="1" smtClean="0"/>
              <a:t>bản</a:t>
            </a:r>
            <a:r>
              <a:rPr lang="en-US" sz="2000" dirty="0" smtClean="0"/>
              <a:t> tin </a:t>
            </a:r>
            <a:r>
              <a:rPr lang="en-US" sz="2000" dirty="0" err="1" smtClean="0"/>
              <a:t>yêu</a:t>
            </a:r>
            <a:r>
              <a:rPr lang="en-US" sz="2000" dirty="0" smtClean="0"/>
              <a:t> </a:t>
            </a:r>
            <a:r>
              <a:rPr lang="en-US" sz="2000" dirty="0" err="1" smtClean="0"/>
              <a:t>cầu</a:t>
            </a:r>
            <a:r>
              <a:rPr lang="en-US" sz="2000" dirty="0" smtClean="0"/>
              <a:t>, </a:t>
            </a:r>
            <a:r>
              <a:rPr lang="en-US" sz="2000" dirty="0" err="1" smtClean="0"/>
              <a:t>không</a:t>
            </a:r>
            <a:r>
              <a:rPr lang="en-US" sz="2000" dirty="0" smtClean="0"/>
              <a:t> </a:t>
            </a:r>
            <a:r>
              <a:rPr lang="en-US" sz="2000" dirty="0" err="1" smtClean="0"/>
              <a:t>lỗi</a:t>
            </a:r>
            <a:endParaRPr lang="en-US" sz="2000" dirty="0" smtClean="0"/>
          </a:p>
          <a:p>
            <a:pPr lvl="1" algn="just" eaLnBrk="1" hangingPunct="1"/>
            <a:r>
              <a:rPr lang="en-US" sz="2000" dirty="0" smtClean="0"/>
              <a:t>T: Transmittion:1: </a:t>
            </a:r>
            <a:r>
              <a:rPr lang="en-US" sz="2000" dirty="0" err="1" smtClean="0"/>
              <a:t>liên</a:t>
            </a:r>
            <a:r>
              <a:rPr lang="en-US" sz="2000" dirty="0" smtClean="0"/>
              <a:t> </a:t>
            </a:r>
            <a:r>
              <a:rPr lang="en-US" sz="2000" dirty="0" err="1" smtClean="0"/>
              <a:t>kết</a:t>
            </a:r>
            <a:r>
              <a:rPr lang="en-US" sz="2000" dirty="0" smtClean="0"/>
              <a:t> </a:t>
            </a:r>
            <a:r>
              <a:rPr lang="en-US" sz="2000" dirty="0" err="1" smtClean="0"/>
              <a:t>bị</a:t>
            </a:r>
            <a:r>
              <a:rPr lang="en-US" sz="2000" dirty="0" smtClean="0"/>
              <a:t> </a:t>
            </a:r>
            <a:r>
              <a:rPr lang="en-US" sz="2000" dirty="0" err="1" smtClean="0"/>
              <a:t>đứt</a:t>
            </a:r>
            <a:r>
              <a:rPr lang="en-US" sz="2000" dirty="0" smtClean="0"/>
              <a:t>, </a:t>
            </a:r>
            <a:r>
              <a:rPr lang="en-US" sz="2000" dirty="0" err="1" smtClean="0"/>
              <a:t>bản</a:t>
            </a:r>
            <a:r>
              <a:rPr lang="en-US" sz="2000" dirty="0" smtClean="0"/>
              <a:t> tin </a:t>
            </a:r>
            <a:r>
              <a:rPr lang="en-US" sz="2000" dirty="0" err="1" smtClean="0"/>
              <a:t>yêu</a:t>
            </a:r>
            <a:r>
              <a:rPr lang="en-US" sz="2000" dirty="0" smtClean="0"/>
              <a:t> </a:t>
            </a:r>
            <a:r>
              <a:rPr lang="en-US" sz="2000" dirty="0" err="1" smtClean="0"/>
              <a:t>cầu</a:t>
            </a:r>
            <a:r>
              <a:rPr lang="en-US" sz="2000" dirty="0" smtClean="0"/>
              <a:t> </a:t>
            </a:r>
            <a:r>
              <a:rPr lang="en-US" sz="2000" dirty="0" err="1" smtClean="0"/>
              <a:t>bị</a:t>
            </a:r>
            <a:r>
              <a:rPr lang="en-US" sz="2000" dirty="0" smtClean="0"/>
              <a:t> </a:t>
            </a:r>
            <a:r>
              <a:rPr lang="en-US" sz="2000" dirty="0" err="1" smtClean="0"/>
              <a:t>trùng</a:t>
            </a:r>
            <a:r>
              <a:rPr lang="en-US" sz="2000" dirty="0" smtClean="0"/>
              <a:t> </a:t>
            </a:r>
            <a:r>
              <a:rPr lang="en-US" sz="2000" dirty="0" err="1" smtClean="0"/>
              <a:t>hoặc</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trả</a:t>
            </a:r>
            <a:r>
              <a:rPr lang="en-US" sz="2000" dirty="0" smtClean="0"/>
              <a:t> </a:t>
            </a:r>
            <a:r>
              <a:rPr lang="en-US" sz="2000" dirty="0" err="1" smtClean="0"/>
              <a:t>lời</a:t>
            </a:r>
            <a:r>
              <a:rPr lang="en-US" sz="2000" dirty="0" smtClean="0"/>
              <a:t> </a:t>
            </a:r>
            <a:r>
              <a:rPr lang="en-US" sz="2000" dirty="0" err="1" smtClean="0"/>
              <a:t>từ</a:t>
            </a:r>
            <a:r>
              <a:rPr lang="en-US" sz="2000" dirty="0" smtClean="0"/>
              <a:t> Server </a:t>
            </a:r>
          </a:p>
          <a:p>
            <a:pPr lvl="1" algn="just" eaLnBrk="1" hangingPunct="1"/>
            <a:r>
              <a:rPr lang="en-US" sz="2000" dirty="0" smtClean="0"/>
              <a:t>r: </a:t>
            </a:r>
            <a:r>
              <a:rPr lang="en-US" sz="2000" dirty="0" err="1" smtClean="0"/>
              <a:t>dự</a:t>
            </a:r>
            <a:r>
              <a:rPr lang="en-US" sz="2000" dirty="0" smtClean="0"/>
              <a:t> </a:t>
            </a:r>
            <a:r>
              <a:rPr lang="en-US" sz="2000" dirty="0" err="1" smtClean="0"/>
              <a:t>trữ</a:t>
            </a:r>
            <a:endParaRPr lang="en-US" sz="2000" dirty="0" smtClean="0"/>
          </a:p>
          <a:p>
            <a:pPr lvl="1" algn="just" eaLnBrk="1" hangingPunct="1"/>
            <a:endParaRPr lang="en-US" sz="2000" dirty="0" smtClean="0"/>
          </a:p>
          <a:p>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55</a:t>
            </a:fld>
            <a:endParaRPr lang="en-US"/>
          </a:p>
        </p:txBody>
      </p:sp>
    </p:spTree>
    <p:extLst>
      <p:ext uri="{BB962C8B-B14F-4D97-AF65-F5344CB8AC3E}">
        <p14:creationId xmlns:p14="http://schemas.microsoft.com/office/powerpoint/2010/main" val="47313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Cung</a:t>
            </a:r>
            <a:r>
              <a:rPr lang="en-US" baseline="0" dirty="0" smtClean="0"/>
              <a:t> </a:t>
            </a:r>
            <a:r>
              <a:rPr lang="en-US" baseline="0" dirty="0" err="1" smtClean="0"/>
              <a:t>cấp</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bảo</a:t>
            </a:r>
            <a:r>
              <a:rPr lang="en-US" baseline="0" dirty="0" smtClean="0"/>
              <a:t> </a:t>
            </a:r>
            <a:r>
              <a:rPr lang="en-US" baseline="0" dirty="0" err="1" smtClean="0"/>
              <a:t>mật</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thông</a:t>
            </a:r>
            <a:r>
              <a:rPr lang="en-US" baseline="0" dirty="0" smtClean="0"/>
              <a:t> </a:t>
            </a:r>
            <a:r>
              <a:rPr lang="en-US" baseline="0" dirty="0" err="1" smtClean="0"/>
              <a:t>số</a:t>
            </a:r>
            <a:r>
              <a:rPr lang="en-US" baseline="0" dirty="0" smtClean="0"/>
              <a:t> </a:t>
            </a:r>
            <a:r>
              <a:rPr lang="en-US" baseline="0" dirty="0" err="1" smtClean="0"/>
              <a:t>ngẫu</a:t>
            </a:r>
            <a:r>
              <a:rPr lang="en-US" baseline="0" dirty="0" smtClean="0"/>
              <a:t> </a:t>
            </a:r>
            <a:r>
              <a:rPr lang="en-US" baseline="0" dirty="0" err="1" smtClean="0"/>
              <a:t>nhiên</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en-US" baseline="0" dirty="0" err="1" smtClean="0"/>
              <a:t>thông</a:t>
            </a:r>
            <a:r>
              <a:rPr lang="en-US" baseline="0" dirty="0" smtClean="0"/>
              <a:t> tin </a:t>
            </a:r>
            <a:r>
              <a:rPr lang="en-US" baseline="0" dirty="0" err="1" smtClean="0"/>
              <a:t>chứng</a:t>
            </a:r>
            <a:r>
              <a:rPr lang="en-US" baseline="0" dirty="0" smtClean="0"/>
              <a:t> </a:t>
            </a:r>
            <a:r>
              <a:rPr lang="en-US" baseline="0" dirty="0" err="1" smtClean="0"/>
              <a:t>thực</a:t>
            </a:r>
            <a:endParaRPr lang="en-US" baseline="0" dirty="0" smtClean="0"/>
          </a:p>
          <a:p>
            <a:pPr marL="171450" indent="-171450">
              <a:buFontTx/>
              <a:buChar char="-"/>
            </a:pP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tính</a:t>
            </a:r>
            <a:r>
              <a:rPr lang="en-US" baseline="0" dirty="0" smtClean="0"/>
              <a:t> </a:t>
            </a:r>
            <a:r>
              <a:rPr lang="en-US" baseline="0" smtClean="0"/>
              <a:t>phí</a:t>
            </a:r>
            <a:endParaRPr lang="en-US"/>
          </a:p>
        </p:txBody>
      </p:sp>
      <p:sp>
        <p:nvSpPr>
          <p:cNvPr id="4" name="Slide Number Placeholder 3"/>
          <p:cNvSpPr>
            <a:spLocks noGrp="1"/>
          </p:cNvSpPr>
          <p:nvPr>
            <p:ph type="sldNum" sz="quarter" idx="10"/>
          </p:nvPr>
        </p:nvSpPr>
        <p:spPr/>
        <p:txBody>
          <a:bodyPr/>
          <a:lstStyle/>
          <a:p>
            <a:fld id="{BD688E8D-ED66-467E-BFB1-71B64E19C583}" type="slidenum">
              <a:rPr lang="en-US" smtClean="0"/>
              <a:t>59</a:t>
            </a:fld>
            <a:endParaRPr lang="en-US"/>
          </a:p>
        </p:txBody>
      </p:sp>
    </p:spTree>
    <p:extLst>
      <p:ext uri="{BB962C8B-B14F-4D97-AF65-F5344CB8AC3E}">
        <p14:creationId xmlns:p14="http://schemas.microsoft.com/office/powerpoint/2010/main" val="4154819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t>
            </a:r>
            <a:r>
              <a:rPr lang="en-US" baseline="0" dirty="0" smtClean="0"/>
              <a:t> locates UE location</a:t>
            </a:r>
          </a:p>
          <a:p>
            <a:r>
              <a:rPr lang="en-US" baseline="0" dirty="0" smtClean="0"/>
              <a:t>Call Setup: Ringing and setting information for call between called and calling</a:t>
            </a:r>
          </a:p>
          <a:p>
            <a:r>
              <a:rPr lang="en-US" baseline="0" dirty="0" smtClean="0"/>
              <a:t>User Availability: </a:t>
            </a:r>
          </a:p>
          <a:p>
            <a:r>
              <a:rPr lang="en-US" dirty="0" smtClean="0"/>
              <a:t>User </a:t>
            </a:r>
            <a:r>
              <a:rPr lang="en-US" dirty="0" err="1" smtClean="0"/>
              <a:t>Capatilities</a:t>
            </a:r>
            <a:r>
              <a:rPr lang="en-US" dirty="0" smtClean="0"/>
              <a:t>: </a:t>
            </a:r>
            <a:r>
              <a:rPr lang="en-US" sz="1200" b="0" i="0" kern="1200" dirty="0" smtClean="0">
                <a:solidFill>
                  <a:schemeClr val="tx1"/>
                </a:solidFill>
                <a:effectLst/>
                <a:latin typeface="+mn-lt"/>
                <a:ea typeface="+mn-ea"/>
                <a:cs typeface="+mn-cs"/>
              </a:rPr>
              <a:t>Determine the status and availability of the called subscriber to begin establishing the connection.</a:t>
            </a:r>
          </a:p>
          <a:p>
            <a:pPr marL="0" indent="0">
              <a:buFont typeface="Arial" panose="020B0604020202020204" pitchFamily="34" charset="0"/>
              <a:buNone/>
            </a:pPr>
            <a:r>
              <a:rPr lang="en-US" dirty="0" smtClean="0"/>
              <a:t>Call Handling: forward</a:t>
            </a:r>
            <a:r>
              <a:rPr lang="en-US" baseline="0" dirty="0" smtClean="0"/>
              <a:t> and terminate call</a:t>
            </a:r>
            <a:endParaRPr lang="en-US" dirty="0" smtClean="0"/>
          </a:p>
        </p:txBody>
      </p:sp>
      <p:sp>
        <p:nvSpPr>
          <p:cNvPr id="4" name="Slide Number Placeholder 3"/>
          <p:cNvSpPr>
            <a:spLocks noGrp="1"/>
          </p:cNvSpPr>
          <p:nvPr>
            <p:ph type="sldNum" sz="quarter" idx="10"/>
          </p:nvPr>
        </p:nvSpPr>
        <p:spPr/>
        <p:txBody>
          <a:bodyPr/>
          <a:lstStyle/>
          <a:p>
            <a:fld id="{CA583C98-9DB4-4BDF-9EB9-B89F8D196477}" type="slidenum">
              <a:rPr lang="en-US" smtClean="0"/>
              <a:t>5</a:t>
            </a:fld>
            <a:endParaRPr lang="en-US"/>
          </a:p>
        </p:txBody>
      </p:sp>
    </p:spTree>
    <p:extLst>
      <p:ext uri="{BB962C8B-B14F-4D97-AF65-F5344CB8AC3E}">
        <p14:creationId xmlns:p14="http://schemas.microsoft.com/office/powerpoint/2010/main" val="1860445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implementation of the media gateway control protocol architecture for providing telecommunication services across a converged internetwork, consisting of the traditional public switched telephone network (PSTN) and modern packet networks, such as the Internet.</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60</a:t>
            </a:fld>
            <a:endParaRPr lang="en-US"/>
          </a:p>
        </p:txBody>
      </p:sp>
    </p:spTree>
    <p:extLst>
      <p:ext uri="{BB962C8B-B14F-4D97-AF65-F5344CB8AC3E}">
        <p14:creationId xmlns:p14="http://schemas.microsoft.com/office/powerpoint/2010/main" val="2338952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&lt; Converged Network Architecture&gt;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61</a:t>
            </a:fld>
            <a:endParaRPr lang="en-US"/>
          </a:p>
        </p:txBody>
      </p:sp>
    </p:spTree>
    <p:extLst>
      <p:ext uri="{BB962C8B-B14F-4D97-AF65-F5344CB8AC3E}">
        <p14:creationId xmlns:p14="http://schemas.microsoft.com/office/powerpoint/2010/main" val="1301216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media gateway controller (MGC) and the media gateways (MGs).</a:t>
            </a:r>
          </a:p>
          <a:p>
            <a:r>
              <a:rPr lang="en-US" dirty="0" smtClean="0"/>
              <a:t>Call control functionality is distributed between an MGC (manages the establishment and destroy of call) and an MG (responds to the MGC request and handle processes media streams).</a:t>
            </a:r>
          </a:p>
          <a:p>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62</a:t>
            </a:fld>
            <a:endParaRPr lang="en-US"/>
          </a:p>
        </p:txBody>
      </p:sp>
    </p:spTree>
    <p:extLst>
      <p:ext uri="{BB962C8B-B14F-4D97-AF65-F5344CB8AC3E}">
        <p14:creationId xmlns:p14="http://schemas.microsoft.com/office/powerpoint/2010/main" val="2894078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H.248/</a:t>
            </a:r>
            <a:r>
              <a:rPr lang="en-US" dirty="0" err="1" smtClean="0"/>
              <a:t>Megaco</a:t>
            </a:r>
            <a:r>
              <a:rPr lang="en-US" dirty="0" smtClean="0"/>
              <a:t> don’t describe the establishment of calls across domains or across media gateway controllers. H.248/</a:t>
            </a:r>
            <a:r>
              <a:rPr lang="en-US" dirty="0" err="1" smtClean="0"/>
              <a:t>Megaco</a:t>
            </a:r>
            <a:r>
              <a:rPr lang="en-US" dirty="0" smtClean="0"/>
              <a:t> is used for communication downward, to the media gateways but not constitute a complete system. The architecture requires other protocols for communication between multiple MGCs.</a:t>
            </a:r>
            <a:endParaRPr lang="en-US" dirty="0"/>
          </a:p>
        </p:txBody>
      </p:sp>
      <p:sp>
        <p:nvSpPr>
          <p:cNvPr id="4" name="Slide Number Placeholder 3"/>
          <p:cNvSpPr>
            <a:spLocks noGrp="1"/>
          </p:cNvSpPr>
          <p:nvPr>
            <p:ph type="sldNum" sz="quarter" idx="10"/>
          </p:nvPr>
        </p:nvSpPr>
        <p:spPr/>
        <p:txBody>
          <a:bodyPr/>
          <a:lstStyle/>
          <a:p>
            <a:fld id="{BD688E8D-ED66-467E-BFB1-71B64E19C583}" type="slidenum">
              <a:rPr lang="en-US" smtClean="0"/>
              <a:t>63</a:t>
            </a:fld>
            <a:endParaRPr lang="en-US"/>
          </a:p>
        </p:txBody>
      </p:sp>
    </p:spTree>
    <p:extLst>
      <p:ext uri="{BB962C8B-B14F-4D97-AF65-F5344CB8AC3E}">
        <p14:creationId xmlns:p14="http://schemas.microsoft.com/office/powerpoint/2010/main" val="178699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DNS is a database storage domain name and their corresponding IP addresses, of every registered system on a TCP/IP network, such as the Internet or the IMS. Each entry is referred to as a Resource Record (RR).</a:t>
            </a:r>
          </a:p>
          <a:p>
            <a:r>
              <a:rPr lang="en-US" sz="1200" kern="1200" dirty="0" smtClean="0">
                <a:solidFill>
                  <a:schemeClr val="tx1"/>
                </a:solidFill>
                <a:effectLst/>
                <a:latin typeface="+mn-lt"/>
                <a:ea typeface="+mn-ea"/>
                <a:cs typeface="+mn-cs"/>
              </a:rPr>
              <a:t>when entering a domain name, DNS will convert the domain name into IP address for the browser to understand and access the website. It is mission of DNS, so users don’t need enter IP address then visiting the website.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688E8D-ED66-467E-BFB1-71B64E19C583}" type="slidenum">
              <a:rPr lang="en-US" smtClean="0"/>
              <a:t>64</a:t>
            </a:fld>
            <a:endParaRPr lang="en-US"/>
          </a:p>
        </p:txBody>
      </p:sp>
    </p:spTree>
    <p:extLst>
      <p:ext uri="{BB962C8B-B14F-4D97-AF65-F5344CB8AC3E}">
        <p14:creationId xmlns:p14="http://schemas.microsoft.com/office/powerpoint/2010/main" val="3953306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ENUM stands for E.164 Number to URI Mapping.</a:t>
            </a:r>
          </a:p>
          <a:p>
            <a:r>
              <a:rPr lang="en-US" sz="1200" kern="1200" dirty="0" smtClean="0">
                <a:solidFill>
                  <a:schemeClr val="tx1"/>
                </a:solidFill>
                <a:effectLst/>
                <a:latin typeface="+mn-lt"/>
                <a:ea typeface="+mn-ea"/>
                <a:cs typeface="+mn-cs"/>
              </a:rPr>
              <a:t>ENUM is a protocol develop by the IETF that uses the special DNS record (NAPTR) to translate a telephone number into a URI (Uniform Resource Identifier) or a IP address.</a:t>
            </a:r>
          </a:p>
          <a:p>
            <a:r>
              <a:rPr lang="en-US" sz="1200" kern="1200" dirty="0" smtClean="0">
                <a:solidFill>
                  <a:schemeClr val="tx1"/>
                </a:solidFill>
                <a:effectLst/>
                <a:latin typeface="+mn-lt"/>
                <a:ea typeface="+mn-ea"/>
                <a:cs typeface="+mn-cs"/>
              </a:rPr>
              <a:t>On the other hand, ENUM is a technology that can be used to connect traditional telecommunication systems to the new Internet communications system. ENUM can therefore be considered as an important element of the communications industry in converting voice and data transmission from traditional telecommunication networks to Internet transmission.</a:t>
            </a:r>
          </a:p>
        </p:txBody>
      </p:sp>
      <p:sp>
        <p:nvSpPr>
          <p:cNvPr id="4" name="Slide Number Placeholder 3"/>
          <p:cNvSpPr>
            <a:spLocks noGrp="1"/>
          </p:cNvSpPr>
          <p:nvPr>
            <p:ph type="sldNum" sz="quarter" idx="10"/>
          </p:nvPr>
        </p:nvSpPr>
        <p:spPr/>
        <p:txBody>
          <a:bodyPr/>
          <a:lstStyle/>
          <a:p>
            <a:fld id="{BD688E8D-ED66-467E-BFB1-71B64E19C583}" type="slidenum">
              <a:rPr lang="en-US" smtClean="0"/>
              <a:t>66</a:t>
            </a:fld>
            <a:endParaRPr lang="en-US"/>
          </a:p>
        </p:txBody>
      </p:sp>
    </p:spTree>
    <p:extLst>
      <p:ext uri="{BB962C8B-B14F-4D97-AF65-F5344CB8AC3E}">
        <p14:creationId xmlns:p14="http://schemas.microsoft.com/office/powerpoint/2010/main" val="2069060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Session: that include voice, video and messaging applications.</a:t>
            </a:r>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SIP is used for </a:t>
            </a:r>
            <a:r>
              <a:rPr lang="en-US" sz="1200" u="none" strike="noStrike" kern="1200" dirty="0" smtClean="0">
                <a:solidFill>
                  <a:schemeClr val="tx1"/>
                </a:solidFill>
                <a:effectLst/>
                <a:latin typeface="+mn-lt"/>
                <a:ea typeface="+mn-ea"/>
                <a:cs typeface="+mn-cs"/>
                <a:hlinkClick r:id="rId3" tooltip="Signaling (telecommunications)"/>
              </a:rPr>
              <a:t>signaling</a:t>
            </a:r>
            <a:r>
              <a:rPr lang="en-US" sz="1200" kern="1200" dirty="0" smtClean="0">
                <a:solidFill>
                  <a:schemeClr val="tx1"/>
                </a:solidFill>
                <a:effectLst/>
                <a:latin typeface="+mn-lt"/>
                <a:ea typeface="+mn-ea"/>
                <a:cs typeface="+mn-cs"/>
              </a:rPr>
              <a:t> and controlling multimedia </a:t>
            </a:r>
            <a:r>
              <a:rPr lang="en-US" sz="1200" u="none" strike="noStrike" kern="1200" dirty="0" smtClean="0">
                <a:solidFill>
                  <a:schemeClr val="tx1"/>
                </a:solidFill>
                <a:effectLst/>
                <a:latin typeface="+mn-lt"/>
                <a:ea typeface="+mn-ea"/>
                <a:cs typeface="+mn-cs"/>
                <a:hlinkClick r:id="rId4" tooltip="Communication session"/>
              </a:rPr>
              <a:t>communication sessions</a:t>
            </a:r>
            <a:r>
              <a:rPr lang="en-US" sz="1200" kern="1200" dirty="0" smtClean="0">
                <a:solidFill>
                  <a:schemeClr val="tx1"/>
                </a:solidFill>
                <a:effectLst/>
                <a:latin typeface="+mn-lt"/>
                <a:ea typeface="+mn-ea"/>
                <a:cs typeface="+mn-cs"/>
              </a:rPr>
              <a:t> in applications of </a:t>
            </a:r>
            <a:r>
              <a:rPr lang="en-US" sz="1200" u="none" strike="noStrike" kern="1200" dirty="0" smtClean="0">
                <a:solidFill>
                  <a:schemeClr val="tx1"/>
                </a:solidFill>
                <a:effectLst/>
                <a:latin typeface="+mn-lt"/>
                <a:ea typeface="+mn-ea"/>
                <a:cs typeface="+mn-cs"/>
                <a:hlinkClick r:id="rId5" tooltip="Internet telephony"/>
              </a:rPr>
              <a:t>Internet telephony</a:t>
            </a:r>
            <a:r>
              <a:rPr lang="en-US" sz="1200" kern="1200" dirty="0" smtClean="0">
                <a:solidFill>
                  <a:schemeClr val="tx1"/>
                </a:solidFill>
                <a:effectLst/>
                <a:latin typeface="+mn-lt"/>
                <a:ea typeface="+mn-ea"/>
                <a:cs typeface="+mn-cs"/>
              </a:rPr>
              <a:t> for voice and video calls, in private IP telephone systems, in </a:t>
            </a:r>
            <a:r>
              <a:rPr lang="en-US" sz="1200" u="none" strike="noStrike" kern="1200" dirty="0" smtClean="0">
                <a:solidFill>
                  <a:schemeClr val="tx1"/>
                </a:solidFill>
                <a:effectLst/>
                <a:latin typeface="+mn-lt"/>
                <a:ea typeface="+mn-ea"/>
                <a:cs typeface="+mn-cs"/>
                <a:hlinkClick r:id="rId6" tooltip="Instant messaging"/>
              </a:rPr>
              <a:t>instant messaging</a:t>
            </a:r>
            <a:r>
              <a:rPr lang="en-US" sz="1200" kern="1200" dirty="0" smtClean="0">
                <a:solidFill>
                  <a:schemeClr val="tx1"/>
                </a:solidFill>
                <a:effectLst/>
                <a:latin typeface="+mn-lt"/>
                <a:ea typeface="+mn-ea"/>
                <a:cs typeface="+mn-cs"/>
              </a:rPr>
              <a:t> over </a:t>
            </a:r>
            <a:r>
              <a:rPr lang="en-US" sz="1200" u="none" strike="noStrike" kern="1200" dirty="0" smtClean="0">
                <a:solidFill>
                  <a:schemeClr val="tx1"/>
                </a:solidFill>
                <a:effectLst/>
                <a:latin typeface="+mn-lt"/>
                <a:ea typeface="+mn-ea"/>
                <a:cs typeface="+mn-cs"/>
                <a:hlinkClick r:id="rId7" tooltip="Internet Protocol"/>
              </a:rPr>
              <a:t>Internet Protocol</a:t>
            </a:r>
            <a:r>
              <a:rPr lang="en-US" sz="1200" kern="1200" dirty="0" smtClean="0">
                <a:solidFill>
                  <a:schemeClr val="tx1"/>
                </a:solidFill>
                <a:effectLst/>
                <a:latin typeface="+mn-lt"/>
                <a:ea typeface="+mn-ea"/>
                <a:cs typeface="+mn-cs"/>
              </a:rPr>
              <a:t> (IP) networks as well as mobile phone calling over LTE (</a:t>
            </a:r>
            <a:r>
              <a:rPr lang="en-US" sz="1200" u="none" strike="noStrike" kern="1200" dirty="0" err="1" smtClean="0">
                <a:solidFill>
                  <a:schemeClr val="tx1"/>
                </a:solidFill>
                <a:effectLst/>
                <a:latin typeface="+mn-lt"/>
                <a:ea typeface="+mn-ea"/>
                <a:cs typeface="+mn-cs"/>
                <a:hlinkClick r:id="rId8" tooltip="VoLTE"/>
              </a:rPr>
              <a:t>VoLTE</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Extension</a:t>
            </a:r>
            <a:r>
              <a:rPr lang="en-US" baseline="0" dirty="0" smtClean="0"/>
              <a:t> to deliver instant messages or handle subscriptions to events.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RTP:</a:t>
            </a:r>
            <a:r>
              <a:rPr lang="en-US" baseline="0" dirty="0" smtClean="0"/>
              <a:t> real time transport protocol</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RTCP: RTP Control protocol</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69</a:t>
            </a:fld>
            <a:endParaRPr lang="en-US"/>
          </a:p>
        </p:txBody>
      </p:sp>
    </p:spTree>
    <p:extLst>
      <p:ext uri="{BB962C8B-B14F-4D97-AF65-F5344CB8AC3E}">
        <p14:creationId xmlns:p14="http://schemas.microsoft.com/office/powerpoint/2010/main" val="2683921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implicit registration set is a group of public user identities that are registered via a single registration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public user identity</a:t>
            </a:r>
            <a:r>
              <a:rPr lang="en-US" sz="1200" kern="1200" baseline="0" dirty="0" smtClean="0">
                <a:solidFill>
                  <a:schemeClr val="tx1"/>
                </a:solidFill>
                <a:effectLst/>
                <a:latin typeface="+mn-lt"/>
                <a:ea typeface="+mn-ea"/>
                <a:cs typeface="+mn-cs"/>
              </a:rPr>
              <a:t> is registered -&gt; all registered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1 public user identity is de-registered -&gt; all de-registered</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Similarly, when one of the public user identities within the set is de-registered, all public user identities that have been implicitly registered are de-registered at the same time.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83C98-9DB4-4BDF-9EB9-B89F8D196477}" type="slidenum">
              <a:rPr lang="en-US" smtClean="0"/>
              <a:t>71</a:t>
            </a:fld>
            <a:endParaRPr lang="en-US"/>
          </a:p>
        </p:txBody>
      </p:sp>
    </p:spTree>
    <p:extLst>
      <p:ext uri="{BB962C8B-B14F-4D97-AF65-F5344CB8AC3E}">
        <p14:creationId xmlns:p14="http://schemas.microsoft.com/office/powerpoint/2010/main" val="1790479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used, for example, for Registration, </a:t>
            </a:r>
            <a:r>
              <a:rPr lang="en-US" sz="1200" b="0" i="0" kern="1200" dirty="0" err="1" smtClean="0">
                <a:solidFill>
                  <a:schemeClr val="tx1"/>
                </a:solidFill>
                <a:effectLst/>
                <a:latin typeface="+mn-lt"/>
                <a:ea typeface="+mn-ea"/>
                <a:cs typeface="+mn-cs"/>
              </a:rPr>
              <a:t>Authorisation</a:t>
            </a:r>
            <a:r>
              <a:rPr lang="en-US" sz="1200" b="0" i="0" kern="1200" dirty="0" smtClean="0">
                <a:solidFill>
                  <a:schemeClr val="tx1"/>
                </a:solidFill>
                <a:effectLst/>
                <a:latin typeface="+mn-lt"/>
                <a:ea typeface="+mn-ea"/>
                <a:cs typeface="+mn-cs"/>
              </a:rPr>
              <a:t>, Administration, and Accounting purposes. </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78</a:t>
            </a:fld>
            <a:endParaRPr lang="en-US"/>
          </a:p>
        </p:txBody>
      </p:sp>
    </p:spTree>
    <p:extLst>
      <p:ext uri="{BB962C8B-B14F-4D97-AF65-F5344CB8AC3E}">
        <p14:creationId xmlns:p14="http://schemas.microsoft.com/office/powerpoint/2010/main" val="2389903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case of terminating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the “From” header may contain an Anonymous User Identity, which means that the calling party desired anonymity.</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case of terminating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the “From” header may contain an Unavailable User Identity, which means that the calling party is unknown.</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82</a:t>
            </a:fld>
            <a:endParaRPr lang="en-US"/>
          </a:p>
        </p:txBody>
      </p:sp>
    </p:spTree>
    <p:extLst>
      <p:ext uri="{BB962C8B-B14F-4D97-AF65-F5344CB8AC3E}">
        <p14:creationId xmlns:p14="http://schemas.microsoft.com/office/powerpoint/2010/main" val="92371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UA: user</a:t>
            </a:r>
            <a:r>
              <a:rPr lang="en-US" baseline="0" dirty="0" smtClean="0"/>
              <a:t> device, it communicates and </a:t>
            </a:r>
            <a:r>
              <a:rPr lang="en-US" dirty="0" smtClean="0"/>
              <a:t>represent</a:t>
            </a:r>
            <a:r>
              <a:rPr lang="en-US" baseline="0" dirty="0" smtClean="0"/>
              <a:t> the user</a:t>
            </a:r>
            <a:endParaRPr lang="en-US" dirty="0" smtClean="0"/>
          </a:p>
          <a:p>
            <a:r>
              <a:rPr lang="en-US" dirty="0" smtClean="0"/>
              <a:t>SC: A program to accept requests message and send back</a:t>
            </a:r>
            <a:r>
              <a:rPr lang="en-US" baseline="0" dirty="0" smtClean="0"/>
              <a:t> the </a:t>
            </a:r>
            <a:r>
              <a:rPr lang="en-US" dirty="0" smtClean="0"/>
              <a:t>respond</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7</a:t>
            </a:fld>
            <a:endParaRPr lang="en-US"/>
          </a:p>
        </p:txBody>
      </p:sp>
    </p:spTree>
    <p:extLst>
      <p:ext uri="{BB962C8B-B14F-4D97-AF65-F5344CB8AC3E}">
        <p14:creationId xmlns:p14="http://schemas.microsoft.com/office/powerpoint/2010/main" val="1746716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a:t>
            </a:r>
            <a:r>
              <a:rPr lang="en-US" baseline="0" dirty="0" smtClean="0"/>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because the Private User Identity is used for user authentication purposes.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83</a:t>
            </a:fld>
            <a:endParaRPr lang="en-US"/>
          </a:p>
        </p:txBody>
      </p:sp>
    </p:spTree>
    <p:extLst>
      <p:ext uri="{BB962C8B-B14F-4D97-AF65-F5344CB8AC3E}">
        <p14:creationId xmlns:p14="http://schemas.microsoft.com/office/powerpoint/2010/main" val="1749867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a chat-type service may use a PSI (e.g. sip: </a:t>
            </a:r>
            <a:r>
              <a:rPr lang="en-US" sz="1200" b="0" i="0" u="none" strike="noStrike" kern="1200" dirty="0" smtClean="0">
                <a:solidFill>
                  <a:schemeClr val="tx1"/>
                </a:solidFill>
                <a:effectLst/>
                <a:latin typeface="+mn-lt"/>
                <a:ea typeface="+mn-ea"/>
                <a:cs typeface="+mn-cs"/>
              </a:rPr>
              <a:t>chatlist_X@example.com</a:t>
            </a:r>
            <a:r>
              <a:rPr lang="en-US" sz="1200" b="0" i="0" kern="1200" dirty="0" smtClean="0">
                <a:solidFill>
                  <a:schemeClr val="tx1"/>
                </a:solidFill>
                <a:effectLst/>
                <a:latin typeface="+mn-lt"/>
                <a:ea typeface="+mn-ea"/>
                <a:cs typeface="+mn-cs"/>
              </a:rPr>
              <a:t>) to which the users establish a session to be able to send and receive messages from other session participants.</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84</a:t>
            </a:fld>
            <a:endParaRPr lang="en-US"/>
          </a:p>
        </p:txBody>
      </p:sp>
    </p:spTree>
    <p:extLst>
      <p:ext uri="{BB962C8B-B14F-4D97-AF65-F5344CB8AC3E}">
        <p14:creationId xmlns:p14="http://schemas.microsoft.com/office/powerpoint/2010/main" val="238265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8</a:t>
            </a:fld>
            <a:endParaRPr lang="en-US"/>
          </a:p>
        </p:txBody>
      </p:sp>
    </p:spTree>
    <p:extLst>
      <p:ext uri="{BB962C8B-B14F-4D97-AF65-F5344CB8AC3E}">
        <p14:creationId xmlns:p14="http://schemas.microsoft.com/office/powerpoint/2010/main" val="5325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9</a:t>
            </a:fld>
            <a:endParaRPr lang="en-US"/>
          </a:p>
        </p:txBody>
      </p:sp>
    </p:spTree>
    <p:extLst>
      <p:ext uri="{BB962C8B-B14F-4D97-AF65-F5344CB8AC3E}">
        <p14:creationId xmlns:p14="http://schemas.microsoft.com/office/powerpoint/2010/main" val="35410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SIP is based on HTTP and so it is a textual request-response protocol. Clients send requests, and servers answer with responses. A SIP transaction consists of a request from a client, zero or more provisional responses, and a final response from a server. </a:t>
            </a:r>
          </a:p>
          <a:p>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15</a:t>
            </a:fld>
            <a:endParaRPr lang="en-US"/>
          </a:p>
        </p:txBody>
      </p:sp>
    </p:spTree>
    <p:extLst>
      <p:ext uri="{BB962C8B-B14F-4D97-AF65-F5344CB8AC3E}">
        <p14:creationId xmlns:p14="http://schemas.microsoft.com/office/powerpoint/2010/main" val="290332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18</a:t>
            </a:fld>
            <a:endParaRPr lang="en-US"/>
          </a:p>
        </p:txBody>
      </p:sp>
    </p:spTree>
    <p:extLst>
      <p:ext uri="{BB962C8B-B14F-4D97-AF65-F5344CB8AC3E}">
        <p14:creationId xmlns:p14="http://schemas.microsoft.com/office/powerpoint/2010/main" val="333500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To,From:mainly</a:t>
            </a:r>
            <a:r>
              <a:rPr lang="en-US" sz="1200" kern="1200" dirty="0" smtClean="0">
                <a:solidFill>
                  <a:schemeClr val="tx1"/>
                </a:solidFill>
                <a:effectLst/>
                <a:latin typeface="+mn-lt"/>
                <a:ea typeface="+mn-ea"/>
                <a:cs typeface="+mn-cs"/>
              </a:rPr>
              <a:t> used for human consumption and for filtering purposes</a:t>
            </a:r>
          </a:p>
        </p:txBody>
      </p:sp>
      <p:sp>
        <p:nvSpPr>
          <p:cNvPr id="4" name="Slide Number Placeholder 3"/>
          <p:cNvSpPr>
            <a:spLocks noGrp="1"/>
          </p:cNvSpPr>
          <p:nvPr>
            <p:ph type="sldNum" sz="quarter" idx="10"/>
          </p:nvPr>
        </p:nvSpPr>
        <p:spPr/>
        <p:txBody>
          <a:bodyPr/>
          <a:lstStyle/>
          <a:p>
            <a:fld id="{CA583C98-9DB4-4BDF-9EB9-B89F8D196477}" type="slidenum">
              <a:rPr lang="en-US" smtClean="0"/>
              <a:t>21</a:t>
            </a:fld>
            <a:endParaRPr lang="en-US"/>
          </a:p>
        </p:txBody>
      </p:sp>
    </p:spTree>
    <p:extLst>
      <p:ext uri="{BB962C8B-B14F-4D97-AF65-F5344CB8AC3E}">
        <p14:creationId xmlns:p14="http://schemas.microsoft.com/office/powerpoint/2010/main" val="68346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email</a:t>
            </a:r>
            <a:r>
              <a:rPr lang="en-US" baseline="0" dirty="0" smtClean="0"/>
              <a:t> with different formats as </a:t>
            </a:r>
          </a:p>
          <a:p>
            <a:r>
              <a:rPr lang="en-US" baseline="0" dirty="0" smtClean="0"/>
              <a:t>Info: length, format, how to handle</a:t>
            </a:r>
            <a:endParaRPr lang="en-US" dirty="0"/>
          </a:p>
        </p:txBody>
      </p:sp>
      <p:sp>
        <p:nvSpPr>
          <p:cNvPr id="4" name="Slide Number Placeholder 3"/>
          <p:cNvSpPr>
            <a:spLocks noGrp="1"/>
          </p:cNvSpPr>
          <p:nvPr>
            <p:ph type="sldNum" sz="quarter" idx="10"/>
          </p:nvPr>
        </p:nvSpPr>
        <p:spPr/>
        <p:txBody>
          <a:bodyPr/>
          <a:lstStyle/>
          <a:p>
            <a:fld id="{CA583C98-9DB4-4BDF-9EB9-B89F8D196477}" type="slidenum">
              <a:rPr lang="en-US" smtClean="0"/>
              <a:t>22</a:t>
            </a:fld>
            <a:endParaRPr lang="en-US"/>
          </a:p>
        </p:txBody>
      </p:sp>
    </p:spTree>
    <p:extLst>
      <p:ext uri="{BB962C8B-B14F-4D97-AF65-F5344CB8AC3E}">
        <p14:creationId xmlns:p14="http://schemas.microsoft.com/office/powerpoint/2010/main" val="53952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4191000" y="3125926"/>
            <a:ext cx="4978400" cy="373207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A7BE7B-3410-4E87-9771-CD578C0C6658}" type="datetimeFigureOut">
              <a:rPr lang="en-US" smtClean="0"/>
              <a:t>10/29/2018</a:t>
            </a:fld>
            <a:endParaRPr lang="en-US"/>
          </a:p>
        </p:txBody>
      </p:sp>
      <p:sp>
        <p:nvSpPr>
          <p:cNvPr id="5" name="Footer Placeholder 4"/>
          <p:cNvSpPr>
            <a:spLocks noGrp="1"/>
          </p:cNvSpPr>
          <p:nvPr>
            <p:ph type="ftr" sz="quarter" idx="11"/>
          </p:nvPr>
        </p:nvSpPr>
        <p:spPr/>
        <p:txBody>
          <a:bodyPr/>
          <a:lstStyle/>
          <a:p>
            <a:r>
              <a:rPr lang="en-US" dirty="0" smtClean="0"/>
              <a:t>	</a:t>
            </a:r>
            <a:r>
              <a:rPr lang="en-US" sz="2000" b="1" dirty="0" err="1" smtClean="0"/>
              <a:t>Dek</a:t>
            </a:r>
            <a:r>
              <a:rPr lang="en-US" sz="2000" b="1" dirty="0" smtClean="0"/>
              <a:t> technologies</a:t>
            </a:r>
            <a:endParaRPr lang="en-US" b="1" dirty="0"/>
          </a:p>
        </p:txBody>
      </p:sp>
      <p:sp>
        <p:nvSpPr>
          <p:cNvPr id="6" name="Slide Number Placeholder 5"/>
          <p:cNvSpPr>
            <a:spLocks noGrp="1"/>
          </p:cNvSpPr>
          <p:nvPr>
            <p:ph type="sldNum" sz="quarter" idx="12"/>
          </p:nvPr>
        </p:nvSpPr>
        <p:spPr/>
        <p:txBody>
          <a:bodyPr/>
          <a:lstStyle/>
          <a:p>
            <a:fld id="{C3EF911B-4BB1-466A-AD0C-25191336D5EF}" type="slidenum">
              <a:rPr lang="en-US" smtClean="0"/>
              <a:t>‹#›</a:t>
            </a:fld>
            <a:endParaRPr lang="en-US"/>
          </a:p>
        </p:txBody>
      </p:sp>
      <p:sp>
        <p:nvSpPr>
          <p:cNvPr id="9" name="Rectangle 8"/>
          <p:cNvSpPr/>
          <p:nvPr userDrawn="1"/>
        </p:nvSpPr>
        <p:spPr>
          <a:xfrm>
            <a:off x="881553" y="1371600"/>
            <a:ext cx="7597273" cy="1754326"/>
          </a:xfrm>
          <a:prstGeom prst="rect">
            <a:avLst/>
          </a:prstGeom>
          <a:solidFill>
            <a:schemeClr val="bg1"/>
          </a:solid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IMS</a:t>
            </a:r>
          </a:p>
          <a:p>
            <a:pPr algn="ctr"/>
            <a:r>
              <a:rPr lang="en-US" sz="5400" b="1" cap="none" spc="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Protocol</a:t>
            </a:r>
            <a:r>
              <a:rPr lang="en-US" sz="5400" b="1" cap="none" spc="0" baseline="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&amp; Identification</a:t>
            </a:r>
            <a:endParaRPr lang="en-US" sz="5400" b="1" cap="none" spc="0"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0" name="Rectangle 9"/>
          <p:cNvSpPr/>
          <p:nvPr userDrawn="1"/>
        </p:nvSpPr>
        <p:spPr>
          <a:xfrm>
            <a:off x="5181600" y="3429000"/>
            <a:ext cx="2282996" cy="523220"/>
          </a:xfrm>
          <a:prstGeom prst="rect">
            <a:avLst/>
          </a:prstGeom>
          <a:noFill/>
          <a:ln>
            <a:solidFill>
              <a:schemeClr val="bg1"/>
            </a:solidFill>
          </a:ln>
        </p:spPr>
        <p:txBody>
          <a:bodyPr wrap="none" lIns="91440" tIns="45720" rIns="91440" bIns="45720">
            <a:spAutoFit/>
          </a:bodyPr>
          <a:lstStyle/>
          <a:p>
            <a:pPr algn="ctr"/>
            <a:r>
              <a:rPr lang="en-US" sz="2800" b="0" i="0" u="none" cap="none" spc="0" dirty="0" smtClean="0">
                <a:ln w="10160">
                  <a:solidFill>
                    <a:schemeClr val="accent1"/>
                  </a:solidFill>
                  <a:prstDash val="solid"/>
                </a:ln>
                <a:solidFill>
                  <a:schemeClr val="tx1"/>
                </a:solidFill>
                <a:effectLst>
                  <a:outerShdw blurRad="38100" dist="38100" dir="2700000" algn="tl">
                    <a:srgbClr val="000000">
                      <a:alpha val="43137"/>
                    </a:srgbClr>
                  </a:outerShdw>
                </a:effectLst>
              </a:rPr>
              <a:t>Sixteen</a:t>
            </a:r>
            <a:r>
              <a:rPr lang="en-US" sz="2800" b="0" i="0" u="none" cap="none" spc="0" baseline="0" dirty="0" smtClean="0">
                <a:ln w="10160">
                  <a:solidFill>
                    <a:schemeClr val="accent1"/>
                  </a:solidFill>
                  <a:prstDash val="solid"/>
                </a:ln>
                <a:solidFill>
                  <a:schemeClr val="tx1"/>
                </a:solidFill>
                <a:effectLst>
                  <a:outerShdw blurRad="38100" dist="38100" dir="2700000" algn="tl">
                    <a:srgbClr val="000000">
                      <a:alpha val="43137"/>
                    </a:srgbClr>
                  </a:outerShdw>
                </a:effectLst>
              </a:rPr>
              <a:t> team</a:t>
            </a:r>
            <a:endParaRPr lang="en-US" sz="2800" b="0" i="0" u="none" cap="none" spc="0" dirty="0">
              <a:ln w="10160">
                <a:solidFill>
                  <a:schemeClr val="accent1"/>
                </a:solidFill>
                <a:prstDash val="solid"/>
              </a:ln>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A7BE7B-3410-4E87-9771-CD578C0C6658}"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A7BE7B-3410-4E87-9771-CD578C0C6658}"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b="0">
                <a:latin typeface="Times New Roman" panose="02020603050405020304" pitchFamily="18" charset="0"/>
                <a:cs typeface="Times New Roman" panose="02020603050405020304" pitchFamily="18" charset="0"/>
              </a:defRPr>
            </a:lvl1pPr>
            <a:lvl2pPr>
              <a:defRPr sz="2800"/>
            </a:lvl2pPr>
            <a:lvl3pPr>
              <a:defRPr sz="2800"/>
            </a:lvl3pPr>
            <a:lvl4pPr>
              <a:defRPr sz="24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BA7BE7B-3410-4E87-9771-CD578C0C6658}" type="datetimeFigureOut">
              <a:rPr lang="en-US" smtClean="0"/>
              <a:t>10/29/2018</a:t>
            </a:fld>
            <a:endParaRPr lang="en-US"/>
          </a:p>
        </p:txBody>
      </p:sp>
      <p:sp>
        <p:nvSpPr>
          <p:cNvPr id="5" name="Footer Placeholder 4"/>
          <p:cNvSpPr>
            <a:spLocks noGrp="1"/>
          </p:cNvSpPr>
          <p:nvPr>
            <p:ph type="ftr" sz="quarter" idx="11"/>
          </p:nvPr>
        </p:nvSpPr>
        <p:spPr/>
        <p:txBody>
          <a:bodyPr/>
          <a:lstStyle>
            <a:lvl1pPr>
              <a:defRPr sz="1600"/>
            </a:lvl1pPr>
          </a:lstStyle>
          <a:p>
            <a:r>
              <a:rPr lang="en-US" b="1" dirty="0" err="1" smtClean="0"/>
              <a:t>Dek</a:t>
            </a:r>
            <a:r>
              <a:rPr lang="en-US" b="1" dirty="0" smtClean="0"/>
              <a:t> technologies</a:t>
            </a:r>
            <a:endParaRPr lang="en-US" dirty="0"/>
          </a:p>
        </p:txBody>
      </p:sp>
      <p:sp>
        <p:nvSpPr>
          <p:cNvPr id="6" name="Slide Number Placeholder 5"/>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A7BE7B-3410-4E87-9771-CD578C0C6658}" type="datetimeFigureOut">
              <a:rPr lang="en-US" smtClean="0"/>
              <a:t>10/29/2018</a:t>
            </a:fld>
            <a:endParaRPr lang="en-US"/>
          </a:p>
        </p:txBody>
      </p:sp>
      <p:sp>
        <p:nvSpPr>
          <p:cNvPr id="5" name="Footer Placeholder 4"/>
          <p:cNvSpPr>
            <a:spLocks noGrp="1"/>
          </p:cNvSpPr>
          <p:nvPr>
            <p:ph type="ftr" sz="quarter" idx="11"/>
          </p:nvPr>
        </p:nvSpPr>
        <p:spPr/>
        <p:txBody>
          <a:bodyPr/>
          <a:lstStyle>
            <a:lvl1pPr>
              <a:defRPr sz="1800"/>
            </a:lvl1pPr>
          </a:lstStyle>
          <a:p>
            <a:r>
              <a:rPr lang="en-US" b="1" dirty="0" err="1" smtClean="0"/>
              <a:t>Dek</a:t>
            </a:r>
            <a:r>
              <a:rPr lang="en-US" b="1" dirty="0" smtClean="0"/>
              <a:t> </a:t>
            </a:r>
            <a:r>
              <a:rPr lang="en-US" sz="1600" b="1" dirty="0" smtClean="0"/>
              <a:t>technologies</a:t>
            </a:r>
            <a:endParaRPr lang="en-US" sz="1600" dirty="0"/>
          </a:p>
        </p:txBody>
      </p:sp>
      <p:sp>
        <p:nvSpPr>
          <p:cNvPr id="6" name="Slide Number Placeholder 5"/>
          <p:cNvSpPr>
            <a:spLocks noGrp="1"/>
          </p:cNvSpPr>
          <p:nvPr>
            <p:ph type="sldNum" sz="quarter" idx="12"/>
          </p:nvPr>
        </p:nvSpPr>
        <p:spPr/>
        <p:txBody>
          <a:bodyPr/>
          <a:lstStyle/>
          <a:p>
            <a:fld id="{C3EF911B-4BB1-466A-AD0C-25191336D5EF}" type="slidenum">
              <a:rPr lang="en-US" smtClean="0"/>
              <a:t>‹#›</a:t>
            </a:fld>
            <a:endParaRPr lang="en-US"/>
          </a:p>
        </p:txBody>
      </p:sp>
      <p:sp>
        <p:nvSpPr>
          <p:cNvPr id="9" name="Title 1"/>
          <p:cNvSpPr>
            <a:spLocks noGrp="1"/>
          </p:cNvSpPr>
          <p:nvPr>
            <p:ph type="ctrTitle"/>
          </p:nvPr>
        </p:nvSpPr>
        <p:spPr>
          <a:xfrm>
            <a:off x="1981200" y="1219200"/>
            <a:ext cx="5449490" cy="1737706"/>
          </a:xfrm>
        </p:spPr>
        <p:txBody>
          <a:bodyPr bIns="9144" anchor="b"/>
          <a:lstStyle>
            <a:lvl1pPr>
              <a:defRPr sz="40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3571875" y="3733800"/>
            <a:ext cx="4615656" cy="685800"/>
          </a:xfrm>
        </p:spPr>
        <p:txBody>
          <a:bodyPr tIns="9144">
            <a:noAutofit/>
          </a:bodyPr>
          <a:lstStyle>
            <a:lvl1pPr marL="0" indent="0" algn="ctr">
              <a:buNone/>
              <a:defRPr kumimoji="0" lang="en-US" sz="2000" b="1" i="0" u="none" strike="noStrike" kern="1200" cap="all" spc="40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A7BE7B-3410-4E87-9771-CD578C0C6658}" type="datetimeFigureOut">
              <a:rPr lang="en-US" smtClean="0"/>
              <a:t>10/29/2018</a:t>
            </a:fld>
            <a:endParaRPr lang="en-US"/>
          </a:p>
        </p:txBody>
      </p:sp>
      <p:sp>
        <p:nvSpPr>
          <p:cNvPr id="6" name="Footer Placeholder 5"/>
          <p:cNvSpPr>
            <a:spLocks noGrp="1"/>
          </p:cNvSpPr>
          <p:nvPr>
            <p:ph type="ftr" sz="quarter" idx="11"/>
          </p:nvPr>
        </p:nvSpPr>
        <p:spPr/>
        <p:txBody>
          <a:bodyPr/>
          <a:lstStyle>
            <a:lvl1pPr>
              <a:defRPr sz="1600"/>
            </a:lvl1pPr>
          </a:lstStyle>
          <a:p>
            <a:r>
              <a:rPr lang="en-US" b="1" dirty="0" err="1" smtClean="0"/>
              <a:t>Dek</a:t>
            </a:r>
            <a:r>
              <a:rPr lang="en-US" b="1" dirty="0" smtClean="0"/>
              <a:t> technologies</a:t>
            </a:r>
            <a:endParaRPr lang="en-US" dirty="0"/>
          </a:p>
        </p:txBody>
      </p:sp>
      <p:sp>
        <p:nvSpPr>
          <p:cNvPr id="7" name="Slide Number Placeholder 6"/>
          <p:cNvSpPr>
            <a:spLocks noGrp="1"/>
          </p:cNvSpPr>
          <p:nvPr>
            <p:ph type="sldNum" sz="quarter" idx="12"/>
          </p:nvPr>
        </p:nvSpPr>
        <p:spPr/>
        <p:txBody>
          <a:bodyPr/>
          <a:lstStyle/>
          <a:p>
            <a:fld id="{C3EF911B-4BB1-466A-AD0C-25191336D5EF}" type="slidenum">
              <a:rPr lang="en-US" smtClean="0"/>
              <a:t>‹#›</a:t>
            </a:fld>
            <a:endParaRPr lang="en-US"/>
          </a:p>
        </p:txBody>
      </p:sp>
      <p:sp>
        <p:nvSpPr>
          <p:cNvPr id="8" name="Title 7"/>
          <p:cNvSpPr>
            <a:spLocks noGrp="1"/>
          </p:cNvSpPr>
          <p:nvPr>
            <p:ph type="title"/>
          </p:nvPr>
        </p:nvSpPr>
        <p:spPr/>
        <p:txBody>
          <a:bodyPr/>
          <a:lstStyle>
            <a:lvl1pPr>
              <a:defRPr sz="32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A7BE7B-3410-4E87-9771-CD578C0C6658}"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A7BE7B-3410-4E87-9771-CD578C0C6658}"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7BE7B-3410-4E87-9771-CD578C0C6658}"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BA7BE7B-3410-4E87-9771-CD578C0C6658}" type="datetimeFigureOut">
              <a:rPr lang="en-US" smtClean="0"/>
              <a:t>10/29/2018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3EF911B-4BB1-466A-AD0C-25191336D5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7BE7B-3410-4E87-9771-CD578C0C6658}"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911B-4BB1-466A-AD0C-25191336D5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BA7BE7B-3410-4E87-9771-CD578C0C6658}" type="datetimeFigureOut">
              <a:rPr lang="en-US" smtClean="0"/>
              <a:t>10/29/2018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400" cap="all" spc="200" baseline="0">
                <a:solidFill>
                  <a:srgbClr val="FFFFFF"/>
                </a:solidFill>
              </a:defRPr>
            </a:lvl1pPr>
          </a:lstStyle>
          <a:p>
            <a:r>
              <a:rPr lang="en-US" b="1" dirty="0" err="1" smtClean="0"/>
              <a:t>Dek</a:t>
            </a:r>
            <a:r>
              <a:rPr lang="en-US" b="1" dirty="0" smtClean="0"/>
              <a:t> technologies</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3EF911B-4BB1-466A-AD0C-25191336D5E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3200" b="1" kern="1200" cap="all" baseline="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630936" indent="-164592" algn="l" defTabSz="914400" rtl="0" eaLnBrk="1" latinLnBrk="0" hangingPunct="1">
        <a:spcBef>
          <a:spcPts val="300"/>
        </a:spcBef>
        <a:buClr>
          <a:schemeClr val="accent2"/>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391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 Redirect server</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Server that forward </a:t>
            </a:r>
            <a:r>
              <a:rPr lang="en-US" dirty="0"/>
              <a:t>session request between different domains without joining transaction process</a:t>
            </a:r>
            <a:r>
              <a:rPr lang="en-US" dirty="0" smtClean="0"/>
              <a:t>.</a:t>
            </a:r>
          </a:p>
          <a:p>
            <a:pPr marL="457200" indent="-457200">
              <a:buFont typeface="Arial" panose="020B0604020202020204" pitchFamily="34" charset="0"/>
              <a:buChar char="•"/>
            </a:pPr>
            <a:r>
              <a:rPr lang="en-US" dirty="0" smtClean="0"/>
              <a:t>Accept SIP request, </a:t>
            </a:r>
            <a:r>
              <a:rPr lang="en-US" dirty="0"/>
              <a:t>m</a:t>
            </a:r>
            <a:r>
              <a:rPr lang="en-US" dirty="0" smtClean="0"/>
              <a:t>ap </a:t>
            </a:r>
            <a:r>
              <a:rPr lang="en-US" dirty="0"/>
              <a:t>the address in the request into a new address and return it to the client</a:t>
            </a:r>
          </a:p>
        </p:txBody>
      </p:sp>
    </p:spTree>
    <p:extLst>
      <p:ext uri="{BB962C8B-B14F-4D97-AF65-F5344CB8AC3E}">
        <p14:creationId xmlns:p14="http://schemas.microsoft.com/office/powerpoint/2010/main" val="245504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7" y="983973"/>
            <a:ext cx="9175949" cy="389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847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 </a:t>
            </a:r>
            <a:r>
              <a:rPr lang="en-US" dirty="0" err="1" smtClean="0"/>
              <a:t>Registar</a:t>
            </a:r>
            <a:r>
              <a:rPr lang="en-US" dirty="0" smtClean="0"/>
              <a:t> server</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Server accept subscriptions requests</a:t>
            </a:r>
          </a:p>
          <a:p>
            <a:pPr marL="457200" indent="-457200">
              <a:buFont typeface="Arial" panose="020B0604020202020204" pitchFamily="34" charset="0"/>
              <a:buChar char="•"/>
            </a:pPr>
            <a:r>
              <a:rPr lang="en-US" dirty="0" smtClean="0"/>
              <a:t>Receive </a:t>
            </a:r>
            <a:r>
              <a:rPr lang="en-US" dirty="0"/>
              <a:t>UA register requests </a:t>
            </a:r>
            <a:r>
              <a:rPr lang="en-US" dirty="0" smtClean="0"/>
              <a:t>and </a:t>
            </a:r>
            <a:r>
              <a:rPr lang="en-US" dirty="0"/>
              <a:t>update info about their </a:t>
            </a:r>
            <a:r>
              <a:rPr lang="en-US" dirty="0" smtClean="0"/>
              <a:t> </a:t>
            </a:r>
            <a:r>
              <a:rPr lang="en-US" dirty="0"/>
              <a:t>present </a:t>
            </a:r>
            <a:r>
              <a:rPr lang="en-US" dirty="0" smtClean="0"/>
              <a:t>location</a:t>
            </a:r>
            <a:endParaRPr lang="en-US" dirty="0"/>
          </a:p>
        </p:txBody>
      </p:sp>
    </p:spTree>
    <p:extLst>
      <p:ext uri="{BB962C8B-B14F-4D97-AF65-F5344CB8AC3E}">
        <p14:creationId xmlns:p14="http://schemas.microsoft.com/office/powerpoint/2010/main" val="33669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 location server</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Locate the user</a:t>
            </a:r>
          </a:p>
          <a:p>
            <a:pPr marL="457200" indent="-457200">
              <a:buFont typeface="Arial" panose="020B0604020202020204" pitchFamily="34" charset="0"/>
              <a:buChar char="•"/>
            </a:pPr>
            <a:r>
              <a:rPr lang="en-US" dirty="0" smtClean="0"/>
              <a:t>Provide information of called for Proxy Server or Redirect Server</a:t>
            </a:r>
          </a:p>
          <a:p>
            <a:pPr marL="457200" indent="-457200">
              <a:buFont typeface="Arial" panose="020B0604020202020204" pitchFamily="34" charset="0"/>
              <a:buChar char="•"/>
            </a:pPr>
            <a:endParaRPr lang="en-US" dirty="0" smtClean="0"/>
          </a:p>
        </p:txBody>
      </p:sp>
    </p:spTree>
    <p:extLst>
      <p:ext uri="{BB962C8B-B14F-4D97-AF65-F5344CB8AC3E}">
        <p14:creationId xmlns:p14="http://schemas.microsoft.com/office/powerpoint/2010/main" val="288518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702984" cy="422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23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pic>
        <p:nvPicPr>
          <p:cNvPr id="4" name="Content Placeholder 3"/>
          <p:cNvPicPr>
            <a:picLocks noGrp="1"/>
          </p:cNvPicPr>
          <p:nvPr>
            <p:ph idx="1"/>
          </p:nvPr>
        </p:nvPicPr>
        <p:blipFill>
          <a:blip r:embed="rId3"/>
          <a:stretch>
            <a:fillRect/>
          </a:stretch>
        </p:blipFill>
        <p:spPr>
          <a:xfrm>
            <a:off x="533400" y="990600"/>
            <a:ext cx="8153400" cy="5486400"/>
          </a:xfrm>
          <a:prstGeom prst="rect">
            <a:avLst/>
          </a:prstGeom>
        </p:spPr>
      </p:pic>
    </p:spTree>
    <p:extLst>
      <p:ext uri="{BB962C8B-B14F-4D97-AF65-F5344CB8AC3E}">
        <p14:creationId xmlns:p14="http://schemas.microsoft.com/office/powerpoint/2010/main" val="481109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sp>
        <p:nvSpPr>
          <p:cNvPr id="3" name="Content Placeholder 2"/>
          <p:cNvSpPr>
            <a:spLocks noGrp="1"/>
          </p:cNvSpPr>
          <p:nvPr>
            <p:ph idx="1"/>
          </p:nvPr>
        </p:nvSpPr>
        <p:spPr/>
        <p:txBody>
          <a:bodyPr/>
          <a:lstStyle/>
          <a:p>
            <a:r>
              <a:rPr lang="en-US" b="1" dirty="0" smtClean="0"/>
              <a:t>Start line:</a:t>
            </a:r>
          </a:p>
          <a:p>
            <a:pPr marL="457200" indent="-457200">
              <a:buFont typeface="Arial" panose="020B0604020202020204" pitchFamily="34" charset="0"/>
              <a:buChar char="•"/>
            </a:pPr>
            <a:r>
              <a:rPr lang="en-US" dirty="0" smtClean="0"/>
              <a:t>Request line in requests and status line in responses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0635809"/>
              </p:ext>
            </p:extLst>
          </p:nvPr>
        </p:nvGraphicFramePr>
        <p:xfrm>
          <a:off x="533400" y="2743200"/>
          <a:ext cx="8163339" cy="2209800"/>
        </p:xfrm>
        <a:graphic>
          <a:graphicData uri="http://schemas.openxmlformats.org/drawingml/2006/table">
            <a:tbl>
              <a:tblPr firstRow="1" bandRow="1">
                <a:tableStyleId>{5940675A-B579-460E-94D1-54222C63F5DA}</a:tableStyleId>
              </a:tblPr>
              <a:tblGrid>
                <a:gridCol w="1650037"/>
                <a:gridCol w="6513302"/>
              </a:tblGrid>
              <a:tr h="988888">
                <a:tc>
                  <a:txBody>
                    <a:bodyPr/>
                    <a:lstStyle/>
                    <a:p>
                      <a:pPr algn="ctr"/>
                      <a:r>
                        <a:rPr lang="en-US" sz="2800" b="1" dirty="0" smtClean="0">
                          <a:latin typeface="Times New Roman" panose="02020603050405020304" pitchFamily="18" charset="0"/>
                          <a:cs typeface="Times New Roman" panose="02020603050405020304" pitchFamily="18" charset="0"/>
                        </a:rPr>
                        <a:t>Request</a:t>
                      </a:r>
                      <a:endParaRPr lang="en-US" sz="28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800" b="0" dirty="0" smtClean="0">
                          <a:latin typeface="Times New Roman" panose="02020603050405020304" pitchFamily="18" charset="0"/>
                          <a:cs typeface="Times New Roman" panose="02020603050405020304" pitchFamily="18" charset="0"/>
                        </a:rPr>
                        <a:t>Method</a:t>
                      </a:r>
                      <a:r>
                        <a:rPr lang="en-US" sz="2800" b="0" baseline="0" dirty="0" smtClean="0">
                          <a:latin typeface="Times New Roman" panose="02020603050405020304" pitchFamily="18" charset="0"/>
                          <a:cs typeface="Times New Roman" panose="02020603050405020304" pitchFamily="18" charset="0"/>
                        </a:rPr>
                        <a:t> name, Request – URI ,  SIP Version</a:t>
                      </a:r>
                      <a:endParaRPr lang="en-US" sz="2800" b="0" dirty="0">
                        <a:latin typeface="Times New Roman" panose="02020603050405020304" pitchFamily="18" charset="0"/>
                        <a:cs typeface="Times New Roman" panose="02020603050405020304" pitchFamily="18" charset="0"/>
                      </a:endParaRPr>
                    </a:p>
                  </a:txBody>
                  <a:tcPr anchor="ctr"/>
                </a:tc>
              </a:tr>
              <a:tr h="1220912">
                <a:tc>
                  <a:txBody>
                    <a:bodyPr/>
                    <a:lstStyle/>
                    <a:p>
                      <a:pPr algn="ctr"/>
                      <a:r>
                        <a:rPr lang="en-US" sz="2800" b="1" dirty="0" smtClean="0">
                          <a:latin typeface="Times New Roman" panose="02020603050405020304" pitchFamily="18" charset="0"/>
                          <a:cs typeface="Times New Roman" panose="02020603050405020304" pitchFamily="18" charset="0"/>
                        </a:rPr>
                        <a:t>Response</a:t>
                      </a:r>
                      <a:endParaRPr lang="en-US" sz="28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just"/>
                      <a:r>
                        <a:rPr lang="en-US" sz="2800" b="0" dirty="0" smtClean="0">
                          <a:latin typeface="Times New Roman" panose="02020603050405020304" pitchFamily="18" charset="0"/>
                          <a:cs typeface="Times New Roman" panose="02020603050405020304" pitchFamily="18" charset="0"/>
                        </a:rPr>
                        <a:t>SIP Version,</a:t>
                      </a:r>
                      <a:r>
                        <a:rPr lang="en-US" sz="2800" b="0" baseline="0" dirty="0" smtClean="0">
                          <a:latin typeface="Times New Roman" panose="02020603050405020304" pitchFamily="18" charset="0"/>
                          <a:cs typeface="Times New Roman" panose="02020603050405020304" pitchFamily="18" charset="0"/>
                        </a:rPr>
                        <a:t> status of the transaction (</a:t>
                      </a:r>
                      <a:r>
                        <a:rPr lang="en-US" sz="2800" b="0" u="none" baseline="0" dirty="0" smtClean="0">
                          <a:solidFill>
                            <a:srgbClr val="FF0000"/>
                          </a:solidFill>
                          <a:latin typeface="Times New Roman" panose="02020603050405020304" pitchFamily="18" charset="0"/>
                          <a:cs typeface="Times New Roman" panose="02020603050405020304" pitchFamily="18" charset="0"/>
                        </a:rPr>
                        <a:t>status code</a:t>
                      </a:r>
                      <a:r>
                        <a:rPr lang="en-US" sz="2800" b="0" u="sng" baseline="0" dirty="0" smtClean="0">
                          <a:latin typeface="Times New Roman" panose="02020603050405020304" pitchFamily="18" charset="0"/>
                          <a:cs typeface="Times New Roman" panose="02020603050405020304" pitchFamily="18" charset="0"/>
                        </a:rPr>
                        <a:t> </a:t>
                      </a:r>
                      <a:r>
                        <a:rPr lang="en-US" sz="2800" b="0" baseline="0" dirty="0" smtClean="0">
                          <a:latin typeface="Times New Roman" panose="02020603050405020304" pitchFamily="18" charset="0"/>
                          <a:cs typeface="Times New Roman" panose="02020603050405020304" pitchFamily="18" charset="0"/>
                        </a:rPr>
                        <a:t>and </a:t>
                      </a:r>
                      <a:r>
                        <a:rPr lang="en-US" sz="2800" b="0" u="none" baseline="0" dirty="0" smtClean="0">
                          <a:solidFill>
                            <a:srgbClr val="FF0000"/>
                          </a:solidFill>
                          <a:latin typeface="Times New Roman" panose="02020603050405020304" pitchFamily="18" charset="0"/>
                          <a:cs typeface="Times New Roman" panose="02020603050405020304" pitchFamily="18" charset="0"/>
                        </a:rPr>
                        <a:t>response- phrase</a:t>
                      </a:r>
                      <a:r>
                        <a:rPr lang="en-US" sz="2800" b="0" baseline="0" dirty="0" smtClean="0">
                          <a:latin typeface="Times New Roman" panose="02020603050405020304" pitchFamily="18" charset="0"/>
                          <a:cs typeface="Times New Roman" panose="02020603050405020304" pitchFamily="18" charset="0"/>
                        </a:rPr>
                        <a:t>)</a:t>
                      </a:r>
                      <a:endParaRPr lang="en-US" sz="2800" b="0" dirty="0">
                        <a:latin typeface="Times New Roman" panose="02020603050405020304" pitchFamily="18" charset="0"/>
                        <a:cs typeface="Times New Roman" panose="02020603050405020304" pitchFamily="18" charset="0"/>
                      </a:endParaRPr>
                    </a:p>
                  </a:txBody>
                  <a:tcPr anchor="ct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064217"/>
            <a:ext cx="8458200" cy="422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45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message format</a:t>
            </a:r>
          </a:p>
        </p:txBody>
      </p:sp>
      <p:sp>
        <p:nvSpPr>
          <p:cNvPr id="3" name="Content Placeholder 2"/>
          <p:cNvSpPr>
            <a:spLocks noGrp="1"/>
          </p:cNvSpPr>
          <p:nvPr>
            <p:ph idx="1"/>
          </p:nvPr>
        </p:nvSpPr>
        <p:spPr/>
        <p:txBody>
          <a:bodyPr/>
          <a:lstStyle/>
          <a:p>
            <a:r>
              <a:rPr lang="en-US" dirty="0" smtClean="0"/>
              <a:t>SIP </a:t>
            </a:r>
            <a:r>
              <a:rPr lang="en-US" dirty="0"/>
              <a:t>R</a:t>
            </a:r>
            <a:r>
              <a:rPr lang="en-US" dirty="0" smtClean="0"/>
              <a:t>equest Method:</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10194"/>
            <a:ext cx="8763000" cy="5171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236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message format</a:t>
            </a:r>
          </a:p>
        </p:txBody>
      </p:sp>
      <p:sp>
        <p:nvSpPr>
          <p:cNvPr id="3" name="Content Placeholder 2"/>
          <p:cNvSpPr>
            <a:spLocks noGrp="1"/>
          </p:cNvSpPr>
          <p:nvPr>
            <p:ph idx="1"/>
          </p:nvPr>
        </p:nvSpPr>
        <p:spPr/>
        <p:txBody>
          <a:bodyPr/>
          <a:lstStyle/>
          <a:p>
            <a:pPr marL="0" indent="0"/>
            <a:r>
              <a:rPr lang="en-US" dirty="0" smtClean="0"/>
              <a:t>SIP URI:</a:t>
            </a:r>
          </a:p>
          <a:p>
            <a:pPr marL="457200" indent="-457200">
              <a:buFont typeface="Arial" panose="020B0604020202020204" pitchFamily="34" charset="0"/>
              <a:buChar char="•"/>
            </a:pPr>
            <a:r>
              <a:rPr lang="en-US" dirty="0" smtClean="0"/>
              <a:t>SIP </a:t>
            </a:r>
            <a:r>
              <a:rPr lang="en-US" dirty="0"/>
              <a:t>URI (Uniform Resource Identifier) is a SIP addressing scheme used to call other people through SIP</a:t>
            </a:r>
            <a:r>
              <a:rPr lang="en-US" dirty="0" smtClean="0"/>
              <a:t>.</a:t>
            </a:r>
          </a:p>
          <a:p>
            <a:pPr marL="457200" indent="-457200">
              <a:buFont typeface="Arial" panose="020B0604020202020204" pitchFamily="34" charset="0"/>
              <a:buChar char="•"/>
            </a:pPr>
            <a:r>
              <a:rPr lang="en-US" dirty="0" smtClean="0"/>
              <a:t>SIP URI is the user's SIP number. The SIP URI is the same as the email address.</a:t>
            </a:r>
            <a:endParaRPr lang="en-US" dirty="0"/>
          </a:p>
        </p:txBody>
      </p:sp>
    </p:spTree>
    <p:extLst>
      <p:ext uri="{BB962C8B-B14F-4D97-AF65-F5344CB8AC3E}">
        <p14:creationId xmlns:p14="http://schemas.microsoft.com/office/powerpoint/2010/main" val="16844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message format</a:t>
            </a:r>
          </a:p>
        </p:txBody>
      </p:sp>
      <p:sp>
        <p:nvSpPr>
          <p:cNvPr id="3" name="Content Placeholder 2"/>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dirty="0" smtClean="0"/>
              <a:t>SIP URI Format:</a:t>
            </a:r>
          </a:p>
          <a:p>
            <a:pPr marL="0" indent="0" algn="ctr"/>
            <a:r>
              <a:rPr lang="en-US" b="1" dirty="0">
                <a:solidFill>
                  <a:srgbClr val="C00000"/>
                </a:solidFill>
              </a:rPr>
              <a:t>SIP URI = </a:t>
            </a:r>
            <a:r>
              <a:rPr lang="en-US" b="1" dirty="0" err="1" smtClean="0">
                <a:solidFill>
                  <a:srgbClr val="C00000"/>
                </a:solidFill>
              </a:rPr>
              <a:t>sip:x@y:Port</a:t>
            </a:r>
            <a:endParaRPr lang="en-US" b="1" dirty="0">
              <a:solidFill>
                <a:srgbClr val="C00000"/>
              </a:solidFill>
            </a:endParaRPr>
          </a:p>
          <a:p>
            <a:pPr marL="0" indent="0"/>
            <a:r>
              <a:rPr lang="en-US" dirty="0" smtClean="0"/>
              <a:t>	x= username/ phone number</a:t>
            </a:r>
          </a:p>
          <a:p>
            <a:pPr marL="0" indent="0"/>
            <a:r>
              <a:rPr lang="en-US" dirty="0"/>
              <a:t>	</a:t>
            </a:r>
            <a:r>
              <a:rPr lang="en-US" dirty="0" smtClean="0"/>
              <a:t>y = domain/IP</a:t>
            </a:r>
          </a:p>
          <a:p>
            <a:pPr marL="457200" indent="-457200">
              <a:buFont typeface="Arial" panose="020B0604020202020204" pitchFamily="34" charset="0"/>
              <a:buChar char="•"/>
            </a:pPr>
            <a:r>
              <a:rPr lang="en-US" dirty="0" smtClean="0"/>
              <a:t>Example:</a:t>
            </a:r>
          </a:p>
          <a:p>
            <a:pPr marL="0" lvl="1" indent="0">
              <a:buNone/>
            </a:pPr>
            <a:r>
              <a:rPr lang="en-US" dirty="0"/>
              <a:t>	sip:joe.bloggs@212.123.1.213</a:t>
            </a:r>
            <a:br>
              <a:rPr lang="en-US" dirty="0"/>
            </a:br>
            <a:r>
              <a:rPr lang="en-US" dirty="0" smtClean="0"/>
              <a:t>	sip:support@phonesystem.3cx.com</a:t>
            </a:r>
            <a:r>
              <a:rPr lang="en-US" dirty="0"/>
              <a:t/>
            </a:r>
            <a:br>
              <a:rPr lang="en-US" dirty="0"/>
            </a:br>
            <a:r>
              <a:rPr lang="en-US" dirty="0" smtClean="0"/>
              <a:t>	sip:22444032@phonesystem.3cx.com</a:t>
            </a:r>
            <a:endParaRPr lang="en-US" dirty="0"/>
          </a:p>
          <a:p>
            <a:pPr marL="0" lvl="1" indent="0">
              <a:buNone/>
            </a:pPr>
            <a:endParaRPr lang="en-US" dirty="0"/>
          </a:p>
          <a:p>
            <a:pPr marL="457200" indent="-457200">
              <a:buFont typeface="Arial" panose="020B0604020202020204" pitchFamily="34" charset="0"/>
              <a:buChar char="•"/>
            </a:pPr>
            <a:endParaRPr lang="en-US" dirty="0" smtClean="0"/>
          </a:p>
          <a:p>
            <a:pPr marL="0" indent="0"/>
            <a:endParaRPr lang="en-US" dirty="0" smtClean="0"/>
          </a:p>
        </p:txBody>
      </p:sp>
    </p:spTree>
    <p:extLst>
      <p:ext uri="{BB962C8B-B14F-4D97-AF65-F5344CB8AC3E}">
        <p14:creationId xmlns:p14="http://schemas.microsoft.com/office/powerpoint/2010/main" val="33520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20940" cy="548640"/>
          </a:xfrm>
        </p:spPr>
        <p:txBody>
          <a:bodyPr/>
          <a:lstStyle/>
          <a:p>
            <a:pPr algn="ctr"/>
            <a:r>
              <a:rPr lang="en-US" dirty="0" smtClean="0"/>
              <a:t>Sip(session initiation protocol)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Define:</a:t>
            </a:r>
          </a:p>
          <a:p>
            <a:pPr marL="457200" indent="-457200">
              <a:buFont typeface="Arial" panose="020B0604020202020204" pitchFamily="34" charset="0"/>
              <a:buChar char="•"/>
            </a:pPr>
            <a:r>
              <a:rPr lang="en-US" dirty="0" smtClean="0"/>
              <a:t>Use to </a:t>
            </a:r>
            <a:r>
              <a:rPr lang="en-US" dirty="0" smtClean="0">
                <a:solidFill>
                  <a:srgbClr val="FF0000"/>
                </a:solidFill>
              </a:rPr>
              <a:t>create</a:t>
            </a:r>
            <a:r>
              <a:rPr lang="en-US" dirty="0" smtClean="0"/>
              <a:t>, </a:t>
            </a:r>
            <a:r>
              <a:rPr lang="en-US" dirty="0" smtClean="0">
                <a:solidFill>
                  <a:srgbClr val="FF0000"/>
                </a:solidFill>
              </a:rPr>
              <a:t>modify</a:t>
            </a:r>
            <a:r>
              <a:rPr lang="en-US" dirty="0" smtClean="0"/>
              <a:t>, </a:t>
            </a:r>
            <a:r>
              <a:rPr lang="en-US" dirty="0" smtClean="0">
                <a:solidFill>
                  <a:srgbClr val="FF0000"/>
                </a:solidFill>
              </a:rPr>
              <a:t>terminate</a:t>
            </a:r>
            <a:r>
              <a:rPr lang="en-US" dirty="0" smtClean="0"/>
              <a:t> multimedia session.</a:t>
            </a:r>
          </a:p>
          <a:p>
            <a:pPr marL="457200" indent="-457200">
              <a:buFont typeface="Arial" panose="020B0604020202020204" pitchFamily="34" charset="0"/>
              <a:buChar char="•"/>
            </a:pPr>
            <a:r>
              <a:rPr lang="en-US" dirty="0"/>
              <a:t>SIP is not a transport protocol and does not actually deliver media, leaving that task to RTP/RTCP</a:t>
            </a:r>
            <a:r>
              <a:rPr lang="en-US" dirty="0" smtClean="0"/>
              <a:t>.</a:t>
            </a:r>
          </a:p>
          <a:p>
            <a:pPr marL="457200" indent="-457200">
              <a:buFont typeface="Arial" panose="020B0604020202020204" pitchFamily="34" charset="0"/>
              <a:buChar char="•"/>
            </a:pPr>
            <a:r>
              <a:rPr lang="en-US" dirty="0"/>
              <a:t>SIP as used for IMS includes multiple </a:t>
            </a:r>
            <a:r>
              <a:rPr lang="en-US" dirty="0" smtClean="0"/>
              <a:t>extensions</a:t>
            </a:r>
          </a:p>
          <a:p>
            <a:pPr marL="457200" indent="-457200">
              <a:buFont typeface="Arial" panose="020B0604020202020204" pitchFamily="34" charset="0"/>
              <a:buChar char="•"/>
            </a:pPr>
            <a:r>
              <a:rPr lang="en-US" dirty="0" smtClean="0"/>
              <a:t>SIP is a text-based protocol incorporating many elements of HTTP and SMTP.</a:t>
            </a:r>
          </a:p>
          <a:p>
            <a:endParaRPr lang="en-US" dirty="0"/>
          </a:p>
        </p:txBody>
      </p:sp>
    </p:spTree>
    <p:extLst>
      <p:ext uri="{BB962C8B-B14F-4D97-AF65-F5344CB8AC3E}">
        <p14:creationId xmlns:p14="http://schemas.microsoft.com/office/powerpoint/2010/main" val="70895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sp>
        <p:nvSpPr>
          <p:cNvPr id="3" name="Content Placeholder 2"/>
          <p:cNvSpPr>
            <a:spLocks noGrp="1"/>
          </p:cNvSpPr>
          <p:nvPr>
            <p:ph idx="1"/>
          </p:nvPr>
        </p:nvSpPr>
        <p:spPr/>
        <p:txBody>
          <a:bodyPr/>
          <a:lstStyle/>
          <a:p>
            <a:r>
              <a:rPr lang="en-US" b="1" dirty="0" smtClean="0"/>
              <a:t>Header field:</a:t>
            </a:r>
          </a:p>
          <a:p>
            <a:pPr marL="457200" indent="-457200">
              <a:buFont typeface="Arial" panose="020B0604020202020204" pitchFamily="34" charset="0"/>
              <a:buChar char="•"/>
            </a:pPr>
            <a:r>
              <a:rPr lang="en-US" dirty="0"/>
              <a:t>A header field consists of the header field’s </a:t>
            </a:r>
            <a:r>
              <a:rPr lang="en-US" b="1" dirty="0"/>
              <a:t>name</a:t>
            </a:r>
            <a:r>
              <a:rPr lang="en-US" dirty="0"/>
              <a:t>, a </a:t>
            </a:r>
            <a:r>
              <a:rPr lang="en-US" b="1" dirty="0"/>
              <a:t>colon</a:t>
            </a:r>
            <a:r>
              <a:rPr lang="en-US" dirty="0"/>
              <a:t>, and the header field’s </a:t>
            </a:r>
            <a:r>
              <a:rPr lang="en-US" b="1" dirty="0"/>
              <a:t>value</a:t>
            </a:r>
            <a:r>
              <a:rPr lang="en-US" dirty="0" smtClean="0"/>
              <a:t>.</a:t>
            </a:r>
          </a:p>
          <a:p>
            <a:pPr marL="457200" indent="-457200">
              <a:buFont typeface="Arial" panose="020B0604020202020204" pitchFamily="34" charset="0"/>
              <a:buChar char="•"/>
            </a:pPr>
            <a:r>
              <a:rPr lang="en-US" dirty="0"/>
              <a:t>T</a:t>
            </a:r>
            <a:r>
              <a:rPr lang="en-US" dirty="0" smtClean="0"/>
              <a:t>he </a:t>
            </a:r>
            <a:r>
              <a:rPr lang="en-US" dirty="0"/>
              <a:t>six mandatory header fields that appear in every SIP </a:t>
            </a:r>
            <a:r>
              <a:rPr lang="en-US" dirty="0" smtClean="0"/>
              <a:t>message are: </a:t>
            </a:r>
            <a:r>
              <a:rPr lang="en-US" b="1" dirty="0">
                <a:solidFill>
                  <a:srgbClr val="C00000"/>
                </a:solidFill>
              </a:rPr>
              <a:t>To</a:t>
            </a:r>
            <a:r>
              <a:rPr lang="en-US" b="1" dirty="0"/>
              <a:t>, </a:t>
            </a:r>
            <a:r>
              <a:rPr lang="en-US" b="1" dirty="0">
                <a:solidFill>
                  <a:srgbClr val="C00000"/>
                </a:solidFill>
              </a:rPr>
              <a:t>From</a:t>
            </a:r>
            <a:r>
              <a:rPr lang="en-US" b="1" dirty="0"/>
              <a:t>, </a:t>
            </a:r>
            <a:r>
              <a:rPr lang="en-US" b="1" dirty="0" err="1">
                <a:solidFill>
                  <a:srgbClr val="C00000"/>
                </a:solidFill>
              </a:rPr>
              <a:t>Cseq</a:t>
            </a:r>
            <a:r>
              <a:rPr lang="en-US" b="1" dirty="0"/>
              <a:t>, </a:t>
            </a:r>
            <a:r>
              <a:rPr lang="en-US" b="1" dirty="0">
                <a:solidFill>
                  <a:srgbClr val="C00000"/>
                </a:solidFill>
              </a:rPr>
              <a:t>Call-ID</a:t>
            </a:r>
            <a:r>
              <a:rPr lang="en-US" b="1" dirty="0"/>
              <a:t>, </a:t>
            </a:r>
            <a:r>
              <a:rPr lang="en-US" b="1" dirty="0">
                <a:solidFill>
                  <a:srgbClr val="C00000"/>
                </a:solidFill>
              </a:rPr>
              <a:t>Max-Forwards</a:t>
            </a:r>
            <a:r>
              <a:rPr lang="en-US" b="1" dirty="0"/>
              <a:t>, </a:t>
            </a:r>
            <a:r>
              <a:rPr lang="en-US" dirty="0"/>
              <a:t>and</a:t>
            </a:r>
            <a:r>
              <a:rPr lang="en-US" b="1" dirty="0"/>
              <a:t> </a:t>
            </a:r>
            <a:r>
              <a:rPr lang="en-US" b="1" dirty="0">
                <a:solidFill>
                  <a:srgbClr val="C00000"/>
                </a:solidFill>
              </a:rPr>
              <a:t>Via</a:t>
            </a:r>
            <a:r>
              <a:rPr lang="en-US" dirty="0"/>
              <a:t>.</a:t>
            </a:r>
          </a:p>
          <a:p>
            <a:pPr marL="457200" indent="-457200">
              <a:buFont typeface="Arial" panose="020B0604020202020204" pitchFamily="34" charset="0"/>
              <a:buChar char="•"/>
            </a:pPr>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64" y="4114800"/>
            <a:ext cx="843915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84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sp>
        <p:nvSpPr>
          <p:cNvPr id="3" name="Content Placeholder 2"/>
          <p:cNvSpPr>
            <a:spLocks noGrp="1"/>
          </p:cNvSpPr>
          <p:nvPr>
            <p:ph idx="1"/>
          </p:nvPr>
        </p:nvSpPr>
        <p:spPr/>
        <p:txBody>
          <a:bodyPr/>
          <a:lstStyle/>
          <a:p>
            <a:pPr marL="0" indent="0"/>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4579661"/>
              </p:ext>
            </p:extLst>
          </p:nvPr>
        </p:nvGraphicFramePr>
        <p:xfrm>
          <a:off x="838200" y="1219200"/>
          <a:ext cx="6705600" cy="3251202"/>
        </p:xfrm>
        <a:graphic>
          <a:graphicData uri="http://schemas.openxmlformats.org/drawingml/2006/table">
            <a:tbl>
              <a:tblPr firstRow="1" bandRow="1">
                <a:tableStyleId>{5940675A-B579-460E-94D1-54222C63F5DA}</a:tableStyleId>
              </a:tblPr>
              <a:tblGrid>
                <a:gridCol w="1760220"/>
                <a:gridCol w="4945380"/>
              </a:tblGrid>
              <a:tr h="541867">
                <a:tc>
                  <a:txBody>
                    <a:bodyPr/>
                    <a:lstStyle/>
                    <a:p>
                      <a:pPr algn="ctr"/>
                      <a:r>
                        <a:rPr lang="en-US" sz="2000" b="1" dirty="0" smtClean="0">
                          <a:latin typeface="Times New Roman" panose="02020603050405020304" pitchFamily="18" charset="0"/>
                          <a:cs typeface="Times New Roman" panose="02020603050405020304" pitchFamily="18" charset="0"/>
                        </a:rPr>
                        <a:t>To</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URI of</a:t>
                      </a:r>
                      <a:r>
                        <a:rPr lang="en-US" sz="2000" baseline="0" dirty="0" smtClean="0">
                          <a:latin typeface="Times New Roman" panose="02020603050405020304" pitchFamily="18" charset="0"/>
                          <a:cs typeface="Times New Roman" panose="02020603050405020304" pitchFamily="18" charset="0"/>
                        </a:rPr>
                        <a:t> the destination</a:t>
                      </a:r>
                      <a:endParaRPr lang="en-US" sz="2000" dirty="0">
                        <a:latin typeface="Times New Roman" panose="02020603050405020304" pitchFamily="18" charset="0"/>
                        <a:cs typeface="Times New Roman" panose="02020603050405020304" pitchFamily="18" charset="0"/>
                      </a:endParaRPr>
                    </a:p>
                  </a:txBody>
                  <a:tcPr/>
                </a:tc>
              </a:tr>
              <a:tr h="541867">
                <a:tc>
                  <a:txBody>
                    <a:bodyPr/>
                    <a:lstStyle/>
                    <a:p>
                      <a:pPr algn="ctr"/>
                      <a:r>
                        <a:rPr lang="en-US" sz="2000" b="1" dirty="0" smtClean="0">
                          <a:latin typeface="Times New Roman" panose="02020603050405020304" pitchFamily="18" charset="0"/>
                          <a:cs typeface="Times New Roman" panose="02020603050405020304" pitchFamily="18" charset="0"/>
                        </a:rPr>
                        <a:t>From</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URI of the originator</a:t>
                      </a:r>
                      <a:endParaRPr lang="en-US" sz="2000" dirty="0">
                        <a:latin typeface="Times New Roman" panose="02020603050405020304" pitchFamily="18" charset="0"/>
                        <a:cs typeface="Times New Roman" panose="02020603050405020304" pitchFamily="18" charset="0"/>
                      </a:endParaRPr>
                    </a:p>
                  </a:txBody>
                  <a:tcPr/>
                </a:tc>
              </a:tr>
              <a:tr h="541867">
                <a:tc>
                  <a:txBody>
                    <a:bodyPr/>
                    <a:lstStyle/>
                    <a:p>
                      <a:pPr algn="ctr"/>
                      <a:r>
                        <a:rPr lang="en-US" sz="2000" b="1" dirty="0" err="1" smtClean="0">
                          <a:latin typeface="Times New Roman" panose="02020603050405020304" pitchFamily="18" charset="0"/>
                          <a:cs typeface="Times New Roman" panose="02020603050405020304" pitchFamily="18" charset="0"/>
                        </a:rPr>
                        <a:t>Cseq</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Sequence number, method name</a:t>
                      </a:r>
                      <a:endParaRPr lang="en-US" sz="2000" dirty="0">
                        <a:latin typeface="Times New Roman" panose="02020603050405020304" pitchFamily="18" charset="0"/>
                        <a:cs typeface="Times New Roman" panose="02020603050405020304" pitchFamily="18" charset="0"/>
                      </a:endParaRPr>
                    </a:p>
                  </a:txBody>
                  <a:tcPr/>
                </a:tc>
              </a:tr>
              <a:tr h="541867">
                <a:tc>
                  <a:txBody>
                    <a:bodyPr/>
                    <a:lstStyle/>
                    <a:p>
                      <a:pPr algn="ctr"/>
                      <a:r>
                        <a:rPr lang="en-US" sz="2000" b="1" dirty="0" smtClean="0">
                          <a:latin typeface="Times New Roman" panose="02020603050405020304" pitchFamily="18" charset="0"/>
                          <a:cs typeface="Times New Roman" panose="02020603050405020304" pitchFamily="18" charset="0"/>
                        </a:rPr>
                        <a:t>Call - ID</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Unique identifier </a:t>
                      </a:r>
                      <a:endParaRPr lang="en-US" sz="2000" dirty="0">
                        <a:latin typeface="Times New Roman" panose="02020603050405020304" pitchFamily="18" charset="0"/>
                        <a:cs typeface="Times New Roman" panose="02020603050405020304" pitchFamily="18" charset="0"/>
                      </a:endParaRPr>
                    </a:p>
                  </a:txBody>
                  <a:tcPr/>
                </a:tc>
              </a:tr>
              <a:tr h="541867">
                <a:tc>
                  <a:txBody>
                    <a:bodyPr/>
                    <a:lstStyle/>
                    <a:p>
                      <a:pPr algn="ctr"/>
                      <a:r>
                        <a:rPr lang="en-US" sz="2000" b="1" dirty="0" smtClean="0">
                          <a:latin typeface="Times New Roman" panose="02020603050405020304" pitchFamily="18" charset="0"/>
                          <a:cs typeface="Times New Roman" panose="02020603050405020304" pitchFamily="18" charset="0"/>
                        </a:rPr>
                        <a:t>Max-Forward</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Number,</a:t>
                      </a:r>
                      <a:r>
                        <a:rPr lang="en-US" sz="2000" baseline="0" dirty="0" smtClean="0">
                          <a:latin typeface="Times New Roman" panose="02020603050405020304" pitchFamily="18" charset="0"/>
                          <a:cs typeface="Times New Roman" panose="02020603050405020304" pitchFamily="18" charset="0"/>
                        </a:rPr>
                        <a:t> avoid routing loops</a:t>
                      </a:r>
                      <a:endParaRPr lang="en-US" sz="2000" dirty="0">
                        <a:latin typeface="Times New Roman" panose="02020603050405020304" pitchFamily="18" charset="0"/>
                        <a:cs typeface="Times New Roman" panose="02020603050405020304" pitchFamily="18" charset="0"/>
                      </a:endParaRPr>
                    </a:p>
                  </a:txBody>
                  <a:tcPr/>
                </a:tc>
              </a:tr>
              <a:tr h="541867">
                <a:tc>
                  <a:txBody>
                    <a:bodyPr/>
                    <a:lstStyle/>
                    <a:p>
                      <a:pPr algn="ctr"/>
                      <a:r>
                        <a:rPr lang="en-US" sz="2000" b="1" dirty="0" smtClean="0">
                          <a:latin typeface="Times New Roman" panose="02020603050405020304" pitchFamily="18" charset="0"/>
                          <a:cs typeface="Times New Roman" panose="02020603050405020304" pitchFamily="18" charset="0"/>
                        </a:rPr>
                        <a:t>Via</a:t>
                      </a:r>
                      <a:endParaRPr lang="en-US" sz="2000" b="1"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Keep track</a:t>
                      </a:r>
                      <a:r>
                        <a:rPr lang="en-US" sz="2000" baseline="0" dirty="0" smtClean="0">
                          <a:latin typeface="Times New Roman" panose="02020603050405020304" pitchFamily="18" charset="0"/>
                          <a:cs typeface="Times New Roman" panose="02020603050405020304" pitchFamily="18" charset="0"/>
                        </a:rPr>
                        <a:t> of proxies has </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traversed</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50162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sp>
        <p:nvSpPr>
          <p:cNvPr id="3" name="Content Placeholder 2"/>
          <p:cNvSpPr>
            <a:spLocks noGrp="1"/>
          </p:cNvSpPr>
          <p:nvPr>
            <p:ph idx="1"/>
          </p:nvPr>
        </p:nvSpPr>
        <p:spPr/>
        <p:txBody>
          <a:bodyPr>
            <a:normAutofit/>
          </a:bodyPr>
          <a:lstStyle/>
          <a:p>
            <a:r>
              <a:rPr lang="en-US" b="1" dirty="0" smtClean="0"/>
              <a:t>Message </a:t>
            </a:r>
            <a:r>
              <a:rPr lang="en-US" b="1" dirty="0"/>
              <a:t>B</a:t>
            </a:r>
            <a:r>
              <a:rPr lang="en-US" b="1" dirty="0" smtClean="0"/>
              <a:t>ody</a:t>
            </a:r>
            <a:r>
              <a:rPr lang="en-US" dirty="0" smtClean="0"/>
              <a:t>:</a:t>
            </a:r>
          </a:p>
          <a:p>
            <a:pPr marL="457200" indent="-457200">
              <a:buFont typeface="Arial" panose="020B0604020202020204" pitchFamily="34" charset="0"/>
              <a:buChar char="•"/>
            </a:pPr>
            <a:r>
              <a:rPr lang="en-US" dirty="0" err="1" smtClean="0"/>
              <a:t>Seperated</a:t>
            </a:r>
            <a:r>
              <a:rPr lang="en-US" dirty="0" smtClean="0"/>
              <a:t> from header fields by an empty line.</a:t>
            </a:r>
          </a:p>
          <a:p>
            <a:pPr marL="457200" indent="-457200">
              <a:buFont typeface="Arial" panose="020B0604020202020204" pitchFamily="34" charset="0"/>
              <a:buChar char="•"/>
            </a:pPr>
            <a:r>
              <a:rPr lang="en-US" dirty="0"/>
              <a:t>U</a:t>
            </a:r>
            <a:r>
              <a:rPr lang="en-US" dirty="0" smtClean="0"/>
              <a:t>sing MIME encoding.</a:t>
            </a:r>
          </a:p>
          <a:p>
            <a:pPr marL="457200" indent="-457200">
              <a:buFont typeface="Arial" panose="020B0604020202020204" pitchFamily="34" charset="0"/>
              <a:buChar char="•"/>
            </a:pPr>
            <a:r>
              <a:rPr lang="en-US" dirty="0" smtClean="0"/>
              <a:t>Transmitted end-to-end.</a:t>
            </a:r>
            <a:r>
              <a:rPr lang="en-US" dirty="0"/>
              <a:t/>
            </a:r>
            <a:br>
              <a:rPr lang="en-US" dirty="0"/>
            </a:b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61" y="3505200"/>
            <a:ext cx="8742139" cy="3219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684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message format</a:t>
            </a:r>
            <a:endParaRPr lang="en-US" dirty="0"/>
          </a:p>
        </p:txBody>
      </p:sp>
      <p:sp>
        <p:nvSpPr>
          <p:cNvPr id="3" name="Content Placeholder 2"/>
          <p:cNvSpPr>
            <a:spLocks noGrp="1"/>
          </p:cNvSpPr>
          <p:nvPr>
            <p:ph idx="1"/>
          </p:nvPr>
        </p:nvSpPr>
        <p:spPr/>
        <p:txBody>
          <a:bodyPr>
            <a:normAutofit/>
          </a:bodyPr>
          <a:lstStyle/>
          <a:p>
            <a:r>
              <a:rPr lang="en-US" b="1" dirty="0" smtClean="0"/>
              <a:t>Message </a:t>
            </a:r>
            <a:r>
              <a:rPr lang="en-US" b="1" dirty="0"/>
              <a:t>B</a:t>
            </a:r>
            <a:r>
              <a:rPr lang="en-US" b="1" dirty="0" smtClean="0"/>
              <a:t>ody</a:t>
            </a:r>
            <a:r>
              <a:rPr lang="en-US" dirty="0" smtClean="0"/>
              <a:t>:</a:t>
            </a:r>
          </a:p>
          <a:p>
            <a:pPr marL="457200" indent="-457200">
              <a:buFont typeface="Arial" panose="020B0604020202020204" pitchFamily="34" charset="0"/>
              <a:buChar char="•"/>
            </a:pPr>
            <a:r>
              <a:rPr lang="en-US" dirty="0" smtClean="0"/>
              <a:t>Information about the body is provided in header fields</a:t>
            </a:r>
            <a:r>
              <a:rPr lang="en-US" dirty="0"/>
              <a:t/>
            </a:r>
            <a:br>
              <a:rPr lang="en-US" dirty="0"/>
            </a:b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82" y="2895600"/>
            <a:ext cx="81343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371600" y="3810000"/>
            <a:ext cx="7010400" cy="533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2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3916512"/>
              </p:ext>
            </p:extLst>
          </p:nvPr>
        </p:nvGraphicFramePr>
        <p:xfrm>
          <a:off x="685800" y="1143000"/>
          <a:ext cx="8001000" cy="3611876"/>
        </p:xfrm>
        <a:graphic>
          <a:graphicData uri="http://schemas.openxmlformats.org/drawingml/2006/table">
            <a:tbl>
              <a:tblPr firstRow="1" bandRow="1">
                <a:tableStyleId>{5940675A-B579-460E-94D1-54222C63F5DA}</a:tableStyleId>
              </a:tblPr>
              <a:tblGrid>
                <a:gridCol w="2695074"/>
                <a:gridCol w="5305926"/>
              </a:tblGrid>
              <a:tr h="545981">
                <a:tc>
                  <a:txBody>
                    <a:bodyPr/>
                    <a:lstStyle/>
                    <a:p>
                      <a:pPr algn="l"/>
                      <a:r>
                        <a:rPr lang="en-US" sz="2000" b="1" dirty="0" smtClean="0">
                          <a:latin typeface="Times New Roman" panose="02020603050405020304" pitchFamily="18" charset="0"/>
                          <a:cs typeface="Times New Roman" panose="02020603050405020304" pitchFamily="18" charset="0"/>
                        </a:rPr>
                        <a:t>Content</a:t>
                      </a:r>
                      <a:r>
                        <a:rPr lang="en-US" sz="2000" b="1" baseline="0" dirty="0" smtClean="0">
                          <a:latin typeface="Times New Roman" panose="02020603050405020304" pitchFamily="18" charset="0"/>
                          <a:cs typeface="Times New Roman" panose="02020603050405020304" pitchFamily="18" charset="0"/>
                        </a:rPr>
                        <a:t> – Encoding </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indicate that the listed encoding scheme</a:t>
                      </a:r>
                      <a:endParaRPr lang="en-US" sz="2000" dirty="0">
                        <a:latin typeface="Times New Roman" panose="02020603050405020304" pitchFamily="18" charset="0"/>
                        <a:cs typeface="Times New Roman" panose="02020603050405020304" pitchFamily="18" charset="0"/>
                      </a:endParaRPr>
                    </a:p>
                  </a:txBody>
                  <a:tcPr anchor="ctr"/>
                </a:tc>
              </a:tr>
              <a:tr h="545981">
                <a:tc>
                  <a:txBody>
                    <a:bodyPr/>
                    <a:lstStyle/>
                    <a:p>
                      <a:pPr algn="l"/>
                      <a:r>
                        <a:rPr lang="en-US" sz="2000" b="1" dirty="0" smtClean="0">
                          <a:latin typeface="Times New Roman" panose="02020603050405020304" pitchFamily="18" charset="0"/>
                          <a:cs typeface="Times New Roman" panose="02020603050405020304" pitchFamily="18" charset="0"/>
                        </a:rPr>
                        <a:t>Content – Disposition</a:t>
                      </a:r>
                      <a:r>
                        <a:rPr lang="en-US" sz="2000" b="1" baseline="0"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describe the function</a:t>
                      </a:r>
                      <a:endParaRPr lang="en-US" sz="2000" dirty="0">
                        <a:latin typeface="Times New Roman" panose="02020603050405020304" pitchFamily="18" charset="0"/>
                        <a:cs typeface="Times New Roman" panose="02020603050405020304" pitchFamily="18" charset="0"/>
                      </a:endParaRPr>
                    </a:p>
                  </a:txBody>
                  <a:tcPr anchor="ctr"/>
                </a:tc>
              </a:tr>
              <a:tr h="545981">
                <a:tc>
                  <a:txBody>
                    <a:bodyPr/>
                    <a:lstStyle/>
                    <a:p>
                      <a:pPr algn="l"/>
                      <a:r>
                        <a:rPr lang="en-US" sz="2000" b="1" dirty="0" smtClean="0">
                          <a:latin typeface="Times New Roman" panose="02020603050405020304" pitchFamily="18" charset="0"/>
                          <a:cs typeface="Times New Roman" panose="02020603050405020304" pitchFamily="18" charset="0"/>
                        </a:rPr>
                        <a:t>Content – Language</a:t>
                      </a:r>
                      <a:r>
                        <a:rPr lang="en-US" sz="2000" b="1" baseline="0"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indicate the language</a:t>
                      </a:r>
                      <a:endParaRPr lang="en-US" sz="2000" dirty="0">
                        <a:latin typeface="Times New Roman" panose="02020603050405020304" pitchFamily="18" charset="0"/>
                        <a:cs typeface="Times New Roman" panose="02020603050405020304" pitchFamily="18" charset="0"/>
                      </a:endParaRPr>
                    </a:p>
                  </a:txBody>
                  <a:tcPr anchor="ctr"/>
                </a:tc>
              </a:tr>
              <a:tr h="545981">
                <a:tc>
                  <a:txBody>
                    <a:bodyPr/>
                    <a:lstStyle/>
                    <a:p>
                      <a:pPr algn="l"/>
                      <a:r>
                        <a:rPr lang="en-US" sz="2000" b="1" dirty="0" smtClean="0">
                          <a:latin typeface="Times New Roman" panose="02020603050405020304" pitchFamily="18" charset="0"/>
                          <a:cs typeface="Times New Roman" panose="02020603050405020304" pitchFamily="18" charset="0"/>
                        </a:rPr>
                        <a:t>Content</a:t>
                      </a:r>
                      <a:r>
                        <a:rPr lang="en-US" sz="2000" b="1" baseline="0" dirty="0" smtClean="0">
                          <a:latin typeface="Times New Roman" panose="02020603050405020304" pitchFamily="18" charset="0"/>
                          <a:cs typeface="Times New Roman" panose="02020603050405020304" pitchFamily="18" charset="0"/>
                        </a:rPr>
                        <a:t> – Length </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indicate the number of octets </a:t>
                      </a:r>
                      <a:endParaRPr lang="en-US" sz="2000" dirty="0">
                        <a:latin typeface="Times New Roman" panose="02020603050405020304" pitchFamily="18" charset="0"/>
                        <a:cs typeface="Times New Roman" panose="02020603050405020304" pitchFamily="18" charset="0"/>
                      </a:endParaRPr>
                    </a:p>
                  </a:txBody>
                  <a:tcPr anchor="ctr"/>
                </a:tc>
              </a:tr>
              <a:tr h="545981">
                <a:tc>
                  <a:txBody>
                    <a:bodyPr/>
                    <a:lstStyle/>
                    <a:p>
                      <a:pPr algn="l"/>
                      <a:r>
                        <a:rPr lang="en-US" sz="2000" b="1" dirty="0" smtClean="0">
                          <a:latin typeface="Times New Roman" panose="02020603050405020304" pitchFamily="18" charset="0"/>
                          <a:cs typeface="Times New Roman" panose="02020603050405020304" pitchFamily="18" charset="0"/>
                        </a:rPr>
                        <a:t>Content – Type </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specify the Internet media type </a:t>
                      </a:r>
                      <a:endParaRPr lang="en-US" sz="2000" dirty="0">
                        <a:latin typeface="Times New Roman" panose="02020603050405020304" pitchFamily="18" charset="0"/>
                        <a:cs typeface="Times New Roman" panose="02020603050405020304" pitchFamily="18" charset="0"/>
                      </a:endParaRPr>
                    </a:p>
                  </a:txBody>
                  <a:tcPr anchor="ctr"/>
                </a:tc>
              </a:tr>
              <a:tr h="881971">
                <a:tc>
                  <a:txBody>
                    <a:bodyPr/>
                    <a:lstStyle/>
                    <a:p>
                      <a:pPr algn="l"/>
                      <a:r>
                        <a:rPr lang="en-US" sz="2000" b="1" dirty="0" smtClean="0">
                          <a:latin typeface="Times New Roman" panose="02020603050405020304" pitchFamily="18" charset="0"/>
                          <a:cs typeface="Times New Roman" panose="02020603050405020304" pitchFamily="18" charset="0"/>
                        </a:rPr>
                        <a:t>MIME Version</a:t>
                      </a:r>
                      <a:endParaRPr lang="en-US" sz="2000" b="1" dirty="0">
                        <a:latin typeface="Times New Roman" panose="02020603050405020304" pitchFamily="18" charset="0"/>
                        <a:cs typeface="Times New Roman" panose="02020603050405020304" pitchFamily="18" charset="0"/>
                      </a:endParaRPr>
                    </a:p>
                  </a:txBody>
                  <a:tcPr anchor="ctr">
                    <a:solidFill>
                      <a:schemeClr val="accent1">
                        <a:lumMod val="40000"/>
                        <a:lumOff val="60000"/>
                      </a:schemeClr>
                    </a:solidFill>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indicate the version of MIME protocol used to construct</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
        <p:nvSpPr>
          <p:cNvPr id="5" name="Title 4"/>
          <p:cNvSpPr>
            <a:spLocks noGrp="1"/>
          </p:cNvSpPr>
          <p:nvPr>
            <p:ph type="title"/>
          </p:nvPr>
        </p:nvSpPr>
        <p:spPr/>
        <p:txBody>
          <a:bodyPr/>
          <a:lstStyle/>
          <a:p>
            <a:r>
              <a:rPr lang="en-US" dirty="0"/>
              <a:t>Sip message format</a:t>
            </a:r>
          </a:p>
        </p:txBody>
      </p:sp>
    </p:spTree>
    <p:extLst>
      <p:ext uri="{BB962C8B-B14F-4D97-AF65-F5344CB8AC3E}">
        <p14:creationId xmlns:p14="http://schemas.microsoft.com/office/powerpoint/2010/main" val="2956592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Sip(session initiation protocol)</a:t>
            </a:r>
          </a:p>
        </p:txBody>
      </p:sp>
      <p:sp>
        <p:nvSpPr>
          <p:cNvPr id="3" name="Content Placeholder 2"/>
          <p:cNvSpPr>
            <a:spLocks noGrp="1"/>
          </p:cNvSpPr>
          <p:nvPr>
            <p:ph idx="1"/>
          </p:nvPr>
        </p:nvSpPr>
        <p:spPr/>
        <p:txBody>
          <a:bodyPr/>
          <a:lstStyle/>
          <a:p>
            <a:r>
              <a:rPr lang="en-US" dirty="0" smtClean="0"/>
              <a:t>SIP Respond:</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067800" cy="4799678"/>
          </a:xfrm>
          <a:prstGeom prst="rect">
            <a:avLst/>
          </a:prstGeom>
          <a:noFill/>
          <a:ln w="1905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8350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r>
              <a:rPr lang="en-US" dirty="0" smtClean="0"/>
              <a:t> of sip request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44" y="810316"/>
            <a:ext cx="8703456" cy="601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013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DESCRIPTION PROTOCOL (SDP)</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dirty="0"/>
              <a:t>Designed to be extensible to support new media types and formats.</a:t>
            </a:r>
          </a:p>
          <a:p>
            <a:pPr marL="457200" indent="-457200">
              <a:buFont typeface="Wingdings" panose="05000000000000000000" pitchFamily="2" charset="2"/>
              <a:buChar char="ü"/>
            </a:pPr>
            <a:r>
              <a:rPr lang="en-US" dirty="0"/>
              <a:t>Include many lines, each line have format:</a:t>
            </a:r>
          </a:p>
          <a:p>
            <a:pPr marL="0" indent="0"/>
            <a:r>
              <a:rPr lang="en-US" dirty="0"/>
              <a:t>		&lt;character&gt; = &lt;value&gt;</a:t>
            </a:r>
          </a:p>
          <a:p>
            <a:pPr marL="0" indent="0"/>
            <a:r>
              <a:rPr lang="en-US" dirty="0"/>
              <a:t>	</a:t>
            </a:r>
            <a:r>
              <a:rPr lang="en-US" dirty="0">
                <a:sym typeface="Wingdings" panose="05000000000000000000" pitchFamily="2" charset="2"/>
              </a:rPr>
              <a:t></a:t>
            </a:r>
            <a:r>
              <a:rPr lang="en-US" dirty="0"/>
              <a:t> &lt;character&gt; is a single case-sensitive alphabetic character.</a:t>
            </a:r>
          </a:p>
          <a:p>
            <a:pPr marL="0" indent="0"/>
            <a:r>
              <a:rPr lang="en-US" dirty="0"/>
              <a:t>	</a:t>
            </a:r>
            <a:r>
              <a:rPr lang="en-US" dirty="0">
                <a:sym typeface="Wingdings" panose="05000000000000000000" pitchFamily="2" charset="2"/>
              </a:rPr>
              <a:t></a:t>
            </a:r>
            <a:r>
              <a:rPr lang="en-US" dirty="0"/>
              <a:t> &lt;value&gt; is structured text. </a:t>
            </a:r>
            <a:endParaRPr lang="en-US" dirty="0" smtClean="0"/>
          </a:p>
          <a:p>
            <a:pPr marL="0" indent="0"/>
            <a:endParaRPr lang="en-US" dirty="0"/>
          </a:p>
          <a:p>
            <a:endParaRPr lang="en-US" dirty="0"/>
          </a:p>
        </p:txBody>
      </p:sp>
    </p:spTree>
    <p:extLst>
      <p:ext uri="{BB962C8B-B14F-4D97-AF65-F5344CB8AC3E}">
        <p14:creationId xmlns:p14="http://schemas.microsoft.com/office/powerpoint/2010/main" val="26052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DESCRIPTION PROTOCOL (SDP)</a:t>
            </a:r>
          </a:p>
        </p:txBody>
      </p:sp>
      <p:sp>
        <p:nvSpPr>
          <p:cNvPr id="3" name="Content Placeholder 2"/>
          <p:cNvSpPr>
            <a:spLocks noGrp="1"/>
          </p:cNvSpPr>
          <p:nvPr>
            <p:ph idx="1"/>
          </p:nvPr>
        </p:nvSpPr>
        <p:spPr/>
        <p:txBody>
          <a:bodyPr/>
          <a:lstStyle/>
          <a:p>
            <a:r>
              <a:rPr lang="en-US" dirty="0"/>
              <a:t>SDP consists of three main sections:</a:t>
            </a:r>
          </a:p>
          <a:p>
            <a:pPr marL="457200" indent="-457200">
              <a:buFont typeface="Wingdings" panose="05000000000000000000" pitchFamily="2" charset="2"/>
              <a:buChar char="ü"/>
            </a:pPr>
            <a:r>
              <a:rPr lang="en-US" dirty="0"/>
              <a:t> Session-level description.</a:t>
            </a:r>
          </a:p>
          <a:p>
            <a:pPr marL="457200" indent="-457200">
              <a:buFont typeface="Wingdings" panose="05000000000000000000" pitchFamily="2" charset="2"/>
              <a:buChar char="ü"/>
            </a:pPr>
            <a:r>
              <a:rPr lang="en-US" dirty="0"/>
              <a:t>Time description.</a:t>
            </a:r>
          </a:p>
          <a:p>
            <a:pPr marL="457200" indent="-457200">
              <a:buFont typeface="Wingdings" panose="05000000000000000000" pitchFamily="2" charset="2"/>
              <a:buChar char="ü"/>
            </a:pPr>
            <a:r>
              <a:rPr lang="en-US" dirty="0"/>
              <a:t>Media descriptions.</a:t>
            </a:r>
          </a:p>
          <a:p>
            <a:endParaRPr lang="en-US" dirty="0"/>
          </a:p>
        </p:txBody>
      </p:sp>
    </p:spTree>
    <p:extLst>
      <p:ext uri="{BB962C8B-B14F-4D97-AF65-F5344CB8AC3E}">
        <p14:creationId xmlns:p14="http://schemas.microsoft.com/office/powerpoint/2010/main" val="215903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description</a:t>
            </a:r>
          </a:p>
        </p:txBody>
      </p:sp>
      <p:sp>
        <p:nvSpPr>
          <p:cNvPr id="3" name="Content Placeholder 2"/>
          <p:cNvSpPr>
            <a:spLocks noGrp="1"/>
          </p:cNvSpPr>
          <p:nvPr>
            <p:ph idx="1"/>
          </p:nvPr>
        </p:nvSpPr>
        <p:spPr/>
        <p:txBody>
          <a:bodyPr/>
          <a:lstStyle/>
          <a:p>
            <a:r>
              <a:rPr lang="en-US" dirty="0">
                <a:sym typeface="Wingdings" panose="05000000000000000000" pitchFamily="2" charset="2"/>
              </a:rPr>
              <a:t> </a:t>
            </a:r>
            <a:r>
              <a:rPr lang="en-US" dirty="0"/>
              <a:t>Optional values are specified with =*</a:t>
            </a:r>
          </a:p>
          <a:p>
            <a:r>
              <a:rPr lang="en-US" dirty="0"/>
              <a:t>v= (protocol version number, currently only 0) </a:t>
            </a:r>
          </a:p>
          <a:p>
            <a:r>
              <a:rPr lang="en-US" dirty="0"/>
              <a:t>o= (originator and session identifier : username, id, version number, network address) </a:t>
            </a:r>
          </a:p>
          <a:p>
            <a:r>
              <a:rPr lang="en-US" dirty="0"/>
              <a:t>s= (session name : mandatory with at least one UTF-8-encoded character) </a:t>
            </a:r>
          </a:p>
          <a:p>
            <a:r>
              <a:rPr lang="en-US" dirty="0" err="1"/>
              <a:t>i</a:t>
            </a:r>
            <a:r>
              <a:rPr lang="en-US" dirty="0"/>
              <a:t>=* (session title or short information)</a:t>
            </a:r>
          </a:p>
          <a:p>
            <a:endParaRPr lang="en-US" dirty="0"/>
          </a:p>
        </p:txBody>
      </p:sp>
    </p:spTree>
    <p:extLst>
      <p:ext uri="{BB962C8B-B14F-4D97-AF65-F5344CB8AC3E}">
        <p14:creationId xmlns:p14="http://schemas.microsoft.com/office/powerpoint/2010/main" val="189079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Sip(session initiation protocol)</a:t>
            </a:r>
          </a:p>
        </p:txBody>
      </p:sp>
      <p:sp>
        <p:nvSpPr>
          <p:cNvPr id="3" name="Content Placeholder 2"/>
          <p:cNvSpPr>
            <a:spLocks noGrp="1"/>
          </p:cNvSpPr>
          <p:nvPr>
            <p:ph idx="1"/>
          </p:nvPr>
        </p:nvSpPr>
        <p:spPr/>
        <p:txBody>
          <a:bodyPr>
            <a:normAutofit/>
          </a:bodyPr>
          <a:lstStyle/>
          <a:p>
            <a:r>
              <a:rPr lang="en-US" dirty="0" smtClean="0"/>
              <a:t>Main goal:</a:t>
            </a:r>
          </a:p>
          <a:p>
            <a:pPr marL="457200" lvl="0" indent="-457200">
              <a:buFont typeface="Arial" panose="020B0604020202020204" pitchFamily="34" charset="0"/>
              <a:buChar char="•"/>
            </a:pPr>
            <a:r>
              <a:rPr lang="en-US" dirty="0"/>
              <a:t>Deliver a session description to a user at their current location.</a:t>
            </a:r>
          </a:p>
          <a:p>
            <a:pPr marL="457200" lvl="0" indent="-457200">
              <a:buFont typeface="Arial" panose="020B0604020202020204" pitchFamily="34" charset="0"/>
              <a:buChar char="•"/>
            </a:pPr>
            <a:r>
              <a:rPr lang="en-US" dirty="0" smtClean="0"/>
              <a:t>Deliver </a:t>
            </a:r>
            <a:r>
              <a:rPr lang="en-US" dirty="0"/>
              <a:t>new session descriptions </a:t>
            </a:r>
            <a:r>
              <a:rPr lang="en-US" dirty="0" smtClean="0"/>
              <a:t>to</a:t>
            </a:r>
          </a:p>
          <a:p>
            <a:pPr marL="745236" lvl="3" indent="-457200">
              <a:buFont typeface="Arial" panose="020B0604020202020204" pitchFamily="34" charset="0"/>
              <a:buChar char="•"/>
            </a:pPr>
            <a:r>
              <a:rPr lang="en-US" dirty="0" smtClean="0"/>
              <a:t>Modify </a:t>
            </a:r>
            <a:r>
              <a:rPr lang="en-US" dirty="0"/>
              <a:t>the characteristics of the ongoing sessions</a:t>
            </a:r>
            <a:r>
              <a:rPr lang="en-US" dirty="0" smtClean="0"/>
              <a:t>.</a:t>
            </a:r>
          </a:p>
          <a:p>
            <a:pPr marL="745236" lvl="3" indent="-457200">
              <a:buFont typeface="Arial" panose="020B0604020202020204" pitchFamily="34" charset="0"/>
              <a:buChar char="•"/>
            </a:pPr>
            <a:r>
              <a:rPr lang="en-US" dirty="0"/>
              <a:t>Terminate the session whenever the user wants.</a:t>
            </a:r>
          </a:p>
          <a:p>
            <a:pPr marL="745236" lvl="3" indent="-457200">
              <a:buFont typeface="Arial" panose="020B0604020202020204" pitchFamily="34" charset="0"/>
              <a:buChar char="•"/>
            </a:pPr>
            <a:endParaRPr lang="en-US" dirty="0"/>
          </a:p>
        </p:txBody>
      </p:sp>
    </p:spTree>
    <p:extLst>
      <p:ext uri="{BB962C8B-B14F-4D97-AF65-F5344CB8AC3E}">
        <p14:creationId xmlns:p14="http://schemas.microsoft.com/office/powerpoint/2010/main" val="13505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description</a:t>
            </a:r>
          </a:p>
        </p:txBody>
      </p:sp>
      <p:sp>
        <p:nvSpPr>
          <p:cNvPr id="3" name="Content Placeholder 2"/>
          <p:cNvSpPr>
            <a:spLocks noGrp="1"/>
          </p:cNvSpPr>
          <p:nvPr>
            <p:ph idx="1"/>
          </p:nvPr>
        </p:nvSpPr>
        <p:spPr/>
        <p:txBody>
          <a:bodyPr/>
          <a:lstStyle/>
          <a:p>
            <a:r>
              <a:rPr lang="en-US" dirty="0"/>
              <a:t>u=* (URI of description) </a:t>
            </a:r>
          </a:p>
          <a:p>
            <a:r>
              <a:rPr lang="en-US" dirty="0"/>
              <a:t>e=* (zero or more email address with optional name of contacts) </a:t>
            </a:r>
          </a:p>
          <a:p>
            <a:r>
              <a:rPr lang="en-US" dirty="0"/>
              <a:t>p=* (zero or more phone number with optional name of contacts) </a:t>
            </a:r>
          </a:p>
          <a:p>
            <a:r>
              <a:rPr lang="en-US" dirty="0"/>
              <a:t>c=* (connection information—not required if included in all media)</a:t>
            </a:r>
          </a:p>
        </p:txBody>
      </p:sp>
    </p:spTree>
    <p:extLst>
      <p:ext uri="{BB962C8B-B14F-4D97-AF65-F5344CB8AC3E}">
        <p14:creationId xmlns:p14="http://schemas.microsoft.com/office/powerpoint/2010/main" val="360830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description</a:t>
            </a:r>
          </a:p>
        </p:txBody>
      </p:sp>
      <p:sp>
        <p:nvSpPr>
          <p:cNvPr id="3" name="Content Placeholder 2"/>
          <p:cNvSpPr>
            <a:spLocks noGrp="1"/>
          </p:cNvSpPr>
          <p:nvPr>
            <p:ph idx="1"/>
          </p:nvPr>
        </p:nvSpPr>
        <p:spPr/>
        <p:txBody>
          <a:bodyPr/>
          <a:lstStyle/>
          <a:p>
            <a:r>
              <a:rPr lang="en-US" dirty="0"/>
              <a:t>b=* (zero or more bandwidth information lines</a:t>
            </a:r>
          </a:p>
          <a:p>
            <a:r>
              <a:rPr lang="en-US" dirty="0"/>
              <a:t>z=* (time zone adjustments) </a:t>
            </a:r>
          </a:p>
          <a:p>
            <a:r>
              <a:rPr lang="en-US" dirty="0"/>
              <a:t>k=* (encryption key) </a:t>
            </a:r>
          </a:p>
          <a:p>
            <a:r>
              <a:rPr lang="en-US" dirty="0"/>
              <a:t>a=* (zero or more session attribute lines)</a:t>
            </a:r>
          </a:p>
          <a:p>
            <a:endParaRPr lang="en-US" dirty="0"/>
          </a:p>
        </p:txBody>
      </p:sp>
    </p:spTree>
    <p:extLst>
      <p:ext uri="{BB962C8B-B14F-4D97-AF65-F5344CB8AC3E}">
        <p14:creationId xmlns:p14="http://schemas.microsoft.com/office/powerpoint/2010/main" val="427374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description </a:t>
            </a:r>
          </a:p>
        </p:txBody>
      </p:sp>
      <p:sp>
        <p:nvSpPr>
          <p:cNvPr id="3" name="Content Placeholder 2"/>
          <p:cNvSpPr>
            <a:spLocks noGrp="1"/>
          </p:cNvSpPr>
          <p:nvPr>
            <p:ph idx="1"/>
          </p:nvPr>
        </p:nvSpPr>
        <p:spPr/>
        <p:txBody>
          <a:bodyPr/>
          <a:lstStyle/>
          <a:p>
            <a:r>
              <a:rPr lang="en-US" dirty="0"/>
              <a:t>t= (time the session is active) </a:t>
            </a:r>
          </a:p>
          <a:p>
            <a:r>
              <a:rPr lang="en-US" dirty="0"/>
              <a:t>r=* (zero or more repeat times)</a:t>
            </a:r>
          </a:p>
          <a:p>
            <a:endParaRPr lang="en-US" dirty="0" smtClean="0"/>
          </a:p>
          <a:p>
            <a:endParaRPr lang="en-US" dirty="0"/>
          </a:p>
        </p:txBody>
      </p:sp>
    </p:spTree>
    <p:extLst>
      <p:ext uri="{BB962C8B-B14F-4D97-AF65-F5344CB8AC3E}">
        <p14:creationId xmlns:p14="http://schemas.microsoft.com/office/powerpoint/2010/main" val="38781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description</a:t>
            </a:r>
          </a:p>
        </p:txBody>
      </p:sp>
      <p:sp>
        <p:nvSpPr>
          <p:cNvPr id="3" name="Content Placeholder 2"/>
          <p:cNvSpPr>
            <a:spLocks noGrp="1"/>
          </p:cNvSpPr>
          <p:nvPr>
            <p:ph idx="1"/>
          </p:nvPr>
        </p:nvSpPr>
        <p:spPr/>
        <p:txBody>
          <a:bodyPr/>
          <a:lstStyle/>
          <a:p>
            <a:r>
              <a:rPr lang="en-US" dirty="0"/>
              <a:t>m= (media name and transport address) </a:t>
            </a:r>
          </a:p>
          <a:p>
            <a:r>
              <a:rPr lang="en-US" dirty="0" err="1"/>
              <a:t>i</a:t>
            </a:r>
            <a:r>
              <a:rPr lang="en-US" dirty="0"/>
              <a:t>=* (media title or information field) </a:t>
            </a:r>
          </a:p>
          <a:p>
            <a:r>
              <a:rPr lang="en-US" dirty="0"/>
              <a:t>c=* (connection information - optional if included at session level</a:t>
            </a:r>
            <a:r>
              <a:rPr lang="en-US" dirty="0" smtClean="0"/>
              <a:t>)</a:t>
            </a:r>
            <a:endParaRPr lang="en-US" dirty="0"/>
          </a:p>
        </p:txBody>
      </p:sp>
    </p:spTree>
    <p:extLst>
      <p:ext uri="{BB962C8B-B14F-4D97-AF65-F5344CB8AC3E}">
        <p14:creationId xmlns:p14="http://schemas.microsoft.com/office/powerpoint/2010/main" val="214915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description</a:t>
            </a:r>
          </a:p>
        </p:txBody>
      </p:sp>
      <p:sp>
        <p:nvSpPr>
          <p:cNvPr id="3" name="Content Placeholder 2"/>
          <p:cNvSpPr>
            <a:spLocks noGrp="1"/>
          </p:cNvSpPr>
          <p:nvPr>
            <p:ph idx="1"/>
          </p:nvPr>
        </p:nvSpPr>
        <p:spPr/>
        <p:txBody>
          <a:bodyPr/>
          <a:lstStyle/>
          <a:p>
            <a:r>
              <a:rPr lang="en-US" dirty="0"/>
              <a:t>b=* (zero or more bandwidth information lines) </a:t>
            </a:r>
          </a:p>
          <a:p>
            <a:r>
              <a:rPr lang="en-US" dirty="0"/>
              <a:t>k=* (encryption key) </a:t>
            </a:r>
          </a:p>
          <a:p>
            <a:r>
              <a:rPr lang="en-US" dirty="0"/>
              <a:t>a=* (zero or more media attribute lines - overriding the Session attribute lines)</a:t>
            </a:r>
          </a:p>
        </p:txBody>
      </p:sp>
    </p:spTree>
    <p:extLst>
      <p:ext uri="{BB962C8B-B14F-4D97-AF65-F5344CB8AC3E}">
        <p14:creationId xmlns:p14="http://schemas.microsoft.com/office/powerpoint/2010/main" val="75827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sdp</a:t>
            </a:r>
            <a:r>
              <a:rPr lang="en-US" dirty="0"/>
              <a:t> message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813" y="1219200"/>
            <a:ext cx="6621366"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857214" y="3886200"/>
            <a:ext cx="2867186" cy="3810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ectangle 5"/>
          <p:cNvSpPr/>
          <p:nvPr/>
        </p:nvSpPr>
        <p:spPr>
          <a:xfrm>
            <a:off x="1857214" y="4229100"/>
            <a:ext cx="2867186" cy="3810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nvGrpSpPr>
          <p:cNvPr id="7" name="Group 6"/>
          <p:cNvGrpSpPr/>
          <p:nvPr/>
        </p:nvGrpSpPr>
        <p:grpSpPr>
          <a:xfrm>
            <a:off x="0" y="1752598"/>
            <a:ext cx="4229100" cy="1676401"/>
            <a:chOff x="0" y="2057400"/>
            <a:chExt cx="4229100" cy="1676401"/>
          </a:xfrm>
        </p:grpSpPr>
        <p:sp>
          <p:nvSpPr>
            <p:cNvPr id="8" name="Oval 7"/>
            <p:cNvSpPr/>
            <p:nvPr/>
          </p:nvSpPr>
          <p:spPr>
            <a:xfrm>
              <a:off x="2238214" y="3352801"/>
              <a:ext cx="1990886" cy="3810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9" name="Line Callout 1 8"/>
            <p:cNvSpPr/>
            <p:nvPr/>
          </p:nvSpPr>
          <p:spPr>
            <a:xfrm>
              <a:off x="0" y="2057400"/>
              <a:ext cx="2238214" cy="1217908"/>
            </a:xfrm>
            <a:prstGeom prst="borderCallout1">
              <a:avLst>
                <a:gd name="adj1" fmla="val 50388"/>
                <a:gd name="adj2" fmla="val 100407"/>
                <a:gd name="adj3" fmla="val 110240"/>
                <a:gd name="adj4" fmla="val 119764"/>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a:t>
              </a:r>
              <a:r>
                <a:rPr lang="en-US" dirty="0" smtClean="0"/>
                <a:t>onnection address specified </a:t>
              </a:r>
              <a:r>
                <a:rPr lang="en-US" dirty="0"/>
                <a:t>as IPv4 224.2.17.12 </a:t>
              </a:r>
            </a:p>
          </p:txBody>
        </p:sp>
      </p:grpSp>
      <p:grpSp>
        <p:nvGrpSpPr>
          <p:cNvPr id="10" name="Group 9"/>
          <p:cNvGrpSpPr/>
          <p:nvPr/>
        </p:nvGrpSpPr>
        <p:grpSpPr>
          <a:xfrm>
            <a:off x="4229100" y="2528806"/>
            <a:ext cx="2095500" cy="900194"/>
            <a:chOff x="4229100" y="2833607"/>
            <a:chExt cx="2095500" cy="900194"/>
          </a:xfrm>
        </p:grpSpPr>
        <p:sp>
          <p:nvSpPr>
            <p:cNvPr id="11" name="Oval 10"/>
            <p:cNvSpPr/>
            <p:nvPr/>
          </p:nvSpPr>
          <p:spPr>
            <a:xfrm>
              <a:off x="4229100" y="3352801"/>
              <a:ext cx="571500" cy="3810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 name="Line Callout 1 11"/>
            <p:cNvSpPr/>
            <p:nvPr/>
          </p:nvSpPr>
          <p:spPr>
            <a:xfrm>
              <a:off x="4943314" y="2833607"/>
              <a:ext cx="1381286" cy="609599"/>
            </a:xfrm>
            <a:prstGeom prst="borderCallout1">
              <a:avLst>
                <a:gd name="adj1" fmla="val 18750"/>
                <a:gd name="adj2" fmla="val -8333"/>
                <a:gd name="adj3" fmla="val 81991"/>
                <a:gd name="adj4" fmla="val -22954"/>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TTL of 127</a:t>
              </a:r>
            </a:p>
          </p:txBody>
        </p:sp>
      </p:grpSp>
      <p:grpSp>
        <p:nvGrpSpPr>
          <p:cNvPr id="16" name="Group 15"/>
          <p:cNvGrpSpPr/>
          <p:nvPr/>
        </p:nvGrpSpPr>
        <p:grpSpPr>
          <a:xfrm>
            <a:off x="6055891" y="76200"/>
            <a:ext cx="2859509" cy="1905000"/>
            <a:chOff x="6096000" y="152400"/>
            <a:chExt cx="2967781" cy="2133600"/>
          </a:xfrm>
        </p:grpSpPr>
        <p:sp>
          <p:nvSpPr>
            <p:cNvPr id="17" name="Oval 16"/>
            <p:cNvSpPr/>
            <p:nvPr/>
          </p:nvSpPr>
          <p:spPr>
            <a:xfrm>
              <a:off x="6096000" y="1828800"/>
              <a:ext cx="1524000"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Line Callout 2 17"/>
            <p:cNvSpPr/>
            <p:nvPr/>
          </p:nvSpPr>
          <p:spPr>
            <a:xfrm>
              <a:off x="6701581" y="152400"/>
              <a:ext cx="2362200" cy="914400"/>
            </a:xfrm>
            <a:prstGeom prst="borderCallout2">
              <a:avLst>
                <a:gd name="adj1" fmla="val 18750"/>
                <a:gd name="adj2" fmla="val -8333"/>
                <a:gd name="adj3" fmla="val 18750"/>
                <a:gd name="adj4" fmla="val -16667"/>
                <a:gd name="adj5" fmla="val 185381"/>
                <a:gd name="adj6" fmla="val -795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at IPv4 address 10.47.16.5</a:t>
              </a:r>
            </a:p>
          </p:txBody>
        </p:sp>
      </p:grpSp>
      <p:grpSp>
        <p:nvGrpSpPr>
          <p:cNvPr id="19" name="Group 18"/>
          <p:cNvGrpSpPr/>
          <p:nvPr/>
        </p:nvGrpSpPr>
        <p:grpSpPr>
          <a:xfrm>
            <a:off x="1905000" y="324678"/>
            <a:ext cx="4038600" cy="1676400"/>
            <a:chOff x="1905000" y="609600"/>
            <a:chExt cx="4038600" cy="1676400"/>
          </a:xfrm>
        </p:grpSpPr>
        <p:sp>
          <p:nvSpPr>
            <p:cNvPr id="20" name="Line Callout 1 19"/>
            <p:cNvSpPr/>
            <p:nvPr/>
          </p:nvSpPr>
          <p:spPr>
            <a:xfrm>
              <a:off x="3886200" y="609600"/>
              <a:ext cx="2057400" cy="914400"/>
            </a:xfrm>
            <a:prstGeom prst="borderCallout1">
              <a:avLst>
                <a:gd name="adj1" fmla="val 18750"/>
                <a:gd name="adj2" fmla="val -8333"/>
                <a:gd name="adj3" fmla="val 138488"/>
                <a:gd name="adj4" fmla="val -72985"/>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This session is originated by the user '</a:t>
              </a:r>
              <a:r>
                <a:rPr lang="en-US" dirty="0" err="1"/>
                <a:t>jdoe</a:t>
              </a:r>
              <a:r>
                <a:rPr lang="en-US" dirty="0"/>
                <a:t>'</a:t>
              </a:r>
            </a:p>
          </p:txBody>
        </p:sp>
        <p:sp>
          <p:nvSpPr>
            <p:cNvPr id="21" name="Oval 20"/>
            <p:cNvSpPr/>
            <p:nvPr/>
          </p:nvSpPr>
          <p:spPr>
            <a:xfrm>
              <a:off x="1905000" y="1828800"/>
              <a:ext cx="609600"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grpSp>
      <p:grpSp>
        <p:nvGrpSpPr>
          <p:cNvPr id="22" name="Group 21"/>
          <p:cNvGrpSpPr/>
          <p:nvPr/>
        </p:nvGrpSpPr>
        <p:grpSpPr>
          <a:xfrm>
            <a:off x="2254526" y="781878"/>
            <a:ext cx="3429000" cy="1447800"/>
            <a:chOff x="1752600" y="1143000"/>
            <a:chExt cx="3429000" cy="1447800"/>
          </a:xfrm>
        </p:grpSpPr>
        <p:sp>
          <p:nvSpPr>
            <p:cNvPr id="23" name="Oval 22"/>
            <p:cNvSpPr/>
            <p:nvPr/>
          </p:nvSpPr>
          <p:spPr>
            <a:xfrm>
              <a:off x="1752600" y="2231757"/>
              <a:ext cx="1676400" cy="35904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4" name="Line Callout 1 23"/>
            <p:cNvSpPr/>
            <p:nvPr/>
          </p:nvSpPr>
          <p:spPr>
            <a:xfrm>
              <a:off x="3276600" y="1143000"/>
              <a:ext cx="1905000" cy="685800"/>
            </a:xfrm>
            <a:prstGeom prst="borderCallout1">
              <a:avLst>
                <a:gd name="adj1" fmla="val 18750"/>
                <a:gd name="adj2" fmla="val -8333"/>
                <a:gd name="adj3" fmla="val 157698"/>
                <a:gd name="adj4" fmla="val -3019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smtClean="0"/>
                <a:t>Name is “SDP Seminar”</a:t>
              </a:r>
              <a:endParaRPr lang="en-US" dirty="0"/>
            </a:p>
          </p:txBody>
        </p:sp>
      </p:grpSp>
    </p:spTree>
    <p:extLst>
      <p:ext uri="{BB962C8B-B14F-4D97-AF65-F5344CB8AC3E}">
        <p14:creationId xmlns:p14="http://schemas.microsoft.com/office/powerpoint/2010/main" val="30422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dirty="0"/>
              <a:t>SDP specification does not incorporate any transport protocol.</a:t>
            </a:r>
          </a:p>
          <a:p>
            <a:pPr marL="457200" indent="-457200">
              <a:buFont typeface="Wingdings" panose="05000000000000000000" pitchFamily="2" charset="2"/>
              <a:buChar char="ü"/>
            </a:pPr>
            <a:r>
              <a:rPr lang="en-US" dirty="0"/>
              <a:t> It is purely a format for session description.</a:t>
            </a:r>
          </a:p>
          <a:p>
            <a:pPr marL="457200" indent="-457200">
              <a:buFont typeface="Wingdings" panose="05000000000000000000" pitchFamily="2" charset="2"/>
              <a:buChar char="ü"/>
            </a:pPr>
            <a:r>
              <a:rPr lang="en-US" dirty="0"/>
              <a:t>It is intended to use different transport protocols as necessary including SAP, SIP, and RTCP.</a:t>
            </a:r>
          </a:p>
          <a:p>
            <a:endParaRPr lang="en-US" dirty="0"/>
          </a:p>
        </p:txBody>
      </p:sp>
    </p:spTree>
    <p:extLst>
      <p:ext uri="{BB962C8B-B14F-4D97-AF65-F5344CB8AC3E}">
        <p14:creationId xmlns:p14="http://schemas.microsoft.com/office/powerpoint/2010/main" val="9060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Real-time Transport Protocol (RTP) </a:t>
            </a:r>
          </a:p>
        </p:txBody>
      </p:sp>
      <p:sp>
        <p:nvSpPr>
          <p:cNvPr id="3" name="Content Placeholder 2"/>
          <p:cNvSpPr>
            <a:spLocks noGrp="1"/>
          </p:cNvSpPr>
          <p:nvPr>
            <p:ph idx="1"/>
          </p:nvPr>
        </p:nvSpPr>
        <p:spPr>
          <a:xfrm>
            <a:off x="822960" y="1066800"/>
            <a:ext cx="7520940" cy="3579849"/>
          </a:xfrm>
        </p:spPr>
        <p:txBody>
          <a:bodyPr/>
          <a:lstStyle/>
          <a:p>
            <a:pPr marL="457200" indent="-457200">
              <a:buFont typeface="Wingdings" panose="05000000000000000000" pitchFamily="2" charset="2"/>
              <a:buChar char="ü"/>
            </a:pPr>
            <a:r>
              <a:rPr lang="en-US" dirty="0"/>
              <a:t>A network protocol for delivering audio and video over IP networks.</a:t>
            </a:r>
          </a:p>
          <a:p>
            <a:pPr marL="457200" indent="-457200">
              <a:buFont typeface="Wingdings" panose="05000000000000000000" pitchFamily="2" charset="2"/>
              <a:buChar char="ü"/>
            </a:pPr>
            <a:r>
              <a:rPr lang="en-US" dirty="0"/>
              <a:t>Used extensively in communication and entertainment systems that involve streaming media.</a:t>
            </a:r>
          </a:p>
          <a:p>
            <a:pPr marL="457200" indent="-457200">
              <a:buFont typeface="Wingdings" panose="05000000000000000000" pitchFamily="2" charset="2"/>
              <a:buChar char="ü"/>
            </a:pPr>
            <a:r>
              <a:rPr lang="en-US" dirty="0"/>
              <a:t>RTP typically runs over UDP.</a:t>
            </a:r>
          </a:p>
          <a:p>
            <a:endParaRPr lang="en-US" dirty="0"/>
          </a:p>
        </p:txBody>
      </p:sp>
    </p:spTree>
    <p:extLst>
      <p:ext uri="{BB962C8B-B14F-4D97-AF65-F5344CB8AC3E}">
        <p14:creationId xmlns:p14="http://schemas.microsoft.com/office/powerpoint/2010/main" val="380933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RTP</a:t>
            </a:r>
          </a:p>
        </p:txBody>
      </p:sp>
      <p:sp>
        <p:nvSpPr>
          <p:cNvPr id="3" name="Content Placeholder 2"/>
          <p:cNvSpPr>
            <a:spLocks noGrp="1"/>
          </p:cNvSpPr>
          <p:nvPr>
            <p:ph idx="1"/>
          </p:nvPr>
        </p:nvSpPr>
        <p:spPr/>
        <p:txBody>
          <a:bodyPr/>
          <a:lstStyle/>
          <a:p>
            <a:endParaRPr lang="en-US"/>
          </a:p>
        </p:txBody>
      </p:sp>
      <p:pic>
        <p:nvPicPr>
          <p:cNvPr id="4" name="Content Placeholder 5"/>
          <p:cNvPicPr>
            <a:picLocks noGrp="1"/>
          </p:cNvPicPr>
          <p:nvPr/>
        </p:nvPicPr>
        <p:blipFill rotWithShape="1">
          <a:blip r:embed="rId2"/>
          <a:srcRect b="16388"/>
          <a:stretch/>
        </p:blipFill>
        <p:spPr>
          <a:xfrm>
            <a:off x="1828800" y="1371600"/>
            <a:ext cx="5486400" cy="2895600"/>
          </a:xfrm>
          <a:prstGeom prst="rect">
            <a:avLst/>
          </a:prstGeom>
          <a:solidFill>
            <a:schemeClr val="tx1"/>
          </a:solidFill>
        </p:spPr>
      </p:pic>
    </p:spTree>
    <p:extLst>
      <p:ext uri="{BB962C8B-B14F-4D97-AF65-F5344CB8AC3E}">
        <p14:creationId xmlns:p14="http://schemas.microsoft.com/office/powerpoint/2010/main" val="3936823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Real-time Transport Protocol (RTP) </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dirty="0"/>
              <a:t>RTP consists of a data and a control part (RTCP)</a:t>
            </a:r>
          </a:p>
          <a:p>
            <a:pPr marL="0" indent="0"/>
            <a:r>
              <a:rPr lang="en-US" dirty="0"/>
              <a:t>	- RTP carries the media streams (e.g., audio and video).</a:t>
            </a:r>
          </a:p>
          <a:p>
            <a:pPr marL="0" indent="0"/>
            <a:r>
              <a:rPr lang="en-US" dirty="0"/>
              <a:t>	- RTCP is used to monitor transmission statistics and quality of service (</a:t>
            </a:r>
            <a:r>
              <a:rPr lang="en-US" dirty="0" err="1"/>
              <a:t>QoS</a:t>
            </a:r>
            <a:r>
              <a:rPr lang="en-US" dirty="0"/>
              <a:t>) and aids synchronization of multiple streams.</a:t>
            </a:r>
          </a:p>
          <a:p>
            <a:endParaRPr lang="en-US" dirty="0" smtClean="0"/>
          </a:p>
          <a:p>
            <a:endParaRPr lang="en-US" dirty="0"/>
          </a:p>
          <a:p>
            <a:endParaRPr lang="en-US" dirty="0"/>
          </a:p>
        </p:txBody>
      </p:sp>
    </p:spTree>
    <p:extLst>
      <p:ext uri="{BB962C8B-B14F-4D97-AF65-F5344CB8AC3E}">
        <p14:creationId xmlns:p14="http://schemas.microsoft.com/office/powerpoint/2010/main" val="149042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Sip(session initiation protocol)</a:t>
            </a:r>
          </a:p>
        </p:txBody>
      </p:sp>
      <p:sp>
        <p:nvSpPr>
          <p:cNvPr id="3" name="Content Placeholder 2"/>
          <p:cNvSpPr>
            <a:spLocks noGrp="1"/>
          </p:cNvSpPr>
          <p:nvPr>
            <p:ph idx="1"/>
          </p:nvPr>
        </p:nvSpPr>
        <p:spPr/>
        <p:txBody>
          <a:bodyPr/>
          <a:lstStyle/>
          <a:p>
            <a:r>
              <a:rPr lang="en-US" dirty="0" smtClean="0"/>
              <a:t>Main Function is to:</a:t>
            </a:r>
          </a:p>
          <a:p>
            <a:pPr marL="457200" indent="-457200">
              <a:buFont typeface="Arial" panose="020B0604020202020204" pitchFamily="34" charset="0"/>
              <a:buChar char="•"/>
            </a:pPr>
            <a:r>
              <a:rPr lang="en-US" dirty="0" smtClean="0"/>
              <a:t>Invite user to a communication session(transaction).</a:t>
            </a:r>
          </a:p>
          <a:p>
            <a:pPr marL="457200" indent="-457200">
              <a:buFont typeface="Arial" panose="020B0604020202020204" pitchFamily="34" charset="0"/>
              <a:buChar char="•"/>
            </a:pPr>
            <a:r>
              <a:rPr lang="en-US" dirty="0" smtClean="0"/>
              <a:t>Create/Modify/Terminate </a:t>
            </a:r>
            <a:r>
              <a:rPr lang="en-US" dirty="0"/>
              <a:t>communication </a:t>
            </a:r>
            <a:r>
              <a:rPr lang="en-US" dirty="0" smtClean="0"/>
              <a:t>session.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6870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Real-time Transport Protocol (RTP) </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altLang="en-US" dirty="0"/>
              <a:t>RTP overhead = 12 bytes</a:t>
            </a:r>
            <a:r>
              <a:rPr lang="en-US" altLang="en-US" dirty="0" smtClean="0"/>
              <a:t>.</a:t>
            </a:r>
            <a:endParaRPr lang="en-US" alt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2494"/>
          <a:stretch/>
        </p:blipFill>
        <p:spPr>
          <a:xfrm>
            <a:off x="734331" y="1676400"/>
            <a:ext cx="7728347" cy="3313792"/>
          </a:xfrm>
          <a:prstGeom prst="rect">
            <a:avLst/>
          </a:prstGeom>
          <a:noFill/>
        </p:spPr>
      </p:pic>
    </p:spTree>
    <p:extLst>
      <p:ext uri="{BB962C8B-B14F-4D97-AF65-F5344CB8AC3E}">
        <p14:creationId xmlns:p14="http://schemas.microsoft.com/office/powerpoint/2010/main" val="342912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Control Protocol (RTCP)</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dirty="0"/>
              <a:t>Periodic transmission of control packets to all participants in the session.</a:t>
            </a:r>
          </a:p>
          <a:p>
            <a:pPr marL="457200" indent="-457200">
              <a:buFont typeface="Wingdings" panose="05000000000000000000" pitchFamily="2" charset="2"/>
              <a:buChar char="ü"/>
            </a:pPr>
            <a:r>
              <a:rPr lang="en-US" dirty="0"/>
              <a:t>Using the same distribution mechanism as the data packets</a:t>
            </a:r>
            <a:r>
              <a:rPr lang="en-US" dirty="0" smtClean="0"/>
              <a:t>.</a:t>
            </a:r>
          </a:p>
        </p:txBody>
      </p:sp>
    </p:spTree>
    <p:extLst>
      <p:ext uri="{BB962C8B-B14F-4D97-AF65-F5344CB8AC3E}">
        <p14:creationId xmlns:p14="http://schemas.microsoft.com/office/powerpoint/2010/main" val="346346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RTCP</a:t>
            </a:r>
          </a:p>
        </p:txBody>
      </p:sp>
      <p:sp>
        <p:nvSpPr>
          <p:cNvPr id="3" name="Content Placeholder 2"/>
          <p:cNvSpPr>
            <a:spLocks noGrp="1"/>
          </p:cNvSpPr>
          <p:nvPr>
            <p:ph idx="1"/>
          </p:nvPr>
        </p:nvSpPr>
        <p:spPr/>
        <p:txBody>
          <a:bodyPr/>
          <a:lstStyle/>
          <a:p>
            <a:endParaRPr lang="en-US" dirty="0"/>
          </a:p>
        </p:txBody>
      </p:sp>
      <p:pic>
        <p:nvPicPr>
          <p:cNvPr id="5" name="Picture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1212" y="1676400"/>
            <a:ext cx="7521575" cy="2235029"/>
          </a:xfrm>
          <a:prstGeom prst="rect">
            <a:avLst/>
          </a:prstGeom>
          <a:noFill/>
        </p:spPr>
      </p:pic>
    </p:spTree>
    <p:extLst>
      <p:ext uri="{BB962C8B-B14F-4D97-AF65-F5344CB8AC3E}">
        <p14:creationId xmlns:p14="http://schemas.microsoft.com/office/powerpoint/2010/main" val="2488223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RTCP packet</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altLang="en-US" dirty="0"/>
              <a:t>SR – sender report.</a:t>
            </a:r>
          </a:p>
          <a:p>
            <a:pPr marL="457200" indent="-457200">
              <a:buFont typeface="Wingdings" panose="05000000000000000000" pitchFamily="2" charset="2"/>
              <a:buChar char="ü"/>
            </a:pPr>
            <a:r>
              <a:rPr lang="en-US" altLang="en-US" dirty="0"/>
              <a:t>RR - Receiver report.</a:t>
            </a:r>
          </a:p>
          <a:p>
            <a:pPr marL="457200" indent="-457200">
              <a:buFont typeface="Wingdings" panose="05000000000000000000" pitchFamily="2" charset="2"/>
              <a:buChar char="ü"/>
            </a:pPr>
            <a:r>
              <a:rPr lang="en-US" altLang="en-US" dirty="0"/>
              <a:t>SDES - Source description items</a:t>
            </a:r>
          </a:p>
          <a:p>
            <a:pPr marL="457200" indent="-457200">
              <a:buFont typeface="Wingdings" panose="05000000000000000000" pitchFamily="2" charset="2"/>
              <a:buChar char="ü"/>
            </a:pPr>
            <a:r>
              <a:rPr lang="en-US" altLang="en-US" dirty="0"/>
              <a:t>BYE - Indicates end of participation</a:t>
            </a:r>
          </a:p>
          <a:p>
            <a:pPr marL="457200" indent="-457200">
              <a:buFont typeface="Wingdings" panose="05000000000000000000" pitchFamily="2" charset="2"/>
              <a:buChar char="ü"/>
            </a:pPr>
            <a:r>
              <a:rPr lang="en-US" altLang="en-US" dirty="0"/>
              <a:t>APP - Application specific functions.</a:t>
            </a:r>
          </a:p>
          <a:p>
            <a:endParaRPr lang="en-US" dirty="0"/>
          </a:p>
          <a:p>
            <a:endParaRPr lang="en-US" dirty="0"/>
          </a:p>
        </p:txBody>
      </p:sp>
    </p:spTree>
    <p:extLst>
      <p:ext uri="{BB962C8B-B14F-4D97-AF65-F5344CB8AC3E}">
        <p14:creationId xmlns:p14="http://schemas.microsoft.com/office/powerpoint/2010/main" val="35816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520940" cy="548640"/>
          </a:xfrm>
        </p:spPr>
        <p:txBody>
          <a:bodyPr/>
          <a:lstStyle/>
          <a:p>
            <a:r>
              <a:rPr lang="en-US" dirty="0" smtClean="0"/>
              <a:t>Diameter OVERVIEW</a:t>
            </a:r>
            <a:endParaRPr lang="en-US"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ü"/>
            </a:pPr>
            <a:r>
              <a:rPr lang="en-US" b="1" dirty="0"/>
              <a:t>Diameter</a:t>
            </a:r>
            <a:r>
              <a:rPr lang="en-US" dirty="0"/>
              <a:t> is an authentication, authorization, and </a:t>
            </a:r>
            <a:r>
              <a:rPr lang="en-US" dirty="0" smtClean="0"/>
              <a:t>accounting</a:t>
            </a:r>
            <a:r>
              <a:rPr lang="en-US" dirty="0"/>
              <a:t> </a:t>
            </a:r>
            <a:r>
              <a:rPr lang="en-US" dirty="0" smtClean="0"/>
              <a:t>(AAA) </a:t>
            </a:r>
            <a:r>
              <a:rPr lang="en-US" dirty="0" smtClean="0">
                <a:solidFill>
                  <a:srgbClr val="FF0000"/>
                </a:solidFill>
              </a:rPr>
              <a:t>protocol</a:t>
            </a:r>
            <a:r>
              <a:rPr lang="en-US" dirty="0" smtClean="0"/>
              <a:t> </a:t>
            </a:r>
            <a:r>
              <a:rPr lang="en-US" dirty="0"/>
              <a:t>for computer </a:t>
            </a:r>
            <a:r>
              <a:rPr lang="en-US" dirty="0" smtClean="0"/>
              <a:t>networks.</a:t>
            </a:r>
          </a:p>
          <a:p>
            <a:pPr marL="457200" indent="-457200">
              <a:buFont typeface="Wingdings" panose="05000000000000000000" pitchFamily="2" charset="2"/>
              <a:buChar char="ü"/>
            </a:pPr>
            <a:r>
              <a:rPr lang="en-US" dirty="0"/>
              <a:t>Diameter is successor of RADIUS </a:t>
            </a:r>
            <a:r>
              <a:rPr lang="en-US" dirty="0" smtClean="0"/>
              <a:t>protocol </a:t>
            </a:r>
            <a:r>
              <a:rPr lang="en-US" dirty="0"/>
              <a:t>that run over </a:t>
            </a:r>
            <a:r>
              <a:rPr lang="en-US" dirty="0">
                <a:solidFill>
                  <a:srgbClr val="FF0000"/>
                </a:solidFill>
              </a:rPr>
              <a:t>UDP</a:t>
            </a:r>
            <a:r>
              <a:rPr lang="en-US" dirty="0"/>
              <a:t>.</a:t>
            </a:r>
            <a:endParaRPr lang="en-US" dirty="0" smtClean="0"/>
          </a:p>
        </p:txBody>
      </p:sp>
    </p:spTree>
    <p:extLst>
      <p:ext uri="{BB962C8B-B14F-4D97-AF65-F5344CB8AC3E}">
        <p14:creationId xmlns:p14="http://schemas.microsoft.com/office/powerpoint/2010/main" val="36283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38200" y="914400"/>
            <a:ext cx="7520940" cy="3852372"/>
          </a:xfrm>
        </p:spPr>
        <p:txBody>
          <a:bodyPr>
            <a:normAutofit fontScale="92500" lnSpcReduction="10000"/>
          </a:bodyPr>
          <a:lstStyle/>
          <a:p>
            <a:r>
              <a:rPr lang="en-US" sz="2900" dirty="0" smtClean="0">
                <a:solidFill>
                  <a:srgbClr val="FF0000"/>
                </a:solidFill>
              </a:rPr>
              <a:t>IMPROVEMENTS</a:t>
            </a:r>
            <a:r>
              <a:rPr lang="en-US" sz="2900" dirty="0" smtClean="0"/>
              <a:t> </a:t>
            </a:r>
            <a:r>
              <a:rPr lang="en-US" sz="2900" dirty="0"/>
              <a:t>over </a:t>
            </a:r>
            <a:r>
              <a:rPr lang="en-US" sz="2900" dirty="0" smtClean="0"/>
              <a:t>RADIUS:</a:t>
            </a:r>
          </a:p>
          <a:p>
            <a:pPr marL="0" indent="0"/>
            <a:r>
              <a:rPr lang="en-US" sz="2900" dirty="0" smtClean="0"/>
              <a:t>+ Reliable </a:t>
            </a:r>
            <a:r>
              <a:rPr lang="en-US" sz="2900" dirty="0"/>
              <a:t>              </a:t>
            </a:r>
            <a:r>
              <a:rPr lang="en-US" sz="2900" dirty="0" smtClean="0"/>
              <a:t>	</a:t>
            </a:r>
            <a:r>
              <a:rPr lang="en-US" sz="2900" dirty="0"/>
              <a:t>	</a:t>
            </a:r>
            <a:r>
              <a:rPr lang="en-US" sz="2900" dirty="0" smtClean="0"/>
              <a:t>	+ Audit-ability</a:t>
            </a:r>
            <a:r>
              <a:rPr lang="en-US" sz="2900" dirty="0"/>
              <a:t>	</a:t>
            </a:r>
          </a:p>
          <a:p>
            <a:pPr marL="0" indent="0"/>
            <a:r>
              <a:rPr lang="en-US" sz="2900" dirty="0" smtClean="0"/>
              <a:t>+ Transport </a:t>
            </a:r>
            <a:r>
              <a:rPr lang="en-US" sz="2900" dirty="0"/>
              <a:t>Layer Security </a:t>
            </a:r>
            <a:r>
              <a:rPr lang="en-US" sz="2900" dirty="0" smtClean="0"/>
              <a:t>  	+ Roaming </a:t>
            </a:r>
            <a:r>
              <a:rPr lang="en-US" sz="2900" dirty="0"/>
              <a:t>Support </a:t>
            </a:r>
            <a:endParaRPr lang="en-US" sz="2900" dirty="0" smtClean="0"/>
          </a:p>
          <a:p>
            <a:pPr marL="0" indent="0"/>
            <a:r>
              <a:rPr lang="en-US" sz="2900" dirty="0" smtClean="0"/>
              <a:t>+ Fail-over</a:t>
            </a:r>
            <a:r>
              <a:rPr lang="en-US" sz="2900" dirty="0"/>
              <a:t> Mechanism     </a:t>
            </a:r>
            <a:r>
              <a:rPr lang="en-US" sz="2900" dirty="0" smtClean="0"/>
              <a:t>	 	+ Agent </a:t>
            </a:r>
            <a:r>
              <a:rPr lang="en-US" sz="2900" dirty="0"/>
              <a:t>Support </a:t>
            </a:r>
          </a:p>
          <a:p>
            <a:pPr marL="0" indent="0"/>
            <a:r>
              <a:rPr lang="en-US" sz="2900" dirty="0" smtClean="0"/>
              <a:t>+ Server </a:t>
            </a:r>
            <a:r>
              <a:rPr lang="en-US" sz="2900" dirty="0"/>
              <a:t>Initiated </a:t>
            </a:r>
            <a:r>
              <a:rPr lang="en-US" sz="2900" dirty="0" smtClean="0"/>
              <a:t>Messages</a:t>
            </a:r>
            <a:r>
              <a:rPr lang="en-US" sz="2900" dirty="0"/>
              <a:t>           	</a:t>
            </a:r>
          </a:p>
          <a:p>
            <a:pPr marL="0" indent="0"/>
            <a:r>
              <a:rPr lang="en-US" sz="2900" dirty="0" smtClean="0"/>
              <a:t>+ Transition </a:t>
            </a:r>
            <a:r>
              <a:rPr lang="en-US" sz="2900" dirty="0"/>
              <a:t>Support       	 </a:t>
            </a:r>
          </a:p>
          <a:p>
            <a:pPr marL="0" indent="0"/>
            <a:r>
              <a:rPr lang="en-US" sz="2900" dirty="0" smtClean="0"/>
              <a:t>+ Peer </a:t>
            </a:r>
            <a:r>
              <a:rPr lang="en-US" sz="2900" dirty="0"/>
              <a:t>Discovery &amp; </a:t>
            </a:r>
            <a:r>
              <a:rPr lang="en-US" sz="2900" dirty="0" smtClean="0"/>
              <a:t>Configuration</a:t>
            </a:r>
          </a:p>
          <a:p>
            <a:pPr marL="0" indent="0"/>
            <a:r>
              <a:rPr lang="en-US" sz="2900" dirty="0" smtClean="0"/>
              <a:t>+ Capability </a:t>
            </a:r>
            <a:r>
              <a:rPr lang="en-US" sz="2900" dirty="0"/>
              <a:t>Negotiation</a:t>
            </a:r>
          </a:p>
          <a:p>
            <a:endParaRPr lang="en-US" dirty="0"/>
          </a:p>
        </p:txBody>
      </p:sp>
    </p:spTree>
    <p:extLst>
      <p:ext uri="{BB962C8B-B14F-4D97-AF65-F5344CB8AC3E}">
        <p14:creationId xmlns:p14="http://schemas.microsoft.com/office/powerpoint/2010/main" val="159633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22960" y="1100628"/>
            <a:ext cx="7520940" cy="3852372"/>
          </a:xfrm>
        </p:spPr>
        <p:txBody>
          <a:bodyPr>
            <a:normAutofit/>
          </a:bodyPr>
          <a:lstStyle/>
          <a:p>
            <a:r>
              <a:rPr lang="en-US" dirty="0"/>
              <a:t>Diameter have 3 </a:t>
            </a:r>
            <a:r>
              <a:rPr lang="en-US" dirty="0" smtClean="0"/>
              <a:t>main components:</a:t>
            </a:r>
          </a:p>
          <a:p>
            <a:pPr marL="457200" indent="-457200">
              <a:buFont typeface="Wingdings" panose="05000000000000000000" pitchFamily="2" charset="2"/>
              <a:buChar char="ü"/>
            </a:pPr>
            <a:r>
              <a:rPr lang="en-US" dirty="0" smtClean="0"/>
              <a:t>Diameter Client.</a:t>
            </a:r>
          </a:p>
          <a:p>
            <a:pPr marL="457200" indent="-457200">
              <a:buFont typeface="Wingdings" panose="05000000000000000000" pitchFamily="2" charset="2"/>
              <a:buChar char="ü"/>
            </a:pPr>
            <a:r>
              <a:rPr lang="en-US" dirty="0" smtClean="0"/>
              <a:t>Diameter Server.</a:t>
            </a:r>
          </a:p>
          <a:p>
            <a:pPr marL="457200" indent="-457200">
              <a:buFont typeface="Wingdings" panose="05000000000000000000" pitchFamily="2" charset="2"/>
              <a:buChar char="ü"/>
            </a:pPr>
            <a:r>
              <a:rPr lang="en-US" dirty="0" smtClean="0"/>
              <a:t>Diameter Agent.</a:t>
            </a:r>
          </a:p>
          <a:p>
            <a:pPr marL="0" indent="0"/>
            <a:r>
              <a:rPr lang="en-US" dirty="0"/>
              <a:t>	</a:t>
            </a:r>
            <a:endParaRPr lang="en-US" dirty="0" smtClean="0"/>
          </a:p>
        </p:txBody>
      </p:sp>
    </p:spTree>
    <p:extLst>
      <p:ext uri="{BB962C8B-B14F-4D97-AF65-F5344CB8AC3E}">
        <p14:creationId xmlns:p14="http://schemas.microsoft.com/office/powerpoint/2010/main" val="194127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22960" y="1100628"/>
            <a:ext cx="7520940" cy="3852372"/>
          </a:xfrm>
        </p:spPr>
        <p:txBody>
          <a:bodyPr>
            <a:normAutofit/>
          </a:bodyPr>
          <a:lstStyle/>
          <a:p>
            <a:r>
              <a:rPr lang="en-US" dirty="0" smtClean="0"/>
              <a:t>Diameter Relay Agent</a:t>
            </a:r>
          </a:p>
          <a:p>
            <a:pPr marL="0" indent="0"/>
            <a:r>
              <a:rPr lang="en-US" dirty="0"/>
              <a:t>	</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144093"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65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22960" y="1100628"/>
            <a:ext cx="7520940" cy="3852372"/>
          </a:xfrm>
        </p:spPr>
        <p:txBody>
          <a:bodyPr>
            <a:normAutofit/>
          </a:bodyPr>
          <a:lstStyle/>
          <a:p>
            <a:r>
              <a:rPr lang="en-US" dirty="0" smtClean="0"/>
              <a:t>Diameter Proxy Agent</a:t>
            </a:r>
          </a:p>
          <a:p>
            <a:pPr marL="0" indent="0"/>
            <a:r>
              <a:rPr lang="en-US" dirty="0"/>
              <a:t>	</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00461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52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38200" y="914399"/>
            <a:ext cx="7620000" cy="4097337"/>
          </a:xfrm>
        </p:spPr>
        <p:txBody>
          <a:bodyPr>
            <a:normAutofit/>
          </a:bodyPr>
          <a:lstStyle/>
          <a:p>
            <a:r>
              <a:rPr lang="en-US" dirty="0" smtClean="0"/>
              <a:t>Diameter Redirect Agent</a:t>
            </a:r>
          </a:p>
          <a:p>
            <a:pPr marL="0" indent="0"/>
            <a:r>
              <a:rPr lang="en-US" dirty="0"/>
              <a:t>	</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6858000"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6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Sip(session initiation protocol)</a:t>
            </a:r>
          </a:p>
        </p:txBody>
      </p:sp>
      <p:sp>
        <p:nvSpPr>
          <p:cNvPr id="3" name="Content Placeholder 2"/>
          <p:cNvSpPr>
            <a:spLocks noGrp="1"/>
          </p:cNvSpPr>
          <p:nvPr>
            <p:ph idx="1"/>
          </p:nvPr>
        </p:nvSpPr>
        <p:spPr/>
        <p:txBody>
          <a:bodyPr/>
          <a:lstStyle/>
          <a:p>
            <a:r>
              <a:rPr lang="en-US" dirty="0" smtClean="0"/>
              <a:t>Provides Services:</a:t>
            </a:r>
          </a:p>
          <a:p>
            <a:pPr marL="457200" indent="-457200">
              <a:buFont typeface="Arial" panose="020B0604020202020204" pitchFamily="34" charset="0"/>
              <a:buChar char="•"/>
            </a:pPr>
            <a:r>
              <a:rPr lang="en-US" dirty="0" smtClean="0"/>
              <a:t>User Location</a:t>
            </a:r>
          </a:p>
          <a:p>
            <a:pPr marL="457200" indent="-457200">
              <a:buFont typeface="Arial" panose="020B0604020202020204" pitchFamily="34" charset="0"/>
              <a:buChar char="•"/>
            </a:pPr>
            <a:r>
              <a:rPr lang="en-US" dirty="0" smtClean="0"/>
              <a:t>Call Setup</a:t>
            </a:r>
          </a:p>
          <a:p>
            <a:pPr marL="457200" indent="-457200">
              <a:buFont typeface="Arial" panose="020B0604020202020204" pitchFamily="34" charset="0"/>
              <a:buChar char="•"/>
            </a:pPr>
            <a:r>
              <a:rPr lang="en-US" dirty="0" smtClean="0"/>
              <a:t>User Availability</a:t>
            </a:r>
          </a:p>
          <a:p>
            <a:pPr marL="457200" indent="-457200">
              <a:buFont typeface="Arial" panose="020B0604020202020204" pitchFamily="34" charset="0"/>
              <a:buChar char="•"/>
            </a:pPr>
            <a:r>
              <a:rPr lang="en-US" dirty="0" smtClean="0"/>
              <a:t>User Capabilities</a:t>
            </a:r>
          </a:p>
          <a:p>
            <a:pPr marL="457200" indent="-457200">
              <a:buFont typeface="Arial" panose="020B0604020202020204" pitchFamily="34" charset="0"/>
              <a:buChar char="•"/>
            </a:pPr>
            <a:r>
              <a:rPr lang="en-US" dirty="0" smtClean="0"/>
              <a:t>Call Handling</a:t>
            </a:r>
          </a:p>
          <a:p>
            <a:endParaRPr lang="en-US" dirty="0" smtClean="0"/>
          </a:p>
          <a:p>
            <a:endParaRPr lang="en-US" dirty="0"/>
          </a:p>
        </p:txBody>
      </p:sp>
    </p:spTree>
    <p:extLst>
      <p:ext uri="{BB962C8B-B14F-4D97-AF65-F5344CB8AC3E}">
        <p14:creationId xmlns:p14="http://schemas.microsoft.com/office/powerpoint/2010/main" val="31882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a:xfrm>
            <a:off x="838200" y="914399"/>
            <a:ext cx="7620000" cy="4097337"/>
          </a:xfrm>
        </p:spPr>
        <p:txBody>
          <a:bodyPr>
            <a:normAutofit/>
          </a:bodyPr>
          <a:lstStyle/>
          <a:p>
            <a:r>
              <a:rPr lang="en-US" dirty="0" smtClean="0"/>
              <a:t>Diameter Translations Agent</a:t>
            </a:r>
          </a:p>
          <a:p>
            <a:pPr marL="0" indent="0"/>
            <a:r>
              <a:rPr lang="en-US" dirty="0"/>
              <a:t>	</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2127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79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DIAMETER OVERVIEW</a:t>
            </a:r>
          </a:p>
        </p:txBody>
      </p:sp>
      <p:sp>
        <p:nvSpPr>
          <p:cNvPr id="3" name="Content Placeholder 2"/>
          <p:cNvSpPr>
            <a:spLocks noGrp="1"/>
          </p:cNvSpPr>
          <p:nvPr>
            <p:ph idx="1"/>
          </p:nvPr>
        </p:nvSpPr>
        <p:spPr/>
        <p:txBody>
          <a:bodyPr/>
          <a:lstStyle/>
          <a:p>
            <a:r>
              <a:rPr lang="en-US" dirty="0" smtClean="0"/>
              <a:t>- Diameter </a:t>
            </a:r>
            <a:r>
              <a:rPr lang="en-US" dirty="0"/>
              <a:t>messages are either requests or answers.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162800" cy="4191000"/>
          </a:xfrm>
          <a:prstGeom prst="rect">
            <a:avLst/>
          </a:prstGeom>
          <a:noFill/>
          <a:ln>
            <a:noFill/>
          </a:ln>
          <a:extLst/>
        </p:spPr>
      </p:pic>
    </p:spTree>
    <p:extLst>
      <p:ext uri="{BB962C8B-B14F-4D97-AF65-F5344CB8AC3E}">
        <p14:creationId xmlns:p14="http://schemas.microsoft.com/office/powerpoint/2010/main" val="239141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OVERVIEW</a:t>
            </a:r>
            <a:endParaRPr lang="en-US" dirty="0"/>
          </a:p>
        </p:txBody>
      </p:sp>
      <p:sp>
        <p:nvSpPr>
          <p:cNvPr id="3" name="Content Placeholder 2"/>
          <p:cNvSpPr>
            <a:spLocks noGrp="1"/>
          </p:cNvSpPr>
          <p:nvPr>
            <p:ph idx="1"/>
          </p:nvPr>
        </p:nvSpPr>
        <p:spPr/>
        <p:txBody>
          <a:bodyPr>
            <a:normAutofit fontScale="92500"/>
          </a:bodyPr>
          <a:lstStyle/>
          <a:p>
            <a:pPr marL="457200" indent="-457200">
              <a:buFont typeface="Wingdings" panose="05000000000000000000" pitchFamily="2" charset="2"/>
              <a:buChar char="ü"/>
            </a:pPr>
            <a:r>
              <a:rPr lang="en-US" dirty="0"/>
              <a:t>Diameter is a peer-to-peer protocol, rather than </a:t>
            </a:r>
            <a:r>
              <a:rPr lang="en-US" dirty="0" smtClean="0"/>
              <a:t>the common </a:t>
            </a:r>
            <a:r>
              <a:rPr lang="en-US" dirty="0"/>
              <a:t>client/server </a:t>
            </a:r>
            <a:r>
              <a:rPr lang="en-US" dirty="0" smtClean="0"/>
              <a:t>protocol.</a:t>
            </a:r>
            <a:endParaRPr lang="en-US" dirty="0"/>
          </a:p>
          <a:p>
            <a:r>
              <a:rPr lang="en-US" dirty="0"/>
              <a:t> </a:t>
            </a:r>
            <a:r>
              <a:rPr lang="en-US" dirty="0" smtClean="0"/>
              <a:t>		- </a:t>
            </a:r>
            <a:r>
              <a:rPr lang="en-US" dirty="0"/>
              <a:t>Diameter client is a functional entity that performs access </a:t>
            </a:r>
            <a:r>
              <a:rPr lang="en-US" dirty="0" smtClean="0"/>
              <a:t>control</a:t>
            </a:r>
          </a:p>
          <a:p>
            <a:r>
              <a:rPr lang="en-US" dirty="0"/>
              <a:t> </a:t>
            </a:r>
            <a:r>
              <a:rPr lang="en-US" dirty="0" smtClean="0"/>
              <a:t>		- </a:t>
            </a:r>
            <a:r>
              <a:rPr lang="en-US" dirty="0"/>
              <a:t>Diameter server is the functional entity that performs authentication and </a:t>
            </a:r>
            <a:r>
              <a:rPr lang="en-US" dirty="0" smtClean="0"/>
              <a:t>authorization.</a:t>
            </a:r>
          </a:p>
          <a:p>
            <a:r>
              <a:rPr lang="en-US" dirty="0"/>
              <a:t>		- </a:t>
            </a:r>
            <a:r>
              <a:rPr lang="en-US" dirty="0" smtClean="0"/>
              <a:t>Both </a:t>
            </a:r>
            <a:r>
              <a:rPr lang="en-US" dirty="0"/>
              <a:t>a Diameter client and a Diameter server can send or receive requests and responses.</a:t>
            </a:r>
          </a:p>
        </p:txBody>
      </p:sp>
    </p:spTree>
    <p:extLst>
      <p:ext uri="{BB962C8B-B14F-4D97-AF65-F5344CB8AC3E}">
        <p14:creationId xmlns:p14="http://schemas.microsoft.com/office/powerpoint/2010/main" val="370472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DIAmeter</a:t>
            </a:r>
            <a:r>
              <a:rPr lang="en-US" dirty="0" smtClean="0"/>
              <a:t> header</a:t>
            </a:r>
            <a:endParaRPr lang="en-US" dirty="0"/>
          </a:p>
        </p:txBody>
      </p:sp>
      <p:pic>
        <p:nvPicPr>
          <p:cNvPr id="4" name="Content Placeholder 3" descr="Image result for diameter heade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096000" cy="3352800"/>
          </a:xfrm>
          <a:prstGeom prst="rect">
            <a:avLst/>
          </a:prstGeom>
          <a:noFill/>
          <a:ln>
            <a:noFill/>
          </a:ln>
        </p:spPr>
      </p:pic>
    </p:spTree>
    <p:extLst>
      <p:ext uri="{BB962C8B-B14F-4D97-AF65-F5344CB8AC3E}">
        <p14:creationId xmlns:p14="http://schemas.microsoft.com/office/powerpoint/2010/main" val="1276391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DIAmeter</a:t>
            </a:r>
            <a:r>
              <a:rPr lang="en-US" dirty="0"/>
              <a:t> header</a:t>
            </a:r>
          </a:p>
        </p:txBody>
      </p:sp>
      <p:sp>
        <p:nvSpPr>
          <p:cNvPr id="3" name="Content Placeholder 2"/>
          <p:cNvSpPr>
            <a:spLocks noGrp="1"/>
          </p:cNvSpPr>
          <p:nvPr>
            <p:ph idx="1"/>
          </p:nvPr>
        </p:nvSpPr>
        <p:spPr/>
        <p:txBody>
          <a:bodyPr>
            <a:normAutofit fontScale="92500"/>
          </a:bodyPr>
          <a:lstStyle/>
          <a:p>
            <a:r>
              <a:rPr lang="en-IN" b="1" dirty="0"/>
              <a:t>Version</a:t>
            </a:r>
            <a:endParaRPr lang="en-US" dirty="0"/>
          </a:p>
          <a:p>
            <a:r>
              <a:rPr lang="en-IN" dirty="0"/>
              <a:t>This Version field MUST be set to 1 to indicate Diameter Version 1. </a:t>
            </a:r>
            <a:endParaRPr lang="en-US" dirty="0"/>
          </a:p>
          <a:p>
            <a:r>
              <a:rPr lang="en-US" dirty="0"/>
              <a:t> </a:t>
            </a:r>
          </a:p>
          <a:p>
            <a:r>
              <a:rPr lang="en-IN" b="1" dirty="0"/>
              <a:t>Message Length</a:t>
            </a:r>
            <a:r>
              <a:rPr lang="en-IN" dirty="0"/>
              <a:t> </a:t>
            </a:r>
            <a:endParaRPr lang="en-US" dirty="0"/>
          </a:p>
          <a:p>
            <a:r>
              <a:rPr lang="en-IN" dirty="0"/>
              <a:t>Contain the length of Message Header + (Data) </a:t>
            </a:r>
            <a:r>
              <a:rPr lang="en-IN" dirty="0" err="1"/>
              <a:t>Avp</a:t>
            </a:r>
            <a:endParaRPr lang="en-US" dirty="0"/>
          </a:p>
          <a:p>
            <a:r>
              <a:rPr lang="en-US" dirty="0"/>
              <a:t> </a:t>
            </a:r>
          </a:p>
          <a:p>
            <a:endParaRPr lang="en-US" dirty="0"/>
          </a:p>
        </p:txBody>
      </p:sp>
    </p:spTree>
    <p:extLst>
      <p:ext uri="{BB962C8B-B14F-4D97-AF65-F5344CB8AC3E}">
        <p14:creationId xmlns:p14="http://schemas.microsoft.com/office/powerpoint/2010/main" val="45024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DIAmeter</a:t>
            </a:r>
            <a:r>
              <a:rPr lang="en-US" dirty="0"/>
              <a:t> header</a:t>
            </a:r>
          </a:p>
        </p:txBody>
      </p:sp>
      <p:sp>
        <p:nvSpPr>
          <p:cNvPr id="3" name="Content Placeholder 2"/>
          <p:cNvSpPr>
            <a:spLocks noGrp="1"/>
          </p:cNvSpPr>
          <p:nvPr>
            <p:ph idx="1"/>
          </p:nvPr>
        </p:nvSpPr>
        <p:spPr/>
        <p:txBody>
          <a:bodyPr/>
          <a:lstStyle/>
          <a:p>
            <a:r>
              <a:rPr lang="en-IN" b="1" dirty="0"/>
              <a:t>Command Flags</a:t>
            </a:r>
            <a:endParaRPr lang="en-US" dirty="0"/>
          </a:p>
          <a:p>
            <a:r>
              <a:rPr lang="en-IN" dirty="0"/>
              <a:t>The Command Flags field is eight bits. </a:t>
            </a: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2" y="2514600"/>
            <a:ext cx="33813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a:xfrm>
            <a:off x="762000" y="3505200"/>
            <a:ext cx="2971800" cy="1295400"/>
          </a:xfrm>
          <a:prstGeom prst="wedgeRoundRectCallout">
            <a:avLst>
              <a:gd name="adj1" fmla="val 29630"/>
              <a:gd name="adj2" fmla="val -96389"/>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Request, if set message is a request, else an answer</a:t>
            </a:r>
            <a:endParaRPr lang="en-US" dirty="0"/>
          </a:p>
        </p:txBody>
      </p:sp>
      <p:sp>
        <p:nvSpPr>
          <p:cNvPr id="9" name="Rounded Rectangular Callout 8"/>
          <p:cNvSpPr/>
          <p:nvPr/>
        </p:nvSpPr>
        <p:spPr>
          <a:xfrm>
            <a:off x="2413000" y="3505200"/>
            <a:ext cx="2971800" cy="1295400"/>
          </a:xfrm>
          <a:prstGeom prst="wedgeRoundRectCallout">
            <a:avLst>
              <a:gd name="adj1" fmla="val -9260"/>
              <a:gd name="adj2" fmla="val -97370"/>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smtClean="0"/>
              <a:t>Proxiable</a:t>
            </a:r>
            <a:r>
              <a:rPr lang="en-US" dirty="0" smtClean="0"/>
              <a:t>, indicates that request is </a:t>
            </a:r>
            <a:r>
              <a:rPr lang="en-US" dirty="0" err="1" smtClean="0"/>
              <a:t>proxiable</a:t>
            </a:r>
            <a:endParaRPr lang="en-US" dirty="0"/>
          </a:p>
        </p:txBody>
      </p:sp>
      <p:sp>
        <p:nvSpPr>
          <p:cNvPr id="10" name="Rounded Rectangular Callout 9"/>
          <p:cNvSpPr/>
          <p:nvPr/>
        </p:nvSpPr>
        <p:spPr>
          <a:xfrm>
            <a:off x="3252787" y="3505200"/>
            <a:ext cx="2971800" cy="1295400"/>
          </a:xfrm>
          <a:prstGeom prst="wedgeRoundRectCallout">
            <a:avLst>
              <a:gd name="adj1" fmla="val -25072"/>
              <a:gd name="adj2" fmla="val -95409"/>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Answer is a protocol error with result code 3xxx</a:t>
            </a:r>
          </a:p>
        </p:txBody>
      </p:sp>
      <p:sp>
        <p:nvSpPr>
          <p:cNvPr id="11" name="Rounded Rectangular Callout 10"/>
          <p:cNvSpPr/>
          <p:nvPr/>
        </p:nvSpPr>
        <p:spPr>
          <a:xfrm>
            <a:off x="3733800" y="3492500"/>
            <a:ext cx="2971800" cy="1295400"/>
          </a:xfrm>
          <a:prstGeom prst="wedgeRoundRectCallout">
            <a:avLst>
              <a:gd name="adj1" fmla="val -25072"/>
              <a:gd name="adj2" fmla="val -95409"/>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Retransmits, indicates on failure on retransmission that this request is a retransmitted messaged</a:t>
            </a:r>
            <a:endParaRPr lang="en-US" dirty="0"/>
          </a:p>
        </p:txBody>
      </p:sp>
      <p:sp>
        <p:nvSpPr>
          <p:cNvPr id="12" name="Rounded Rectangular Callout 11"/>
          <p:cNvSpPr/>
          <p:nvPr/>
        </p:nvSpPr>
        <p:spPr>
          <a:xfrm>
            <a:off x="4343400" y="3492500"/>
            <a:ext cx="2971800" cy="1295400"/>
          </a:xfrm>
          <a:prstGeom prst="wedgeRoundRectCallout">
            <a:avLst>
              <a:gd name="adj1" fmla="val -25072"/>
              <a:gd name="adj2" fmla="val -95409"/>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Reserved must be 0</a:t>
            </a:r>
            <a:endParaRPr lang="en-US" dirty="0"/>
          </a:p>
        </p:txBody>
      </p:sp>
    </p:spTree>
    <p:extLst>
      <p:ext uri="{BB962C8B-B14F-4D97-AF65-F5344CB8AC3E}">
        <p14:creationId xmlns:p14="http://schemas.microsoft.com/office/powerpoint/2010/main" val="11102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 AVP</a:t>
            </a:r>
            <a:endParaRPr lang="en-US" dirty="0"/>
          </a:p>
        </p:txBody>
      </p:sp>
      <p:sp>
        <p:nvSpPr>
          <p:cNvPr id="3" name="Content Placeholder 2"/>
          <p:cNvSpPr>
            <a:spLocks noGrp="1"/>
          </p:cNvSpPr>
          <p:nvPr>
            <p:ph idx="1"/>
          </p:nvPr>
        </p:nvSpPr>
        <p:spPr/>
        <p:txBody>
          <a:bodyPr/>
          <a:lstStyle/>
          <a:p>
            <a:pPr marL="457200" indent="-457200">
              <a:buFontTx/>
              <a:buChar char="-"/>
            </a:pPr>
            <a:r>
              <a:rPr lang="en-US" dirty="0" smtClean="0"/>
              <a:t>AVP: </a:t>
            </a:r>
            <a:r>
              <a:rPr lang="en-US" dirty="0" err="1" smtClean="0"/>
              <a:t>Atrribute</a:t>
            </a:r>
            <a:r>
              <a:rPr lang="en-US" dirty="0" smtClean="0"/>
              <a:t> Value Pair</a:t>
            </a:r>
          </a:p>
          <a:p>
            <a:pPr marL="457200" indent="-457200">
              <a:buFontTx/>
              <a:buChar char="-"/>
            </a:pPr>
            <a:r>
              <a:rPr lang="en-US" dirty="0" smtClean="0"/>
              <a:t>AVP contains AVP Header and AVP Data</a:t>
            </a:r>
            <a:endParaRPr lang="en-US" dirty="0"/>
          </a:p>
        </p:txBody>
      </p:sp>
    </p:spTree>
    <p:extLst>
      <p:ext uri="{BB962C8B-B14F-4D97-AF65-F5344CB8AC3E}">
        <p14:creationId xmlns:p14="http://schemas.microsoft.com/office/powerpoint/2010/main" val="233809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3360"/>
            <a:ext cx="7520940" cy="548640"/>
          </a:xfrm>
        </p:spPr>
        <p:txBody>
          <a:bodyPr/>
          <a:lstStyle/>
          <a:p>
            <a:pPr algn="ctr"/>
            <a:r>
              <a:rPr lang="en-US" dirty="0" smtClean="0"/>
              <a:t>SECURITY in DIAMETER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521575" cy="353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14400" y="4419600"/>
            <a:ext cx="7696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965200" rtl="0" fontAlgn="base">
              <a:spcBef>
                <a:spcPct val="0"/>
              </a:spcBef>
              <a:spcAft>
                <a:spcPct val="0"/>
              </a:spcAft>
              <a:defRPr kern="1200">
                <a:solidFill>
                  <a:schemeClr val="lt1"/>
                </a:solidFill>
                <a:latin typeface="+mn-lt"/>
                <a:ea typeface="+mn-ea"/>
                <a:cs typeface="+mn-cs"/>
              </a:defRPr>
            </a:lvl1pPr>
            <a:lvl2pPr marL="482600" indent="-25400" algn="l" defTabSz="965200" rtl="0" fontAlgn="base">
              <a:spcBef>
                <a:spcPct val="0"/>
              </a:spcBef>
              <a:spcAft>
                <a:spcPct val="0"/>
              </a:spcAft>
              <a:defRPr kern="1200">
                <a:solidFill>
                  <a:schemeClr val="lt1"/>
                </a:solidFill>
                <a:latin typeface="+mn-lt"/>
                <a:ea typeface="+mn-ea"/>
                <a:cs typeface="+mn-cs"/>
              </a:defRPr>
            </a:lvl2pPr>
            <a:lvl3pPr marL="965200" indent="-50800" algn="l" defTabSz="965200" rtl="0" fontAlgn="base">
              <a:spcBef>
                <a:spcPct val="0"/>
              </a:spcBef>
              <a:spcAft>
                <a:spcPct val="0"/>
              </a:spcAft>
              <a:defRPr kern="1200">
                <a:solidFill>
                  <a:schemeClr val="lt1"/>
                </a:solidFill>
                <a:latin typeface="+mn-lt"/>
                <a:ea typeface="+mn-ea"/>
                <a:cs typeface="+mn-cs"/>
              </a:defRPr>
            </a:lvl3pPr>
            <a:lvl4pPr marL="1449388" indent="-77788" algn="l" defTabSz="965200" rtl="0" fontAlgn="base">
              <a:spcBef>
                <a:spcPct val="0"/>
              </a:spcBef>
              <a:spcAft>
                <a:spcPct val="0"/>
              </a:spcAft>
              <a:defRPr kern="1200">
                <a:solidFill>
                  <a:schemeClr val="lt1"/>
                </a:solidFill>
                <a:latin typeface="+mn-lt"/>
                <a:ea typeface="+mn-ea"/>
                <a:cs typeface="+mn-cs"/>
              </a:defRPr>
            </a:lvl4pPr>
            <a:lvl5pPr marL="1931988" indent="-103188" algn="l" defTabSz="965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66476" fontAlgn="auto">
              <a:spcBef>
                <a:spcPts val="0"/>
              </a:spcBef>
              <a:spcAft>
                <a:spcPts val="0"/>
              </a:spcAft>
              <a:defRPr/>
            </a:pPr>
            <a:r>
              <a:rPr lang="en-US" sz="3600" b="1" dirty="0" err="1"/>
              <a:t>IPSec</a:t>
            </a:r>
            <a:r>
              <a:rPr lang="en-US" sz="3600" b="1" dirty="0"/>
              <a:t>, TLS, PAP, CHAP</a:t>
            </a:r>
          </a:p>
        </p:txBody>
      </p:sp>
    </p:spTree>
    <p:extLst>
      <p:ext uri="{BB962C8B-B14F-4D97-AF65-F5344CB8AC3E}">
        <p14:creationId xmlns:p14="http://schemas.microsoft.com/office/powerpoint/2010/main" val="33102866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meter message flow.png"/>
          <p:cNvPicPr>
            <a:picLocks noGrp="1" noChangeAspect="1" noChangeArrowheads="1"/>
          </p:cNvPicPr>
          <p:nvPr>
            <p:ph idx="1"/>
          </p:nvPr>
        </p:nvPicPr>
        <p:blipFill>
          <a:blip r:embed="rId2"/>
          <a:srcRect/>
          <a:stretch>
            <a:fillRect/>
          </a:stretch>
        </p:blipFill>
        <p:spPr bwMode="auto">
          <a:xfrm>
            <a:off x="2971800" y="1066800"/>
            <a:ext cx="3148073" cy="5224462"/>
          </a:xfrm>
          <a:prstGeom prst="rect">
            <a:avLst/>
          </a:prstGeom>
          <a:noFill/>
          <a:ln w="9525">
            <a:noFill/>
            <a:miter lim="800000"/>
            <a:headEnd/>
            <a:tailEnd/>
          </a:ln>
        </p:spPr>
      </p:pic>
      <p:sp>
        <p:nvSpPr>
          <p:cNvPr id="4" name="Title 3"/>
          <p:cNvSpPr>
            <a:spLocks noGrp="1"/>
          </p:cNvSpPr>
          <p:nvPr>
            <p:ph type="title"/>
          </p:nvPr>
        </p:nvSpPr>
        <p:spPr/>
        <p:txBody>
          <a:bodyPr/>
          <a:lstStyle/>
          <a:p>
            <a:pPr algn="ctr"/>
            <a:r>
              <a:rPr lang="en-US" dirty="0" smtClean="0"/>
              <a:t>Connection in diameter</a:t>
            </a:r>
            <a:endParaRPr lang="en-US" dirty="0"/>
          </a:p>
        </p:txBody>
      </p:sp>
    </p:spTree>
    <p:extLst>
      <p:ext uri="{BB962C8B-B14F-4D97-AF65-F5344CB8AC3E}">
        <p14:creationId xmlns:p14="http://schemas.microsoft.com/office/powerpoint/2010/main" val="453857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AAA in diameter</a:t>
            </a:r>
            <a:endParaRPr lang="en-US" dirty="0"/>
          </a:p>
        </p:txBody>
      </p:sp>
      <p:sp>
        <p:nvSpPr>
          <p:cNvPr id="2" name="Content Placeholder 1"/>
          <p:cNvSpPr>
            <a:spLocks noGrp="1"/>
          </p:cNvSpPr>
          <p:nvPr>
            <p:ph idx="1"/>
          </p:nvPr>
        </p:nvSpPr>
        <p:spPr>
          <a:xfrm>
            <a:off x="822960" y="1100629"/>
            <a:ext cx="7330440" cy="2023572"/>
          </a:xfrm>
        </p:spPr>
        <p:txBody>
          <a:bodyPr/>
          <a:lstStyle/>
          <a:p>
            <a:pPr marL="457200" indent="-457200">
              <a:buFontTx/>
              <a:buChar char="-"/>
            </a:pPr>
            <a:r>
              <a:rPr lang="en-US" dirty="0" err="1" smtClean="0"/>
              <a:t>Tart_record</a:t>
            </a:r>
            <a:endParaRPr lang="en-US" dirty="0" smtClean="0"/>
          </a:p>
          <a:p>
            <a:pPr marL="457200" indent="-457200">
              <a:buFontTx/>
              <a:buChar char="-"/>
            </a:pPr>
            <a:r>
              <a:rPr lang="en-US" dirty="0" err="1" smtClean="0"/>
              <a:t>Interim_record</a:t>
            </a:r>
            <a:endParaRPr lang="en-US" dirty="0" smtClean="0"/>
          </a:p>
          <a:p>
            <a:pPr marL="457200" indent="-457200">
              <a:buFontTx/>
              <a:buChar char="-"/>
            </a:pPr>
            <a:r>
              <a:rPr lang="en-US" dirty="0" err="1" smtClean="0"/>
              <a:t>Stop_record</a:t>
            </a:r>
            <a:endParaRPr lang="en-US" dirty="0"/>
          </a:p>
        </p:txBody>
      </p:sp>
    </p:spTree>
    <p:extLst>
      <p:ext uri="{BB962C8B-B14F-4D97-AF65-F5344CB8AC3E}">
        <p14:creationId xmlns:p14="http://schemas.microsoft.com/office/powerpoint/2010/main" val="24155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Sip (</a:t>
            </a:r>
            <a:r>
              <a:rPr lang="en-US" dirty="0"/>
              <a:t>session initiation protocol)</a:t>
            </a:r>
          </a:p>
        </p:txBody>
      </p:sp>
      <p:sp>
        <p:nvSpPr>
          <p:cNvPr id="3" name="Content Placeholder 2"/>
          <p:cNvSpPr>
            <a:spLocks noGrp="1"/>
          </p:cNvSpPr>
          <p:nvPr>
            <p:ph idx="1"/>
          </p:nvPr>
        </p:nvSpPr>
        <p:spPr>
          <a:xfrm>
            <a:off x="822960" y="1100628"/>
            <a:ext cx="7520940" cy="4157172"/>
          </a:xfrm>
        </p:spPr>
        <p:txBody>
          <a:bodyPr>
            <a:normAutofit fontScale="85000" lnSpcReduction="20000"/>
          </a:bodyPr>
          <a:lstStyle/>
          <a:p>
            <a:r>
              <a:rPr lang="en-US" dirty="0"/>
              <a:t>SIP works in conjunction with several other </a:t>
            </a:r>
            <a:r>
              <a:rPr lang="en-US" dirty="0" smtClean="0"/>
              <a:t>protocols:</a:t>
            </a:r>
          </a:p>
          <a:p>
            <a:pPr marL="457200" indent="-457200" algn="just">
              <a:buFont typeface="Arial" panose="020B0604020202020204" pitchFamily="34" charset="0"/>
              <a:buChar char="•"/>
            </a:pPr>
            <a:r>
              <a:rPr lang="vi-VN" dirty="0" smtClean="0"/>
              <a:t>RSVP</a:t>
            </a:r>
            <a:r>
              <a:rPr lang="en-US" dirty="0" smtClean="0"/>
              <a:t>	</a:t>
            </a:r>
            <a:r>
              <a:rPr lang="vi-VN" dirty="0" smtClean="0"/>
              <a:t>(Resource Reservation Protocol)</a:t>
            </a:r>
            <a:endParaRPr lang="en-US" dirty="0" smtClean="0"/>
          </a:p>
          <a:p>
            <a:pPr marL="457200" indent="-457200" algn="just">
              <a:buFont typeface="Arial" panose="020B0604020202020204" pitchFamily="34" charset="0"/>
              <a:buChar char="•"/>
            </a:pPr>
            <a:r>
              <a:rPr lang="vi-VN" dirty="0" smtClean="0"/>
              <a:t>RTP </a:t>
            </a:r>
            <a:r>
              <a:rPr lang="en-US" dirty="0" smtClean="0"/>
              <a:t>	</a:t>
            </a:r>
            <a:r>
              <a:rPr lang="vi-VN" dirty="0" smtClean="0"/>
              <a:t>(</a:t>
            </a:r>
            <a:r>
              <a:rPr lang="vi-VN" dirty="0"/>
              <a:t>Real-time transport Protocol</a:t>
            </a:r>
            <a:r>
              <a:rPr lang="vi-VN" dirty="0" smtClean="0"/>
              <a:t>)</a:t>
            </a:r>
            <a:endParaRPr lang="en-US" dirty="0" smtClean="0"/>
          </a:p>
          <a:p>
            <a:pPr marL="457200" indent="-457200" algn="just">
              <a:buFont typeface="Arial" panose="020B0604020202020204" pitchFamily="34" charset="0"/>
              <a:buChar char="•"/>
            </a:pPr>
            <a:r>
              <a:rPr lang="vi-VN" dirty="0" smtClean="0"/>
              <a:t>RTSP </a:t>
            </a:r>
            <a:r>
              <a:rPr lang="en-US" dirty="0" smtClean="0"/>
              <a:t>	</a:t>
            </a:r>
            <a:r>
              <a:rPr lang="vi-VN" dirty="0" smtClean="0"/>
              <a:t>(</a:t>
            </a:r>
            <a:r>
              <a:rPr lang="vi-VN" dirty="0"/>
              <a:t>Real Time Streaming Protocol</a:t>
            </a:r>
            <a:r>
              <a:rPr lang="vi-VN" dirty="0" smtClean="0"/>
              <a:t>)</a:t>
            </a:r>
            <a:endParaRPr lang="en-US" dirty="0" smtClean="0"/>
          </a:p>
          <a:p>
            <a:pPr marL="457200" indent="-457200" algn="just">
              <a:buFont typeface="Arial" panose="020B0604020202020204" pitchFamily="34" charset="0"/>
              <a:buChar char="•"/>
            </a:pPr>
            <a:r>
              <a:rPr lang="vi-VN" dirty="0" smtClean="0"/>
              <a:t>SAP</a:t>
            </a:r>
            <a:r>
              <a:rPr lang="en-US" dirty="0" smtClean="0"/>
              <a:t>		</a:t>
            </a:r>
            <a:r>
              <a:rPr lang="vi-VN" dirty="0" smtClean="0"/>
              <a:t>(</a:t>
            </a:r>
            <a:r>
              <a:rPr lang="vi-VN" dirty="0"/>
              <a:t>Session Advertisement Protocol) </a:t>
            </a:r>
            <a:endParaRPr lang="en-US" dirty="0"/>
          </a:p>
          <a:p>
            <a:pPr marL="457200" indent="-457200" algn="just">
              <a:buFont typeface="Arial" panose="020B0604020202020204" pitchFamily="34" charset="0"/>
              <a:buChar char="•"/>
            </a:pPr>
            <a:r>
              <a:rPr lang="vi-VN" dirty="0"/>
              <a:t>SDP </a:t>
            </a:r>
            <a:r>
              <a:rPr lang="en-US" dirty="0" smtClean="0"/>
              <a:t>	</a:t>
            </a:r>
            <a:r>
              <a:rPr lang="vi-VN" dirty="0" smtClean="0"/>
              <a:t>(</a:t>
            </a:r>
            <a:r>
              <a:rPr lang="vi-VN" dirty="0"/>
              <a:t>Session Description Protocol</a:t>
            </a:r>
            <a:r>
              <a:rPr lang="vi-VN" dirty="0" smtClean="0"/>
              <a:t>)</a:t>
            </a:r>
            <a:endParaRPr lang="en-US" dirty="0"/>
          </a:p>
          <a:p>
            <a:pPr marL="457200" indent="-457200" algn="just">
              <a:buFont typeface="Arial" panose="020B0604020202020204" pitchFamily="34" charset="0"/>
              <a:buChar char="•"/>
            </a:pPr>
            <a:r>
              <a:rPr lang="vi-VN" dirty="0"/>
              <a:t>MIME </a:t>
            </a:r>
            <a:r>
              <a:rPr lang="en-US" dirty="0" smtClean="0"/>
              <a:t>	</a:t>
            </a:r>
            <a:r>
              <a:rPr lang="vi-VN" dirty="0" smtClean="0"/>
              <a:t>(</a:t>
            </a:r>
            <a:r>
              <a:rPr lang="vi-VN" dirty="0"/>
              <a:t>Multipurpose Internet Mail </a:t>
            </a:r>
            <a:r>
              <a:rPr lang="vi-VN" dirty="0" smtClean="0"/>
              <a:t>Extension) </a:t>
            </a:r>
            <a:endParaRPr lang="en-US" dirty="0"/>
          </a:p>
          <a:p>
            <a:pPr marL="457200" indent="-457200" algn="just">
              <a:buFont typeface="Arial" panose="020B0604020202020204" pitchFamily="34" charset="0"/>
              <a:buChar char="•"/>
            </a:pPr>
            <a:r>
              <a:rPr lang="vi-VN" dirty="0"/>
              <a:t>HTTP </a:t>
            </a:r>
            <a:r>
              <a:rPr lang="en-US" dirty="0" smtClean="0"/>
              <a:t>	</a:t>
            </a:r>
            <a:r>
              <a:rPr lang="vi-VN" dirty="0" smtClean="0"/>
              <a:t>(</a:t>
            </a:r>
            <a:r>
              <a:rPr lang="vi-VN" dirty="0"/>
              <a:t>Hypertext Transfer Protocol</a:t>
            </a:r>
            <a:r>
              <a:rPr lang="vi-VN" dirty="0" smtClean="0"/>
              <a:t>)</a:t>
            </a:r>
            <a:endParaRPr lang="en-US" dirty="0" smtClean="0"/>
          </a:p>
          <a:p>
            <a:pPr marL="457200" indent="-457200" algn="just">
              <a:buFont typeface="Arial" panose="020B0604020202020204" pitchFamily="34" charset="0"/>
              <a:buChar char="•"/>
            </a:pPr>
            <a:r>
              <a:rPr lang="vi-VN" dirty="0" smtClean="0"/>
              <a:t>COPS </a:t>
            </a:r>
            <a:r>
              <a:rPr lang="en-US" dirty="0" smtClean="0"/>
              <a:t>	</a:t>
            </a:r>
            <a:r>
              <a:rPr lang="vi-VN" dirty="0" smtClean="0"/>
              <a:t>(</a:t>
            </a:r>
            <a:r>
              <a:rPr lang="vi-VN" dirty="0"/>
              <a:t>Common Open Policy </a:t>
            </a:r>
            <a:r>
              <a:rPr lang="vi-VN" dirty="0" smtClean="0"/>
              <a:t>Service)</a:t>
            </a:r>
            <a:endParaRPr lang="en-US" dirty="0" smtClean="0"/>
          </a:p>
          <a:p>
            <a:pPr marL="457200" indent="-457200" algn="just">
              <a:buFont typeface="Arial" panose="020B0604020202020204" pitchFamily="34" charset="0"/>
              <a:buChar char="•"/>
            </a:pPr>
            <a:r>
              <a:rPr lang="vi-VN" dirty="0" smtClean="0"/>
              <a:t>OSP </a:t>
            </a:r>
            <a:r>
              <a:rPr lang="en-US" dirty="0" smtClean="0"/>
              <a:t>	</a:t>
            </a:r>
            <a:r>
              <a:rPr lang="vi-VN" dirty="0" smtClean="0"/>
              <a:t>(</a:t>
            </a:r>
            <a:r>
              <a:rPr lang="vi-VN" dirty="0"/>
              <a:t>Open Settlement Protocol) </a:t>
            </a:r>
            <a:endParaRPr lang="en-US" dirty="0"/>
          </a:p>
        </p:txBody>
      </p:sp>
    </p:spTree>
    <p:extLst>
      <p:ext uri="{BB962C8B-B14F-4D97-AF65-F5344CB8AC3E}">
        <p14:creationId xmlns:p14="http://schemas.microsoft.com/office/powerpoint/2010/main" val="1027742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457200"/>
            <a:ext cx="7520940" cy="548640"/>
          </a:xfrm>
        </p:spPr>
        <p:txBody>
          <a:bodyPr/>
          <a:lstStyle/>
          <a:p>
            <a:r>
              <a:rPr lang="en-US" dirty="0" smtClean="0"/>
              <a:t>H.248 / </a:t>
            </a:r>
            <a:r>
              <a:rPr lang="en-US" dirty="0" err="1" smtClean="0"/>
              <a:t>megaco</a:t>
            </a:r>
            <a:endParaRPr lang="en-US" dirty="0"/>
          </a:p>
        </p:txBody>
      </p:sp>
      <p:sp>
        <p:nvSpPr>
          <p:cNvPr id="5" name="Rectangle 4"/>
          <p:cNvSpPr/>
          <p:nvPr/>
        </p:nvSpPr>
        <p:spPr>
          <a:xfrm>
            <a:off x="609601" y="1219200"/>
            <a:ext cx="7086600" cy="3046988"/>
          </a:xfrm>
          <a:prstGeom prst="rect">
            <a:avLst/>
          </a:prstGeom>
        </p:spPr>
        <p:txBody>
          <a:bodyPr wrap="square">
            <a:spAutoFit/>
          </a:bodyPr>
          <a:lstStyle/>
          <a:p>
            <a:pPr marL="342900" indent="-342900">
              <a:buFont typeface="Wingdings" panose="05000000000000000000" pitchFamily="2" charset="2"/>
              <a:buChar char="ü"/>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H.248/MEGACO </a:t>
            </a:r>
            <a:r>
              <a:rPr lang="en-US" sz="3200" dirty="0">
                <a:latin typeface="Times New Roman" panose="02020603050405020304" pitchFamily="18" charset="0"/>
                <a:ea typeface="Calibri" panose="020F0502020204030204" pitchFamily="34" charset="0"/>
                <a:cs typeface="Times New Roman" panose="02020603050405020304" pitchFamily="18" charset="0"/>
              </a:rPr>
              <a:t>is a Gateway Control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Protocol.</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It implementation of the media gateway control protocol architecture for providing telecommunication services across a converged </a:t>
            </a:r>
            <a:r>
              <a:rPr lang="en-US" sz="3200" dirty="0" smtClean="0">
                <a:latin typeface="Times New Roman" panose="02020603050405020304" pitchFamily="18" charset="0"/>
                <a:cs typeface="Times New Roman" panose="02020603050405020304" pitchFamily="18" charset="0"/>
              </a:rPr>
              <a:t>internetwork</a:t>
            </a:r>
            <a:r>
              <a:rPr lang="en-US" sz="24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28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khanh.vd.nguyen\Desktop\IMS\Converged_Network_Architectur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143000"/>
            <a:ext cx="5943600" cy="3257550"/>
          </a:xfrm>
          <a:prstGeom prst="rect">
            <a:avLst/>
          </a:prstGeom>
          <a:noFill/>
          <a:ln>
            <a:noFill/>
          </a:ln>
        </p:spPr>
      </p:pic>
      <p:sp>
        <p:nvSpPr>
          <p:cNvPr id="5" name="Title 1"/>
          <p:cNvSpPr>
            <a:spLocks noGrp="1"/>
          </p:cNvSpPr>
          <p:nvPr>
            <p:ph type="title"/>
          </p:nvPr>
        </p:nvSpPr>
        <p:spPr>
          <a:xfrm>
            <a:off x="609600" y="457200"/>
            <a:ext cx="7520940" cy="548640"/>
          </a:xfrm>
        </p:spPr>
        <p:txBody>
          <a:bodyPr/>
          <a:lstStyle/>
          <a:p>
            <a:r>
              <a:rPr lang="en-US" dirty="0" smtClean="0"/>
              <a:t>H.248 / </a:t>
            </a:r>
            <a:r>
              <a:rPr lang="en-US" dirty="0" err="1" smtClean="0"/>
              <a:t>megaco</a:t>
            </a:r>
            <a:endParaRPr lang="en-US" dirty="0"/>
          </a:p>
        </p:txBody>
      </p:sp>
      <p:sp>
        <p:nvSpPr>
          <p:cNvPr id="7" name="TextBox 6"/>
          <p:cNvSpPr txBox="1"/>
          <p:nvPr/>
        </p:nvSpPr>
        <p:spPr>
          <a:xfrm>
            <a:off x="2616993" y="4537710"/>
            <a:ext cx="3506153" cy="369332"/>
          </a:xfrm>
          <a:prstGeom prst="rect">
            <a:avLst/>
          </a:prstGeom>
          <a:noFill/>
        </p:spPr>
        <p:txBody>
          <a:bodyPr wrap="none" rtlCol="0">
            <a:spAutoFit/>
          </a:bodyPr>
          <a:lstStyle/>
          <a:p>
            <a:r>
              <a:rPr lang="en-US" i="1" dirty="0" smtClean="0">
                <a:solidFill>
                  <a:srgbClr val="FF0000"/>
                </a:solidFill>
              </a:rPr>
              <a:t>Converged Network Architecture</a:t>
            </a:r>
            <a:endParaRPr lang="en-US" i="1" dirty="0">
              <a:solidFill>
                <a:srgbClr val="FF0000"/>
              </a:solidFill>
            </a:endParaRPr>
          </a:p>
        </p:txBody>
      </p:sp>
    </p:spTree>
    <p:extLst>
      <p:ext uri="{BB962C8B-B14F-4D97-AF65-F5344CB8AC3E}">
        <p14:creationId xmlns:p14="http://schemas.microsoft.com/office/powerpoint/2010/main" val="2814940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28600"/>
            <a:ext cx="7520940" cy="548640"/>
          </a:xfrm>
        </p:spPr>
        <p:txBody>
          <a:bodyPr/>
          <a:lstStyle/>
          <a:p>
            <a:r>
              <a:rPr lang="en-US" dirty="0" smtClean="0"/>
              <a:t>H.248 / </a:t>
            </a:r>
            <a:r>
              <a:rPr lang="en-US" dirty="0" err="1" smtClean="0"/>
              <a:t>megaco</a:t>
            </a:r>
            <a:endParaRPr lang="en-US" dirty="0"/>
          </a:p>
        </p:txBody>
      </p:sp>
      <p:pic>
        <p:nvPicPr>
          <p:cNvPr id="5" name="Picture 4" descr="C:\Users\khanh.vd.nguyen\Desktop\IMS\Converged_Network_Architectur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990600"/>
            <a:ext cx="4648200" cy="3810000"/>
          </a:xfrm>
          <a:prstGeom prst="rect">
            <a:avLst/>
          </a:prstGeom>
          <a:noFill/>
          <a:ln>
            <a:noFill/>
          </a:ln>
        </p:spPr>
      </p:pic>
      <p:sp>
        <p:nvSpPr>
          <p:cNvPr id="6" name="Rectangle 5"/>
          <p:cNvSpPr/>
          <p:nvPr/>
        </p:nvSpPr>
        <p:spPr>
          <a:xfrm>
            <a:off x="152400" y="1217235"/>
            <a:ext cx="4343400" cy="3354765"/>
          </a:xfrm>
          <a:prstGeom prst="rect">
            <a:avLst/>
          </a:prstGeom>
        </p:spPr>
        <p:txBody>
          <a:bodyPr wrap="square">
            <a:spAutoFit/>
          </a:bodyPr>
          <a:lstStyle/>
          <a:p>
            <a:pPr indent="457200" fontAlgn="base">
              <a:spcBef>
                <a:spcPts val="600"/>
              </a:spcBef>
              <a:spcAft>
                <a:spcPts val="600"/>
              </a:spcAft>
            </a:pPr>
            <a:r>
              <a:rPr lang="en-US" sz="2400" dirty="0">
                <a:latin typeface="Times New Roman" panose="02020603050405020304" pitchFamily="18" charset="0"/>
                <a:ea typeface="Times New Roman" panose="02020603050405020304" pitchFamily="18" charset="0"/>
              </a:rPr>
              <a:t>This architecture is composed of:</a:t>
            </a:r>
            <a:endParaRPr lang="en-US" sz="2000" dirty="0">
              <a:latin typeface="Times New Roman" panose="02020603050405020304" pitchFamily="18" charset="0"/>
              <a:ea typeface="Times New Roman" panose="02020603050405020304" pitchFamily="18" charset="0"/>
            </a:endParaRPr>
          </a:p>
          <a:p>
            <a:pPr marL="342900" marR="0" lvl="0" indent="-342900" algn="just" fontAlgn="base">
              <a:spcBef>
                <a:spcPts val="600"/>
              </a:spcBef>
              <a:spcAft>
                <a:spcPts val="600"/>
              </a:spcAft>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media gateway controller (MGC) and the media gateways (MGs).</a:t>
            </a:r>
            <a:endParaRPr lang="en-US" sz="2000" dirty="0">
              <a:latin typeface="Times New Roman" panose="02020603050405020304" pitchFamily="18" charset="0"/>
              <a:ea typeface="Times New Roman" panose="02020603050405020304" pitchFamily="18" charset="0"/>
            </a:endParaRPr>
          </a:p>
          <a:p>
            <a:pPr marL="342900" marR="0" lvl="0" indent="-342900" algn="just" fontAlgn="base">
              <a:spcBef>
                <a:spcPts val="600"/>
              </a:spcBef>
              <a:spcAft>
                <a:spcPts val="600"/>
              </a:spcAft>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Call control functionality is distributed between an MGC </a:t>
            </a:r>
            <a:r>
              <a:rPr lang="en-US" sz="2400" dirty="0" smtClean="0">
                <a:latin typeface="Times New Roman" panose="02020603050405020304" pitchFamily="18" charset="0"/>
                <a:ea typeface="Times New Roman" panose="02020603050405020304" pitchFamily="18" charset="0"/>
              </a:rPr>
              <a:t>and </a:t>
            </a:r>
            <a:r>
              <a:rPr lang="en-US" sz="2400" dirty="0">
                <a:latin typeface="Times New Roman" panose="02020603050405020304" pitchFamily="18" charset="0"/>
                <a:ea typeface="Times New Roman" panose="02020603050405020304" pitchFamily="18" charset="0"/>
              </a:rPr>
              <a:t>an </a:t>
            </a:r>
            <a:r>
              <a:rPr lang="en-US" sz="2400" dirty="0" smtClean="0">
                <a:latin typeface="Times New Roman" panose="02020603050405020304" pitchFamily="18" charset="0"/>
                <a:ea typeface="Times New Roman" panose="02020603050405020304" pitchFamily="18" charset="0"/>
              </a:rPr>
              <a:t>MG</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981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28600"/>
            <a:ext cx="7520940" cy="548640"/>
          </a:xfrm>
        </p:spPr>
        <p:txBody>
          <a:bodyPr/>
          <a:lstStyle/>
          <a:p>
            <a:r>
              <a:rPr lang="en-US" dirty="0" smtClean="0"/>
              <a:t>H.248 / </a:t>
            </a:r>
            <a:r>
              <a:rPr lang="en-US" dirty="0" err="1" smtClean="0"/>
              <a:t>megaco</a:t>
            </a:r>
            <a:endParaRPr lang="en-US" dirty="0"/>
          </a:p>
        </p:txBody>
      </p:sp>
      <p:sp>
        <p:nvSpPr>
          <p:cNvPr id="5" name="Rectangle 4"/>
          <p:cNvSpPr/>
          <p:nvPr/>
        </p:nvSpPr>
        <p:spPr>
          <a:xfrm>
            <a:off x="609600" y="1143000"/>
            <a:ext cx="8305800" cy="2246769"/>
          </a:xfrm>
          <a:prstGeom prst="rect">
            <a:avLst/>
          </a:prstGeom>
        </p:spPr>
        <p:txBody>
          <a:bodyPr wrap="square">
            <a:spAutoFit/>
          </a:bodyPr>
          <a:lstStyle/>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H.248/</a:t>
            </a:r>
            <a:r>
              <a:rPr lang="en-US" sz="2800" dirty="0" err="1">
                <a:latin typeface="Times New Roman" panose="02020603050405020304" pitchFamily="18" charset="0"/>
                <a:cs typeface="Times New Roman" panose="02020603050405020304" pitchFamily="18" charset="0"/>
              </a:rPr>
              <a:t>Megaco</a:t>
            </a:r>
            <a:r>
              <a:rPr lang="en-US" sz="2800" dirty="0">
                <a:latin typeface="Times New Roman" panose="02020603050405020304" pitchFamily="18" charset="0"/>
                <a:cs typeface="Times New Roman" panose="02020603050405020304" pitchFamily="18" charset="0"/>
              </a:rPr>
              <a:t> don’t describe the establishment of </a:t>
            </a:r>
            <a:r>
              <a:rPr lang="en-US" sz="2800" dirty="0" smtClean="0">
                <a:latin typeface="Times New Roman" panose="02020603050405020304" pitchFamily="18" charset="0"/>
                <a:cs typeface="Times New Roman" panose="02020603050405020304" pitchFamily="18" charset="0"/>
              </a:rPr>
              <a:t>calls.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H.248/</a:t>
            </a:r>
            <a:r>
              <a:rPr lang="en-US" sz="2800" dirty="0" err="1" smtClean="0">
                <a:latin typeface="Times New Roman" panose="02020603050405020304" pitchFamily="18" charset="0"/>
                <a:cs typeface="Times New Roman" panose="02020603050405020304" pitchFamily="18" charset="0"/>
              </a:rPr>
              <a:t>Megaco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used for communication </a:t>
            </a:r>
            <a:r>
              <a:rPr lang="en-US" sz="2800" dirty="0" smtClean="0">
                <a:latin typeface="Times New Roman" panose="02020603050405020304" pitchFamily="18" charset="0"/>
                <a:cs typeface="Times New Roman" panose="02020603050405020304" pitchFamily="18" charset="0"/>
              </a:rPr>
              <a:t>downward</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architecture requires other protocols for communication between multiple MGCs.</a:t>
            </a:r>
          </a:p>
        </p:txBody>
      </p:sp>
    </p:spTree>
    <p:extLst>
      <p:ext uri="{BB962C8B-B14F-4D97-AF65-F5344CB8AC3E}">
        <p14:creationId xmlns:p14="http://schemas.microsoft.com/office/powerpoint/2010/main" val="25225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28600"/>
            <a:ext cx="7520940" cy="914400"/>
          </a:xfrm>
        </p:spPr>
        <p:txBody>
          <a:bodyPr/>
          <a:lstStyle/>
          <a:p>
            <a:r>
              <a:rPr lang="en-US" dirty="0" err="1" smtClean="0"/>
              <a:t>Dns</a:t>
            </a:r>
            <a:r>
              <a:rPr lang="en-US" dirty="0" smtClean="0"/>
              <a:t>/</a:t>
            </a:r>
            <a:r>
              <a:rPr lang="en-US" dirty="0" err="1" smtClean="0"/>
              <a:t>enum</a:t>
            </a:r>
            <a:r>
              <a:rPr lang="en-US" dirty="0" smtClean="0"/>
              <a:t/>
            </a:r>
            <a:br>
              <a:rPr lang="en-US" dirty="0" smtClean="0"/>
            </a:br>
            <a:r>
              <a:rPr lang="en-US" dirty="0"/>
              <a:t>	</a:t>
            </a:r>
            <a:r>
              <a:rPr lang="en-US" dirty="0" smtClean="0"/>
              <a:t>		</a:t>
            </a:r>
            <a:r>
              <a:rPr lang="en-US" sz="2400" dirty="0" err="1" smtClean="0"/>
              <a:t>dns</a:t>
            </a:r>
            <a:r>
              <a:rPr lang="en-US" sz="2400" dirty="0" smtClean="0"/>
              <a:t> (Domain name system)</a:t>
            </a:r>
            <a:endParaRPr lang="en-US" sz="2400" dirty="0"/>
          </a:p>
        </p:txBody>
      </p:sp>
      <p:sp>
        <p:nvSpPr>
          <p:cNvPr id="6" name="Rectangle 5"/>
          <p:cNvSpPr/>
          <p:nvPr/>
        </p:nvSpPr>
        <p:spPr>
          <a:xfrm>
            <a:off x="626326" y="1600200"/>
            <a:ext cx="8212873" cy="2677656"/>
          </a:xfrm>
          <a:prstGeom prst="rect">
            <a:avLst/>
          </a:prstGeom>
        </p:spPr>
        <p:txBody>
          <a:bodyPr wrap="square">
            <a:spAutoFit/>
          </a:bodyPr>
          <a:lstStyle/>
          <a:p>
            <a:pPr marL="285750" indent="-28575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DNS is a database, storage domain name and their corresponding IP </a:t>
            </a:r>
            <a:r>
              <a:rPr lang="en-US" sz="2800" dirty="0" smtClean="0">
                <a:latin typeface="Times New Roman" panose="02020603050405020304" pitchFamily="18" charset="0"/>
                <a:cs typeface="Times New Roman" panose="02020603050405020304" pitchFamily="18" charset="0"/>
              </a:rPr>
              <a:t>addresses</a:t>
            </a:r>
          </a:p>
          <a:p>
            <a:pPr marL="285750" indent="-285750" algn="just">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Each </a:t>
            </a:r>
            <a:r>
              <a:rPr lang="en-US" sz="2800" dirty="0">
                <a:latin typeface="Times New Roman" panose="02020603050405020304" pitchFamily="18" charset="0"/>
                <a:cs typeface="Times New Roman" panose="02020603050405020304" pitchFamily="18" charset="0"/>
              </a:rPr>
              <a:t>entry is referred to as a Resource Record (RR</a:t>
            </a:r>
            <a:r>
              <a:rPr lang="en-US" sz="28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Misson</a:t>
            </a:r>
            <a:r>
              <a:rPr lang="en-US" sz="2800" dirty="0" smtClean="0">
                <a:latin typeface="Times New Roman" panose="02020603050405020304" pitchFamily="18" charset="0"/>
                <a:cs typeface="Times New Roman" panose="02020603050405020304" pitchFamily="18" charset="0"/>
              </a:rPr>
              <a:t>: Convert domain name to </a:t>
            </a:r>
            <a:r>
              <a:rPr lang="en-US" sz="2800" dirty="0">
                <a:latin typeface="Times New Roman" panose="02020603050405020304" pitchFamily="18" charset="0"/>
                <a:cs typeface="Times New Roman" panose="02020603050405020304" pitchFamily="18" charset="0"/>
              </a:rPr>
              <a:t>IP address </a:t>
            </a:r>
            <a:r>
              <a:rPr lang="en-US" sz="2800" dirty="0" smtClean="0">
                <a:latin typeface="Times New Roman" panose="02020603050405020304" pitchFamily="18" charset="0"/>
                <a:cs typeface="Times New Roman" panose="02020603050405020304" pitchFamily="18" charset="0"/>
              </a:rPr>
              <a:t>corresponding.</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28600"/>
            <a:ext cx="7520940" cy="914400"/>
          </a:xfrm>
        </p:spPr>
        <p:txBody>
          <a:bodyPr/>
          <a:lstStyle/>
          <a:p>
            <a:r>
              <a:rPr lang="en-US" dirty="0" err="1" smtClean="0"/>
              <a:t>Dns</a:t>
            </a:r>
            <a:r>
              <a:rPr lang="en-US" dirty="0" smtClean="0"/>
              <a:t>/</a:t>
            </a:r>
            <a:r>
              <a:rPr lang="en-US" dirty="0" err="1" smtClean="0"/>
              <a:t>enum</a:t>
            </a:r>
            <a:r>
              <a:rPr lang="en-US" dirty="0" smtClean="0"/>
              <a:t/>
            </a:r>
            <a:br>
              <a:rPr lang="en-US" dirty="0" smtClean="0"/>
            </a:br>
            <a:r>
              <a:rPr lang="en-US" dirty="0"/>
              <a:t>	</a:t>
            </a:r>
            <a:r>
              <a:rPr lang="en-US" dirty="0" smtClean="0"/>
              <a:t>		</a:t>
            </a:r>
            <a:r>
              <a:rPr lang="en-US" sz="2400" dirty="0" err="1" smtClean="0"/>
              <a:t>dns</a:t>
            </a:r>
            <a:r>
              <a:rPr lang="en-US" sz="2400" dirty="0" smtClean="0"/>
              <a:t> (Domain name system)</a:t>
            </a:r>
            <a:endParaRPr lang="en-US" sz="2400" dirty="0"/>
          </a:p>
        </p:txBody>
      </p:sp>
      <p:sp>
        <p:nvSpPr>
          <p:cNvPr id="6" name="TextBox 5"/>
          <p:cNvSpPr txBox="1"/>
          <p:nvPr/>
        </p:nvSpPr>
        <p:spPr>
          <a:xfrm>
            <a:off x="609600" y="1270218"/>
            <a:ext cx="7884851"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The Naming Authority Pointer (NAPTR) DNS RR</a:t>
            </a:r>
            <a:endParaRPr lang="en-US" sz="2800" b="1" u="sng" dirty="0">
              <a:latin typeface="Times New Roman" panose="02020603050405020304" pitchFamily="18" charset="0"/>
              <a:cs typeface="Times New Roman" panose="02020603050405020304" pitchFamily="18" charset="0"/>
            </a:endParaRPr>
          </a:p>
        </p:txBody>
      </p:sp>
      <p:sp>
        <p:nvSpPr>
          <p:cNvPr id="8" name="Rectangle 7"/>
          <p:cNvSpPr/>
          <p:nvPr/>
        </p:nvSpPr>
        <p:spPr>
          <a:xfrm>
            <a:off x="381000" y="1920657"/>
            <a:ext cx="8534400" cy="3108543"/>
          </a:xfrm>
          <a:prstGeom prst="rect">
            <a:avLst/>
          </a:prstGeom>
        </p:spPr>
        <p:txBody>
          <a:bodyPr wrap="square">
            <a:spAutoFit/>
          </a:bodyPr>
          <a:lstStyle/>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NAPTR is a type of resource record in the DNS of the Internet. </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NAPTR </a:t>
            </a:r>
            <a:r>
              <a:rPr lang="en-US" sz="2800" dirty="0">
                <a:latin typeface="Times New Roman" panose="02020603050405020304" pitchFamily="18" charset="0"/>
                <a:cs typeface="Times New Roman" panose="02020603050405020304" pitchFamily="18" charset="0"/>
              </a:rPr>
              <a:t>RRs are used to replace compact, regular expressions to a replacement field that may well be a pointer to another rule. </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DNS-type code for NAPTR is 35.Service records (SRV RRs)</a:t>
            </a:r>
          </a:p>
        </p:txBody>
      </p:sp>
    </p:spTree>
    <p:extLst>
      <p:ext uri="{BB962C8B-B14F-4D97-AF65-F5344CB8AC3E}">
        <p14:creationId xmlns:p14="http://schemas.microsoft.com/office/powerpoint/2010/main" val="42951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28600"/>
            <a:ext cx="8153400" cy="1143000"/>
          </a:xfrm>
        </p:spPr>
        <p:txBody>
          <a:bodyPr/>
          <a:lstStyle/>
          <a:p>
            <a:r>
              <a:rPr lang="en-US" sz="3600" dirty="0" err="1" smtClean="0"/>
              <a:t>Dns</a:t>
            </a:r>
            <a:r>
              <a:rPr lang="en-US" sz="3600" dirty="0" smtClean="0"/>
              <a:t>/</a:t>
            </a:r>
            <a:r>
              <a:rPr lang="en-US" sz="3600" dirty="0" err="1" smtClean="0"/>
              <a:t>enum</a:t>
            </a:r>
            <a:r>
              <a:rPr lang="en-US" sz="3600" dirty="0" smtClean="0"/>
              <a:t/>
            </a:r>
            <a:br>
              <a:rPr lang="en-US" sz="3600" dirty="0" smtClean="0"/>
            </a:br>
            <a:r>
              <a:rPr lang="en-US" sz="3600" dirty="0"/>
              <a:t>	 </a:t>
            </a:r>
            <a:r>
              <a:rPr lang="en-US" sz="3600" dirty="0" smtClean="0"/>
              <a:t>     </a:t>
            </a:r>
            <a:r>
              <a:rPr lang="en-US" sz="2400" dirty="0" err="1" smtClean="0"/>
              <a:t>enumn</a:t>
            </a:r>
            <a:r>
              <a:rPr lang="en-US" sz="2400" dirty="0" smtClean="0"/>
              <a:t> (E.164 Number to </a:t>
            </a:r>
            <a:r>
              <a:rPr lang="en-US" sz="2400" dirty="0" err="1" smtClean="0"/>
              <a:t>uri</a:t>
            </a:r>
            <a:r>
              <a:rPr lang="en-US" sz="2400" dirty="0" smtClean="0"/>
              <a:t> </a:t>
            </a:r>
            <a:r>
              <a:rPr lang="en-US" sz="2400" dirty="0"/>
              <a:t> </a:t>
            </a:r>
            <a:r>
              <a:rPr lang="en-US" sz="2400" dirty="0" smtClean="0"/>
              <a:t>mapping)</a:t>
            </a:r>
            <a:endParaRPr lang="en-US" sz="2400" dirty="0"/>
          </a:p>
        </p:txBody>
      </p:sp>
      <p:sp>
        <p:nvSpPr>
          <p:cNvPr id="7" name="Rectangle 6"/>
          <p:cNvSpPr/>
          <p:nvPr/>
        </p:nvSpPr>
        <p:spPr>
          <a:xfrm>
            <a:off x="457200" y="1752600"/>
            <a:ext cx="8305800" cy="2677656"/>
          </a:xfrm>
          <a:prstGeom prst="rect">
            <a:avLst/>
          </a:prstGeom>
        </p:spPr>
        <p:txBody>
          <a:bodyPr wrap="square">
            <a:spAutoFit/>
          </a:bodyPr>
          <a:lstStyle/>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ENUM is a </a:t>
            </a:r>
            <a:r>
              <a:rPr lang="en-US" sz="2800" dirty="0" smtClean="0">
                <a:latin typeface="Times New Roman" panose="02020603050405020304" pitchFamily="18" charset="0"/>
                <a:cs typeface="Times New Roman" panose="02020603050405020304" pitchFamily="18" charset="0"/>
              </a:rPr>
              <a:t>protocol, uses </a:t>
            </a:r>
            <a:r>
              <a:rPr lang="en-US" sz="2800" dirty="0">
                <a:latin typeface="Times New Roman" panose="02020603050405020304" pitchFamily="18" charset="0"/>
                <a:cs typeface="Times New Roman" panose="02020603050405020304" pitchFamily="18" charset="0"/>
              </a:rPr>
              <a:t>the special DNS record (NAPTR) to translate a telephone number into a URI (Uniform Resource Identifier) or a IP address.</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On the other hand, ENUM is a technology that can be used to connect traditional telecommunication systems to the new Internet communications system</a:t>
            </a:r>
          </a:p>
        </p:txBody>
      </p:sp>
    </p:spTree>
    <p:extLst>
      <p:ext uri="{BB962C8B-B14F-4D97-AF65-F5344CB8AC3E}">
        <p14:creationId xmlns:p14="http://schemas.microsoft.com/office/powerpoint/2010/main" val="425174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28600"/>
            <a:ext cx="8153400" cy="1143000"/>
          </a:xfrm>
        </p:spPr>
        <p:txBody>
          <a:bodyPr/>
          <a:lstStyle/>
          <a:p>
            <a:r>
              <a:rPr lang="en-US" sz="3600" dirty="0" err="1" smtClean="0"/>
              <a:t>Dns</a:t>
            </a:r>
            <a:r>
              <a:rPr lang="en-US" sz="3600" dirty="0" smtClean="0"/>
              <a:t>/</a:t>
            </a:r>
            <a:r>
              <a:rPr lang="en-US" sz="3600" dirty="0" err="1" smtClean="0"/>
              <a:t>enum</a:t>
            </a:r>
            <a:r>
              <a:rPr lang="en-US" sz="3600" dirty="0" smtClean="0"/>
              <a:t/>
            </a:r>
            <a:br>
              <a:rPr lang="en-US" sz="3600" dirty="0" smtClean="0"/>
            </a:br>
            <a:r>
              <a:rPr lang="en-US" sz="3600" dirty="0"/>
              <a:t>	 </a:t>
            </a:r>
            <a:r>
              <a:rPr lang="en-US" sz="3600" dirty="0" smtClean="0"/>
              <a:t>     </a:t>
            </a:r>
            <a:r>
              <a:rPr lang="en-US" sz="2400" dirty="0" err="1" smtClean="0"/>
              <a:t>enumn</a:t>
            </a:r>
            <a:r>
              <a:rPr lang="en-US" sz="2400" dirty="0" smtClean="0"/>
              <a:t> (E.164 Number to </a:t>
            </a:r>
            <a:r>
              <a:rPr lang="en-US" sz="2400" dirty="0" err="1" smtClean="0"/>
              <a:t>uri</a:t>
            </a:r>
            <a:r>
              <a:rPr lang="en-US" sz="2400" dirty="0" smtClean="0"/>
              <a:t> </a:t>
            </a:r>
            <a:r>
              <a:rPr lang="en-US" sz="2400" dirty="0"/>
              <a:t> </a:t>
            </a:r>
            <a:r>
              <a:rPr lang="en-US" sz="2400" dirty="0" smtClean="0"/>
              <a:t>mapping)</a:t>
            </a:r>
            <a:endParaRPr lang="en-US" sz="2400" dirty="0"/>
          </a:p>
        </p:txBody>
      </p:sp>
      <p:sp>
        <p:nvSpPr>
          <p:cNvPr id="5" name="Rectangle 4"/>
          <p:cNvSpPr/>
          <p:nvPr/>
        </p:nvSpPr>
        <p:spPr>
          <a:xfrm>
            <a:off x="1066800" y="1447800"/>
            <a:ext cx="7391400" cy="3548985"/>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ENUM algorithm:</a:t>
            </a: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Remove all characters with the exception of the digits.  For example, given the E.164 number "+44-20-7946-0148" (which would then have been converted into an AUS of +442079460148"), this step would simply remove the leading '+', producing "442079460148".</a:t>
            </a: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Reverse the order of the digits.  Example: "841064970244"</a:t>
            </a: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Put dots ('.') between each digit.  Example: "8.4.1.0.6.4.9.7.0.2.4.4"</a:t>
            </a: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Append the string ".e164.arpa." to the end and interpret as a domain name. </a:t>
            </a:r>
          </a:p>
          <a:p>
            <a:pPr indent="45720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Example: 8.4.1.0.6.4.9.7.0.2.4.4.e164.arpa.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229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1219200"/>
            <a:ext cx="3200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IDENTIFICATION</a:t>
            </a:r>
            <a:endParaRPr lang="en-US" sz="2800" b="1" dirty="0"/>
          </a:p>
        </p:txBody>
      </p:sp>
      <p:sp>
        <p:nvSpPr>
          <p:cNvPr id="6" name="Oval 5"/>
          <p:cNvSpPr/>
          <p:nvPr/>
        </p:nvSpPr>
        <p:spPr>
          <a:xfrm>
            <a:off x="838200" y="3581400"/>
            <a:ext cx="2514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USER IDENTITY</a:t>
            </a:r>
            <a:endParaRPr lang="en-US" sz="2400" b="1" dirty="0"/>
          </a:p>
        </p:txBody>
      </p:sp>
      <p:sp>
        <p:nvSpPr>
          <p:cNvPr id="8" name="Oval 7"/>
          <p:cNvSpPr/>
          <p:nvPr/>
        </p:nvSpPr>
        <p:spPr>
          <a:xfrm>
            <a:off x="5943600" y="3657600"/>
            <a:ext cx="2514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SERVICE </a:t>
            </a:r>
            <a:r>
              <a:rPr lang="en-US" sz="2400" b="1" dirty="0"/>
              <a:t>IDENTITY</a:t>
            </a:r>
          </a:p>
        </p:txBody>
      </p:sp>
      <p:cxnSp>
        <p:nvCxnSpPr>
          <p:cNvPr id="10" name="Straight Arrow Connector 9"/>
          <p:cNvCxnSpPr>
            <a:stCxn id="5" idx="2"/>
            <a:endCxn id="6" idx="0"/>
          </p:cNvCxnSpPr>
          <p:nvPr/>
        </p:nvCxnSpPr>
        <p:spPr>
          <a:xfrm flipH="1">
            <a:off x="2095500" y="2362200"/>
            <a:ext cx="2476500" cy="12192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a:off x="4572000" y="2362200"/>
            <a:ext cx="2628900" cy="12954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pPr algn="ctr"/>
            <a:r>
              <a:rPr lang="en-US" dirty="0" smtClean="0"/>
              <a:t>Identification in </a:t>
            </a:r>
            <a:r>
              <a:rPr lang="en-US" dirty="0" err="1" smtClean="0"/>
              <a:t>ims</a:t>
            </a:r>
            <a:r>
              <a:rPr lang="en-US" dirty="0" smtClean="0"/>
              <a:t> </a:t>
            </a:r>
            <a:endParaRPr lang="en-US" dirty="0"/>
          </a:p>
        </p:txBody>
      </p:sp>
    </p:spTree>
    <p:extLst>
      <p:ext uri="{BB962C8B-B14F-4D97-AF65-F5344CB8AC3E}">
        <p14:creationId xmlns:p14="http://schemas.microsoft.com/office/powerpoint/2010/main" val="38283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20940" cy="548640"/>
          </a:xfrm>
        </p:spPr>
        <p:txBody>
          <a:bodyPr/>
          <a:lstStyle/>
          <a:p>
            <a:pPr algn="ctr"/>
            <a:r>
              <a:rPr lang="en-US" dirty="0" smtClean="0"/>
              <a:t>User identity</a:t>
            </a:r>
            <a:endParaRPr lang="en-US" dirty="0"/>
          </a:p>
        </p:txBody>
      </p:sp>
      <p:sp>
        <p:nvSpPr>
          <p:cNvPr id="3" name="Content Placeholder 2"/>
          <p:cNvSpPr>
            <a:spLocks noGrp="1"/>
          </p:cNvSpPr>
          <p:nvPr>
            <p:ph idx="1"/>
          </p:nvPr>
        </p:nvSpPr>
        <p:spPr/>
        <p:txBody>
          <a:bodyPr>
            <a:normAutofit/>
          </a:bodyPr>
          <a:lstStyle/>
          <a:p>
            <a:r>
              <a:rPr lang="en-US" dirty="0" smtClean="0"/>
              <a:t>Why?</a:t>
            </a:r>
          </a:p>
          <a:p>
            <a:pPr marL="457200" indent="-457200">
              <a:buFont typeface="Arial" panose="020B0604020202020204" pitchFamily="34" charset="0"/>
              <a:buChar char="•"/>
            </a:pPr>
            <a:r>
              <a:rPr lang="en-US" dirty="0" smtClean="0"/>
              <a:t>Must be possible to uniquely identify users in network.</a:t>
            </a:r>
          </a:p>
          <a:p>
            <a:pPr marL="457200" indent="-457200">
              <a:buFont typeface="Arial" panose="020B0604020202020204" pitchFamily="34" charset="0"/>
              <a:buChar char="•"/>
            </a:pPr>
            <a:r>
              <a:rPr lang="en-US" dirty="0" smtClean="0"/>
              <a:t>Allows a particular phone to ring </a:t>
            </a:r>
          </a:p>
          <a:p>
            <a:endParaRPr lang="en-US" dirty="0"/>
          </a:p>
        </p:txBody>
      </p:sp>
    </p:spTree>
    <p:extLst>
      <p:ext uri="{BB962C8B-B14F-4D97-AF65-F5344CB8AC3E}">
        <p14:creationId xmlns:p14="http://schemas.microsoft.com/office/powerpoint/2010/main" val="281120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 </a:t>
            </a:r>
            <a:r>
              <a:rPr lang="en-US" dirty="0" err="1" smtClean="0"/>
              <a:t>ENtities</a:t>
            </a:r>
            <a:endParaRPr lang="en-US" dirty="0"/>
          </a:p>
        </p:txBody>
      </p:sp>
      <p:sp>
        <p:nvSpPr>
          <p:cNvPr id="4" name="Oval 3"/>
          <p:cNvSpPr/>
          <p:nvPr/>
        </p:nvSpPr>
        <p:spPr>
          <a:xfrm>
            <a:off x="1066801" y="2971800"/>
            <a:ext cx="2311676"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USER AGENT</a:t>
            </a:r>
            <a:endParaRPr lang="en-US" b="1" dirty="0"/>
          </a:p>
        </p:txBody>
      </p:sp>
      <p:sp>
        <p:nvSpPr>
          <p:cNvPr id="5" name="Oval 4"/>
          <p:cNvSpPr/>
          <p:nvPr/>
        </p:nvSpPr>
        <p:spPr>
          <a:xfrm>
            <a:off x="5575852" y="2945296"/>
            <a:ext cx="239533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SERVER CLIENT</a:t>
            </a:r>
            <a:endParaRPr lang="en-US" b="1" dirty="0"/>
          </a:p>
        </p:txBody>
      </p:sp>
      <p:sp>
        <p:nvSpPr>
          <p:cNvPr id="6" name="Rounded Rectangle 5"/>
          <p:cNvSpPr/>
          <p:nvPr/>
        </p:nvSpPr>
        <p:spPr>
          <a:xfrm>
            <a:off x="3306417" y="1066800"/>
            <a:ext cx="2299252"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SIP STRUCTURE</a:t>
            </a:r>
            <a:endParaRPr lang="en-US" sz="2400" b="1" dirty="0"/>
          </a:p>
        </p:txBody>
      </p:sp>
      <p:cxnSp>
        <p:nvCxnSpPr>
          <p:cNvPr id="9" name="Straight Arrow Connector 8"/>
          <p:cNvCxnSpPr>
            <a:endCxn id="4" idx="0"/>
          </p:cNvCxnSpPr>
          <p:nvPr/>
        </p:nvCxnSpPr>
        <p:spPr>
          <a:xfrm flipH="1">
            <a:off x="2222639" y="1905000"/>
            <a:ext cx="2233404" cy="1066800"/>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a:off x="4456043" y="1905000"/>
            <a:ext cx="2317474" cy="104029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55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USER IDENTITY</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Use to route SIP signaling (request communication to another user)</a:t>
            </a:r>
          </a:p>
          <a:p>
            <a:pPr marL="457200" indent="-457200">
              <a:buFont typeface="Arial" panose="020B0604020202020204" pitchFamily="34" charset="0"/>
              <a:buChar char="•"/>
            </a:pPr>
            <a:r>
              <a:rPr lang="en-US" dirty="0" smtClean="0"/>
              <a:t>An IMS user has one or more public user identities.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2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USER IDENTITY</a:t>
            </a:r>
          </a:p>
        </p:txBody>
      </p:sp>
      <p:sp>
        <p:nvSpPr>
          <p:cNvPr id="3" name="Content Placeholder 2"/>
          <p:cNvSpPr>
            <a:spLocks noGrp="1"/>
          </p:cNvSpPr>
          <p:nvPr>
            <p:ph idx="1"/>
          </p:nvPr>
        </p:nvSpPr>
        <p:spPr/>
        <p:txBody>
          <a:bodyPr/>
          <a:lstStyle/>
          <a:p>
            <a:r>
              <a:rPr lang="en-US" dirty="0" smtClean="0"/>
              <a:t>Offer interesting concept:</a:t>
            </a:r>
          </a:p>
          <a:p>
            <a:pPr marL="457200" indent="-457200">
              <a:buFont typeface="Arial" panose="020B0604020202020204" pitchFamily="34" charset="0"/>
              <a:buChar char="•"/>
            </a:pPr>
            <a:r>
              <a:rPr lang="en-US" dirty="0" smtClean="0"/>
              <a:t>A set of implicitly registered public user identities</a:t>
            </a:r>
          </a:p>
          <a:p>
            <a:pPr marL="966788" indent="-450850">
              <a:buFont typeface="Wingdings" panose="05000000000000000000" pitchFamily="2" charset="2"/>
              <a:buChar char=""/>
            </a:pPr>
            <a:r>
              <a:rPr lang="en-US" dirty="0" smtClean="0"/>
              <a:t>Possible to register several Public User Identities in one message.</a:t>
            </a:r>
          </a:p>
          <a:p>
            <a:pPr marL="966788" indent="-450850">
              <a:buFont typeface="Wingdings" panose="05000000000000000000" pitchFamily="2" charset="2"/>
              <a:buChar char=""/>
            </a:pPr>
            <a:r>
              <a:rPr lang="en-US" dirty="0" smtClean="0"/>
              <a:t>Saving time and bandwidth</a:t>
            </a:r>
            <a:endParaRPr lang="en-US" dirty="0"/>
          </a:p>
        </p:txBody>
      </p:sp>
    </p:spTree>
    <p:extLst>
      <p:ext uri="{BB962C8B-B14F-4D97-AF65-F5344CB8AC3E}">
        <p14:creationId xmlns:p14="http://schemas.microsoft.com/office/powerpoint/2010/main" val="21463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USER </a:t>
            </a:r>
            <a:r>
              <a:rPr lang="en-US" dirty="0" smtClean="0"/>
              <a:t>IDENTITY - form</a:t>
            </a:r>
            <a:endParaRPr lang="en-US" dirty="0"/>
          </a:p>
        </p:txBody>
      </p:sp>
      <p:sp>
        <p:nvSpPr>
          <p:cNvPr id="4" name="Rounded Rectangle 3"/>
          <p:cNvSpPr/>
          <p:nvPr/>
        </p:nvSpPr>
        <p:spPr>
          <a:xfrm>
            <a:off x="2819400" y="1295400"/>
            <a:ext cx="3352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FORM</a:t>
            </a:r>
            <a:endParaRPr lang="en-US" sz="2800" b="1" dirty="0"/>
          </a:p>
        </p:txBody>
      </p:sp>
      <p:sp>
        <p:nvSpPr>
          <p:cNvPr id="5" name="Oval 4"/>
          <p:cNvSpPr/>
          <p:nvPr/>
        </p:nvSpPr>
        <p:spPr>
          <a:xfrm>
            <a:off x="914400" y="32004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SIP URI</a:t>
            </a:r>
          </a:p>
        </p:txBody>
      </p:sp>
      <p:sp>
        <p:nvSpPr>
          <p:cNvPr id="7" name="Oval 6"/>
          <p:cNvSpPr/>
          <p:nvPr/>
        </p:nvSpPr>
        <p:spPr>
          <a:xfrm>
            <a:off x="5996609" y="32004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TEL URI</a:t>
            </a:r>
          </a:p>
        </p:txBody>
      </p:sp>
      <p:cxnSp>
        <p:nvCxnSpPr>
          <p:cNvPr id="9" name="Straight Arrow Connector 8"/>
          <p:cNvCxnSpPr>
            <a:stCxn id="4" idx="2"/>
            <a:endCxn id="5" idx="0"/>
          </p:cNvCxnSpPr>
          <p:nvPr/>
        </p:nvCxnSpPr>
        <p:spPr>
          <a:xfrm flipH="1">
            <a:off x="2019300" y="2362200"/>
            <a:ext cx="2476500" cy="8382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4495800" y="2362200"/>
            <a:ext cx="2605709" cy="8382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3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a:t>
            </a:r>
            <a:r>
              <a:rPr lang="en-US" dirty="0" err="1" smtClean="0"/>
              <a:t>uri</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The </a:t>
            </a:r>
            <a:r>
              <a:rPr lang="en-US" dirty="0"/>
              <a:t>form when containing SIP URI is</a:t>
            </a:r>
            <a:r>
              <a:rPr lang="en-US" b="1" dirty="0"/>
              <a:t> </a:t>
            </a:r>
            <a:r>
              <a:rPr lang="en-US" b="1" dirty="0" smtClean="0"/>
              <a:t>	</a:t>
            </a:r>
            <a:r>
              <a:rPr lang="en-US" b="1" dirty="0" err="1" smtClean="0">
                <a:solidFill>
                  <a:srgbClr val="FF0000"/>
                </a:solidFill>
              </a:rPr>
              <a:t>sip:username@domain</a:t>
            </a:r>
            <a:endParaRPr lang="en-US" b="1" dirty="0" smtClean="0">
              <a:solidFill>
                <a:srgbClr val="FF0000"/>
              </a:solidFill>
            </a:endParaRPr>
          </a:p>
          <a:p>
            <a:pPr marL="457200" indent="-457200">
              <a:buFont typeface="Arial" panose="020B0604020202020204" pitchFamily="34" charset="0"/>
              <a:buChar char="•"/>
            </a:pPr>
            <a:r>
              <a:rPr lang="en-US" dirty="0" smtClean="0"/>
              <a:t>Can include </a:t>
            </a:r>
            <a:r>
              <a:rPr lang="en-US" dirty="0"/>
              <a:t>a telephone number in a SIP </a:t>
            </a:r>
            <a:r>
              <a:rPr lang="en-US" dirty="0" smtClean="0"/>
              <a:t>URI:</a:t>
            </a:r>
          </a:p>
          <a:p>
            <a:r>
              <a:rPr lang="en-US" b="1" dirty="0" smtClean="0">
                <a:solidFill>
                  <a:srgbClr val="FF0000"/>
                </a:solidFill>
              </a:rPr>
              <a:t>		</a:t>
            </a:r>
            <a:r>
              <a:rPr lang="en-US" b="1" dirty="0" smtClean="0"/>
              <a:t>sip</a:t>
            </a:r>
            <a:r>
              <a:rPr lang="en-US" b="1" dirty="0"/>
              <a:t>:</a:t>
            </a:r>
            <a:r>
              <a:rPr lang="en-US" b="1" dirty="0">
                <a:solidFill>
                  <a:srgbClr val="FF0000"/>
                </a:solidFill>
              </a:rPr>
              <a:t>+</a:t>
            </a:r>
            <a:r>
              <a:rPr lang="en-US" b="1" dirty="0" smtClean="0">
                <a:solidFill>
                  <a:srgbClr val="FF0000"/>
                </a:solidFill>
              </a:rPr>
              <a:t>1-212-555-0293</a:t>
            </a:r>
            <a:r>
              <a:rPr lang="en-US" b="1" dirty="0" smtClean="0"/>
              <a:t>@operator.com</a:t>
            </a:r>
          </a:p>
          <a:p>
            <a:endParaRPr lang="en-US" b="1" dirty="0" smtClean="0">
              <a:solidFill>
                <a:srgbClr val="FF0000"/>
              </a:solidFill>
            </a:endParaRPr>
          </a:p>
          <a:p>
            <a:endParaRPr 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10339"/>
            <a:ext cx="736264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24200" y="6172200"/>
            <a:ext cx="914400" cy="467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4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tel</a:t>
            </a:r>
            <a:r>
              <a:rPr lang="en-US" dirty="0" smtClean="0"/>
              <a:t> </a:t>
            </a:r>
            <a:r>
              <a:rPr lang="en-US" dirty="0" err="1"/>
              <a:t>uri</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The form when containing TEL </a:t>
            </a:r>
            <a:r>
              <a:rPr lang="en-US" dirty="0" smtClean="0"/>
              <a:t>URI: 	</a:t>
            </a:r>
            <a:r>
              <a:rPr lang="en-US" b="1" dirty="0" err="1" smtClean="0">
                <a:solidFill>
                  <a:srgbClr val="FF0000"/>
                </a:solidFill>
              </a:rPr>
              <a:t>tel</a:t>
            </a:r>
            <a:r>
              <a:rPr lang="en-US" b="1" dirty="0">
                <a:solidFill>
                  <a:srgbClr val="FF0000"/>
                </a:solidFill>
              </a:rPr>
              <a:t>:+&lt;CC&gt;&lt;NDC&gt;&lt;SN&gt;  </a:t>
            </a:r>
            <a:r>
              <a:rPr lang="en-US" b="1" dirty="0" smtClean="0"/>
              <a:t>or</a:t>
            </a:r>
            <a:endParaRPr lang="en-US" dirty="0" smtClean="0"/>
          </a:p>
          <a:p>
            <a:pPr marL="0" indent="0"/>
            <a:r>
              <a:rPr lang="en-US" dirty="0"/>
              <a:t>	</a:t>
            </a:r>
            <a:r>
              <a:rPr lang="en-US" b="1" dirty="0" err="1" smtClean="0">
                <a:solidFill>
                  <a:srgbClr val="FF0000"/>
                </a:solidFill>
              </a:rPr>
              <a:t>tel</a:t>
            </a:r>
            <a:r>
              <a:rPr lang="en-US" b="1" dirty="0" smtClean="0">
                <a:solidFill>
                  <a:srgbClr val="FF0000"/>
                </a:solidFill>
              </a:rPr>
              <a:t>:&lt;Global Number&gt;</a:t>
            </a:r>
            <a:endParaRPr lang="en-US" b="1" dirty="0">
              <a:solidFill>
                <a:srgbClr val="FF0000"/>
              </a:solidFill>
            </a:endParaRPr>
          </a:p>
          <a:p>
            <a:pPr marL="457200" indent="-457200">
              <a:buFont typeface="Arial" panose="020B0604020202020204" pitchFamily="34" charset="0"/>
              <a:buChar char="•"/>
            </a:pPr>
            <a:r>
              <a:rPr lang="en-US" dirty="0" smtClean="0"/>
              <a:t>Example </a:t>
            </a:r>
          </a:p>
          <a:p>
            <a:r>
              <a:rPr lang="en-US" dirty="0"/>
              <a:t>	</a:t>
            </a:r>
            <a:r>
              <a:rPr lang="en-US" dirty="0" smtClean="0"/>
              <a:t>	</a:t>
            </a:r>
            <a:r>
              <a:rPr lang="en-US" dirty="0" err="1" smtClean="0"/>
              <a:t>tel</a:t>
            </a:r>
            <a:r>
              <a:rPr lang="en-US" dirty="0"/>
              <a:t>:+1-212-555-0293</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9" y="3627585"/>
            <a:ext cx="6858000" cy="319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24200" y="6400800"/>
            <a:ext cx="914400" cy="344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2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tel</a:t>
            </a:r>
            <a:r>
              <a:rPr lang="en-US" dirty="0"/>
              <a:t> </a:t>
            </a:r>
            <a:r>
              <a:rPr lang="en-US" dirty="0" err="1"/>
              <a:t>uri</a:t>
            </a:r>
            <a:endParaRPr lang="en-US" dirty="0"/>
          </a:p>
        </p:txBody>
      </p:sp>
      <p:sp>
        <p:nvSpPr>
          <p:cNvPr id="3" name="Content Placeholder 2"/>
          <p:cNvSpPr>
            <a:spLocks noGrp="1"/>
          </p:cNvSpPr>
          <p:nvPr>
            <p:ph idx="1"/>
          </p:nvPr>
        </p:nvSpPr>
        <p:spPr/>
        <p:txBody>
          <a:bodyPr/>
          <a:lstStyle/>
          <a:p>
            <a:r>
              <a:rPr lang="en-US" dirty="0"/>
              <a:t>TEL URIs are </a:t>
            </a:r>
            <a:r>
              <a:rPr lang="en-US" dirty="0" smtClean="0"/>
              <a:t>needed:</a:t>
            </a:r>
            <a:endParaRPr lang="en-US" dirty="0"/>
          </a:p>
          <a:p>
            <a:pPr marL="457200" lvl="0" indent="-457200">
              <a:buFont typeface="Arial" panose="020B0604020202020204" pitchFamily="34" charset="0"/>
              <a:buChar char="•"/>
            </a:pPr>
            <a:r>
              <a:rPr lang="en-US" dirty="0"/>
              <a:t>To make a call from an IMS terminal to a PSTN phone, because PSTN numbers are represented only by digits.</a:t>
            </a:r>
          </a:p>
          <a:p>
            <a:pPr marL="457200" lvl="0" indent="-457200">
              <a:buFont typeface="Arial" panose="020B0604020202020204" pitchFamily="34" charset="0"/>
              <a:buChar char="•"/>
            </a:pPr>
            <a:r>
              <a:rPr lang="en-US" dirty="0"/>
              <a:t>If a PSTN subscriber wants to make a call to an IMS user, because a PSTN user can only dial digits.</a:t>
            </a:r>
          </a:p>
          <a:p>
            <a:endParaRPr lang="en-US" dirty="0"/>
          </a:p>
        </p:txBody>
      </p:sp>
    </p:spTree>
    <p:extLst>
      <p:ext uri="{BB962C8B-B14F-4D97-AF65-F5344CB8AC3E}">
        <p14:creationId xmlns:p14="http://schemas.microsoft.com/office/powerpoint/2010/main" val="73114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
            <a:ext cx="8016240" cy="548640"/>
          </a:xfrm>
        </p:spPr>
        <p:txBody>
          <a:bodyPr/>
          <a:lstStyle/>
          <a:p>
            <a:r>
              <a:rPr lang="en-US" dirty="0" err="1" smtClean="0"/>
              <a:t>Wildcarded</a:t>
            </a:r>
            <a:r>
              <a:rPr lang="en-US" dirty="0" smtClean="0"/>
              <a:t> public user identity</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smtClean="0"/>
              <a:t>Stored in the HSS</a:t>
            </a:r>
          </a:p>
          <a:p>
            <a:pPr marL="457200" indent="-457200">
              <a:buFont typeface="Arial" panose="020B0604020202020204" pitchFamily="34" charset="0"/>
              <a:buChar char="•"/>
            </a:pPr>
            <a:r>
              <a:rPr lang="en-US" dirty="0"/>
              <a:t>I</a:t>
            </a:r>
            <a:r>
              <a:rPr lang="en-US" dirty="0" smtClean="0"/>
              <a:t>ncludes </a:t>
            </a:r>
            <a:r>
              <a:rPr lang="en-US" dirty="0"/>
              <a:t>the delimiter character to </a:t>
            </a:r>
            <a:r>
              <a:rPr lang="en-US" dirty="0">
                <a:solidFill>
                  <a:srgbClr val="FF0000"/>
                </a:solidFill>
              </a:rPr>
              <a:t>indicate the extent </a:t>
            </a:r>
            <a:r>
              <a:rPr lang="en-US" dirty="0"/>
              <a:t>of the part of the Public User Identity that is </a:t>
            </a:r>
            <a:r>
              <a:rPr lang="en-US" dirty="0" err="1"/>
              <a:t>wildcarded</a:t>
            </a:r>
            <a:r>
              <a:rPr lang="en-US" dirty="0"/>
              <a:t>. </a:t>
            </a:r>
            <a:endParaRPr lang="en-US" dirty="0" smtClean="0"/>
          </a:p>
          <a:p>
            <a:pPr marL="457200" indent="-457200">
              <a:buFont typeface="Arial" panose="020B0604020202020204" pitchFamily="34" charset="0"/>
              <a:buChar char="•"/>
            </a:pPr>
            <a:r>
              <a:rPr lang="en-US" dirty="0" smtClean="0"/>
              <a:t>Represent </a:t>
            </a:r>
            <a:r>
              <a:rPr lang="en-US" dirty="0"/>
              <a:t>a </a:t>
            </a:r>
            <a:r>
              <a:rPr lang="en-US" dirty="0">
                <a:solidFill>
                  <a:srgbClr val="FF0000"/>
                </a:solidFill>
              </a:rPr>
              <a:t>collection</a:t>
            </a:r>
            <a:r>
              <a:rPr lang="en-US" dirty="0"/>
              <a:t> of Public User Identities that share the same service profile and are included in the same implicit registration </a:t>
            </a:r>
            <a:r>
              <a:rPr lang="en-US" dirty="0" smtClean="0"/>
              <a:t>set.</a:t>
            </a:r>
          </a:p>
        </p:txBody>
      </p:sp>
    </p:spTree>
    <p:extLst>
      <p:ext uri="{BB962C8B-B14F-4D97-AF65-F5344CB8AC3E}">
        <p14:creationId xmlns:p14="http://schemas.microsoft.com/office/powerpoint/2010/main" val="20042426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
            <a:ext cx="8092440" cy="548640"/>
          </a:xfrm>
        </p:spPr>
        <p:txBody>
          <a:bodyPr/>
          <a:lstStyle/>
          <a:p>
            <a:r>
              <a:rPr lang="en-US" dirty="0" err="1"/>
              <a:t>Wildcarded</a:t>
            </a:r>
            <a:r>
              <a:rPr lang="en-US" dirty="0"/>
              <a:t> public user identity</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Takes the form of Extended Regular Expressions (ERE). </a:t>
            </a:r>
          </a:p>
          <a:p>
            <a:pPr marL="457200" indent="-457200">
              <a:buFont typeface="Arial" panose="020B0604020202020204" pitchFamily="34" charset="0"/>
              <a:buChar char="•"/>
            </a:pPr>
            <a:r>
              <a:rPr lang="en-US" dirty="0"/>
              <a:t>The delimiter is the exclamation mark character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391400" cy="329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4600" y="6096000"/>
            <a:ext cx="914400" cy="32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593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t>
            </a:r>
            <a:r>
              <a:rPr lang="en-US" dirty="0"/>
              <a:t>USER IDENTITY</a:t>
            </a:r>
          </a:p>
        </p:txBody>
      </p:sp>
      <p:sp>
        <p:nvSpPr>
          <p:cNvPr id="3" name="Content Placeholder 2"/>
          <p:cNvSpPr>
            <a:spLocks noGrp="1"/>
          </p:cNvSpPr>
          <p:nvPr>
            <p:ph idx="1"/>
          </p:nvPr>
        </p:nvSpPr>
        <p:spPr>
          <a:xfrm>
            <a:off x="822960" y="1100628"/>
            <a:ext cx="7520940" cy="4157172"/>
          </a:xfrm>
        </p:spPr>
        <p:txBody>
          <a:bodyPr>
            <a:normAutofit/>
          </a:bodyPr>
          <a:lstStyle/>
          <a:p>
            <a:pPr marL="457200" indent="-457200">
              <a:buFont typeface="Arial" panose="020B0604020202020204" pitchFamily="34" charset="0"/>
              <a:buChar char="•"/>
            </a:pPr>
            <a:r>
              <a:rPr lang="en-US" dirty="0"/>
              <a:t>Each IMS subscriber is assigned a Private User Identity</a:t>
            </a:r>
            <a:r>
              <a:rPr lang="en-US" dirty="0" smtClean="0"/>
              <a:t>.</a:t>
            </a:r>
          </a:p>
          <a:p>
            <a:pPr marL="457200" indent="-457200">
              <a:buFont typeface="Arial" panose="020B0604020202020204" pitchFamily="34" charset="0"/>
              <a:buChar char="•"/>
            </a:pPr>
            <a:r>
              <a:rPr lang="en-US" dirty="0" smtClean="0"/>
              <a:t>Assigned </a:t>
            </a:r>
            <a:r>
              <a:rPr lang="en-US" dirty="0"/>
              <a:t>by the home network </a:t>
            </a:r>
            <a:r>
              <a:rPr lang="en-US" dirty="0" smtClean="0"/>
              <a:t>operator.</a:t>
            </a:r>
          </a:p>
          <a:p>
            <a:pPr marL="457200" indent="-457200">
              <a:buFont typeface="Arial" panose="020B0604020202020204" pitchFamily="34" charset="0"/>
              <a:buChar char="•"/>
            </a:pPr>
            <a:r>
              <a:rPr lang="en-US" dirty="0" smtClean="0"/>
              <a:t>Use for </a:t>
            </a:r>
            <a:r>
              <a:rPr lang="en-US" dirty="0" smtClean="0">
                <a:solidFill>
                  <a:srgbClr val="FF0000"/>
                </a:solidFill>
              </a:rPr>
              <a:t>subscription identification </a:t>
            </a:r>
            <a:r>
              <a:rPr lang="en-US" dirty="0" smtClean="0"/>
              <a:t>and </a:t>
            </a:r>
            <a:r>
              <a:rPr lang="en-US" dirty="0" smtClean="0">
                <a:solidFill>
                  <a:srgbClr val="FF0000"/>
                </a:solidFill>
              </a:rPr>
              <a:t>authentication purposes.</a:t>
            </a:r>
            <a:r>
              <a:rPr lang="en-US" dirty="0" smtClean="0"/>
              <a:t> </a:t>
            </a:r>
          </a:p>
          <a:p>
            <a:pPr marL="457200" indent="-457200">
              <a:buFont typeface="Arial" panose="020B0604020202020204" pitchFamily="34" charset="0"/>
              <a:buChar char="•"/>
            </a:pPr>
            <a:r>
              <a:rPr lang="en-US" dirty="0" smtClean="0"/>
              <a:t> </a:t>
            </a:r>
            <a:r>
              <a:rPr lang="en-US" dirty="0" smtClean="0">
                <a:solidFill>
                  <a:srgbClr val="FF0000"/>
                </a:solidFill>
              </a:rPr>
              <a:t>Not</a:t>
            </a:r>
            <a:r>
              <a:rPr lang="en-US" dirty="0" smtClean="0"/>
              <a:t> use for routing SIP requests</a:t>
            </a:r>
            <a:r>
              <a:rPr lang="en-US" dirty="0"/>
              <a:t/>
            </a:r>
            <a:br>
              <a:rPr lang="en-US" dirty="0"/>
            </a:br>
            <a:endParaRPr lang="en-US" dirty="0" smtClean="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1811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USER IDENTITY</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Take the format of an </a:t>
            </a:r>
            <a:r>
              <a:rPr lang="en-US" b="1" dirty="0"/>
              <a:t>NAI (Network Access Identiﬁer</a:t>
            </a:r>
            <a:r>
              <a:rPr lang="en-US" dirty="0"/>
              <a:t>):</a:t>
            </a:r>
          </a:p>
          <a:p>
            <a:pPr marL="0" indent="0"/>
            <a:r>
              <a:rPr lang="en-US" dirty="0"/>
              <a:t>		</a:t>
            </a:r>
            <a:r>
              <a:rPr lang="en-US" dirty="0" smtClean="0">
                <a:solidFill>
                  <a:srgbClr val="FF0000"/>
                </a:solidFill>
              </a:rPr>
              <a:t>username@operator.com</a:t>
            </a:r>
            <a:r>
              <a:rPr lang="en-US" dirty="0"/>
              <a:t>.</a:t>
            </a:r>
            <a:endParaRPr lang="en-US" dirty="0" smtClean="0"/>
          </a:p>
          <a:p>
            <a:pPr marL="457200" indent="-457200">
              <a:buFont typeface="Arial" panose="020B0604020202020204" pitchFamily="34" charset="0"/>
              <a:buChar char="•"/>
            </a:pPr>
            <a:r>
              <a:rPr lang="en-US" dirty="0" smtClean="0"/>
              <a:t>Stored in HSS and ISIM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20246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68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a:t>
            </a:r>
            <a:r>
              <a:rPr lang="en-US" dirty="0" smtClean="0"/>
              <a:t>Entities</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smtClean="0"/>
              <a:t>User Agent(UA)</a:t>
            </a:r>
          </a:p>
          <a:p>
            <a:pPr marL="457200" indent="-457200">
              <a:buFont typeface="Arial" panose="020B0604020202020204" pitchFamily="34" charset="0"/>
              <a:buChar char="•"/>
            </a:pPr>
            <a:r>
              <a:rPr lang="en-US" dirty="0"/>
              <a:t>Proxy </a:t>
            </a:r>
            <a:r>
              <a:rPr lang="en-US" dirty="0" smtClean="0"/>
              <a:t>Server</a:t>
            </a:r>
          </a:p>
          <a:p>
            <a:pPr marL="457200" indent="-457200">
              <a:buFont typeface="Arial" panose="020B0604020202020204" pitchFamily="34" charset="0"/>
              <a:buChar char="•"/>
            </a:pPr>
            <a:r>
              <a:rPr lang="en-US" dirty="0" smtClean="0"/>
              <a:t>Redirect Server</a:t>
            </a:r>
          </a:p>
          <a:p>
            <a:pPr marL="457200" indent="-457200">
              <a:buFont typeface="Arial" panose="020B0604020202020204" pitchFamily="34" charset="0"/>
              <a:buChar char="•"/>
            </a:pPr>
            <a:r>
              <a:rPr lang="en-US" dirty="0" err="1" smtClean="0"/>
              <a:t>Registar</a:t>
            </a:r>
            <a:r>
              <a:rPr lang="en-US" dirty="0" smtClean="0"/>
              <a:t> Server</a:t>
            </a:r>
          </a:p>
          <a:p>
            <a:pPr marL="457200" indent="-457200">
              <a:buFont typeface="Arial" panose="020B0604020202020204" pitchFamily="34" charset="0"/>
              <a:buChar char="•"/>
            </a:pPr>
            <a:r>
              <a:rPr lang="en-US" dirty="0" smtClean="0"/>
              <a:t>Location Server</a:t>
            </a:r>
          </a:p>
          <a:p>
            <a:endParaRPr lang="en-US" dirty="0" smtClean="0"/>
          </a:p>
          <a:p>
            <a:endParaRPr lang="en-US" dirty="0"/>
          </a:p>
        </p:txBody>
      </p:sp>
    </p:spTree>
    <p:extLst>
      <p:ext uri="{BB962C8B-B14F-4D97-AF65-F5344CB8AC3E}">
        <p14:creationId xmlns:p14="http://schemas.microsoft.com/office/powerpoint/2010/main" val="38640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8610600" cy="853440"/>
          </a:xfrm>
        </p:spPr>
        <p:txBody>
          <a:bodyPr/>
          <a:lstStyle/>
          <a:p>
            <a:r>
              <a:rPr lang="en-US" dirty="0" smtClean="0"/>
              <a:t>Relation between public user identity and private user identity</a:t>
            </a:r>
            <a:endParaRPr lang="en-US" dirty="0"/>
          </a:p>
        </p:txBody>
      </p:sp>
      <p:pic>
        <p:nvPicPr>
          <p:cNvPr id="4" name="Picture 3"/>
          <p:cNvPicPr/>
          <p:nvPr/>
        </p:nvPicPr>
        <p:blipFill>
          <a:blip r:embed="rId2"/>
          <a:stretch>
            <a:fillRect/>
          </a:stretch>
        </p:blipFill>
        <p:spPr>
          <a:xfrm>
            <a:off x="609600" y="1524000"/>
            <a:ext cx="8001000" cy="5029200"/>
          </a:xfrm>
          <a:prstGeom prst="rect">
            <a:avLst/>
          </a:prstGeom>
          <a:ln>
            <a:solidFill>
              <a:schemeClr val="bg1">
                <a:lumMod val="50000"/>
              </a:schemeClr>
            </a:solidFill>
          </a:ln>
        </p:spPr>
      </p:pic>
    </p:spTree>
    <p:extLst>
      <p:ext uri="{BB962C8B-B14F-4D97-AF65-F5344CB8AC3E}">
        <p14:creationId xmlns:p14="http://schemas.microsoft.com/office/powerpoint/2010/main" val="40619455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1005840"/>
          </a:xfrm>
        </p:spPr>
        <p:txBody>
          <a:bodyPr/>
          <a:lstStyle/>
          <a:p>
            <a:r>
              <a:rPr lang="en-US" dirty="0"/>
              <a:t>Relation between public user identity and private user identity</a:t>
            </a:r>
          </a:p>
        </p:txBody>
      </p:sp>
      <p:pic>
        <p:nvPicPr>
          <p:cNvPr id="4" name="Picture 3"/>
          <p:cNvPicPr/>
          <p:nvPr/>
        </p:nvPicPr>
        <p:blipFill>
          <a:blip r:embed="rId2"/>
          <a:stretch>
            <a:fillRect/>
          </a:stretch>
        </p:blipFill>
        <p:spPr>
          <a:xfrm>
            <a:off x="762000" y="1524000"/>
            <a:ext cx="7315200" cy="4876800"/>
          </a:xfrm>
          <a:prstGeom prst="rect">
            <a:avLst/>
          </a:prstGeom>
          <a:ln>
            <a:solidFill>
              <a:schemeClr val="bg1">
                <a:lumMod val="50000"/>
              </a:schemeClr>
            </a:solidFill>
          </a:ln>
        </p:spPr>
      </p:pic>
    </p:spTree>
    <p:extLst>
      <p:ext uri="{BB962C8B-B14F-4D97-AF65-F5344CB8AC3E}">
        <p14:creationId xmlns:p14="http://schemas.microsoft.com/office/powerpoint/2010/main" val="3451656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28600"/>
            <a:ext cx="7520940" cy="4451877"/>
          </a:xfrm>
        </p:spPr>
        <p:txBody>
          <a:bodyPr/>
          <a:lstStyle/>
          <a:p>
            <a:r>
              <a:rPr lang="en-US" dirty="0" smtClean="0"/>
              <a:t>Anonymous User Identity:</a:t>
            </a:r>
          </a:p>
          <a:p>
            <a:endParaRPr lang="en-US" dirty="0" smtClean="0"/>
          </a:p>
          <a:p>
            <a:endParaRPr lang="en-US" dirty="0" smtClean="0"/>
          </a:p>
          <a:p>
            <a:endParaRPr lang="en-US" dirty="0"/>
          </a:p>
          <a:p>
            <a:endParaRPr lang="en-US" dirty="0" smtClean="0"/>
          </a:p>
          <a:p>
            <a:r>
              <a:rPr lang="en-US" dirty="0" smtClean="0"/>
              <a:t>Unavailable User Identity:</a:t>
            </a:r>
          </a:p>
          <a:p>
            <a:endParaRPr lang="en-US" dirty="0"/>
          </a:p>
        </p:txBody>
      </p:sp>
      <p:pic>
        <p:nvPicPr>
          <p:cNvPr id="1026" name="Picture 2" descr="C:\Users\tien.t.pham\Desktop\anonymous_user_ident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500" y="838200"/>
            <a:ext cx="667593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ien.t.pham\Desktop\unavailable_user_ident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943" y="3429000"/>
            <a:ext cx="6857999"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43200" y="2209800"/>
            <a:ext cx="1066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24200" y="4701209"/>
            <a:ext cx="1066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581400" y="3429000"/>
            <a:ext cx="3810000" cy="800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52800" y="838200"/>
            <a:ext cx="3810000" cy="800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72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service identity (PSI)</a:t>
            </a:r>
            <a:endParaRPr lang="en-US" dirty="0"/>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dirty="0"/>
              <a:t>With the introduction of </a:t>
            </a:r>
            <a:r>
              <a:rPr lang="en-US" dirty="0">
                <a:solidFill>
                  <a:srgbClr val="FF0000"/>
                </a:solidFill>
              </a:rPr>
              <a:t>standardized presence</a:t>
            </a:r>
            <a:r>
              <a:rPr lang="en-US" dirty="0"/>
              <a:t>, </a:t>
            </a:r>
            <a:r>
              <a:rPr lang="en-US" dirty="0">
                <a:solidFill>
                  <a:srgbClr val="FF0000"/>
                </a:solidFill>
              </a:rPr>
              <a:t>messaging</a:t>
            </a:r>
            <a:r>
              <a:rPr lang="en-US" dirty="0"/>
              <a:t>, </a:t>
            </a:r>
            <a:r>
              <a:rPr lang="en-US" dirty="0">
                <a:solidFill>
                  <a:srgbClr val="FF0000"/>
                </a:solidFill>
              </a:rPr>
              <a:t>conferencing</a:t>
            </a:r>
            <a:r>
              <a:rPr lang="en-US" dirty="0"/>
              <a:t>, and </a:t>
            </a:r>
            <a:r>
              <a:rPr lang="en-US" dirty="0">
                <a:solidFill>
                  <a:srgbClr val="FF0000"/>
                </a:solidFill>
              </a:rPr>
              <a:t>group service capabilities</a:t>
            </a:r>
            <a:r>
              <a:rPr lang="en-US" dirty="0"/>
              <a:t> in IM CN </a:t>
            </a:r>
            <a:r>
              <a:rPr lang="en-US" dirty="0" smtClean="0"/>
              <a:t>subsystem</a:t>
            </a:r>
          </a:p>
          <a:p>
            <a:pPr marL="1431925" indent="-463550">
              <a:buFont typeface="Wingdings" panose="05000000000000000000" pitchFamily="2" charset="2"/>
              <a:buChar char=""/>
            </a:pPr>
            <a:r>
              <a:rPr lang="en-US" dirty="0"/>
              <a:t>T</a:t>
            </a:r>
            <a:r>
              <a:rPr lang="en-US" dirty="0" smtClean="0"/>
              <a:t>here </a:t>
            </a:r>
            <a:r>
              <a:rPr lang="en-US" dirty="0"/>
              <a:t>is a need for Public Service Identities (PSIs).</a:t>
            </a:r>
          </a:p>
          <a:p>
            <a:pPr marL="457200" lvl="0" indent="-4572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8239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service identity (PSI)</a:t>
            </a:r>
          </a:p>
        </p:txBody>
      </p:sp>
      <p:sp>
        <p:nvSpPr>
          <p:cNvPr id="3" name="Content Placeholder 2"/>
          <p:cNvSpPr>
            <a:spLocks noGrp="1"/>
          </p:cNvSpPr>
          <p:nvPr>
            <p:ph idx="1"/>
          </p:nvPr>
        </p:nvSpPr>
        <p:spPr/>
        <p:txBody>
          <a:bodyPr/>
          <a:lstStyle/>
          <a:p>
            <a:pPr marL="457200" lvl="0" indent="-457200">
              <a:buFont typeface="Arial" panose="020B0604020202020204" pitchFamily="34" charset="0"/>
              <a:buChar char="•"/>
            </a:pPr>
            <a:r>
              <a:rPr lang="en-US" dirty="0"/>
              <a:t>An identity identifies a service, or a specific resource created for a service on an AS</a:t>
            </a:r>
            <a:r>
              <a:rPr lang="en-US" dirty="0" smtClean="0"/>
              <a:t>.</a:t>
            </a:r>
          </a:p>
          <a:p>
            <a:pPr marL="457200" lvl="0" indent="-457200">
              <a:buFont typeface="Arial" panose="020B0604020202020204" pitchFamily="34" charset="0"/>
              <a:buChar char="•"/>
            </a:pPr>
            <a:r>
              <a:rPr lang="en-US" dirty="0" smtClean="0"/>
              <a:t>Use to identify groups (chat-type  service)</a:t>
            </a:r>
            <a:endParaRPr lang="en-US" dirty="0"/>
          </a:p>
          <a:p>
            <a:pPr marL="457200" lvl="0" indent="-457200">
              <a:buFont typeface="Arial" panose="020B0604020202020204" pitchFamily="34" charset="0"/>
              <a:buChar char="•"/>
            </a:pPr>
            <a:r>
              <a:rPr lang="en-US" dirty="0"/>
              <a:t>Take the format of a SIP URI or a TEL URI.</a:t>
            </a:r>
          </a:p>
          <a:p>
            <a:pPr marL="457200" lvl="0" indent="-457200">
              <a:buFont typeface="Arial" panose="020B0604020202020204" pitchFamily="34" charset="0"/>
              <a:buChar char="•"/>
            </a:pPr>
            <a:r>
              <a:rPr lang="en-US" dirty="0"/>
              <a:t>Do not have an associated Private User Identity. </a:t>
            </a:r>
          </a:p>
          <a:p>
            <a:pPr marL="457200" lvl="0" indent="-457200">
              <a:buFont typeface="Arial" panose="020B0604020202020204" pitchFamily="34" charset="0"/>
              <a:buChar char="•"/>
            </a:pPr>
            <a:r>
              <a:rPr lang="en-US" dirty="0"/>
              <a:t>PSIs are not applicable to users.</a:t>
            </a:r>
          </a:p>
          <a:p>
            <a:endParaRPr lang="en-US" dirty="0"/>
          </a:p>
        </p:txBody>
      </p:sp>
    </p:spTree>
    <p:extLst>
      <p:ext uri="{BB962C8B-B14F-4D97-AF65-F5344CB8AC3E}">
        <p14:creationId xmlns:p14="http://schemas.microsoft.com/office/powerpoint/2010/main" val="14717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service identity</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Applicable for PSI User</a:t>
            </a:r>
          </a:p>
          <a:p>
            <a:pPr marL="457200" indent="-457200">
              <a:buFont typeface="Arial" panose="020B0604020202020204" pitchFamily="34" charset="0"/>
              <a:buChar char="•"/>
            </a:pPr>
            <a:r>
              <a:rPr lang="en-US" dirty="0" smtClean="0"/>
              <a:t>Take form of NAI</a:t>
            </a:r>
          </a:p>
          <a:p>
            <a:pPr marL="457200" indent="-457200">
              <a:buFont typeface="Arial" panose="020B0604020202020204" pitchFamily="34" charset="0"/>
              <a:buChar char="•"/>
            </a:pPr>
            <a:r>
              <a:rPr lang="en-US" dirty="0" smtClean="0"/>
              <a:t>Enables </a:t>
            </a:r>
            <a:r>
              <a:rPr lang="en-US" dirty="0"/>
              <a:t>Public Service Identities to be associated to a Private Service Identity which is required for compatibility with the </a:t>
            </a:r>
            <a:r>
              <a:rPr lang="en-US" dirty="0" err="1"/>
              <a:t>Cx</a:t>
            </a:r>
            <a:r>
              <a:rPr lang="en-US" dirty="0"/>
              <a:t> (HSS-CSCF) procedures.</a:t>
            </a:r>
          </a:p>
        </p:txBody>
      </p:sp>
    </p:spTree>
    <p:extLst>
      <p:ext uri="{BB962C8B-B14F-4D97-AF65-F5344CB8AC3E}">
        <p14:creationId xmlns:p14="http://schemas.microsoft.com/office/powerpoint/2010/main" val="37853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8915400" cy="548640"/>
          </a:xfrm>
        </p:spPr>
        <p:txBody>
          <a:bodyPr/>
          <a:lstStyle/>
          <a:p>
            <a:r>
              <a:rPr lang="en-US" dirty="0" err="1" smtClean="0"/>
              <a:t>Wildcarded</a:t>
            </a:r>
            <a:r>
              <a:rPr lang="en-US" dirty="0" smtClean="0"/>
              <a:t> Public </a:t>
            </a:r>
            <a:r>
              <a:rPr lang="en-US" dirty="0"/>
              <a:t>service </a:t>
            </a:r>
            <a:r>
              <a:rPr lang="en-US" dirty="0" smtClean="0"/>
              <a:t>identity</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PSIs stored in HSS as </a:t>
            </a:r>
            <a:r>
              <a:rPr lang="en-US" dirty="0" smtClean="0">
                <a:solidFill>
                  <a:srgbClr val="FF0000"/>
                </a:solidFill>
              </a:rPr>
              <a:t>distinct PSI </a:t>
            </a:r>
            <a:r>
              <a:rPr lang="en-US" dirty="0" smtClean="0"/>
              <a:t>or </a:t>
            </a:r>
            <a:r>
              <a:rPr lang="en-US" dirty="0" err="1" smtClean="0">
                <a:solidFill>
                  <a:srgbClr val="FF0000"/>
                </a:solidFill>
              </a:rPr>
              <a:t>wildcarded</a:t>
            </a:r>
            <a:r>
              <a:rPr lang="en-US" dirty="0" smtClean="0">
                <a:solidFill>
                  <a:srgbClr val="FF0000"/>
                </a:solidFill>
              </a:rPr>
              <a:t> PSI</a:t>
            </a:r>
          </a:p>
          <a:p>
            <a:pPr marL="457200" indent="-457200">
              <a:buFont typeface="Arial" panose="020B0604020202020204" pitchFamily="34" charset="0"/>
              <a:buChar char="•"/>
            </a:pPr>
            <a:r>
              <a:rPr lang="en-US" dirty="0" smtClean="0"/>
              <a:t>Represents </a:t>
            </a:r>
            <a:r>
              <a:rPr lang="en-US" dirty="0"/>
              <a:t>a collection of PSIs. </a:t>
            </a:r>
            <a:endParaRPr lang="en-US" dirty="0" smtClean="0"/>
          </a:p>
          <a:p>
            <a:pPr marL="457200" indent="-457200">
              <a:buFont typeface="Arial" panose="020B0604020202020204" pitchFamily="34" charset="0"/>
              <a:buChar char="•"/>
            </a:pPr>
            <a:r>
              <a:rPr lang="en-US" dirty="0"/>
              <a:t>Enable optimization of the O&amp;M of the nodes</a:t>
            </a:r>
            <a:r>
              <a:rPr lang="en-US" dirty="0" smtClean="0"/>
              <a:t>.</a:t>
            </a:r>
          </a:p>
          <a:p>
            <a:pPr marL="457200" indent="-457200">
              <a:buFont typeface="Arial" panose="020B0604020202020204" pitchFamily="34" charset="0"/>
              <a:buChar char="•"/>
            </a:pPr>
            <a:r>
              <a:rPr lang="en-US" dirty="0" smtClean="0"/>
              <a:t>Take same format as </a:t>
            </a:r>
            <a:r>
              <a:rPr lang="en-US" dirty="0" err="1"/>
              <a:t>Wildcarded</a:t>
            </a:r>
            <a:r>
              <a:rPr lang="en-US" dirty="0"/>
              <a:t> Public User Identity</a:t>
            </a:r>
          </a:p>
        </p:txBody>
      </p:sp>
    </p:spTree>
    <p:extLst>
      <p:ext uri="{BB962C8B-B14F-4D97-AF65-F5344CB8AC3E}">
        <p14:creationId xmlns:p14="http://schemas.microsoft.com/office/powerpoint/2010/main" val="2453286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Sip – proxy server</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An intermediate component that acts as both a server and a </a:t>
            </a:r>
            <a:r>
              <a:rPr lang="en-US" dirty="0" smtClean="0"/>
              <a:t>client</a:t>
            </a:r>
          </a:p>
          <a:p>
            <a:pPr marL="457200" indent="-457200">
              <a:buFont typeface="Arial" panose="020B0604020202020204" pitchFamily="34" charset="0"/>
              <a:buChar char="•"/>
            </a:pPr>
            <a:r>
              <a:rPr lang="en-US" dirty="0" smtClean="0"/>
              <a:t>Functionalities:</a:t>
            </a:r>
          </a:p>
          <a:p>
            <a:pPr marL="745236" lvl="3" indent="-457200">
              <a:buFont typeface="Arial" panose="020B0604020202020204" pitchFamily="34" charset="0"/>
              <a:buChar char="•"/>
            </a:pPr>
            <a:r>
              <a:rPr lang="en-US" dirty="0" smtClean="0"/>
              <a:t>Receive requests or forward them to another server</a:t>
            </a:r>
          </a:p>
          <a:p>
            <a:pPr marL="745236" lvl="3" indent="-457200">
              <a:buFont typeface="Arial" panose="020B0604020202020204" pitchFamily="34" charset="0"/>
              <a:buChar char="•"/>
            </a:pPr>
            <a:r>
              <a:rPr lang="en-US" dirty="0" smtClean="0"/>
              <a:t>Security: using AAA</a:t>
            </a:r>
          </a:p>
          <a:p>
            <a:pPr marL="745236" lvl="3" indent="-457200">
              <a:buFont typeface="Arial" panose="020B0604020202020204" pitchFamily="34" charset="0"/>
              <a:buChar char="•"/>
            </a:pPr>
            <a:r>
              <a:rPr lang="en-US" dirty="0" smtClean="0"/>
              <a:t>Routing</a:t>
            </a:r>
            <a:endParaRPr lang="en-US" dirty="0"/>
          </a:p>
        </p:txBody>
      </p:sp>
    </p:spTree>
    <p:extLst>
      <p:ext uri="{BB962C8B-B14F-4D97-AF65-F5344CB8AC3E}">
        <p14:creationId xmlns:p14="http://schemas.microsoft.com/office/powerpoint/2010/main" val="152743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1801</TotalTime>
  <Words>3099</Words>
  <Application>Microsoft Office PowerPoint</Application>
  <PresentationFormat>On-screen Show (4:3)</PresentationFormat>
  <Paragraphs>477</Paragraphs>
  <Slides>86</Slides>
  <Notes>31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Angles</vt:lpstr>
      <vt:lpstr>PowerPoint Presentation</vt:lpstr>
      <vt:lpstr>Sip(session initiation protocol)</vt:lpstr>
      <vt:lpstr>Sip(session initiation protocol)</vt:lpstr>
      <vt:lpstr>Sip(session initiation protocol)</vt:lpstr>
      <vt:lpstr>Sip(session initiation protocol)</vt:lpstr>
      <vt:lpstr>Sip (session initiation protocol)</vt:lpstr>
      <vt:lpstr>SIP – ENtities</vt:lpstr>
      <vt:lpstr>SIP Entities</vt:lpstr>
      <vt:lpstr>Sip – proxy server</vt:lpstr>
      <vt:lpstr>SIP – Redirect server</vt:lpstr>
      <vt:lpstr>PowerPoint Presentation</vt:lpstr>
      <vt:lpstr>SIP – Registar server</vt:lpstr>
      <vt:lpstr>SIP – location server</vt:lpstr>
      <vt:lpstr>PowerPoint Presentation</vt:lpstr>
      <vt:lpstr>Sip message format</vt:lpstr>
      <vt:lpstr>Sip message format</vt:lpstr>
      <vt:lpstr>Sip message format</vt:lpstr>
      <vt:lpstr>Sip message format</vt:lpstr>
      <vt:lpstr>Sip message format</vt:lpstr>
      <vt:lpstr>Sip message format</vt:lpstr>
      <vt:lpstr>Sip message format</vt:lpstr>
      <vt:lpstr>Sip message format</vt:lpstr>
      <vt:lpstr>Sip message format</vt:lpstr>
      <vt:lpstr>Sip message format</vt:lpstr>
      <vt:lpstr>Sip(session initiation protocol)</vt:lpstr>
      <vt:lpstr>EXAMpLE of sip request</vt:lpstr>
      <vt:lpstr>SESSION DESCRIPTION PROTOCOL (SDP)</vt:lpstr>
      <vt:lpstr>SESSION DESCRIPTION PROTOCOL (SDP)</vt:lpstr>
      <vt:lpstr>Session description</vt:lpstr>
      <vt:lpstr>Session description</vt:lpstr>
      <vt:lpstr>Session description</vt:lpstr>
      <vt:lpstr>Time description </vt:lpstr>
      <vt:lpstr>Media description</vt:lpstr>
      <vt:lpstr>Media description</vt:lpstr>
      <vt:lpstr>Example sdp message</vt:lpstr>
      <vt:lpstr>NOTICE</vt:lpstr>
      <vt:lpstr>The Real-time Transport Protocol (RTP) </vt:lpstr>
      <vt:lpstr>RTP</vt:lpstr>
      <vt:lpstr>The Real-time Transport Protocol (RTP) </vt:lpstr>
      <vt:lpstr>The Real-time Transport Protocol (RTP) </vt:lpstr>
      <vt:lpstr>Real-Time Control Protocol (RTCP)</vt:lpstr>
      <vt:lpstr>RTCP</vt:lpstr>
      <vt:lpstr>RTCP packet</vt:lpstr>
      <vt:lpstr>Diameter OVERVIEW</vt:lpstr>
      <vt:lpstr>Diameter OVERVIEW</vt:lpstr>
      <vt:lpstr>Diameter OVERVIEW</vt:lpstr>
      <vt:lpstr>Diameter OVERVIEW</vt:lpstr>
      <vt:lpstr>Diameter OVERVIEW</vt:lpstr>
      <vt:lpstr>Diameter OVERVIEW</vt:lpstr>
      <vt:lpstr>Diameter OVERVIEW</vt:lpstr>
      <vt:lpstr>DIAMETER OVERVIEW</vt:lpstr>
      <vt:lpstr>DIAMETER OVERVIEW</vt:lpstr>
      <vt:lpstr>DIAmeter header</vt:lpstr>
      <vt:lpstr>DIAmeter header</vt:lpstr>
      <vt:lpstr>DIAmeter header</vt:lpstr>
      <vt:lpstr>DIAMETER AVP</vt:lpstr>
      <vt:lpstr>SECURITY in DIAMETER </vt:lpstr>
      <vt:lpstr>Connection in diameter</vt:lpstr>
      <vt:lpstr>AAA in diameter</vt:lpstr>
      <vt:lpstr>H.248 / megaco</vt:lpstr>
      <vt:lpstr>H.248 / megaco</vt:lpstr>
      <vt:lpstr>H.248 / megaco</vt:lpstr>
      <vt:lpstr>H.248 / megaco</vt:lpstr>
      <vt:lpstr>Dns/enum    dns (Domain name system)</vt:lpstr>
      <vt:lpstr>Dns/enum    dns (Domain name system)</vt:lpstr>
      <vt:lpstr>Dns/enum        enumn (E.164 Number to uri  mapping)</vt:lpstr>
      <vt:lpstr>Dns/enum        enumn (E.164 Number to uri  mapping)</vt:lpstr>
      <vt:lpstr>Identification in ims </vt:lpstr>
      <vt:lpstr>User identity</vt:lpstr>
      <vt:lpstr>PUBLIC USER IDENTITY</vt:lpstr>
      <vt:lpstr>PUBLIC USER IDENTITY</vt:lpstr>
      <vt:lpstr>PUBLIC USER IDENTITY - form</vt:lpstr>
      <vt:lpstr>Sip uri</vt:lpstr>
      <vt:lpstr>tel uri</vt:lpstr>
      <vt:lpstr>tel uri</vt:lpstr>
      <vt:lpstr>Wildcarded public user identity</vt:lpstr>
      <vt:lpstr>Wildcarded public user identity</vt:lpstr>
      <vt:lpstr>Private USER IDENTITY</vt:lpstr>
      <vt:lpstr>Private USER IDENTITY</vt:lpstr>
      <vt:lpstr>Relation between public user identity and private user identity</vt:lpstr>
      <vt:lpstr>Relation between public user identity and private user identity</vt:lpstr>
      <vt:lpstr>PowerPoint Presentation</vt:lpstr>
      <vt:lpstr>Public service identity (PSI)</vt:lpstr>
      <vt:lpstr>Public service identity (PSI)</vt:lpstr>
      <vt:lpstr>Private service identity</vt:lpstr>
      <vt:lpstr>Wildcarded Public service identity</vt:lpstr>
    </vt:vector>
  </TitlesOfParts>
  <Company>DEK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Ngoc Luan</dc:creator>
  <cp:lastModifiedBy>Pham Thuy Tien</cp:lastModifiedBy>
  <cp:revision>102</cp:revision>
  <dcterms:created xsi:type="dcterms:W3CDTF">2018-10-08T02:33:51Z</dcterms:created>
  <dcterms:modified xsi:type="dcterms:W3CDTF">2018-10-29T03:17:07Z</dcterms:modified>
</cp:coreProperties>
</file>