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ontrail One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.svg"/><Relationship Id="rId3" Type="http://schemas.openxmlformats.org/officeDocument/2006/relationships/image" Target="../media/image4.svg"/><Relationship Id="rId7" Type="http://schemas.openxmlformats.org/officeDocument/2006/relationships/image" Target="../media/image12.svg"/><Relationship Id="rId12" Type="http://schemas.openxmlformats.org/officeDocument/2006/relationships/image" Target="../media/image1.png"/><Relationship Id="rId2" Type="http://schemas.openxmlformats.org/officeDocument/2006/relationships/image" Target="../media/image3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8.svg"/><Relationship Id="rId5" Type="http://schemas.openxmlformats.org/officeDocument/2006/relationships/image" Target="../media/image6.svg"/><Relationship Id="rId15" Type="http://schemas.openxmlformats.org/officeDocument/2006/relationships/image" Target="../media/image10.svg"/><Relationship Id="rId10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14.svg"/><Relationship Id="rId1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0.svg"/><Relationship Id="rId3" Type="http://schemas.openxmlformats.org/officeDocument/2006/relationships/image" Target="../media/image4.svg"/><Relationship Id="rId7" Type="http://schemas.openxmlformats.org/officeDocument/2006/relationships/image" Target="../media/image12.svg"/><Relationship Id="rId12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8.svg"/><Relationship Id="rId5" Type="http://schemas.openxmlformats.org/officeDocument/2006/relationships/image" Target="../media/image6.svg"/><Relationship Id="rId15" Type="http://schemas.openxmlformats.org/officeDocument/2006/relationships/image" Target="../media/image33.png"/><Relationship Id="rId10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14.svg"/><Relationship Id="rId1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0.svg"/><Relationship Id="rId3" Type="http://schemas.openxmlformats.org/officeDocument/2006/relationships/image" Target="../media/image4.svg"/><Relationship Id="rId7" Type="http://schemas.openxmlformats.org/officeDocument/2006/relationships/image" Target="../media/image12.svg"/><Relationship Id="rId12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2.svg"/><Relationship Id="rId5" Type="http://schemas.openxmlformats.org/officeDocument/2006/relationships/image" Target="../media/image6.svg"/><Relationship Id="rId15" Type="http://schemas.openxmlformats.org/officeDocument/2006/relationships/image" Target="../media/image8.sv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4.svg"/><Relationship Id="rId1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12.svg"/><Relationship Id="rId12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2.svg"/><Relationship Id="rId5" Type="http://schemas.openxmlformats.org/officeDocument/2006/relationships/image" Target="../media/image6.svg"/><Relationship Id="rId15" Type="http://schemas.openxmlformats.org/officeDocument/2006/relationships/image" Target="../media/image10.sv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4.svg"/><Relationship Id="rId1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18" Type="http://schemas.openxmlformats.org/officeDocument/2006/relationships/image" Target="../media/image23.png"/><Relationship Id="rId3" Type="http://schemas.openxmlformats.org/officeDocument/2006/relationships/image" Target="../media/image4.svg"/><Relationship Id="rId21" Type="http://schemas.openxmlformats.org/officeDocument/2006/relationships/image" Target="../media/image2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17" Type="http://schemas.openxmlformats.org/officeDocument/2006/relationships/image" Target="../media/image22.svg"/><Relationship Id="rId2" Type="http://schemas.openxmlformats.org/officeDocument/2006/relationships/image" Target="../media/image3.png"/><Relationship Id="rId16" Type="http://schemas.openxmlformats.org/officeDocument/2006/relationships/image" Target="../media/image21.png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6.svg"/><Relationship Id="rId15" Type="http://schemas.openxmlformats.org/officeDocument/2006/relationships/image" Target="../media/image20.svg"/><Relationship Id="rId23" Type="http://schemas.openxmlformats.org/officeDocument/2006/relationships/image" Target="../media/image10.svg"/><Relationship Id="rId10" Type="http://schemas.openxmlformats.org/officeDocument/2006/relationships/image" Target="../media/image15.png"/><Relationship Id="rId19" Type="http://schemas.openxmlformats.org/officeDocument/2006/relationships/image" Target="../media/image24.svg"/><Relationship Id="rId4" Type="http://schemas.openxmlformats.org/officeDocument/2006/relationships/image" Target="../media/image5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Relationship Id="rId2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12.svg"/><Relationship Id="rId12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2.svg"/><Relationship Id="rId5" Type="http://schemas.openxmlformats.org/officeDocument/2006/relationships/image" Target="../media/image6.sv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.svg"/><Relationship Id="rId3" Type="http://schemas.openxmlformats.org/officeDocument/2006/relationships/image" Target="../media/image6.svg"/><Relationship Id="rId7" Type="http://schemas.openxmlformats.org/officeDocument/2006/relationships/image" Target="../media/image14.svg"/><Relationship Id="rId12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0.svg"/><Relationship Id="rId5" Type="http://schemas.openxmlformats.org/officeDocument/2006/relationships/image" Target="../media/image12.svg"/><Relationship Id="rId10" Type="http://schemas.openxmlformats.org/officeDocument/2006/relationships/image" Target="../media/image9.png"/><Relationship Id="rId4" Type="http://schemas.openxmlformats.org/officeDocument/2006/relationships/image" Target="../media/image11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12.svg"/><Relationship Id="rId12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26.svg"/><Relationship Id="rId5" Type="http://schemas.openxmlformats.org/officeDocument/2006/relationships/image" Target="../media/image6.svg"/><Relationship Id="rId15" Type="http://schemas.openxmlformats.org/officeDocument/2006/relationships/image" Target="../media/image2.svg"/><Relationship Id="rId10" Type="http://schemas.openxmlformats.org/officeDocument/2006/relationships/image" Target="../media/image25.png"/><Relationship Id="rId4" Type="http://schemas.openxmlformats.org/officeDocument/2006/relationships/image" Target="../media/image5.png"/><Relationship Id="rId9" Type="http://schemas.openxmlformats.org/officeDocument/2006/relationships/image" Target="../media/image14.svg"/><Relationship Id="rId1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.svg"/><Relationship Id="rId3" Type="http://schemas.openxmlformats.org/officeDocument/2006/relationships/image" Target="../media/image4.svg"/><Relationship Id="rId7" Type="http://schemas.openxmlformats.org/officeDocument/2006/relationships/image" Target="../media/image12.svg"/><Relationship Id="rId12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8.svg"/><Relationship Id="rId5" Type="http://schemas.openxmlformats.org/officeDocument/2006/relationships/image" Target="../media/image6.svg"/><Relationship Id="rId15" Type="http://schemas.openxmlformats.org/officeDocument/2006/relationships/image" Target="../media/image10.svg"/><Relationship Id="rId10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14.svg"/><Relationship Id="rId1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12.svg"/><Relationship Id="rId12" Type="http://schemas.openxmlformats.org/officeDocument/2006/relationships/image" Target="../media/image7.png"/><Relationship Id="rId17" Type="http://schemas.openxmlformats.org/officeDocument/2006/relationships/image" Target="../media/image28.png"/><Relationship Id="rId2" Type="http://schemas.openxmlformats.org/officeDocument/2006/relationships/image" Target="../media/image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2.svg"/><Relationship Id="rId5" Type="http://schemas.openxmlformats.org/officeDocument/2006/relationships/image" Target="../media/image6.svg"/><Relationship Id="rId15" Type="http://schemas.openxmlformats.org/officeDocument/2006/relationships/image" Target="../media/image10.sv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4.svg"/><Relationship Id="rId1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.svg"/><Relationship Id="rId3" Type="http://schemas.openxmlformats.org/officeDocument/2006/relationships/image" Target="../media/image4.svg"/><Relationship Id="rId7" Type="http://schemas.openxmlformats.org/officeDocument/2006/relationships/image" Target="../media/image12.svg"/><Relationship Id="rId12" Type="http://schemas.openxmlformats.org/officeDocument/2006/relationships/image" Target="../media/image1.png"/><Relationship Id="rId2" Type="http://schemas.openxmlformats.org/officeDocument/2006/relationships/image" Target="../media/image3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8.svg"/><Relationship Id="rId5" Type="http://schemas.openxmlformats.org/officeDocument/2006/relationships/image" Target="../media/image6.svg"/><Relationship Id="rId15" Type="http://schemas.openxmlformats.org/officeDocument/2006/relationships/image" Target="../media/image10.svg"/><Relationship Id="rId10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14.svg"/><Relationship Id="rId1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.svg"/><Relationship Id="rId3" Type="http://schemas.openxmlformats.org/officeDocument/2006/relationships/image" Target="../media/image4.svg"/><Relationship Id="rId7" Type="http://schemas.openxmlformats.org/officeDocument/2006/relationships/image" Target="../media/image12.svg"/><Relationship Id="rId12" Type="http://schemas.openxmlformats.org/officeDocument/2006/relationships/image" Target="../media/image1.png"/><Relationship Id="rId2" Type="http://schemas.openxmlformats.org/officeDocument/2006/relationships/image" Target="../media/image3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8.svg"/><Relationship Id="rId5" Type="http://schemas.openxmlformats.org/officeDocument/2006/relationships/image" Target="../media/image6.svg"/><Relationship Id="rId15" Type="http://schemas.openxmlformats.org/officeDocument/2006/relationships/image" Target="../media/image10.svg"/><Relationship Id="rId10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14.svg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785917" y="7518843"/>
            <a:ext cx="1400705" cy="690166"/>
          </a:xfrm>
          <a:custGeom>
            <a:avLst/>
            <a:gdLst/>
            <a:ahLst/>
            <a:cxnLst/>
            <a:rect l="l" t="t" r="r" b="b"/>
            <a:pathLst>
              <a:path w="1400705" h="690166">
                <a:moveTo>
                  <a:pt x="0" y="0"/>
                </a:moveTo>
                <a:lnTo>
                  <a:pt x="1400705" y="0"/>
                </a:lnTo>
                <a:lnTo>
                  <a:pt x="1400705" y="690166"/>
                </a:lnTo>
                <a:lnTo>
                  <a:pt x="0" y="6901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13470975" y="7181798"/>
            <a:ext cx="4866527" cy="3597734"/>
          </a:xfrm>
          <a:custGeom>
            <a:avLst/>
            <a:gdLst/>
            <a:ahLst/>
            <a:cxnLst/>
            <a:rect l="l" t="t" r="r" b="b"/>
            <a:pathLst>
              <a:path w="4866527" h="3597734">
                <a:moveTo>
                  <a:pt x="4866527" y="3597734"/>
                </a:moveTo>
                <a:lnTo>
                  <a:pt x="0" y="3597734"/>
                </a:lnTo>
                <a:lnTo>
                  <a:pt x="0" y="0"/>
                </a:lnTo>
                <a:lnTo>
                  <a:pt x="4866527" y="0"/>
                </a:lnTo>
                <a:lnTo>
                  <a:pt x="4866527" y="359773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5240">
            <a:off x="12831775" y="9499273"/>
            <a:ext cx="5803823" cy="1066144"/>
          </a:xfrm>
          <a:custGeom>
            <a:avLst/>
            <a:gdLst/>
            <a:ahLst/>
            <a:cxnLst/>
            <a:rect l="l" t="t" r="r" b="b"/>
            <a:pathLst>
              <a:path w="5803823" h="1066144">
                <a:moveTo>
                  <a:pt x="0" y="0"/>
                </a:moveTo>
                <a:lnTo>
                  <a:pt x="5803823" y="0"/>
                </a:lnTo>
                <a:lnTo>
                  <a:pt x="5803823" y="1066145"/>
                </a:lnTo>
                <a:lnTo>
                  <a:pt x="0" y="10661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427853" y="6854863"/>
            <a:ext cx="1153434" cy="1480474"/>
          </a:xfrm>
          <a:custGeom>
            <a:avLst/>
            <a:gdLst/>
            <a:ahLst/>
            <a:cxnLst/>
            <a:rect l="l" t="t" r="r" b="b"/>
            <a:pathLst>
              <a:path w="1153434" h="1480474">
                <a:moveTo>
                  <a:pt x="0" y="0"/>
                </a:moveTo>
                <a:lnTo>
                  <a:pt x="1153433" y="0"/>
                </a:lnTo>
                <a:lnTo>
                  <a:pt x="1153433" y="1480474"/>
                </a:lnTo>
                <a:lnTo>
                  <a:pt x="0" y="148047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735011" y="4344181"/>
            <a:ext cx="1001343" cy="1177552"/>
          </a:xfrm>
          <a:custGeom>
            <a:avLst/>
            <a:gdLst/>
            <a:ahLst/>
            <a:cxnLst/>
            <a:rect l="l" t="t" r="r" b="b"/>
            <a:pathLst>
              <a:path w="1001343" h="1177552">
                <a:moveTo>
                  <a:pt x="0" y="0"/>
                </a:moveTo>
                <a:lnTo>
                  <a:pt x="1001342" y="0"/>
                </a:lnTo>
                <a:lnTo>
                  <a:pt x="1001342" y="1177551"/>
                </a:lnTo>
                <a:lnTo>
                  <a:pt x="0" y="117755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H="1" flipV="1">
            <a:off x="-717105" y="-804466"/>
            <a:ext cx="4890433" cy="4114800"/>
          </a:xfrm>
          <a:custGeom>
            <a:avLst/>
            <a:gdLst/>
            <a:ahLst/>
            <a:cxnLst/>
            <a:rect l="l" t="t" r="r" b="b"/>
            <a:pathLst>
              <a:path w="4890433" h="4114800">
                <a:moveTo>
                  <a:pt x="4890433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890433" y="0"/>
                </a:lnTo>
                <a:lnTo>
                  <a:pt x="4890433" y="411480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5240" flipH="1" flipV="1">
            <a:off x="-320633" y="-126018"/>
            <a:ext cx="5803823" cy="1066144"/>
          </a:xfrm>
          <a:custGeom>
            <a:avLst/>
            <a:gdLst/>
            <a:ahLst/>
            <a:cxnLst/>
            <a:rect l="l" t="t" r="r" b="b"/>
            <a:pathLst>
              <a:path w="5803823" h="1066144">
                <a:moveTo>
                  <a:pt x="5803823" y="1066145"/>
                </a:moveTo>
                <a:lnTo>
                  <a:pt x="0" y="1066145"/>
                </a:lnTo>
                <a:lnTo>
                  <a:pt x="0" y="0"/>
                </a:lnTo>
                <a:lnTo>
                  <a:pt x="5803823" y="0"/>
                </a:lnTo>
                <a:lnTo>
                  <a:pt x="5803823" y="1066145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3423899" y="2261429"/>
            <a:ext cx="724035" cy="929325"/>
          </a:xfrm>
          <a:custGeom>
            <a:avLst/>
            <a:gdLst/>
            <a:ahLst/>
            <a:cxnLst/>
            <a:rect l="l" t="t" r="r" b="b"/>
            <a:pathLst>
              <a:path w="724035" h="929325">
                <a:moveTo>
                  <a:pt x="0" y="0"/>
                </a:moveTo>
                <a:lnTo>
                  <a:pt x="724035" y="0"/>
                </a:lnTo>
                <a:lnTo>
                  <a:pt x="724035" y="929325"/>
                </a:lnTo>
                <a:lnTo>
                  <a:pt x="0" y="9293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3470975" y="2261429"/>
            <a:ext cx="1400705" cy="690166"/>
          </a:xfrm>
          <a:custGeom>
            <a:avLst/>
            <a:gdLst/>
            <a:ahLst/>
            <a:cxnLst/>
            <a:rect l="l" t="t" r="r" b="b"/>
            <a:pathLst>
              <a:path w="1400705" h="690166">
                <a:moveTo>
                  <a:pt x="0" y="0"/>
                </a:moveTo>
                <a:lnTo>
                  <a:pt x="1400705" y="0"/>
                </a:lnTo>
                <a:lnTo>
                  <a:pt x="1400705" y="690166"/>
                </a:lnTo>
                <a:lnTo>
                  <a:pt x="0" y="6901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726769" y="4534312"/>
            <a:ext cx="1001343" cy="1177552"/>
          </a:xfrm>
          <a:custGeom>
            <a:avLst/>
            <a:gdLst/>
            <a:ahLst/>
            <a:cxnLst/>
            <a:rect l="l" t="t" r="r" b="b"/>
            <a:pathLst>
              <a:path w="1001343" h="1177552">
                <a:moveTo>
                  <a:pt x="0" y="0"/>
                </a:moveTo>
                <a:lnTo>
                  <a:pt x="1001343" y="0"/>
                </a:lnTo>
                <a:lnTo>
                  <a:pt x="1001343" y="1177552"/>
                </a:lnTo>
                <a:lnTo>
                  <a:pt x="0" y="117755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-1297855" y="8209009"/>
            <a:ext cx="3386880" cy="2759963"/>
          </a:xfrm>
          <a:custGeom>
            <a:avLst/>
            <a:gdLst/>
            <a:ahLst/>
            <a:cxnLst/>
            <a:rect l="l" t="t" r="r" b="b"/>
            <a:pathLst>
              <a:path w="3386880" h="2759963">
                <a:moveTo>
                  <a:pt x="0" y="0"/>
                </a:moveTo>
                <a:lnTo>
                  <a:pt x="3386880" y="0"/>
                </a:lnTo>
                <a:lnTo>
                  <a:pt x="3386880" y="2759963"/>
                </a:lnTo>
                <a:lnTo>
                  <a:pt x="0" y="275996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3741736" y="3396921"/>
            <a:ext cx="10804529" cy="2907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24"/>
              </a:lnSpc>
            </a:pPr>
            <a:r>
              <a:rPr lang="en-US" sz="5517">
                <a:solidFill>
                  <a:srgbClr val="0F2C33"/>
                </a:solidFill>
                <a:latin typeface="Contrail One"/>
                <a:ea typeface="Contrail One"/>
                <a:cs typeface="Contrail One"/>
                <a:sym typeface="Contrail One"/>
              </a:rPr>
              <a:t>HUBUNGAN FITUR TEKNIS DAN BRAND TERHADAP HARGA SMARTPHONE DI PASAR KONSUMEN </a:t>
            </a:r>
          </a:p>
        </p:txBody>
      </p:sp>
      <p:sp>
        <p:nvSpPr>
          <p:cNvPr id="14" name="Freeform 14"/>
          <p:cNvSpPr/>
          <p:nvPr/>
        </p:nvSpPr>
        <p:spPr>
          <a:xfrm flipH="1" flipV="1">
            <a:off x="15581286" y="-804466"/>
            <a:ext cx="3386880" cy="2759963"/>
          </a:xfrm>
          <a:custGeom>
            <a:avLst/>
            <a:gdLst/>
            <a:ahLst/>
            <a:cxnLst/>
            <a:rect l="l" t="t" r="r" b="b"/>
            <a:pathLst>
              <a:path w="3386880" h="2759963">
                <a:moveTo>
                  <a:pt x="3386880" y="2759964"/>
                </a:moveTo>
                <a:lnTo>
                  <a:pt x="0" y="2759964"/>
                </a:lnTo>
                <a:lnTo>
                  <a:pt x="0" y="0"/>
                </a:lnTo>
                <a:lnTo>
                  <a:pt x="3386880" y="0"/>
                </a:lnTo>
                <a:lnTo>
                  <a:pt x="3386880" y="2759964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5886039" y="7096073"/>
            <a:ext cx="6885519" cy="779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96"/>
              </a:lnSpc>
            </a:pPr>
            <a:r>
              <a:rPr lang="en-US" sz="4569">
                <a:solidFill>
                  <a:srgbClr val="0F2C33"/>
                </a:solidFill>
                <a:latin typeface="Contrail One"/>
                <a:ea typeface="Contrail One"/>
                <a:cs typeface="Contrail One"/>
                <a:sym typeface="Contrail One"/>
              </a:rPr>
              <a:t>Oleh Kelompok 22-Dalis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3470975" y="7181798"/>
            <a:ext cx="4866527" cy="3597734"/>
          </a:xfrm>
          <a:custGeom>
            <a:avLst/>
            <a:gdLst/>
            <a:ahLst/>
            <a:cxnLst/>
            <a:rect l="l" t="t" r="r" b="b"/>
            <a:pathLst>
              <a:path w="4866527" h="3597734">
                <a:moveTo>
                  <a:pt x="4866527" y="3597734"/>
                </a:moveTo>
                <a:lnTo>
                  <a:pt x="0" y="3597734"/>
                </a:lnTo>
                <a:lnTo>
                  <a:pt x="0" y="0"/>
                </a:lnTo>
                <a:lnTo>
                  <a:pt x="4866527" y="0"/>
                </a:lnTo>
                <a:lnTo>
                  <a:pt x="4866527" y="359773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5240">
            <a:off x="12831775" y="9499273"/>
            <a:ext cx="5803823" cy="1066144"/>
          </a:xfrm>
          <a:custGeom>
            <a:avLst/>
            <a:gdLst/>
            <a:ahLst/>
            <a:cxnLst/>
            <a:rect l="l" t="t" r="r" b="b"/>
            <a:pathLst>
              <a:path w="5803823" h="1066144">
                <a:moveTo>
                  <a:pt x="0" y="0"/>
                </a:moveTo>
                <a:lnTo>
                  <a:pt x="5803823" y="0"/>
                </a:lnTo>
                <a:lnTo>
                  <a:pt x="5803823" y="1066145"/>
                </a:lnTo>
                <a:lnTo>
                  <a:pt x="0" y="10661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-717105" y="-804466"/>
            <a:ext cx="4890433" cy="4114800"/>
          </a:xfrm>
          <a:custGeom>
            <a:avLst/>
            <a:gdLst/>
            <a:ahLst/>
            <a:cxnLst/>
            <a:rect l="l" t="t" r="r" b="b"/>
            <a:pathLst>
              <a:path w="4890433" h="4114800">
                <a:moveTo>
                  <a:pt x="4890433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890433" y="0"/>
                </a:lnTo>
                <a:lnTo>
                  <a:pt x="4890433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5240" flipH="1" flipV="1">
            <a:off x="-320633" y="-126018"/>
            <a:ext cx="5803823" cy="1066144"/>
          </a:xfrm>
          <a:custGeom>
            <a:avLst/>
            <a:gdLst/>
            <a:ahLst/>
            <a:cxnLst/>
            <a:rect l="l" t="t" r="r" b="b"/>
            <a:pathLst>
              <a:path w="5803823" h="1066144">
                <a:moveTo>
                  <a:pt x="5803823" y="1066145"/>
                </a:moveTo>
                <a:lnTo>
                  <a:pt x="0" y="1066145"/>
                </a:lnTo>
                <a:lnTo>
                  <a:pt x="0" y="0"/>
                </a:lnTo>
                <a:lnTo>
                  <a:pt x="5803823" y="0"/>
                </a:lnTo>
                <a:lnTo>
                  <a:pt x="5803823" y="106614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1297855" y="8209009"/>
            <a:ext cx="3386880" cy="2759963"/>
          </a:xfrm>
          <a:custGeom>
            <a:avLst/>
            <a:gdLst/>
            <a:ahLst/>
            <a:cxnLst/>
            <a:rect l="l" t="t" r="r" b="b"/>
            <a:pathLst>
              <a:path w="3386880" h="2759963">
                <a:moveTo>
                  <a:pt x="0" y="0"/>
                </a:moveTo>
                <a:lnTo>
                  <a:pt x="3386880" y="0"/>
                </a:lnTo>
                <a:lnTo>
                  <a:pt x="3386880" y="2759963"/>
                </a:lnTo>
                <a:lnTo>
                  <a:pt x="0" y="275996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H="1" flipV="1">
            <a:off x="15581286" y="-804466"/>
            <a:ext cx="3386880" cy="2759963"/>
          </a:xfrm>
          <a:custGeom>
            <a:avLst/>
            <a:gdLst/>
            <a:ahLst/>
            <a:cxnLst/>
            <a:rect l="l" t="t" r="r" b="b"/>
            <a:pathLst>
              <a:path w="3386880" h="2759963">
                <a:moveTo>
                  <a:pt x="3386880" y="2759964"/>
                </a:moveTo>
                <a:lnTo>
                  <a:pt x="0" y="2759964"/>
                </a:lnTo>
                <a:lnTo>
                  <a:pt x="0" y="0"/>
                </a:lnTo>
                <a:lnTo>
                  <a:pt x="3386880" y="0"/>
                </a:lnTo>
                <a:lnTo>
                  <a:pt x="3386880" y="2759964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2891514" y="1070925"/>
            <a:ext cx="724035" cy="929325"/>
          </a:xfrm>
          <a:custGeom>
            <a:avLst/>
            <a:gdLst/>
            <a:ahLst/>
            <a:cxnLst/>
            <a:rect l="l" t="t" r="r" b="b"/>
            <a:pathLst>
              <a:path w="724035" h="929325">
                <a:moveTo>
                  <a:pt x="0" y="0"/>
                </a:moveTo>
                <a:lnTo>
                  <a:pt x="724035" y="0"/>
                </a:lnTo>
                <a:lnTo>
                  <a:pt x="724035" y="929325"/>
                </a:lnTo>
                <a:lnTo>
                  <a:pt x="0" y="92932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3658639" y="683617"/>
            <a:ext cx="1400705" cy="690166"/>
          </a:xfrm>
          <a:custGeom>
            <a:avLst/>
            <a:gdLst/>
            <a:ahLst/>
            <a:cxnLst/>
            <a:rect l="l" t="t" r="r" b="b"/>
            <a:pathLst>
              <a:path w="1400705" h="690166">
                <a:moveTo>
                  <a:pt x="0" y="0"/>
                </a:moveTo>
                <a:lnTo>
                  <a:pt x="1400705" y="0"/>
                </a:lnTo>
                <a:lnTo>
                  <a:pt x="1400705" y="690166"/>
                </a:lnTo>
                <a:lnTo>
                  <a:pt x="0" y="69016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726769" y="4534312"/>
            <a:ext cx="1001343" cy="1177552"/>
          </a:xfrm>
          <a:custGeom>
            <a:avLst/>
            <a:gdLst/>
            <a:ahLst/>
            <a:cxnLst/>
            <a:rect l="l" t="t" r="r" b="b"/>
            <a:pathLst>
              <a:path w="1001343" h="1177552">
                <a:moveTo>
                  <a:pt x="0" y="0"/>
                </a:moveTo>
                <a:lnTo>
                  <a:pt x="1001343" y="0"/>
                </a:lnTo>
                <a:lnTo>
                  <a:pt x="1001343" y="1177552"/>
                </a:lnTo>
                <a:lnTo>
                  <a:pt x="0" y="117755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4773768" y="3636884"/>
            <a:ext cx="8740464" cy="6395462"/>
          </a:xfrm>
          <a:custGeom>
            <a:avLst/>
            <a:gdLst/>
            <a:ahLst/>
            <a:cxnLst/>
            <a:rect l="l" t="t" r="r" b="b"/>
            <a:pathLst>
              <a:path w="8740464" h="6395462">
                <a:moveTo>
                  <a:pt x="0" y="0"/>
                </a:moveTo>
                <a:lnTo>
                  <a:pt x="8740464" y="0"/>
                </a:lnTo>
                <a:lnTo>
                  <a:pt x="8740464" y="6395462"/>
                </a:lnTo>
                <a:lnTo>
                  <a:pt x="0" y="6395462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2089025" y="2618214"/>
            <a:ext cx="16031860" cy="6921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91"/>
              </a:lnSpc>
            </a:pPr>
            <a:r>
              <a:rPr lang="en-US" sz="4065">
                <a:solidFill>
                  <a:srgbClr val="20140D"/>
                </a:solidFill>
                <a:latin typeface="Contrail One"/>
                <a:ea typeface="Contrail One"/>
                <a:cs typeface="Contrail One"/>
                <a:sym typeface="Contrail One"/>
              </a:rPr>
              <a:t>3. Analisis Korelasi Antar Fitur Numerik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294829" y="767915"/>
            <a:ext cx="7698341" cy="11875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33"/>
              </a:lnSpc>
            </a:pPr>
            <a:r>
              <a:rPr lang="en-US" sz="6952">
                <a:solidFill>
                  <a:srgbClr val="20140D"/>
                </a:solidFill>
                <a:latin typeface="Contrail One"/>
                <a:ea typeface="Contrail One"/>
                <a:cs typeface="Contrail One"/>
                <a:sym typeface="Contrail One"/>
              </a:rPr>
              <a:t>DATA VISUALIZATION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3470975" y="7181798"/>
            <a:ext cx="4866527" cy="3597734"/>
          </a:xfrm>
          <a:custGeom>
            <a:avLst/>
            <a:gdLst/>
            <a:ahLst/>
            <a:cxnLst/>
            <a:rect l="l" t="t" r="r" b="b"/>
            <a:pathLst>
              <a:path w="4866527" h="3597734">
                <a:moveTo>
                  <a:pt x="4866527" y="3597734"/>
                </a:moveTo>
                <a:lnTo>
                  <a:pt x="0" y="3597734"/>
                </a:lnTo>
                <a:lnTo>
                  <a:pt x="0" y="0"/>
                </a:lnTo>
                <a:lnTo>
                  <a:pt x="4866527" y="0"/>
                </a:lnTo>
                <a:lnTo>
                  <a:pt x="4866527" y="359773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5240">
            <a:off x="12831775" y="9499273"/>
            <a:ext cx="5803823" cy="1066144"/>
          </a:xfrm>
          <a:custGeom>
            <a:avLst/>
            <a:gdLst/>
            <a:ahLst/>
            <a:cxnLst/>
            <a:rect l="l" t="t" r="r" b="b"/>
            <a:pathLst>
              <a:path w="5803823" h="1066144">
                <a:moveTo>
                  <a:pt x="0" y="0"/>
                </a:moveTo>
                <a:lnTo>
                  <a:pt x="5803823" y="0"/>
                </a:lnTo>
                <a:lnTo>
                  <a:pt x="5803823" y="1066145"/>
                </a:lnTo>
                <a:lnTo>
                  <a:pt x="0" y="10661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-717105" y="-804466"/>
            <a:ext cx="4890433" cy="4114800"/>
          </a:xfrm>
          <a:custGeom>
            <a:avLst/>
            <a:gdLst/>
            <a:ahLst/>
            <a:cxnLst/>
            <a:rect l="l" t="t" r="r" b="b"/>
            <a:pathLst>
              <a:path w="4890433" h="4114800">
                <a:moveTo>
                  <a:pt x="4890433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890433" y="0"/>
                </a:lnTo>
                <a:lnTo>
                  <a:pt x="4890433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5240" flipH="1" flipV="1">
            <a:off x="-320633" y="-126018"/>
            <a:ext cx="5803823" cy="1066144"/>
          </a:xfrm>
          <a:custGeom>
            <a:avLst/>
            <a:gdLst/>
            <a:ahLst/>
            <a:cxnLst/>
            <a:rect l="l" t="t" r="r" b="b"/>
            <a:pathLst>
              <a:path w="5803823" h="1066144">
                <a:moveTo>
                  <a:pt x="5803823" y="1066145"/>
                </a:moveTo>
                <a:lnTo>
                  <a:pt x="0" y="1066145"/>
                </a:lnTo>
                <a:lnTo>
                  <a:pt x="0" y="0"/>
                </a:lnTo>
                <a:lnTo>
                  <a:pt x="5803823" y="0"/>
                </a:lnTo>
                <a:lnTo>
                  <a:pt x="5803823" y="106614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1297855" y="8209009"/>
            <a:ext cx="3386880" cy="2759963"/>
          </a:xfrm>
          <a:custGeom>
            <a:avLst/>
            <a:gdLst/>
            <a:ahLst/>
            <a:cxnLst/>
            <a:rect l="l" t="t" r="r" b="b"/>
            <a:pathLst>
              <a:path w="3386880" h="2759963">
                <a:moveTo>
                  <a:pt x="0" y="0"/>
                </a:moveTo>
                <a:lnTo>
                  <a:pt x="3386880" y="0"/>
                </a:lnTo>
                <a:lnTo>
                  <a:pt x="3386880" y="2759963"/>
                </a:lnTo>
                <a:lnTo>
                  <a:pt x="0" y="275996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H="1" flipV="1">
            <a:off x="15581286" y="-804466"/>
            <a:ext cx="3386880" cy="2759963"/>
          </a:xfrm>
          <a:custGeom>
            <a:avLst/>
            <a:gdLst/>
            <a:ahLst/>
            <a:cxnLst/>
            <a:rect l="l" t="t" r="r" b="b"/>
            <a:pathLst>
              <a:path w="3386880" h="2759963">
                <a:moveTo>
                  <a:pt x="3386880" y="2759964"/>
                </a:moveTo>
                <a:lnTo>
                  <a:pt x="0" y="2759964"/>
                </a:lnTo>
                <a:lnTo>
                  <a:pt x="0" y="0"/>
                </a:lnTo>
                <a:lnTo>
                  <a:pt x="3386880" y="0"/>
                </a:lnTo>
                <a:lnTo>
                  <a:pt x="3386880" y="2759964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4735716" y="8438005"/>
            <a:ext cx="845570" cy="1085320"/>
          </a:xfrm>
          <a:custGeom>
            <a:avLst/>
            <a:gdLst/>
            <a:ahLst/>
            <a:cxnLst/>
            <a:rect l="l" t="t" r="r" b="b"/>
            <a:pathLst>
              <a:path w="845570" h="1085320">
                <a:moveTo>
                  <a:pt x="0" y="0"/>
                </a:moveTo>
                <a:lnTo>
                  <a:pt x="845570" y="0"/>
                </a:lnTo>
                <a:lnTo>
                  <a:pt x="845570" y="1085320"/>
                </a:lnTo>
                <a:lnTo>
                  <a:pt x="0" y="108532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04077" y="2316843"/>
            <a:ext cx="724035" cy="929325"/>
          </a:xfrm>
          <a:custGeom>
            <a:avLst/>
            <a:gdLst/>
            <a:ahLst/>
            <a:cxnLst/>
            <a:rect l="l" t="t" r="r" b="b"/>
            <a:pathLst>
              <a:path w="724035" h="929325">
                <a:moveTo>
                  <a:pt x="0" y="0"/>
                </a:moveTo>
                <a:lnTo>
                  <a:pt x="724035" y="0"/>
                </a:lnTo>
                <a:lnTo>
                  <a:pt x="724035" y="929326"/>
                </a:lnTo>
                <a:lnTo>
                  <a:pt x="0" y="92932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364752" y="4221103"/>
            <a:ext cx="1001343" cy="1177552"/>
          </a:xfrm>
          <a:custGeom>
            <a:avLst/>
            <a:gdLst/>
            <a:ahLst/>
            <a:cxnLst/>
            <a:rect l="l" t="t" r="r" b="b"/>
            <a:pathLst>
              <a:path w="1001343" h="1177552">
                <a:moveTo>
                  <a:pt x="0" y="0"/>
                </a:moveTo>
                <a:lnTo>
                  <a:pt x="1001342" y="0"/>
                </a:lnTo>
                <a:lnTo>
                  <a:pt x="1001342" y="1177552"/>
                </a:lnTo>
                <a:lnTo>
                  <a:pt x="0" y="117755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36562" y="4481200"/>
            <a:ext cx="6961317" cy="3399129"/>
          </a:xfrm>
          <a:custGeom>
            <a:avLst/>
            <a:gdLst/>
            <a:ahLst/>
            <a:cxnLst/>
            <a:rect l="l" t="t" r="r" b="b"/>
            <a:pathLst>
              <a:path w="6961317" h="3399129">
                <a:moveTo>
                  <a:pt x="0" y="0"/>
                </a:moveTo>
                <a:lnTo>
                  <a:pt x="6961316" y="0"/>
                </a:lnTo>
                <a:lnTo>
                  <a:pt x="6961316" y="3399129"/>
                </a:lnTo>
                <a:lnTo>
                  <a:pt x="0" y="3399129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0187291" y="4412762"/>
            <a:ext cx="7072009" cy="3536005"/>
          </a:xfrm>
          <a:custGeom>
            <a:avLst/>
            <a:gdLst/>
            <a:ahLst/>
            <a:cxnLst/>
            <a:rect l="l" t="t" r="r" b="b"/>
            <a:pathLst>
              <a:path w="7072009" h="3536005">
                <a:moveTo>
                  <a:pt x="0" y="0"/>
                </a:moveTo>
                <a:lnTo>
                  <a:pt x="7072009" y="0"/>
                </a:lnTo>
                <a:lnTo>
                  <a:pt x="7072009" y="3536005"/>
                </a:lnTo>
                <a:lnTo>
                  <a:pt x="0" y="3536005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4846365" y="1355469"/>
            <a:ext cx="8624611" cy="11875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33"/>
              </a:lnSpc>
            </a:pPr>
            <a:r>
              <a:rPr lang="en-US" sz="6952">
                <a:solidFill>
                  <a:srgbClr val="20140D"/>
                </a:solidFill>
                <a:latin typeface="Contrail One"/>
                <a:ea typeface="Contrail One"/>
                <a:cs typeface="Contrail One"/>
                <a:sym typeface="Contrail One"/>
              </a:rPr>
              <a:t>DATA ANALYSIS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089025" y="2936496"/>
            <a:ext cx="6256389" cy="1216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20140D"/>
                </a:solidFill>
                <a:latin typeface="Contrail One"/>
                <a:ea typeface="Contrail One"/>
                <a:cs typeface="Contrail One"/>
                <a:sym typeface="Contrail One"/>
              </a:rPr>
              <a:t>Uji Parametrik: </a:t>
            </a:r>
          </a:p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20140D"/>
                </a:solidFill>
                <a:latin typeface="Contrail One"/>
                <a:ea typeface="Contrail One"/>
                <a:cs typeface="Contrail One"/>
                <a:sym typeface="Contrail One"/>
              </a:rPr>
              <a:t>Pearson Correlation (Price vs RAM)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615193" y="2936496"/>
            <a:ext cx="6256389" cy="1216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20140D"/>
                </a:solidFill>
                <a:latin typeface="Contrail One"/>
                <a:ea typeface="Contrail One"/>
                <a:cs typeface="Contrail One"/>
                <a:sym typeface="Contrail One"/>
              </a:rPr>
              <a:t>Uji non-parametrik: Kruskal-Wallis (Price vs Processor Brand)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3470975" y="7181798"/>
            <a:ext cx="4866527" cy="3597734"/>
          </a:xfrm>
          <a:custGeom>
            <a:avLst/>
            <a:gdLst/>
            <a:ahLst/>
            <a:cxnLst/>
            <a:rect l="l" t="t" r="r" b="b"/>
            <a:pathLst>
              <a:path w="4866527" h="3597734">
                <a:moveTo>
                  <a:pt x="4866527" y="3597734"/>
                </a:moveTo>
                <a:lnTo>
                  <a:pt x="0" y="3597734"/>
                </a:lnTo>
                <a:lnTo>
                  <a:pt x="0" y="0"/>
                </a:lnTo>
                <a:lnTo>
                  <a:pt x="4866527" y="0"/>
                </a:lnTo>
                <a:lnTo>
                  <a:pt x="4866527" y="359773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5240">
            <a:off x="12831775" y="9499273"/>
            <a:ext cx="5803823" cy="1066144"/>
          </a:xfrm>
          <a:custGeom>
            <a:avLst/>
            <a:gdLst/>
            <a:ahLst/>
            <a:cxnLst/>
            <a:rect l="l" t="t" r="r" b="b"/>
            <a:pathLst>
              <a:path w="5803823" h="1066144">
                <a:moveTo>
                  <a:pt x="0" y="0"/>
                </a:moveTo>
                <a:lnTo>
                  <a:pt x="5803823" y="0"/>
                </a:lnTo>
                <a:lnTo>
                  <a:pt x="5803823" y="1066145"/>
                </a:lnTo>
                <a:lnTo>
                  <a:pt x="0" y="10661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-717105" y="-804466"/>
            <a:ext cx="4890433" cy="4114800"/>
          </a:xfrm>
          <a:custGeom>
            <a:avLst/>
            <a:gdLst/>
            <a:ahLst/>
            <a:cxnLst/>
            <a:rect l="l" t="t" r="r" b="b"/>
            <a:pathLst>
              <a:path w="4890433" h="4114800">
                <a:moveTo>
                  <a:pt x="4890433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890433" y="0"/>
                </a:lnTo>
                <a:lnTo>
                  <a:pt x="4890433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5240" flipH="1" flipV="1">
            <a:off x="-320633" y="-126018"/>
            <a:ext cx="5803823" cy="1066144"/>
          </a:xfrm>
          <a:custGeom>
            <a:avLst/>
            <a:gdLst/>
            <a:ahLst/>
            <a:cxnLst/>
            <a:rect l="l" t="t" r="r" b="b"/>
            <a:pathLst>
              <a:path w="5803823" h="1066144">
                <a:moveTo>
                  <a:pt x="5803823" y="1066145"/>
                </a:moveTo>
                <a:lnTo>
                  <a:pt x="0" y="1066145"/>
                </a:lnTo>
                <a:lnTo>
                  <a:pt x="0" y="0"/>
                </a:lnTo>
                <a:lnTo>
                  <a:pt x="5803823" y="0"/>
                </a:lnTo>
                <a:lnTo>
                  <a:pt x="5803823" y="106614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1297855" y="8209009"/>
            <a:ext cx="3386880" cy="2759963"/>
          </a:xfrm>
          <a:custGeom>
            <a:avLst/>
            <a:gdLst/>
            <a:ahLst/>
            <a:cxnLst/>
            <a:rect l="l" t="t" r="r" b="b"/>
            <a:pathLst>
              <a:path w="3386880" h="2759963">
                <a:moveTo>
                  <a:pt x="0" y="0"/>
                </a:moveTo>
                <a:lnTo>
                  <a:pt x="3386880" y="0"/>
                </a:lnTo>
                <a:lnTo>
                  <a:pt x="3386880" y="2759963"/>
                </a:lnTo>
                <a:lnTo>
                  <a:pt x="0" y="275996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H="1" flipV="1">
            <a:off x="15581286" y="-804466"/>
            <a:ext cx="3386880" cy="2759963"/>
          </a:xfrm>
          <a:custGeom>
            <a:avLst/>
            <a:gdLst/>
            <a:ahLst/>
            <a:cxnLst/>
            <a:rect l="l" t="t" r="r" b="b"/>
            <a:pathLst>
              <a:path w="3386880" h="2759963">
                <a:moveTo>
                  <a:pt x="3386880" y="2759964"/>
                </a:moveTo>
                <a:lnTo>
                  <a:pt x="0" y="2759964"/>
                </a:lnTo>
                <a:lnTo>
                  <a:pt x="0" y="0"/>
                </a:lnTo>
                <a:lnTo>
                  <a:pt x="3386880" y="0"/>
                </a:lnTo>
                <a:lnTo>
                  <a:pt x="3386880" y="2759964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3225067" y="9056159"/>
            <a:ext cx="1400705" cy="690166"/>
          </a:xfrm>
          <a:custGeom>
            <a:avLst/>
            <a:gdLst/>
            <a:ahLst/>
            <a:cxnLst/>
            <a:rect l="l" t="t" r="r" b="b"/>
            <a:pathLst>
              <a:path w="1400705" h="690166">
                <a:moveTo>
                  <a:pt x="0" y="0"/>
                </a:moveTo>
                <a:lnTo>
                  <a:pt x="1400705" y="0"/>
                </a:lnTo>
                <a:lnTo>
                  <a:pt x="1400705" y="690166"/>
                </a:lnTo>
                <a:lnTo>
                  <a:pt x="0" y="69016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6735011" y="4344181"/>
            <a:ext cx="1001343" cy="1177552"/>
          </a:xfrm>
          <a:custGeom>
            <a:avLst/>
            <a:gdLst/>
            <a:ahLst/>
            <a:cxnLst/>
            <a:rect l="l" t="t" r="r" b="b"/>
            <a:pathLst>
              <a:path w="1001343" h="1177552">
                <a:moveTo>
                  <a:pt x="0" y="0"/>
                </a:moveTo>
                <a:lnTo>
                  <a:pt x="1001342" y="0"/>
                </a:lnTo>
                <a:lnTo>
                  <a:pt x="1001342" y="1177551"/>
                </a:lnTo>
                <a:lnTo>
                  <a:pt x="0" y="117755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5824128" y="1490835"/>
            <a:ext cx="724035" cy="929325"/>
          </a:xfrm>
          <a:custGeom>
            <a:avLst/>
            <a:gdLst/>
            <a:ahLst/>
            <a:cxnLst/>
            <a:rect l="l" t="t" r="r" b="b"/>
            <a:pathLst>
              <a:path w="724035" h="929325">
                <a:moveTo>
                  <a:pt x="0" y="0"/>
                </a:moveTo>
                <a:lnTo>
                  <a:pt x="724035" y="0"/>
                </a:lnTo>
                <a:lnTo>
                  <a:pt x="724035" y="929325"/>
                </a:lnTo>
                <a:lnTo>
                  <a:pt x="0" y="92932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726769" y="4534312"/>
            <a:ext cx="1001343" cy="1177552"/>
          </a:xfrm>
          <a:custGeom>
            <a:avLst/>
            <a:gdLst/>
            <a:ahLst/>
            <a:cxnLst/>
            <a:rect l="l" t="t" r="r" b="b"/>
            <a:pathLst>
              <a:path w="1001343" h="1177552">
                <a:moveTo>
                  <a:pt x="0" y="0"/>
                </a:moveTo>
                <a:lnTo>
                  <a:pt x="1001343" y="0"/>
                </a:lnTo>
                <a:lnTo>
                  <a:pt x="1001343" y="1177552"/>
                </a:lnTo>
                <a:lnTo>
                  <a:pt x="0" y="117755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4257691" y="1402237"/>
            <a:ext cx="9772619" cy="118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33"/>
              </a:lnSpc>
            </a:pPr>
            <a:r>
              <a:rPr lang="en-US" sz="6952">
                <a:solidFill>
                  <a:srgbClr val="20140D"/>
                </a:solidFill>
                <a:latin typeface="Contrail One"/>
                <a:ea typeface="Contrail One"/>
                <a:cs typeface="Contrail One"/>
                <a:sym typeface="Contrail One"/>
              </a:rPr>
              <a:t>KESIMPULAN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225067" y="2842575"/>
            <a:ext cx="11837867" cy="6517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5" lvl="1" indent="-377828" algn="l">
              <a:lnSpc>
                <a:spcPts val="6615"/>
              </a:lnSpc>
              <a:buFont typeface="Arial"/>
              <a:buChar char="•"/>
            </a:pPr>
            <a:r>
              <a:rPr lang="en-US" sz="3500">
                <a:solidFill>
                  <a:srgbClr val="20140D"/>
                </a:solidFill>
                <a:latin typeface="Contrail One"/>
                <a:ea typeface="Contrail One"/>
                <a:cs typeface="Contrail One"/>
                <a:sym typeface="Contrail One"/>
              </a:rPr>
              <a:t>Spesifikasi teknis seperti RAM, storage, dan jumlah inti prosesor berpengaruh kuat terhadap harga smartphone.</a:t>
            </a:r>
          </a:p>
          <a:p>
            <a:pPr marL="755655" lvl="1" indent="-377828" algn="l">
              <a:lnSpc>
                <a:spcPts val="6615"/>
              </a:lnSpc>
              <a:buFont typeface="Arial"/>
              <a:buChar char="•"/>
            </a:pPr>
            <a:r>
              <a:rPr lang="en-US" sz="3500">
                <a:solidFill>
                  <a:srgbClr val="20140D"/>
                </a:solidFill>
                <a:latin typeface="Contrail One"/>
                <a:ea typeface="Contrail One"/>
                <a:cs typeface="Contrail One"/>
                <a:sym typeface="Contrail One"/>
              </a:rPr>
              <a:t>Merek memiliki dampak besar terhadap rata-rata harga, bahkan melebihi fitur teknis dalam beberapa kasus.</a:t>
            </a:r>
          </a:p>
          <a:p>
            <a:pPr marL="755655" lvl="1" indent="-377828" algn="l">
              <a:lnSpc>
                <a:spcPts val="6615"/>
              </a:lnSpc>
              <a:buFont typeface="Arial"/>
              <a:buChar char="•"/>
            </a:pPr>
            <a:r>
              <a:rPr lang="en-US" sz="3500">
                <a:solidFill>
                  <a:srgbClr val="20140D"/>
                </a:solidFill>
                <a:latin typeface="Contrail One"/>
                <a:ea typeface="Contrail One"/>
                <a:cs typeface="Contrail One"/>
                <a:sym typeface="Contrail One"/>
              </a:rPr>
              <a:t>Fitur tambahan seperti baterai dan refresh rate cenderung tidak menaikkan harga, tapi penting untuk diferensiasi desain produk.</a:t>
            </a:r>
          </a:p>
          <a:p>
            <a:pPr algn="l">
              <a:lnSpc>
                <a:spcPts val="4900"/>
              </a:lnSpc>
            </a:pPr>
            <a:endParaRPr lang="en-US" sz="3500">
              <a:solidFill>
                <a:srgbClr val="20140D"/>
              </a:solidFill>
              <a:latin typeface="Contrail One"/>
              <a:ea typeface="Contrail One"/>
              <a:cs typeface="Contrail One"/>
              <a:sym typeface="Contrail On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3470975" y="7181798"/>
            <a:ext cx="4866527" cy="3597734"/>
          </a:xfrm>
          <a:custGeom>
            <a:avLst/>
            <a:gdLst/>
            <a:ahLst/>
            <a:cxnLst/>
            <a:rect l="l" t="t" r="r" b="b"/>
            <a:pathLst>
              <a:path w="4866527" h="3597734">
                <a:moveTo>
                  <a:pt x="4866527" y="3597734"/>
                </a:moveTo>
                <a:lnTo>
                  <a:pt x="0" y="3597734"/>
                </a:lnTo>
                <a:lnTo>
                  <a:pt x="0" y="0"/>
                </a:lnTo>
                <a:lnTo>
                  <a:pt x="4866527" y="0"/>
                </a:lnTo>
                <a:lnTo>
                  <a:pt x="4866527" y="359773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5240">
            <a:off x="12831775" y="9499273"/>
            <a:ext cx="5803823" cy="1066144"/>
          </a:xfrm>
          <a:custGeom>
            <a:avLst/>
            <a:gdLst/>
            <a:ahLst/>
            <a:cxnLst/>
            <a:rect l="l" t="t" r="r" b="b"/>
            <a:pathLst>
              <a:path w="5803823" h="1066144">
                <a:moveTo>
                  <a:pt x="0" y="0"/>
                </a:moveTo>
                <a:lnTo>
                  <a:pt x="5803823" y="0"/>
                </a:lnTo>
                <a:lnTo>
                  <a:pt x="5803823" y="1066145"/>
                </a:lnTo>
                <a:lnTo>
                  <a:pt x="0" y="10661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-717105" y="-804466"/>
            <a:ext cx="4890433" cy="4114800"/>
          </a:xfrm>
          <a:custGeom>
            <a:avLst/>
            <a:gdLst/>
            <a:ahLst/>
            <a:cxnLst/>
            <a:rect l="l" t="t" r="r" b="b"/>
            <a:pathLst>
              <a:path w="4890433" h="4114800">
                <a:moveTo>
                  <a:pt x="4890433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890433" y="0"/>
                </a:lnTo>
                <a:lnTo>
                  <a:pt x="4890433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5240" flipH="1" flipV="1">
            <a:off x="-320633" y="-126018"/>
            <a:ext cx="5803823" cy="1066144"/>
          </a:xfrm>
          <a:custGeom>
            <a:avLst/>
            <a:gdLst/>
            <a:ahLst/>
            <a:cxnLst/>
            <a:rect l="l" t="t" r="r" b="b"/>
            <a:pathLst>
              <a:path w="5803823" h="1066144">
                <a:moveTo>
                  <a:pt x="5803823" y="1066145"/>
                </a:moveTo>
                <a:lnTo>
                  <a:pt x="0" y="1066145"/>
                </a:lnTo>
                <a:lnTo>
                  <a:pt x="0" y="0"/>
                </a:lnTo>
                <a:lnTo>
                  <a:pt x="5803823" y="0"/>
                </a:lnTo>
                <a:lnTo>
                  <a:pt x="5803823" y="106614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1297855" y="8209009"/>
            <a:ext cx="3386880" cy="2759963"/>
          </a:xfrm>
          <a:custGeom>
            <a:avLst/>
            <a:gdLst/>
            <a:ahLst/>
            <a:cxnLst/>
            <a:rect l="l" t="t" r="r" b="b"/>
            <a:pathLst>
              <a:path w="3386880" h="2759963">
                <a:moveTo>
                  <a:pt x="0" y="0"/>
                </a:moveTo>
                <a:lnTo>
                  <a:pt x="3386880" y="0"/>
                </a:lnTo>
                <a:lnTo>
                  <a:pt x="3386880" y="2759963"/>
                </a:lnTo>
                <a:lnTo>
                  <a:pt x="0" y="275996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H="1" flipV="1">
            <a:off x="15581286" y="-804466"/>
            <a:ext cx="3386880" cy="2759963"/>
          </a:xfrm>
          <a:custGeom>
            <a:avLst/>
            <a:gdLst/>
            <a:ahLst/>
            <a:cxnLst/>
            <a:rect l="l" t="t" r="r" b="b"/>
            <a:pathLst>
              <a:path w="3386880" h="2759963">
                <a:moveTo>
                  <a:pt x="3386880" y="2759964"/>
                </a:moveTo>
                <a:lnTo>
                  <a:pt x="0" y="2759964"/>
                </a:lnTo>
                <a:lnTo>
                  <a:pt x="0" y="0"/>
                </a:lnTo>
                <a:lnTo>
                  <a:pt x="3386880" y="0"/>
                </a:lnTo>
                <a:lnTo>
                  <a:pt x="3386880" y="2759964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5757433" y="2571750"/>
            <a:ext cx="6773134" cy="2571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0"/>
              </a:lnSpc>
            </a:pPr>
            <a:r>
              <a:rPr lang="en-US" sz="15000">
                <a:solidFill>
                  <a:srgbClr val="0F2C33"/>
                </a:solidFill>
                <a:latin typeface="Contrail One"/>
                <a:ea typeface="Contrail One"/>
                <a:cs typeface="Contrail One"/>
                <a:sym typeface="Contrail One"/>
              </a:rPr>
              <a:t>TERIMA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122566" y="4347684"/>
            <a:ext cx="6042868" cy="2571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0"/>
              </a:lnSpc>
            </a:pPr>
            <a:r>
              <a:rPr lang="en-US" sz="15000">
                <a:solidFill>
                  <a:srgbClr val="0F2C33"/>
                </a:solidFill>
                <a:latin typeface="Contrail One"/>
                <a:ea typeface="Contrail One"/>
                <a:cs typeface="Contrail One"/>
                <a:sym typeface="Contrail One"/>
              </a:rPr>
              <a:t>KASIH</a:t>
            </a:r>
          </a:p>
        </p:txBody>
      </p:sp>
      <p:sp>
        <p:nvSpPr>
          <p:cNvPr id="10" name="Freeform 10"/>
          <p:cNvSpPr/>
          <p:nvPr/>
        </p:nvSpPr>
        <p:spPr>
          <a:xfrm>
            <a:off x="4533634" y="7827027"/>
            <a:ext cx="1400705" cy="690166"/>
          </a:xfrm>
          <a:custGeom>
            <a:avLst/>
            <a:gdLst/>
            <a:ahLst/>
            <a:cxnLst/>
            <a:rect l="l" t="t" r="r" b="b"/>
            <a:pathLst>
              <a:path w="1400705" h="690166">
                <a:moveTo>
                  <a:pt x="0" y="0"/>
                </a:moveTo>
                <a:lnTo>
                  <a:pt x="1400705" y="0"/>
                </a:lnTo>
                <a:lnTo>
                  <a:pt x="1400705" y="690165"/>
                </a:lnTo>
                <a:lnTo>
                  <a:pt x="0" y="69016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2191435" y="8661005"/>
            <a:ext cx="845570" cy="1085320"/>
          </a:xfrm>
          <a:custGeom>
            <a:avLst/>
            <a:gdLst/>
            <a:ahLst/>
            <a:cxnLst/>
            <a:rect l="l" t="t" r="r" b="b"/>
            <a:pathLst>
              <a:path w="845570" h="1085320">
                <a:moveTo>
                  <a:pt x="0" y="0"/>
                </a:moveTo>
                <a:lnTo>
                  <a:pt x="845570" y="0"/>
                </a:lnTo>
                <a:lnTo>
                  <a:pt x="845570" y="1085320"/>
                </a:lnTo>
                <a:lnTo>
                  <a:pt x="0" y="10853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735011" y="4344181"/>
            <a:ext cx="1001343" cy="1177552"/>
          </a:xfrm>
          <a:custGeom>
            <a:avLst/>
            <a:gdLst/>
            <a:ahLst/>
            <a:cxnLst/>
            <a:rect l="l" t="t" r="r" b="b"/>
            <a:pathLst>
              <a:path w="1001343" h="1177552">
                <a:moveTo>
                  <a:pt x="0" y="0"/>
                </a:moveTo>
                <a:lnTo>
                  <a:pt x="1001342" y="0"/>
                </a:lnTo>
                <a:lnTo>
                  <a:pt x="1001342" y="1177551"/>
                </a:lnTo>
                <a:lnTo>
                  <a:pt x="0" y="117755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3811311" y="2166420"/>
            <a:ext cx="724035" cy="929325"/>
          </a:xfrm>
          <a:custGeom>
            <a:avLst/>
            <a:gdLst/>
            <a:ahLst/>
            <a:cxnLst/>
            <a:rect l="l" t="t" r="r" b="b"/>
            <a:pathLst>
              <a:path w="724035" h="929325">
                <a:moveTo>
                  <a:pt x="0" y="0"/>
                </a:moveTo>
                <a:lnTo>
                  <a:pt x="724035" y="0"/>
                </a:lnTo>
                <a:lnTo>
                  <a:pt x="724035" y="929326"/>
                </a:lnTo>
                <a:lnTo>
                  <a:pt x="0" y="92932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2614220" y="1940917"/>
            <a:ext cx="1400705" cy="690166"/>
          </a:xfrm>
          <a:custGeom>
            <a:avLst/>
            <a:gdLst/>
            <a:ahLst/>
            <a:cxnLst/>
            <a:rect l="l" t="t" r="r" b="b"/>
            <a:pathLst>
              <a:path w="1400705" h="690166">
                <a:moveTo>
                  <a:pt x="0" y="0"/>
                </a:moveTo>
                <a:lnTo>
                  <a:pt x="1400705" y="0"/>
                </a:lnTo>
                <a:lnTo>
                  <a:pt x="1400705" y="690166"/>
                </a:lnTo>
                <a:lnTo>
                  <a:pt x="0" y="69016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726769" y="4534312"/>
            <a:ext cx="1001343" cy="1177552"/>
          </a:xfrm>
          <a:custGeom>
            <a:avLst/>
            <a:gdLst/>
            <a:ahLst/>
            <a:cxnLst/>
            <a:rect l="l" t="t" r="r" b="b"/>
            <a:pathLst>
              <a:path w="1001343" h="1177552">
                <a:moveTo>
                  <a:pt x="0" y="0"/>
                </a:moveTo>
                <a:lnTo>
                  <a:pt x="1001343" y="0"/>
                </a:lnTo>
                <a:lnTo>
                  <a:pt x="1001343" y="1177552"/>
                </a:lnTo>
                <a:lnTo>
                  <a:pt x="0" y="117755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3470975" y="7181798"/>
            <a:ext cx="4866527" cy="3597734"/>
          </a:xfrm>
          <a:custGeom>
            <a:avLst/>
            <a:gdLst/>
            <a:ahLst/>
            <a:cxnLst/>
            <a:rect l="l" t="t" r="r" b="b"/>
            <a:pathLst>
              <a:path w="4866527" h="3597734">
                <a:moveTo>
                  <a:pt x="4866527" y="3597734"/>
                </a:moveTo>
                <a:lnTo>
                  <a:pt x="0" y="3597734"/>
                </a:lnTo>
                <a:lnTo>
                  <a:pt x="0" y="0"/>
                </a:lnTo>
                <a:lnTo>
                  <a:pt x="4866527" y="0"/>
                </a:lnTo>
                <a:lnTo>
                  <a:pt x="4866527" y="359773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5240">
            <a:off x="12831775" y="9499273"/>
            <a:ext cx="5803823" cy="1066144"/>
          </a:xfrm>
          <a:custGeom>
            <a:avLst/>
            <a:gdLst/>
            <a:ahLst/>
            <a:cxnLst/>
            <a:rect l="l" t="t" r="r" b="b"/>
            <a:pathLst>
              <a:path w="5803823" h="1066144">
                <a:moveTo>
                  <a:pt x="0" y="0"/>
                </a:moveTo>
                <a:lnTo>
                  <a:pt x="5803823" y="0"/>
                </a:lnTo>
                <a:lnTo>
                  <a:pt x="5803823" y="1066145"/>
                </a:lnTo>
                <a:lnTo>
                  <a:pt x="0" y="10661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-717105" y="-804466"/>
            <a:ext cx="4890433" cy="4114800"/>
          </a:xfrm>
          <a:custGeom>
            <a:avLst/>
            <a:gdLst/>
            <a:ahLst/>
            <a:cxnLst/>
            <a:rect l="l" t="t" r="r" b="b"/>
            <a:pathLst>
              <a:path w="4890433" h="4114800">
                <a:moveTo>
                  <a:pt x="4890433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890433" y="0"/>
                </a:lnTo>
                <a:lnTo>
                  <a:pt x="4890433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5240" flipH="1" flipV="1">
            <a:off x="-320633" y="-126018"/>
            <a:ext cx="5803823" cy="1066144"/>
          </a:xfrm>
          <a:custGeom>
            <a:avLst/>
            <a:gdLst/>
            <a:ahLst/>
            <a:cxnLst/>
            <a:rect l="l" t="t" r="r" b="b"/>
            <a:pathLst>
              <a:path w="5803823" h="1066144">
                <a:moveTo>
                  <a:pt x="5803823" y="1066145"/>
                </a:moveTo>
                <a:lnTo>
                  <a:pt x="0" y="1066145"/>
                </a:lnTo>
                <a:lnTo>
                  <a:pt x="0" y="0"/>
                </a:lnTo>
                <a:lnTo>
                  <a:pt x="5803823" y="0"/>
                </a:lnTo>
                <a:lnTo>
                  <a:pt x="5803823" y="106614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1297855" y="8209009"/>
            <a:ext cx="3386880" cy="2759963"/>
          </a:xfrm>
          <a:custGeom>
            <a:avLst/>
            <a:gdLst/>
            <a:ahLst/>
            <a:cxnLst/>
            <a:rect l="l" t="t" r="r" b="b"/>
            <a:pathLst>
              <a:path w="3386880" h="2759963">
                <a:moveTo>
                  <a:pt x="0" y="0"/>
                </a:moveTo>
                <a:lnTo>
                  <a:pt x="3386880" y="0"/>
                </a:lnTo>
                <a:lnTo>
                  <a:pt x="3386880" y="2759963"/>
                </a:lnTo>
                <a:lnTo>
                  <a:pt x="0" y="275996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H="1" flipV="1">
            <a:off x="15581286" y="-804466"/>
            <a:ext cx="3386880" cy="2759963"/>
          </a:xfrm>
          <a:custGeom>
            <a:avLst/>
            <a:gdLst/>
            <a:ahLst/>
            <a:cxnLst/>
            <a:rect l="l" t="t" r="r" b="b"/>
            <a:pathLst>
              <a:path w="3386880" h="2759963">
                <a:moveTo>
                  <a:pt x="3386880" y="2759964"/>
                </a:moveTo>
                <a:lnTo>
                  <a:pt x="0" y="2759964"/>
                </a:lnTo>
                <a:lnTo>
                  <a:pt x="0" y="0"/>
                </a:lnTo>
                <a:lnTo>
                  <a:pt x="3386880" y="0"/>
                </a:lnTo>
                <a:lnTo>
                  <a:pt x="3386880" y="2759964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0375920" y="2557658"/>
            <a:ext cx="5805976" cy="1224533"/>
          </a:xfrm>
          <a:custGeom>
            <a:avLst/>
            <a:gdLst/>
            <a:ahLst/>
            <a:cxnLst/>
            <a:rect l="l" t="t" r="r" b="b"/>
            <a:pathLst>
              <a:path w="5805976" h="1224533">
                <a:moveTo>
                  <a:pt x="0" y="0"/>
                </a:moveTo>
                <a:lnTo>
                  <a:pt x="5805976" y="0"/>
                </a:lnTo>
                <a:lnTo>
                  <a:pt x="5805976" y="1224533"/>
                </a:lnTo>
                <a:lnTo>
                  <a:pt x="0" y="122453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9596248" y="2381881"/>
            <a:ext cx="1653525" cy="1626467"/>
          </a:xfrm>
          <a:custGeom>
            <a:avLst/>
            <a:gdLst/>
            <a:ahLst/>
            <a:cxnLst/>
            <a:rect l="l" t="t" r="r" b="b"/>
            <a:pathLst>
              <a:path w="1653525" h="1626467">
                <a:moveTo>
                  <a:pt x="0" y="0"/>
                </a:moveTo>
                <a:lnTo>
                  <a:pt x="1653525" y="0"/>
                </a:lnTo>
                <a:lnTo>
                  <a:pt x="1653525" y="1626467"/>
                </a:lnTo>
                <a:lnTo>
                  <a:pt x="0" y="162646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0245092" y="2780976"/>
            <a:ext cx="261656" cy="777896"/>
          </a:xfrm>
          <a:custGeom>
            <a:avLst/>
            <a:gdLst/>
            <a:ahLst/>
            <a:cxnLst/>
            <a:rect l="l" t="t" r="r" b="b"/>
            <a:pathLst>
              <a:path w="261656" h="777896">
                <a:moveTo>
                  <a:pt x="0" y="0"/>
                </a:moveTo>
                <a:lnTo>
                  <a:pt x="261656" y="0"/>
                </a:lnTo>
                <a:lnTo>
                  <a:pt x="261656" y="777896"/>
                </a:lnTo>
                <a:lnTo>
                  <a:pt x="0" y="77789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0375920" y="4544037"/>
            <a:ext cx="5805976" cy="1224533"/>
          </a:xfrm>
          <a:custGeom>
            <a:avLst/>
            <a:gdLst/>
            <a:ahLst/>
            <a:cxnLst/>
            <a:rect l="l" t="t" r="r" b="b"/>
            <a:pathLst>
              <a:path w="5805976" h="1224533">
                <a:moveTo>
                  <a:pt x="0" y="0"/>
                </a:moveTo>
                <a:lnTo>
                  <a:pt x="5805976" y="0"/>
                </a:lnTo>
                <a:lnTo>
                  <a:pt x="5805976" y="1224533"/>
                </a:lnTo>
                <a:lnTo>
                  <a:pt x="0" y="122453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9679986" y="4316269"/>
            <a:ext cx="1653525" cy="1626467"/>
          </a:xfrm>
          <a:custGeom>
            <a:avLst/>
            <a:gdLst/>
            <a:ahLst/>
            <a:cxnLst/>
            <a:rect l="l" t="t" r="r" b="b"/>
            <a:pathLst>
              <a:path w="1653525" h="1626467">
                <a:moveTo>
                  <a:pt x="0" y="0"/>
                </a:moveTo>
                <a:lnTo>
                  <a:pt x="1653525" y="0"/>
                </a:lnTo>
                <a:lnTo>
                  <a:pt x="1653525" y="1626467"/>
                </a:lnTo>
                <a:lnTo>
                  <a:pt x="0" y="162646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0181174" y="4740228"/>
            <a:ext cx="651149" cy="778548"/>
          </a:xfrm>
          <a:custGeom>
            <a:avLst/>
            <a:gdLst/>
            <a:ahLst/>
            <a:cxnLst/>
            <a:rect l="l" t="t" r="r" b="b"/>
            <a:pathLst>
              <a:path w="651149" h="778548">
                <a:moveTo>
                  <a:pt x="0" y="0"/>
                </a:moveTo>
                <a:lnTo>
                  <a:pt x="651149" y="0"/>
                </a:lnTo>
                <a:lnTo>
                  <a:pt x="651149" y="778548"/>
                </a:lnTo>
                <a:lnTo>
                  <a:pt x="0" y="77854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0375920" y="6374177"/>
            <a:ext cx="5805976" cy="1224533"/>
          </a:xfrm>
          <a:custGeom>
            <a:avLst/>
            <a:gdLst/>
            <a:ahLst/>
            <a:cxnLst/>
            <a:rect l="l" t="t" r="r" b="b"/>
            <a:pathLst>
              <a:path w="5805976" h="1224533">
                <a:moveTo>
                  <a:pt x="0" y="0"/>
                </a:moveTo>
                <a:lnTo>
                  <a:pt x="5805976" y="0"/>
                </a:lnTo>
                <a:lnTo>
                  <a:pt x="5805976" y="1224533"/>
                </a:lnTo>
                <a:lnTo>
                  <a:pt x="0" y="122453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9679986" y="6278652"/>
            <a:ext cx="1653525" cy="1626467"/>
          </a:xfrm>
          <a:custGeom>
            <a:avLst/>
            <a:gdLst/>
            <a:ahLst/>
            <a:cxnLst/>
            <a:rect l="l" t="t" r="r" b="b"/>
            <a:pathLst>
              <a:path w="1653525" h="1626467">
                <a:moveTo>
                  <a:pt x="0" y="0"/>
                </a:moveTo>
                <a:lnTo>
                  <a:pt x="1653525" y="0"/>
                </a:lnTo>
                <a:lnTo>
                  <a:pt x="1653525" y="1626467"/>
                </a:lnTo>
                <a:lnTo>
                  <a:pt x="0" y="162646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0245092" y="6702173"/>
            <a:ext cx="568607" cy="812295"/>
          </a:xfrm>
          <a:custGeom>
            <a:avLst/>
            <a:gdLst/>
            <a:ahLst/>
            <a:cxnLst/>
            <a:rect l="l" t="t" r="r" b="b"/>
            <a:pathLst>
              <a:path w="568607" h="812295">
                <a:moveTo>
                  <a:pt x="0" y="0"/>
                </a:moveTo>
                <a:lnTo>
                  <a:pt x="568607" y="0"/>
                </a:lnTo>
                <a:lnTo>
                  <a:pt x="568607" y="812296"/>
                </a:lnTo>
                <a:lnTo>
                  <a:pt x="0" y="812296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10375920" y="6438036"/>
            <a:ext cx="5697880" cy="9369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83"/>
              </a:lnSpc>
            </a:pPr>
            <a:r>
              <a:rPr lang="en-US" sz="5488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Sarah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333511" y="2663873"/>
            <a:ext cx="4150915" cy="9369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83"/>
              </a:lnSpc>
            </a:pPr>
            <a:r>
              <a:rPr lang="en-US" sz="5488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Luana 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779634" y="3934591"/>
            <a:ext cx="7264165" cy="2490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56"/>
              </a:lnSpc>
            </a:pPr>
            <a:r>
              <a:rPr lang="en-US" sz="9375">
                <a:solidFill>
                  <a:srgbClr val="20140D"/>
                </a:solidFill>
                <a:latin typeface="Contrail One"/>
                <a:ea typeface="Contrail One"/>
                <a:cs typeface="Contrail One"/>
                <a:sym typeface="Contrail One"/>
              </a:rPr>
              <a:t>ANGGOTA KELOMPOK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796153" y="4713198"/>
            <a:ext cx="4937533" cy="9369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83"/>
              </a:lnSpc>
            </a:pPr>
            <a:r>
              <a:rPr lang="en-US" sz="5488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Albert</a:t>
            </a:r>
          </a:p>
        </p:txBody>
      </p:sp>
      <p:sp>
        <p:nvSpPr>
          <p:cNvPr id="21" name="Freeform 21"/>
          <p:cNvSpPr/>
          <p:nvPr/>
        </p:nvSpPr>
        <p:spPr>
          <a:xfrm>
            <a:off x="3483518" y="6746803"/>
            <a:ext cx="1400705" cy="690166"/>
          </a:xfrm>
          <a:custGeom>
            <a:avLst/>
            <a:gdLst/>
            <a:ahLst/>
            <a:cxnLst/>
            <a:rect l="l" t="t" r="r" b="b"/>
            <a:pathLst>
              <a:path w="1400705" h="690166">
                <a:moveTo>
                  <a:pt x="0" y="0"/>
                </a:moveTo>
                <a:lnTo>
                  <a:pt x="1400705" y="0"/>
                </a:lnTo>
                <a:lnTo>
                  <a:pt x="1400705" y="690165"/>
                </a:lnTo>
                <a:lnTo>
                  <a:pt x="0" y="690165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16735011" y="4344181"/>
            <a:ext cx="1001343" cy="1177552"/>
          </a:xfrm>
          <a:custGeom>
            <a:avLst/>
            <a:gdLst/>
            <a:ahLst/>
            <a:cxnLst/>
            <a:rect l="l" t="t" r="r" b="b"/>
            <a:pathLst>
              <a:path w="1001343" h="1177552">
                <a:moveTo>
                  <a:pt x="0" y="0"/>
                </a:moveTo>
                <a:lnTo>
                  <a:pt x="1001342" y="0"/>
                </a:lnTo>
                <a:lnTo>
                  <a:pt x="1001342" y="1177551"/>
                </a:lnTo>
                <a:lnTo>
                  <a:pt x="0" y="1177551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3470975" y="7181798"/>
            <a:ext cx="4866527" cy="3597734"/>
          </a:xfrm>
          <a:custGeom>
            <a:avLst/>
            <a:gdLst/>
            <a:ahLst/>
            <a:cxnLst/>
            <a:rect l="l" t="t" r="r" b="b"/>
            <a:pathLst>
              <a:path w="4866527" h="3597734">
                <a:moveTo>
                  <a:pt x="4866527" y="3597734"/>
                </a:moveTo>
                <a:lnTo>
                  <a:pt x="0" y="3597734"/>
                </a:lnTo>
                <a:lnTo>
                  <a:pt x="0" y="0"/>
                </a:lnTo>
                <a:lnTo>
                  <a:pt x="4866527" y="0"/>
                </a:lnTo>
                <a:lnTo>
                  <a:pt x="4866527" y="359773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5240">
            <a:off x="12831775" y="9499273"/>
            <a:ext cx="5803823" cy="1066144"/>
          </a:xfrm>
          <a:custGeom>
            <a:avLst/>
            <a:gdLst/>
            <a:ahLst/>
            <a:cxnLst/>
            <a:rect l="l" t="t" r="r" b="b"/>
            <a:pathLst>
              <a:path w="5803823" h="1066144">
                <a:moveTo>
                  <a:pt x="0" y="0"/>
                </a:moveTo>
                <a:lnTo>
                  <a:pt x="5803823" y="0"/>
                </a:lnTo>
                <a:lnTo>
                  <a:pt x="5803823" y="1066145"/>
                </a:lnTo>
                <a:lnTo>
                  <a:pt x="0" y="10661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-717105" y="-804466"/>
            <a:ext cx="4890433" cy="4114800"/>
          </a:xfrm>
          <a:custGeom>
            <a:avLst/>
            <a:gdLst/>
            <a:ahLst/>
            <a:cxnLst/>
            <a:rect l="l" t="t" r="r" b="b"/>
            <a:pathLst>
              <a:path w="4890433" h="4114800">
                <a:moveTo>
                  <a:pt x="4890433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890433" y="0"/>
                </a:lnTo>
                <a:lnTo>
                  <a:pt x="4890433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5240" flipH="1" flipV="1">
            <a:off x="-320633" y="-126018"/>
            <a:ext cx="5803823" cy="1066144"/>
          </a:xfrm>
          <a:custGeom>
            <a:avLst/>
            <a:gdLst/>
            <a:ahLst/>
            <a:cxnLst/>
            <a:rect l="l" t="t" r="r" b="b"/>
            <a:pathLst>
              <a:path w="5803823" h="1066144">
                <a:moveTo>
                  <a:pt x="5803823" y="1066145"/>
                </a:moveTo>
                <a:lnTo>
                  <a:pt x="0" y="1066145"/>
                </a:lnTo>
                <a:lnTo>
                  <a:pt x="0" y="0"/>
                </a:lnTo>
                <a:lnTo>
                  <a:pt x="5803823" y="0"/>
                </a:lnTo>
                <a:lnTo>
                  <a:pt x="5803823" y="106614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1297855" y="8209009"/>
            <a:ext cx="3386880" cy="2759963"/>
          </a:xfrm>
          <a:custGeom>
            <a:avLst/>
            <a:gdLst/>
            <a:ahLst/>
            <a:cxnLst/>
            <a:rect l="l" t="t" r="r" b="b"/>
            <a:pathLst>
              <a:path w="3386880" h="2759963">
                <a:moveTo>
                  <a:pt x="0" y="0"/>
                </a:moveTo>
                <a:lnTo>
                  <a:pt x="3386880" y="0"/>
                </a:lnTo>
                <a:lnTo>
                  <a:pt x="3386880" y="2759963"/>
                </a:lnTo>
                <a:lnTo>
                  <a:pt x="0" y="275996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H="1" flipV="1">
            <a:off x="15581286" y="-804466"/>
            <a:ext cx="3386880" cy="2759963"/>
          </a:xfrm>
          <a:custGeom>
            <a:avLst/>
            <a:gdLst/>
            <a:ahLst/>
            <a:cxnLst/>
            <a:rect l="l" t="t" r="r" b="b"/>
            <a:pathLst>
              <a:path w="3386880" h="2759963">
                <a:moveTo>
                  <a:pt x="3386880" y="2759964"/>
                </a:moveTo>
                <a:lnTo>
                  <a:pt x="0" y="2759964"/>
                </a:lnTo>
                <a:lnTo>
                  <a:pt x="0" y="0"/>
                </a:lnTo>
                <a:lnTo>
                  <a:pt x="3386880" y="0"/>
                </a:lnTo>
                <a:lnTo>
                  <a:pt x="3386880" y="2759964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989056" y="3243659"/>
            <a:ext cx="14821192" cy="554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20140D"/>
                </a:solidFill>
                <a:latin typeface="Contrail One"/>
                <a:ea typeface="Contrail One"/>
                <a:cs typeface="Contrail One"/>
                <a:sym typeface="Contrail One"/>
              </a:rPr>
              <a:t>Perkembangan teknologi smartphone yang pesat menghadirkan beragam harga, spesifikasi, dan fitur</a:t>
            </a:r>
          </a:p>
          <a:p>
            <a:pPr marL="755651" lvl="1" indent="-377825" algn="l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20140D"/>
                </a:solidFill>
                <a:latin typeface="Contrail One"/>
                <a:ea typeface="Contrail One"/>
                <a:cs typeface="Contrail One"/>
                <a:sym typeface="Contrail One"/>
              </a:rPr>
              <a:t>Analisis data diperlukan untuk memahami faktor-faktor yang memengaruhi harga smartphone.</a:t>
            </a:r>
          </a:p>
          <a:p>
            <a:pPr marL="755651" lvl="1" indent="-377825" algn="l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20140D"/>
                </a:solidFill>
                <a:latin typeface="Contrail One"/>
                <a:ea typeface="Contrail One"/>
                <a:cs typeface="Contrail One"/>
                <a:sym typeface="Contrail One"/>
              </a:rPr>
              <a:t>Dataset mencakup 3.000+ data dari berbagai merek populer seperti Samsung, Vivo, Realme, dan Xiaomi dan atribut seperti RAM, baterai, layar, prosesor, dan dukungan fitur (5G, NFC, fast charging).</a:t>
            </a:r>
          </a:p>
          <a:p>
            <a:pPr marL="755651" lvl="1" indent="-377825" algn="l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20140D"/>
                </a:solidFill>
                <a:latin typeface="Contrail One"/>
                <a:ea typeface="Contrail One"/>
                <a:cs typeface="Contrail One"/>
                <a:sym typeface="Contrail One"/>
              </a:rPr>
              <a:t>Hasil analisis membantu konsumen mengenali nilai produk dan produsen menyusun strategi harga serta fitur.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762299" y="2025849"/>
            <a:ext cx="7274705" cy="118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33"/>
              </a:lnSpc>
            </a:pPr>
            <a:r>
              <a:rPr lang="en-US" sz="6952">
                <a:solidFill>
                  <a:srgbClr val="20140D"/>
                </a:solidFill>
                <a:latin typeface="Contrail One"/>
                <a:ea typeface="Contrail One"/>
                <a:cs typeface="Contrail One"/>
                <a:sym typeface="Contrail One"/>
              </a:rPr>
              <a:t>LATAR BELAKANG</a:t>
            </a:r>
          </a:p>
        </p:txBody>
      </p:sp>
      <p:sp>
        <p:nvSpPr>
          <p:cNvPr id="10" name="Freeform 10"/>
          <p:cNvSpPr/>
          <p:nvPr/>
        </p:nvSpPr>
        <p:spPr>
          <a:xfrm>
            <a:off x="2770912" y="8858582"/>
            <a:ext cx="1400705" cy="690166"/>
          </a:xfrm>
          <a:custGeom>
            <a:avLst/>
            <a:gdLst/>
            <a:ahLst/>
            <a:cxnLst/>
            <a:rect l="l" t="t" r="r" b="b"/>
            <a:pathLst>
              <a:path w="1400705" h="690166">
                <a:moveTo>
                  <a:pt x="0" y="0"/>
                </a:moveTo>
                <a:lnTo>
                  <a:pt x="1400705" y="0"/>
                </a:lnTo>
                <a:lnTo>
                  <a:pt x="1400705" y="690166"/>
                </a:lnTo>
                <a:lnTo>
                  <a:pt x="0" y="69016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4764051" y="8315922"/>
            <a:ext cx="845570" cy="1085320"/>
          </a:xfrm>
          <a:custGeom>
            <a:avLst/>
            <a:gdLst/>
            <a:ahLst/>
            <a:cxnLst/>
            <a:rect l="l" t="t" r="r" b="b"/>
            <a:pathLst>
              <a:path w="845570" h="1085320">
                <a:moveTo>
                  <a:pt x="0" y="0"/>
                </a:moveTo>
                <a:lnTo>
                  <a:pt x="845570" y="0"/>
                </a:lnTo>
                <a:lnTo>
                  <a:pt x="845570" y="1085320"/>
                </a:lnTo>
                <a:lnTo>
                  <a:pt x="0" y="10853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728112" y="2783181"/>
            <a:ext cx="724035" cy="929325"/>
          </a:xfrm>
          <a:custGeom>
            <a:avLst/>
            <a:gdLst/>
            <a:ahLst/>
            <a:cxnLst/>
            <a:rect l="l" t="t" r="r" b="b"/>
            <a:pathLst>
              <a:path w="724035" h="929325">
                <a:moveTo>
                  <a:pt x="0" y="0"/>
                </a:moveTo>
                <a:lnTo>
                  <a:pt x="724035" y="0"/>
                </a:lnTo>
                <a:lnTo>
                  <a:pt x="724035" y="929325"/>
                </a:lnTo>
                <a:lnTo>
                  <a:pt x="0" y="92932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3786131" y="814065"/>
            <a:ext cx="1400705" cy="690166"/>
          </a:xfrm>
          <a:custGeom>
            <a:avLst/>
            <a:gdLst/>
            <a:ahLst/>
            <a:cxnLst/>
            <a:rect l="l" t="t" r="r" b="b"/>
            <a:pathLst>
              <a:path w="1400705" h="690166">
                <a:moveTo>
                  <a:pt x="0" y="0"/>
                </a:moveTo>
                <a:lnTo>
                  <a:pt x="1400705" y="0"/>
                </a:lnTo>
                <a:lnTo>
                  <a:pt x="1400705" y="690165"/>
                </a:lnTo>
                <a:lnTo>
                  <a:pt x="0" y="69016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5240">
            <a:off x="12831775" y="9499273"/>
            <a:ext cx="5803823" cy="1066144"/>
          </a:xfrm>
          <a:custGeom>
            <a:avLst/>
            <a:gdLst/>
            <a:ahLst/>
            <a:cxnLst/>
            <a:rect l="l" t="t" r="r" b="b"/>
            <a:pathLst>
              <a:path w="5803823" h="1066144">
                <a:moveTo>
                  <a:pt x="0" y="0"/>
                </a:moveTo>
                <a:lnTo>
                  <a:pt x="5803823" y="0"/>
                </a:lnTo>
                <a:lnTo>
                  <a:pt x="5803823" y="1066145"/>
                </a:lnTo>
                <a:lnTo>
                  <a:pt x="0" y="10661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-717105" y="-804466"/>
            <a:ext cx="4890433" cy="4114800"/>
          </a:xfrm>
          <a:custGeom>
            <a:avLst/>
            <a:gdLst/>
            <a:ahLst/>
            <a:cxnLst/>
            <a:rect l="l" t="t" r="r" b="b"/>
            <a:pathLst>
              <a:path w="4890433" h="4114800">
                <a:moveTo>
                  <a:pt x="4890433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890433" y="0"/>
                </a:lnTo>
                <a:lnTo>
                  <a:pt x="4890433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5240" flipH="1" flipV="1">
            <a:off x="-320633" y="-126018"/>
            <a:ext cx="5803823" cy="1066144"/>
          </a:xfrm>
          <a:custGeom>
            <a:avLst/>
            <a:gdLst/>
            <a:ahLst/>
            <a:cxnLst/>
            <a:rect l="l" t="t" r="r" b="b"/>
            <a:pathLst>
              <a:path w="5803823" h="1066144">
                <a:moveTo>
                  <a:pt x="5803823" y="1066145"/>
                </a:moveTo>
                <a:lnTo>
                  <a:pt x="0" y="1066145"/>
                </a:lnTo>
                <a:lnTo>
                  <a:pt x="0" y="0"/>
                </a:lnTo>
                <a:lnTo>
                  <a:pt x="5803823" y="0"/>
                </a:lnTo>
                <a:lnTo>
                  <a:pt x="5803823" y="106614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1297855" y="8209009"/>
            <a:ext cx="3386880" cy="2759963"/>
          </a:xfrm>
          <a:custGeom>
            <a:avLst/>
            <a:gdLst/>
            <a:ahLst/>
            <a:cxnLst/>
            <a:rect l="l" t="t" r="r" b="b"/>
            <a:pathLst>
              <a:path w="3386880" h="2759963">
                <a:moveTo>
                  <a:pt x="0" y="0"/>
                </a:moveTo>
                <a:lnTo>
                  <a:pt x="3386880" y="0"/>
                </a:lnTo>
                <a:lnTo>
                  <a:pt x="3386880" y="2759963"/>
                </a:lnTo>
                <a:lnTo>
                  <a:pt x="0" y="275996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 flipV="1">
            <a:off x="15581286" y="-804466"/>
            <a:ext cx="3386880" cy="2759963"/>
          </a:xfrm>
          <a:custGeom>
            <a:avLst/>
            <a:gdLst/>
            <a:ahLst/>
            <a:cxnLst/>
            <a:rect l="l" t="t" r="r" b="b"/>
            <a:pathLst>
              <a:path w="3386880" h="2759963">
                <a:moveTo>
                  <a:pt x="3386880" y="2759964"/>
                </a:moveTo>
                <a:lnTo>
                  <a:pt x="0" y="2759964"/>
                </a:lnTo>
                <a:lnTo>
                  <a:pt x="0" y="0"/>
                </a:lnTo>
                <a:lnTo>
                  <a:pt x="3386880" y="0"/>
                </a:lnTo>
                <a:lnTo>
                  <a:pt x="3386880" y="2759964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701311" y="1806702"/>
            <a:ext cx="14885379" cy="118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33"/>
              </a:lnSpc>
            </a:pPr>
            <a:r>
              <a:rPr lang="en-US" sz="6952">
                <a:solidFill>
                  <a:srgbClr val="0F2C33"/>
                </a:solidFill>
                <a:latin typeface="Contrail One"/>
                <a:ea typeface="Contrail One"/>
                <a:cs typeface="Contrail One"/>
                <a:sym typeface="Contrail One"/>
              </a:rPr>
              <a:t>RUMUSAN MASALAH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581279" y="3289194"/>
            <a:ext cx="13582324" cy="63998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5414" lvl="1" indent="-392707" algn="l">
              <a:lnSpc>
                <a:spcPts val="5093"/>
              </a:lnSpc>
              <a:buFont typeface="Arial"/>
              <a:buChar char="•"/>
            </a:pPr>
            <a:r>
              <a:rPr lang="en-US" sz="3637">
                <a:solidFill>
                  <a:srgbClr val="20140D"/>
                </a:solidFill>
                <a:latin typeface="Contrail One"/>
                <a:ea typeface="Contrail One"/>
                <a:cs typeface="Contrail One"/>
                <a:sym typeface="Contrail One"/>
              </a:rPr>
              <a:t>Bagaimana pengaruh spesifikasi teknis seperti RAM, kapasitas penyimpanan, dan jumlah inti prosesor terhadap harga smartphone berdasarkan analisis korelasi dan scatter plot?</a:t>
            </a:r>
          </a:p>
          <a:p>
            <a:pPr algn="l">
              <a:lnSpc>
                <a:spcPts val="5093"/>
              </a:lnSpc>
            </a:pPr>
            <a:endParaRPr lang="en-US" sz="3637">
              <a:solidFill>
                <a:srgbClr val="20140D"/>
              </a:solidFill>
              <a:latin typeface="Contrail One"/>
              <a:ea typeface="Contrail One"/>
              <a:cs typeface="Contrail One"/>
              <a:sym typeface="Contrail One"/>
            </a:endParaRPr>
          </a:p>
          <a:p>
            <a:pPr marL="785414" lvl="1" indent="-392707" algn="l">
              <a:lnSpc>
                <a:spcPts val="5093"/>
              </a:lnSpc>
              <a:buFont typeface="Arial"/>
              <a:buChar char="•"/>
            </a:pPr>
            <a:r>
              <a:rPr lang="en-US" sz="3637">
                <a:solidFill>
                  <a:srgbClr val="20140D"/>
                </a:solidFill>
                <a:latin typeface="Contrail One"/>
                <a:ea typeface="Contrail One"/>
                <a:cs typeface="Contrail One"/>
                <a:sym typeface="Contrail One"/>
              </a:rPr>
              <a:t>Sejauh mana merek smartphone memengaruhi rata-rata harga jual dibandingkan dengan fitur teknis?</a:t>
            </a:r>
          </a:p>
          <a:p>
            <a:pPr algn="l">
              <a:lnSpc>
                <a:spcPts val="5093"/>
              </a:lnSpc>
            </a:pPr>
            <a:endParaRPr lang="en-US" sz="3637">
              <a:solidFill>
                <a:srgbClr val="20140D"/>
              </a:solidFill>
              <a:latin typeface="Contrail One"/>
              <a:ea typeface="Contrail One"/>
              <a:cs typeface="Contrail One"/>
              <a:sym typeface="Contrail One"/>
            </a:endParaRPr>
          </a:p>
          <a:p>
            <a:pPr marL="785414" lvl="1" indent="-392707" algn="l">
              <a:lnSpc>
                <a:spcPts val="5093"/>
              </a:lnSpc>
              <a:buFont typeface="Arial"/>
              <a:buChar char="•"/>
            </a:pPr>
            <a:r>
              <a:rPr lang="en-US" sz="3637">
                <a:solidFill>
                  <a:srgbClr val="20140D"/>
                </a:solidFill>
                <a:latin typeface="Contrail One"/>
                <a:ea typeface="Contrail One"/>
                <a:cs typeface="Contrail One"/>
                <a:sym typeface="Contrail One"/>
              </a:rPr>
              <a:t>Apa hubungan antara fitur-fitur numerik seperti kapasitas baterai dan refresh rate terhadap harga, dan bagaimana hal ini memengaruhi strategi desain produk?</a:t>
            </a:r>
          </a:p>
        </p:txBody>
      </p:sp>
      <p:sp>
        <p:nvSpPr>
          <p:cNvPr id="9" name="Freeform 9"/>
          <p:cNvSpPr/>
          <p:nvPr/>
        </p:nvSpPr>
        <p:spPr>
          <a:xfrm>
            <a:off x="14888116" y="8438005"/>
            <a:ext cx="845570" cy="1085320"/>
          </a:xfrm>
          <a:custGeom>
            <a:avLst/>
            <a:gdLst/>
            <a:ahLst/>
            <a:cxnLst/>
            <a:rect l="l" t="t" r="r" b="b"/>
            <a:pathLst>
              <a:path w="845570" h="1085320">
                <a:moveTo>
                  <a:pt x="0" y="0"/>
                </a:moveTo>
                <a:lnTo>
                  <a:pt x="845570" y="0"/>
                </a:lnTo>
                <a:lnTo>
                  <a:pt x="845570" y="1085320"/>
                </a:lnTo>
                <a:lnTo>
                  <a:pt x="0" y="10853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6735011" y="4344181"/>
            <a:ext cx="1001343" cy="1177552"/>
          </a:xfrm>
          <a:custGeom>
            <a:avLst/>
            <a:gdLst/>
            <a:ahLst/>
            <a:cxnLst/>
            <a:rect l="l" t="t" r="r" b="b"/>
            <a:pathLst>
              <a:path w="1001343" h="1177552">
                <a:moveTo>
                  <a:pt x="0" y="0"/>
                </a:moveTo>
                <a:lnTo>
                  <a:pt x="1001342" y="0"/>
                </a:lnTo>
                <a:lnTo>
                  <a:pt x="1001342" y="1177551"/>
                </a:lnTo>
                <a:lnTo>
                  <a:pt x="0" y="117755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4180581" y="1249887"/>
            <a:ext cx="1400705" cy="690166"/>
          </a:xfrm>
          <a:custGeom>
            <a:avLst/>
            <a:gdLst/>
            <a:ahLst/>
            <a:cxnLst/>
            <a:rect l="l" t="t" r="r" b="b"/>
            <a:pathLst>
              <a:path w="1400705" h="690166">
                <a:moveTo>
                  <a:pt x="0" y="0"/>
                </a:moveTo>
                <a:lnTo>
                  <a:pt x="1400705" y="0"/>
                </a:lnTo>
                <a:lnTo>
                  <a:pt x="1400705" y="690165"/>
                </a:lnTo>
                <a:lnTo>
                  <a:pt x="0" y="69016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726769" y="4534312"/>
            <a:ext cx="1001343" cy="1177552"/>
          </a:xfrm>
          <a:custGeom>
            <a:avLst/>
            <a:gdLst/>
            <a:ahLst/>
            <a:cxnLst/>
            <a:rect l="l" t="t" r="r" b="b"/>
            <a:pathLst>
              <a:path w="1001343" h="1177552">
                <a:moveTo>
                  <a:pt x="0" y="0"/>
                </a:moveTo>
                <a:lnTo>
                  <a:pt x="1001343" y="0"/>
                </a:lnTo>
                <a:lnTo>
                  <a:pt x="1001343" y="1177552"/>
                </a:lnTo>
                <a:lnTo>
                  <a:pt x="0" y="117755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3470975" y="7181798"/>
            <a:ext cx="4866527" cy="3597734"/>
          </a:xfrm>
          <a:custGeom>
            <a:avLst/>
            <a:gdLst/>
            <a:ahLst/>
            <a:cxnLst/>
            <a:rect l="l" t="t" r="r" b="b"/>
            <a:pathLst>
              <a:path w="4866527" h="3597734">
                <a:moveTo>
                  <a:pt x="4866527" y="3597734"/>
                </a:moveTo>
                <a:lnTo>
                  <a:pt x="0" y="3597734"/>
                </a:lnTo>
                <a:lnTo>
                  <a:pt x="0" y="0"/>
                </a:lnTo>
                <a:lnTo>
                  <a:pt x="4866527" y="0"/>
                </a:lnTo>
                <a:lnTo>
                  <a:pt x="4866527" y="359773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5240">
            <a:off x="12831775" y="9499273"/>
            <a:ext cx="5803823" cy="1066144"/>
          </a:xfrm>
          <a:custGeom>
            <a:avLst/>
            <a:gdLst/>
            <a:ahLst/>
            <a:cxnLst/>
            <a:rect l="l" t="t" r="r" b="b"/>
            <a:pathLst>
              <a:path w="5803823" h="1066144">
                <a:moveTo>
                  <a:pt x="0" y="0"/>
                </a:moveTo>
                <a:lnTo>
                  <a:pt x="5803823" y="0"/>
                </a:lnTo>
                <a:lnTo>
                  <a:pt x="5803823" y="1066145"/>
                </a:lnTo>
                <a:lnTo>
                  <a:pt x="0" y="10661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-717105" y="-804466"/>
            <a:ext cx="4890433" cy="4114800"/>
          </a:xfrm>
          <a:custGeom>
            <a:avLst/>
            <a:gdLst/>
            <a:ahLst/>
            <a:cxnLst/>
            <a:rect l="l" t="t" r="r" b="b"/>
            <a:pathLst>
              <a:path w="4890433" h="4114800">
                <a:moveTo>
                  <a:pt x="4890433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890433" y="0"/>
                </a:lnTo>
                <a:lnTo>
                  <a:pt x="4890433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5240" flipH="1" flipV="1">
            <a:off x="-320633" y="-126018"/>
            <a:ext cx="5803823" cy="1066144"/>
          </a:xfrm>
          <a:custGeom>
            <a:avLst/>
            <a:gdLst/>
            <a:ahLst/>
            <a:cxnLst/>
            <a:rect l="l" t="t" r="r" b="b"/>
            <a:pathLst>
              <a:path w="5803823" h="1066144">
                <a:moveTo>
                  <a:pt x="5803823" y="1066145"/>
                </a:moveTo>
                <a:lnTo>
                  <a:pt x="0" y="1066145"/>
                </a:lnTo>
                <a:lnTo>
                  <a:pt x="0" y="0"/>
                </a:lnTo>
                <a:lnTo>
                  <a:pt x="5803823" y="0"/>
                </a:lnTo>
                <a:lnTo>
                  <a:pt x="5803823" y="106614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1297855" y="8209009"/>
            <a:ext cx="3386880" cy="2759963"/>
          </a:xfrm>
          <a:custGeom>
            <a:avLst/>
            <a:gdLst/>
            <a:ahLst/>
            <a:cxnLst/>
            <a:rect l="l" t="t" r="r" b="b"/>
            <a:pathLst>
              <a:path w="3386880" h="2759963">
                <a:moveTo>
                  <a:pt x="0" y="0"/>
                </a:moveTo>
                <a:lnTo>
                  <a:pt x="3386880" y="0"/>
                </a:lnTo>
                <a:lnTo>
                  <a:pt x="3386880" y="2759963"/>
                </a:lnTo>
                <a:lnTo>
                  <a:pt x="0" y="275996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H="1" flipV="1">
            <a:off x="15581286" y="-804466"/>
            <a:ext cx="3386880" cy="2759963"/>
          </a:xfrm>
          <a:custGeom>
            <a:avLst/>
            <a:gdLst/>
            <a:ahLst/>
            <a:cxnLst/>
            <a:rect l="l" t="t" r="r" b="b"/>
            <a:pathLst>
              <a:path w="3386880" h="2759963">
                <a:moveTo>
                  <a:pt x="3386880" y="2759964"/>
                </a:moveTo>
                <a:lnTo>
                  <a:pt x="0" y="2759964"/>
                </a:lnTo>
                <a:lnTo>
                  <a:pt x="0" y="0"/>
                </a:lnTo>
                <a:lnTo>
                  <a:pt x="3386880" y="0"/>
                </a:lnTo>
                <a:lnTo>
                  <a:pt x="3386880" y="2759964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6241012" y="1098572"/>
            <a:ext cx="5805976" cy="1224533"/>
          </a:xfrm>
          <a:custGeom>
            <a:avLst/>
            <a:gdLst/>
            <a:ahLst/>
            <a:cxnLst/>
            <a:rect l="l" t="t" r="r" b="b"/>
            <a:pathLst>
              <a:path w="5805976" h="1224533">
                <a:moveTo>
                  <a:pt x="0" y="0"/>
                </a:moveTo>
                <a:lnTo>
                  <a:pt x="5805976" y="0"/>
                </a:lnTo>
                <a:lnTo>
                  <a:pt x="5805976" y="1224533"/>
                </a:lnTo>
                <a:lnTo>
                  <a:pt x="0" y="122453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6810826" y="1051419"/>
            <a:ext cx="4666348" cy="1185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33"/>
              </a:lnSpc>
            </a:pPr>
            <a:r>
              <a:rPr lang="en-US" sz="6952">
                <a:solidFill>
                  <a:srgbClr val="20140D"/>
                </a:solidFill>
                <a:latin typeface="Contrail One"/>
                <a:ea typeface="Contrail One"/>
                <a:cs typeface="Contrail One"/>
                <a:sym typeface="Contrail One"/>
              </a:rPr>
              <a:t>TUJUAN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728112" y="3138884"/>
            <a:ext cx="15220643" cy="41770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7" lvl="1" indent="-345444" algn="l">
              <a:lnSpc>
                <a:spcPts val="5600"/>
              </a:lnSpc>
              <a:buFont typeface="Arial"/>
              <a:buChar char="•"/>
            </a:pPr>
            <a:r>
              <a:rPr lang="en-US" sz="3200">
                <a:solidFill>
                  <a:srgbClr val="20140D"/>
                </a:solidFill>
                <a:latin typeface="Contrail One"/>
                <a:ea typeface="Contrail One"/>
                <a:cs typeface="Contrail One"/>
                <a:sym typeface="Contrail One"/>
              </a:rPr>
              <a:t>Menganalisis hubungan antara spesifikasi teknis (baterai, kamera, 5G, merek) dan harga smartphone.</a:t>
            </a:r>
          </a:p>
          <a:p>
            <a:pPr marL="690887" lvl="1" indent="-345444" algn="l">
              <a:lnSpc>
                <a:spcPts val="5600"/>
              </a:lnSpc>
              <a:buFont typeface="Arial"/>
              <a:buChar char="•"/>
            </a:pPr>
            <a:r>
              <a:rPr lang="en-US" sz="3200">
                <a:solidFill>
                  <a:srgbClr val="20140D"/>
                </a:solidFill>
                <a:latin typeface="Contrail One"/>
                <a:ea typeface="Contrail One"/>
                <a:cs typeface="Contrail One"/>
                <a:sym typeface="Contrail One"/>
              </a:rPr>
              <a:t>Mengidentifikasi fitur yang memiliki korelasi paling kuat terhadap harga.</a:t>
            </a:r>
          </a:p>
          <a:p>
            <a:pPr marL="690887" lvl="1" indent="-345444" algn="l">
              <a:lnSpc>
                <a:spcPts val="5600"/>
              </a:lnSpc>
              <a:buFont typeface="Arial"/>
              <a:buChar char="•"/>
            </a:pPr>
            <a:r>
              <a:rPr lang="en-US" sz="3200">
                <a:solidFill>
                  <a:srgbClr val="20140D"/>
                </a:solidFill>
                <a:latin typeface="Contrail One"/>
                <a:ea typeface="Contrail One"/>
                <a:cs typeface="Contrail One"/>
                <a:sym typeface="Contrail One"/>
              </a:rPr>
              <a:t>Menilai pengaruh fitur utama terhadap penentuan nilai pasar.</a:t>
            </a:r>
          </a:p>
          <a:p>
            <a:pPr marL="690887" lvl="1" indent="-345444" algn="l">
              <a:lnSpc>
                <a:spcPts val="5600"/>
              </a:lnSpc>
              <a:buFont typeface="Arial"/>
              <a:buChar char="•"/>
            </a:pPr>
            <a:r>
              <a:rPr lang="en-US" sz="3200">
                <a:solidFill>
                  <a:srgbClr val="20140D"/>
                </a:solidFill>
                <a:latin typeface="Contrail One"/>
                <a:ea typeface="Contrail One"/>
                <a:cs typeface="Contrail One"/>
                <a:sym typeface="Contrail One"/>
              </a:rPr>
              <a:t>Memberikan insight bagi konsumen dan produsen dalam memahami strategi harga.</a:t>
            </a:r>
          </a:p>
          <a:p>
            <a:pPr marL="690887" lvl="1" indent="-345444" algn="l">
              <a:lnSpc>
                <a:spcPts val="5600"/>
              </a:lnSpc>
              <a:buFont typeface="Arial"/>
              <a:buChar char="•"/>
            </a:pPr>
            <a:r>
              <a:rPr lang="en-US" sz="3200">
                <a:solidFill>
                  <a:srgbClr val="20140D"/>
                </a:solidFill>
                <a:latin typeface="Contrail One"/>
                <a:ea typeface="Contrail One"/>
                <a:cs typeface="Contrail One"/>
                <a:sym typeface="Contrail One"/>
              </a:rPr>
              <a:t>Menjadi dasar pengambilan keputusan pembelian dan penetapan harga produk.</a:t>
            </a:r>
          </a:p>
        </p:txBody>
      </p:sp>
      <p:sp>
        <p:nvSpPr>
          <p:cNvPr id="11" name="Freeform 11"/>
          <p:cNvSpPr/>
          <p:nvPr/>
        </p:nvSpPr>
        <p:spPr>
          <a:xfrm>
            <a:off x="3809599" y="694485"/>
            <a:ext cx="724035" cy="929325"/>
          </a:xfrm>
          <a:custGeom>
            <a:avLst/>
            <a:gdLst/>
            <a:ahLst/>
            <a:cxnLst/>
            <a:rect l="l" t="t" r="r" b="b"/>
            <a:pathLst>
              <a:path w="724035" h="929325">
                <a:moveTo>
                  <a:pt x="0" y="0"/>
                </a:moveTo>
                <a:lnTo>
                  <a:pt x="724035" y="0"/>
                </a:lnTo>
                <a:lnTo>
                  <a:pt x="724035" y="929325"/>
                </a:lnTo>
                <a:lnTo>
                  <a:pt x="0" y="92932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3037005" y="694485"/>
            <a:ext cx="1400705" cy="690166"/>
          </a:xfrm>
          <a:custGeom>
            <a:avLst/>
            <a:gdLst/>
            <a:ahLst/>
            <a:cxnLst/>
            <a:rect l="l" t="t" r="r" b="b"/>
            <a:pathLst>
              <a:path w="1400705" h="690166">
                <a:moveTo>
                  <a:pt x="0" y="0"/>
                </a:moveTo>
                <a:lnTo>
                  <a:pt x="1400705" y="0"/>
                </a:lnTo>
                <a:lnTo>
                  <a:pt x="1400705" y="690166"/>
                </a:lnTo>
                <a:lnTo>
                  <a:pt x="0" y="69016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3470975" y="7181798"/>
            <a:ext cx="4866527" cy="3597734"/>
          </a:xfrm>
          <a:custGeom>
            <a:avLst/>
            <a:gdLst/>
            <a:ahLst/>
            <a:cxnLst/>
            <a:rect l="l" t="t" r="r" b="b"/>
            <a:pathLst>
              <a:path w="4866527" h="3597734">
                <a:moveTo>
                  <a:pt x="4866527" y="3597734"/>
                </a:moveTo>
                <a:lnTo>
                  <a:pt x="0" y="3597734"/>
                </a:lnTo>
                <a:lnTo>
                  <a:pt x="0" y="0"/>
                </a:lnTo>
                <a:lnTo>
                  <a:pt x="4866527" y="0"/>
                </a:lnTo>
                <a:lnTo>
                  <a:pt x="4866527" y="359773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5240">
            <a:off x="12831775" y="9499273"/>
            <a:ext cx="5803823" cy="1066144"/>
          </a:xfrm>
          <a:custGeom>
            <a:avLst/>
            <a:gdLst/>
            <a:ahLst/>
            <a:cxnLst/>
            <a:rect l="l" t="t" r="r" b="b"/>
            <a:pathLst>
              <a:path w="5803823" h="1066144">
                <a:moveTo>
                  <a:pt x="0" y="0"/>
                </a:moveTo>
                <a:lnTo>
                  <a:pt x="5803823" y="0"/>
                </a:lnTo>
                <a:lnTo>
                  <a:pt x="5803823" y="1066145"/>
                </a:lnTo>
                <a:lnTo>
                  <a:pt x="0" y="10661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-717105" y="-804466"/>
            <a:ext cx="4890433" cy="4114800"/>
          </a:xfrm>
          <a:custGeom>
            <a:avLst/>
            <a:gdLst/>
            <a:ahLst/>
            <a:cxnLst/>
            <a:rect l="l" t="t" r="r" b="b"/>
            <a:pathLst>
              <a:path w="4890433" h="4114800">
                <a:moveTo>
                  <a:pt x="4890433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890433" y="0"/>
                </a:lnTo>
                <a:lnTo>
                  <a:pt x="4890433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5240" flipH="1" flipV="1">
            <a:off x="-320633" y="-126018"/>
            <a:ext cx="5803823" cy="1066144"/>
          </a:xfrm>
          <a:custGeom>
            <a:avLst/>
            <a:gdLst/>
            <a:ahLst/>
            <a:cxnLst/>
            <a:rect l="l" t="t" r="r" b="b"/>
            <a:pathLst>
              <a:path w="5803823" h="1066144">
                <a:moveTo>
                  <a:pt x="5803823" y="1066145"/>
                </a:moveTo>
                <a:lnTo>
                  <a:pt x="0" y="1066145"/>
                </a:lnTo>
                <a:lnTo>
                  <a:pt x="0" y="0"/>
                </a:lnTo>
                <a:lnTo>
                  <a:pt x="5803823" y="0"/>
                </a:lnTo>
                <a:lnTo>
                  <a:pt x="5803823" y="106614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1297855" y="8209009"/>
            <a:ext cx="3386880" cy="2759963"/>
          </a:xfrm>
          <a:custGeom>
            <a:avLst/>
            <a:gdLst/>
            <a:ahLst/>
            <a:cxnLst/>
            <a:rect l="l" t="t" r="r" b="b"/>
            <a:pathLst>
              <a:path w="3386880" h="2759963">
                <a:moveTo>
                  <a:pt x="0" y="0"/>
                </a:moveTo>
                <a:lnTo>
                  <a:pt x="3386880" y="0"/>
                </a:lnTo>
                <a:lnTo>
                  <a:pt x="3386880" y="2759963"/>
                </a:lnTo>
                <a:lnTo>
                  <a:pt x="0" y="275996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H="1" flipV="1">
            <a:off x="15581286" y="-804466"/>
            <a:ext cx="3386880" cy="2759963"/>
          </a:xfrm>
          <a:custGeom>
            <a:avLst/>
            <a:gdLst/>
            <a:ahLst/>
            <a:cxnLst/>
            <a:rect l="l" t="t" r="r" b="b"/>
            <a:pathLst>
              <a:path w="3386880" h="2759963">
                <a:moveTo>
                  <a:pt x="3386880" y="2759964"/>
                </a:moveTo>
                <a:lnTo>
                  <a:pt x="0" y="2759964"/>
                </a:lnTo>
                <a:lnTo>
                  <a:pt x="0" y="0"/>
                </a:lnTo>
                <a:lnTo>
                  <a:pt x="3386880" y="0"/>
                </a:lnTo>
                <a:lnTo>
                  <a:pt x="3386880" y="2759964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227440" y="2586084"/>
            <a:ext cx="16561529" cy="3751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80" lvl="1" indent="-453390" algn="l">
              <a:lnSpc>
                <a:spcPts val="5880"/>
              </a:lnSpc>
              <a:buFont typeface="Arial"/>
              <a:buChar char="•"/>
            </a:pPr>
            <a:r>
              <a:rPr lang="en-US" sz="4200" dirty="0">
                <a:solidFill>
                  <a:srgbClr val="20140D"/>
                </a:solidFill>
                <a:latin typeface="Contrail One"/>
                <a:ea typeface="Contrail One"/>
                <a:cs typeface="Contrail One"/>
                <a:sym typeface="Contrail One"/>
              </a:rPr>
              <a:t>Data </a:t>
            </a:r>
            <a:r>
              <a:rPr lang="en-US" sz="4200" dirty="0" err="1">
                <a:solidFill>
                  <a:srgbClr val="20140D"/>
                </a:solidFill>
                <a:latin typeface="Contrail One"/>
                <a:ea typeface="Contrail One"/>
                <a:cs typeface="Contrail One"/>
                <a:sym typeface="Contrail One"/>
              </a:rPr>
              <a:t>diambil</a:t>
            </a:r>
            <a:r>
              <a:rPr lang="en-US" sz="4200" dirty="0">
                <a:solidFill>
                  <a:srgbClr val="20140D"/>
                </a:solidFill>
                <a:latin typeface="Contrail One"/>
                <a:ea typeface="Contrail One"/>
                <a:cs typeface="Contrail One"/>
                <a:sym typeface="Contrail One"/>
              </a:rPr>
              <a:t> </a:t>
            </a:r>
            <a:r>
              <a:rPr lang="en-US" sz="4200" dirty="0" err="1">
                <a:solidFill>
                  <a:srgbClr val="20140D"/>
                </a:solidFill>
                <a:latin typeface="Contrail One"/>
                <a:ea typeface="Contrail One"/>
                <a:cs typeface="Contrail One"/>
                <a:sym typeface="Contrail One"/>
              </a:rPr>
              <a:t>dari</a:t>
            </a:r>
            <a:r>
              <a:rPr lang="en-US" sz="4200" dirty="0">
                <a:solidFill>
                  <a:srgbClr val="20140D"/>
                </a:solidFill>
                <a:latin typeface="Contrail One"/>
                <a:ea typeface="Contrail One"/>
                <a:cs typeface="Contrail One"/>
                <a:sym typeface="Contrail One"/>
              </a:rPr>
              <a:t> Kaggle (Smartphone Dataset).</a:t>
            </a:r>
          </a:p>
          <a:p>
            <a:pPr marL="906780" lvl="1" indent="-453390" algn="l">
              <a:lnSpc>
                <a:spcPts val="5880"/>
              </a:lnSpc>
              <a:buFont typeface="Arial"/>
              <a:buChar char="•"/>
            </a:pPr>
            <a:r>
              <a:rPr lang="en-US" sz="4200" dirty="0" err="1">
                <a:solidFill>
                  <a:srgbClr val="20140D"/>
                </a:solidFill>
                <a:latin typeface="Contrail One"/>
                <a:ea typeface="Contrail One"/>
                <a:cs typeface="Contrail One"/>
                <a:sym typeface="Contrail One"/>
              </a:rPr>
              <a:t>Berisi</a:t>
            </a:r>
            <a:r>
              <a:rPr lang="en-US" sz="4200" dirty="0">
                <a:solidFill>
                  <a:srgbClr val="20140D"/>
                </a:solidFill>
                <a:latin typeface="Contrail One"/>
                <a:ea typeface="Contrail One"/>
                <a:cs typeface="Contrail One"/>
                <a:sym typeface="Contrail One"/>
              </a:rPr>
              <a:t> 3.260 data dan 20 </a:t>
            </a:r>
            <a:r>
              <a:rPr lang="en-US" sz="4200" dirty="0" err="1">
                <a:solidFill>
                  <a:srgbClr val="20140D"/>
                </a:solidFill>
                <a:latin typeface="Contrail One"/>
                <a:ea typeface="Contrail One"/>
                <a:cs typeface="Contrail One"/>
                <a:sym typeface="Contrail One"/>
              </a:rPr>
              <a:t>fitur</a:t>
            </a:r>
            <a:r>
              <a:rPr lang="en-US" sz="4200" dirty="0">
                <a:solidFill>
                  <a:srgbClr val="20140D"/>
                </a:solidFill>
                <a:latin typeface="Contrail One"/>
                <a:ea typeface="Contrail One"/>
                <a:cs typeface="Contrail One"/>
                <a:sym typeface="Contrail One"/>
              </a:rPr>
              <a:t> </a:t>
            </a:r>
            <a:r>
              <a:rPr lang="en-US" sz="4200" dirty="0" err="1">
                <a:solidFill>
                  <a:srgbClr val="20140D"/>
                </a:solidFill>
                <a:latin typeface="Contrail One"/>
                <a:ea typeface="Contrail One"/>
                <a:cs typeface="Contrail One"/>
                <a:sym typeface="Contrail One"/>
              </a:rPr>
              <a:t>spesifikasi</a:t>
            </a:r>
            <a:r>
              <a:rPr lang="en-US" sz="4200" dirty="0">
                <a:solidFill>
                  <a:srgbClr val="20140D"/>
                </a:solidFill>
                <a:latin typeface="Contrail One"/>
                <a:ea typeface="Contrail One"/>
                <a:cs typeface="Contrail One"/>
                <a:sym typeface="Contrail One"/>
              </a:rPr>
              <a:t> smartphone.</a:t>
            </a:r>
          </a:p>
          <a:p>
            <a:pPr marL="906780" lvl="1" indent="-453390" algn="l">
              <a:lnSpc>
                <a:spcPts val="5880"/>
              </a:lnSpc>
              <a:buFont typeface="Arial"/>
              <a:buChar char="•"/>
            </a:pPr>
            <a:r>
              <a:rPr lang="en-US" sz="4200" dirty="0" err="1">
                <a:solidFill>
                  <a:srgbClr val="20140D"/>
                </a:solidFill>
                <a:latin typeface="Contrail One"/>
                <a:ea typeface="Contrail One"/>
                <a:cs typeface="Contrail One"/>
                <a:sym typeface="Contrail One"/>
              </a:rPr>
              <a:t>Mencakup</a:t>
            </a:r>
            <a:r>
              <a:rPr lang="en-US" sz="4200" dirty="0">
                <a:solidFill>
                  <a:srgbClr val="20140D"/>
                </a:solidFill>
                <a:latin typeface="Contrail One"/>
                <a:ea typeface="Contrail One"/>
                <a:cs typeface="Contrail One"/>
                <a:sym typeface="Contrail One"/>
              </a:rPr>
              <a:t> </a:t>
            </a:r>
            <a:r>
              <a:rPr lang="en-US" sz="4200" dirty="0" err="1">
                <a:solidFill>
                  <a:srgbClr val="20140D"/>
                </a:solidFill>
                <a:latin typeface="Contrail One"/>
                <a:ea typeface="Contrail One"/>
                <a:cs typeface="Contrail One"/>
                <a:sym typeface="Contrail One"/>
              </a:rPr>
              <a:t>merek</a:t>
            </a:r>
            <a:r>
              <a:rPr lang="en-US" sz="4200" dirty="0">
                <a:solidFill>
                  <a:srgbClr val="20140D"/>
                </a:solidFill>
                <a:latin typeface="Contrail One"/>
                <a:ea typeface="Contrail One"/>
                <a:cs typeface="Contrail One"/>
                <a:sym typeface="Contrail One"/>
              </a:rPr>
              <a:t> Apple, Samsung, Vivo, Oppo, dan </a:t>
            </a:r>
            <a:r>
              <a:rPr lang="en-US" sz="4200" dirty="0" err="1">
                <a:solidFill>
                  <a:srgbClr val="20140D"/>
                </a:solidFill>
                <a:latin typeface="Contrail One"/>
                <a:ea typeface="Contrail One"/>
                <a:cs typeface="Contrail One"/>
                <a:sym typeface="Contrail One"/>
              </a:rPr>
              <a:t>lainnya</a:t>
            </a:r>
            <a:r>
              <a:rPr lang="en-US" sz="4200" dirty="0">
                <a:solidFill>
                  <a:srgbClr val="20140D"/>
                </a:solidFill>
                <a:latin typeface="Contrail One"/>
                <a:ea typeface="Contrail One"/>
                <a:cs typeface="Contrail One"/>
                <a:sym typeface="Contrail One"/>
              </a:rPr>
              <a:t>.</a:t>
            </a:r>
          </a:p>
          <a:p>
            <a:pPr marL="906780" lvl="1" indent="-453390" algn="l">
              <a:lnSpc>
                <a:spcPts val="5880"/>
              </a:lnSpc>
              <a:buFont typeface="Arial"/>
              <a:buChar char="•"/>
            </a:pPr>
            <a:r>
              <a:rPr lang="en-US" sz="4200" dirty="0">
                <a:solidFill>
                  <a:srgbClr val="20140D"/>
                </a:solidFill>
                <a:latin typeface="Contrail One"/>
                <a:ea typeface="Contrail One"/>
                <a:cs typeface="Contrail One"/>
                <a:sym typeface="Contrail One"/>
              </a:rPr>
              <a:t>Fitur </a:t>
            </a:r>
            <a:r>
              <a:rPr lang="en-US" sz="4200" dirty="0" err="1">
                <a:solidFill>
                  <a:srgbClr val="20140D"/>
                </a:solidFill>
                <a:latin typeface="Contrail One"/>
                <a:ea typeface="Contrail One"/>
                <a:cs typeface="Contrail One"/>
                <a:sym typeface="Contrail One"/>
              </a:rPr>
              <a:t>utama</a:t>
            </a:r>
            <a:r>
              <a:rPr lang="en-US" sz="4200" dirty="0">
                <a:solidFill>
                  <a:srgbClr val="20140D"/>
                </a:solidFill>
                <a:latin typeface="Contrail One"/>
                <a:ea typeface="Contrail One"/>
                <a:cs typeface="Contrail One"/>
                <a:sym typeface="Contrail One"/>
              </a:rPr>
              <a:t>: RAM, </a:t>
            </a:r>
            <a:r>
              <a:rPr lang="en-US" sz="4200" dirty="0" err="1">
                <a:solidFill>
                  <a:srgbClr val="20140D"/>
                </a:solidFill>
                <a:latin typeface="Contrail One"/>
                <a:ea typeface="Contrail One"/>
                <a:cs typeface="Contrail One"/>
                <a:sym typeface="Contrail One"/>
              </a:rPr>
              <a:t>penyimpanan</a:t>
            </a:r>
            <a:r>
              <a:rPr lang="en-US" sz="4200" dirty="0">
                <a:solidFill>
                  <a:srgbClr val="20140D"/>
                </a:solidFill>
                <a:latin typeface="Contrail One"/>
                <a:ea typeface="Contrail One"/>
                <a:cs typeface="Contrail One"/>
                <a:sym typeface="Contrail One"/>
              </a:rPr>
              <a:t>, </a:t>
            </a:r>
            <a:r>
              <a:rPr lang="en-US" sz="4200" dirty="0" err="1">
                <a:solidFill>
                  <a:srgbClr val="20140D"/>
                </a:solidFill>
                <a:latin typeface="Contrail One"/>
                <a:ea typeface="Contrail One"/>
                <a:cs typeface="Contrail One"/>
                <a:sym typeface="Contrail One"/>
              </a:rPr>
              <a:t>layar</a:t>
            </a:r>
            <a:r>
              <a:rPr lang="en-US" sz="4200" dirty="0">
                <a:solidFill>
                  <a:srgbClr val="20140D"/>
                </a:solidFill>
                <a:latin typeface="Contrail One"/>
                <a:ea typeface="Contrail One"/>
                <a:cs typeface="Contrail One"/>
                <a:sym typeface="Contrail One"/>
              </a:rPr>
              <a:t>, </a:t>
            </a:r>
            <a:r>
              <a:rPr lang="en-US" sz="4200" dirty="0" err="1">
                <a:solidFill>
                  <a:srgbClr val="20140D"/>
                </a:solidFill>
                <a:latin typeface="Contrail One"/>
                <a:ea typeface="Contrail One"/>
                <a:cs typeface="Contrail One"/>
                <a:sym typeface="Contrail One"/>
              </a:rPr>
              <a:t>baterai</a:t>
            </a:r>
            <a:r>
              <a:rPr lang="en-US" sz="4200" dirty="0">
                <a:solidFill>
                  <a:srgbClr val="20140D"/>
                </a:solidFill>
                <a:latin typeface="Contrail One"/>
                <a:ea typeface="Contrail One"/>
                <a:cs typeface="Contrail One"/>
                <a:sym typeface="Contrail One"/>
              </a:rPr>
              <a:t>, </a:t>
            </a:r>
            <a:r>
              <a:rPr lang="en-US" sz="4200" dirty="0" err="1">
                <a:solidFill>
                  <a:srgbClr val="20140D"/>
                </a:solidFill>
                <a:latin typeface="Contrail One"/>
                <a:ea typeface="Contrail One"/>
                <a:cs typeface="Contrail One"/>
                <a:sym typeface="Contrail One"/>
              </a:rPr>
              <a:t>prosesor</a:t>
            </a:r>
            <a:r>
              <a:rPr lang="en-US" sz="4200" dirty="0">
                <a:solidFill>
                  <a:srgbClr val="20140D"/>
                </a:solidFill>
                <a:latin typeface="Contrail One"/>
                <a:ea typeface="Contrail One"/>
                <a:cs typeface="Contrail One"/>
                <a:sym typeface="Contrail One"/>
              </a:rPr>
              <a:t>, 5G, </a:t>
            </a:r>
            <a:r>
              <a:rPr lang="en-US" sz="4200" dirty="0" err="1">
                <a:solidFill>
                  <a:srgbClr val="20140D"/>
                </a:solidFill>
                <a:latin typeface="Contrail One"/>
                <a:ea typeface="Contrail One"/>
                <a:cs typeface="Contrail One"/>
                <a:sym typeface="Contrail One"/>
              </a:rPr>
              <a:t>harga</a:t>
            </a:r>
            <a:r>
              <a:rPr lang="en-US" sz="4200" dirty="0">
                <a:solidFill>
                  <a:srgbClr val="20140D"/>
                </a:solidFill>
                <a:latin typeface="Contrail One"/>
                <a:ea typeface="Contrail One"/>
                <a:cs typeface="Contrail One"/>
                <a:sym typeface="Contrail One"/>
              </a:rPr>
              <a:t> (Rupiah).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294829" y="767915"/>
            <a:ext cx="7698341" cy="11875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33"/>
              </a:lnSpc>
            </a:pPr>
            <a:r>
              <a:rPr lang="en-US" sz="6952">
                <a:solidFill>
                  <a:srgbClr val="20140D"/>
                </a:solidFill>
                <a:latin typeface="Contrail One"/>
                <a:ea typeface="Contrail One"/>
                <a:cs typeface="Contrail One"/>
                <a:sym typeface="Contrail One"/>
              </a:rPr>
              <a:t>DATA COLLECTION</a:t>
            </a:r>
          </a:p>
        </p:txBody>
      </p:sp>
      <p:sp>
        <p:nvSpPr>
          <p:cNvPr id="10" name="Freeform 10"/>
          <p:cNvSpPr/>
          <p:nvPr/>
        </p:nvSpPr>
        <p:spPr>
          <a:xfrm>
            <a:off x="2891514" y="1070925"/>
            <a:ext cx="724035" cy="929325"/>
          </a:xfrm>
          <a:custGeom>
            <a:avLst/>
            <a:gdLst/>
            <a:ahLst/>
            <a:cxnLst/>
            <a:rect l="l" t="t" r="r" b="b"/>
            <a:pathLst>
              <a:path w="724035" h="929325">
                <a:moveTo>
                  <a:pt x="0" y="0"/>
                </a:moveTo>
                <a:lnTo>
                  <a:pt x="724035" y="0"/>
                </a:lnTo>
                <a:lnTo>
                  <a:pt x="724035" y="929325"/>
                </a:lnTo>
                <a:lnTo>
                  <a:pt x="0" y="92932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3658639" y="683617"/>
            <a:ext cx="1400705" cy="690166"/>
          </a:xfrm>
          <a:custGeom>
            <a:avLst/>
            <a:gdLst/>
            <a:ahLst/>
            <a:cxnLst/>
            <a:rect l="l" t="t" r="r" b="b"/>
            <a:pathLst>
              <a:path w="1400705" h="690166">
                <a:moveTo>
                  <a:pt x="0" y="0"/>
                </a:moveTo>
                <a:lnTo>
                  <a:pt x="1400705" y="0"/>
                </a:lnTo>
                <a:lnTo>
                  <a:pt x="1400705" y="690166"/>
                </a:lnTo>
                <a:lnTo>
                  <a:pt x="0" y="69016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726769" y="4534312"/>
            <a:ext cx="1001343" cy="1177552"/>
          </a:xfrm>
          <a:custGeom>
            <a:avLst/>
            <a:gdLst/>
            <a:ahLst/>
            <a:cxnLst/>
            <a:rect l="l" t="t" r="r" b="b"/>
            <a:pathLst>
              <a:path w="1001343" h="1177552">
                <a:moveTo>
                  <a:pt x="0" y="0"/>
                </a:moveTo>
                <a:lnTo>
                  <a:pt x="1001343" y="0"/>
                </a:lnTo>
                <a:lnTo>
                  <a:pt x="1001343" y="1177552"/>
                </a:lnTo>
                <a:lnTo>
                  <a:pt x="0" y="117755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3470975" y="7181798"/>
            <a:ext cx="4866527" cy="3597734"/>
          </a:xfrm>
          <a:custGeom>
            <a:avLst/>
            <a:gdLst/>
            <a:ahLst/>
            <a:cxnLst/>
            <a:rect l="l" t="t" r="r" b="b"/>
            <a:pathLst>
              <a:path w="4866527" h="3597734">
                <a:moveTo>
                  <a:pt x="4866527" y="3597734"/>
                </a:moveTo>
                <a:lnTo>
                  <a:pt x="0" y="3597734"/>
                </a:lnTo>
                <a:lnTo>
                  <a:pt x="0" y="0"/>
                </a:lnTo>
                <a:lnTo>
                  <a:pt x="4866527" y="0"/>
                </a:lnTo>
                <a:lnTo>
                  <a:pt x="4866527" y="359773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5240">
            <a:off x="12831775" y="9499273"/>
            <a:ext cx="5803823" cy="1066144"/>
          </a:xfrm>
          <a:custGeom>
            <a:avLst/>
            <a:gdLst/>
            <a:ahLst/>
            <a:cxnLst/>
            <a:rect l="l" t="t" r="r" b="b"/>
            <a:pathLst>
              <a:path w="5803823" h="1066144">
                <a:moveTo>
                  <a:pt x="0" y="0"/>
                </a:moveTo>
                <a:lnTo>
                  <a:pt x="5803823" y="0"/>
                </a:lnTo>
                <a:lnTo>
                  <a:pt x="5803823" y="1066145"/>
                </a:lnTo>
                <a:lnTo>
                  <a:pt x="0" y="10661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-717105" y="-804466"/>
            <a:ext cx="4890433" cy="4114800"/>
          </a:xfrm>
          <a:custGeom>
            <a:avLst/>
            <a:gdLst/>
            <a:ahLst/>
            <a:cxnLst/>
            <a:rect l="l" t="t" r="r" b="b"/>
            <a:pathLst>
              <a:path w="4890433" h="4114800">
                <a:moveTo>
                  <a:pt x="4890433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890433" y="0"/>
                </a:lnTo>
                <a:lnTo>
                  <a:pt x="4890433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5240" flipH="1" flipV="1">
            <a:off x="-320633" y="-126018"/>
            <a:ext cx="5803823" cy="1066144"/>
          </a:xfrm>
          <a:custGeom>
            <a:avLst/>
            <a:gdLst/>
            <a:ahLst/>
            <a:cxnLst/>
            <a:rect l="l" t="t" r="r" b="b"/>
            <a:pathLst>
              <a:path w="5803823" h="1066144">
                <a:moveTo>
                  <a:pt x="5803823" y="1066145"/>
                </a:moveTo>
                <a:lnTo>
                  <a:pt x="0" y="1066145"/>
                </a:lnTo>
                <a:lnTo>
                  <a:pt x="0" y="0"/>
                </a:lnTo>
                <a:lnTo>
                  <a:pt x="5803823" y="0"/>
                </a:lnTo>
                <a:lnTo>
                  <a:pt x="5803823" y="106614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1297855" y="8209009"/>
            <a:ext cx="3386880" cy="2759963"/>
          </a:xfrm>
          <a:custGeom>
            <a:avLst/>
            <a:gdLst/>
            <a:ahLst/>
            <a:cxnLst/>
            <a:rect l="l" t="t" r="r" b="b"/>
            <a:pathLst>
              <a:path w="3386880" h="2759963">
                <a:moveTo>
                  <a:pt x="0" y="0"/>
                </a:moveTo>
                <a:lnTo>
                  <a:pt x="3386880" y="0"/>
                </a:lnTo>
                <a:lnTo>
                  <a:pt x="3386880" y="2759963"/>
                </a:lnTo>
                <a:lnTo>
                  <a:pt x="0" y="275996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H="1" flipV="1">
            <a:off x="15581286" y="-804466"/>
            <a:ext cx="3386880" cy="2759963"/>
          </a:xfrm>
          <a:custGeom>
            <a:avLst/>
            <a:gdLst/>
            <a:ahLst/>
            <a:cxnLst/>
            <a:rect l="l" t="t" r="r" b="b"/>
            <a:pathLst>
              <a:path w="3386880" h="2759963">
                <a:moveTo>
                  <a:pt x="3386880" y="2759964"/>
                </a:moveTo>
                <a:lnTo>
                  <a:pt x="0" y="2759964"/>
                </a:lnTo>
                <a:lnTo>
                  <a:pt x="0" y="0"/>
                </a:lnTo>
                <a:lnTo>
                  <a:pt x="3386880" y="0"/>
                </a:lnTo>
                <a:lnTo>
                  <a:pt x="3386880" y="2759964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3809599" y="8858582"/>
            <a:ext cx="1400705" cy="690166"/>
          </a:xfrm>
          <a:custGeom>
            <a:avLst/>
            <a:gdLst/>
            <a:ahLst/>
            <a:cxnLst/>
            <a:rect l="l" t="t" r="r" b="b"/>
            <a:pathLst>
              <a:path w="1400705" h="690166">
                <a:moveTo>
                  <a:pt x="0" y="0"/>
                </a:moveTo>
                <a:lnTo>
                  <a:pt x="1400705" y="0"/>
                </a:lnTo>
                <a:lnTo>
                  <a:pt x="1400705" y="690166"/>
                </a:lnTo>
                <a:lnTo>
                  <a:pt x="0" y="69016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2191435" y="8661005"/>
            <a:ext cx="845570" cy="1085320"/>
          </a:xfrm>
          <a:custGeom>
            <a:avLst/>
            <a:gdLst/>
            <a:ahLst/>
            <a:cxnLst/>
            <a:rect l="l" t="t" r="r" b="b"/>
            <a:pathLst>
              <a:path w="845570" h="1085320">
                <a:moveTo>
                  <a:pt x="0" y="0"/>
                </a:moveTo>
                <a:lnTo>
                  <a:pt x="845570" y="0"/>
                </a:lnTo>
                <a:lnTo>
                  <a:pt x="845570" y="1085320"/>
                </a:lnTo>
                <a:lnTo>
                  <a:pt x="0" y="10853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2336652" y="478433"/>
            <a:ext cx="1400705" cy="690166"/>
          </a:xfrm>
          <a:custGeom>
            <a:avLst/>
            <a:gdLst/>
            <a:ahLst/>
            <a:cxnLst/>
            <a:rect l="l" t="t" r="r" b="b"/>
            <a:pathLst>
              <a:path w="1400705" h="690166">
                <a:moveTo>
                  <a:pt x="0" y="0"/>
                </a:moveTo>
                <a:lnTo>
                  <a:pt x="1400705" y="0"/>
                </a:lnTo>
                <a:lnTo>
                  <a:pt x="1400705" y="690166"/>
                </a:lnTo>
                <a:lnTo>
                  <a:pt x="0" y="69016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726769" y="4534312"/>
            <a:ext cx="1001343" cy="1177552"/>
          </a:xfrm>
          <a:custGeom>
            <a:avLst/>
            <a:gdLst/>
            <a:ahLst/>
            <a:cxnLst/>
            <a:rect l="l" t="t" r="r" b="b"/>
            <a:pathLst>
              <a:path w="1001343" h="1177552">
                <a:moveTo>
                  <a:pt x="0" y="0"/>
                </a:moveTo>
                <a:lnTo>
                  <a:pt x="1001343" y="0"/>
                </a:lnTo>
                <a:lnTo>
                  <a:pt x="1001343" y="1177552"/>
                </a:lnTo>
                <a:lnTo>
                  <a:pt x="0" y="117755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2089025" y="4307484"/>
            <a:ext cx="5556385" cy="2056988"/>
          </a:xfrm>
          <a:custGeom>
            <a:avLst/>
            <a:gdLst/>
            <a:ahLst/>
            <a:cxnLst/>
            <a:rect l="l" t="t" r="r" b="b"/>
            <a:pathLst>
              <a:path w="6902978" h="2614479">
                <a:moveTo>
                  <a:pt x="0" y="0"/>
                </a:moveTo>
                <a:lnTo>
                  <a:pt x="6902978" y="0"/>
                </a:lnTo>
                <a:lnTo>
                  <a:pt x="6902978" y="2614479"/>
                </a:lnTo>
                <a:lnTo>
                  <a:pt x="0" y="2614479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0523324" y="4243462"/>
            <a:ext cx="5670888" cy="2209388"/>
          </a:xfrm>
          <a:custGeom>
            <a:avLst/>
            <a:gdLst/>
            <a:ahLst/>
            <a:cxnLst/>
            <a:rect l="l" t="t" r="r" b="b"/>
            <a:pathLst>
              <a:path w="6765573" h="2729711">
                <a:moveTo>
                  <a:pt x="0" y="0"/>
                </a:moveTo>
                <a:lnTo>
                  <a:pt x="6765574" y="0"/>
                </a:lnTo>
                <a:lnTo>
                  <a:pt x="6765574" y="2729711"/>
                </a:lnTo>
                <a:lnTo>
                  <a:pt x="0" y="2729711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066800" y="3534973"/>
            <a:ext cx="7461740" cy="688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dirty="0">
                <a:solidFill>
                  <a:srgbClr val="20140D"/>
                </a:solidFill>
                <a:latin typeface="Contrail One"/>
                <a:ea typeface="Contrail One"/>
                <a:cs typeface="Contrail One"/>
                <a:sym typeface="Contrail One"/>
              </a:rPr>
              <a:t>Handling Missing Values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422655" y="2025849"/>
            <a:ext cx="7442689" cy="11875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33"/>
              </a:lnSpc>
            </a:pPr>
            <a:r>
              <a:rPr lang="en-US" sz="6952">
                <a:solidFill>
                  <a:srgbClr val="20140D"/>
                </a:solidFill>
                <a:latin typeface="Contrail One"/>
                <a:ea typeface="Contrail One"/>
                <a:cs typeface="Contrail One"/>
                <a:sym typeface="Contrail One"/>
              </a:rPr>
              <a:t>DATA PROCESSING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482545" y="3534973"/>
            <a:ext cx="7461740" cy="688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20140D"/>
                </a:solidFill>
                <a:latin typeface="Contrail One"/>
                <a:ea typeface="Contrail One"/>
                <a:cs typeface="Contrail One"/>
                <a:sym typeface="Contrail One"/>
              </a:rPr>
              <a:t>Handling Outliers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3470975" y="7181798"/>
            <a:ext cx="4866527" cy="3597734"/>
          </a:xfrm>
          <a:custGeom>
            <a:avLst/>
            <a:gdLst/>
            <a:ahLst/>
            <a:cxnLst/>
            <a:rect l="l" t="t" r="r" b="b"/>
            <a:pathLst>
              <a:path w="4866527" h="3597734">
                <a:moveTo>
                  <a:pt x="4866527" y="3597734"/>
                </a:moveTo>
                <a:lnTo>
                  <a:pt x="0" y="3597734"/>
                </a:lnTo>
                <a:lnTo>
                  <a:pt x="0" y="0"/>
                </a:lnTo>
                <a:lnTo>
                  <a:pt x="4866527" y="0"/>
                </a:lnTo>
                <a:lnTo>
                  <a:pt x="4866527" y="359773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5240">
            <a:off x="12831775" y="9499273"/>
            <a:ext cx="5803823" cy="1066144"/>
          </a:xfrm>
          <a:custGeom>
            <a:avLst/>
            <a:gdLst/>
            <a:ahLst/>
            <a:cxnLst/>
            <a:rect l="l" t="t" r="r" b="b"/>
            <a:pathLst>
              <a:path w="5803823" h="1066144">
                <a:moveTo>
                  <a:pt x="0" y="0"/>
                </a:moveTo>
                <a:lnTo>
                  <a:pt x="5803823" y="0"/>
                </a:lnTo>
                <a:lnTo>
                  <a:pt x="5803823" y="1066145"/>
                </a:lnTo>
                <a:lnTo>
                  <a:pt x="0" y="10661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-717105" y="-804466"/>
            <a:ext cx="4890433" cy="4114800"/>
          </a:xfrm>
          <a:custGeom>
            <a:avLst/>
            <a:gdLst/>
            <a:ahLst/>
            <a:cxnLst/>
            <a:rect l="l" t="t" r="r" b="b"/>
            <a:pathLst>
              <a:path w="4890433" h="4114800">
                <a:moveTo>
                  <a:pt x="4890433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890433" y="0"/>
                </a:lnTo>
                <a:lnTo>
                  <a:pt x="4890433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5240" flipH="1" flipV="1">
            <a:off x="-320633" y="-126018"/>
            <a:ext cx="5803823" cy="1066144"/>
          </a:xfrm>
          <a:custGeom>
            <a:avLst/>
            <a:gdLst/>
            <a:ahLst/>
            <a:cxnLst/>
            <a:rect l="l" t="t" r="r" b="b"/>
            <a:pathLst>
              <a:path w="5803823" h="1066144">
                <a:moveTo>
                  <a:pt x="5803823" y="1066145"/>
                </a:moveTo>
                <a:lnTo>
                  <a:pt x="0" y="1066145"/>
                </a:lnTo>
                <a:lnTo>
                  <a:pt x="0" y="0"/>
                </a:lnTo>
                <a:lnTo>
                  <a:pt x="5803823" y="0"/>
                </a:lnTo>
                <a:lnTo>
                  <a:pt x="5803823" y="106614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1297855" y="8209009"/>
            <a:ext cx="3386880" cy="2759963"/>
          </a:xfrm>
          <a:custGeom>
            <a:avLst/>
            <a:gdLst/>
            <a:ahLst/>
            <a:cxnLst/>
            <a:rect l="l" t="t" r="r" b="b"/>
            <a:pathLst>
              <a:path w="3386880" h="2759963">
                <a:moveTo>
                  <a:pt x="0" y="0"/>
                </a:moveTo>
                <a:lnTo>
                  <a:pt x="3386880" y="0"/>
                </a:lnTo>
                <a:lnTo>
                  <a:pt x="3386880" y="2759963"/>
                </a:lnTo>
                <a:lnTo>
                  <a:pt x="0" y="275996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H="1" flipV="1">
            <a:off x="15581286" y="-804466"/>
            <a:ext cx="3386880" cy="2759963"/>
          </a:xfrm>
          <a:custGeom>
            <a:avLst/>
            <a:gdLst/>
            <a:ahLst/>
            <a:cxnLst/>
            <a:rect l="l" t="t" r="r" b="b"/>
            <a:pathLst>
              <a:path w="3386880" h="2759963">
                <a:moveTo>
                  <a:pt x="3386880" y="2759964"/>
                </a:moveTo>
                <a:lnTo>
                  <a:pt x="0" y="2759964"/>
                </a:lnTo>
                <a:lnTo>
                  <a:pt x="0" y="0"/>
                </a:lnTo>
                <a:lnTo>
                  <a:pt x="3386880" y="0"/>
                </a:lnTo>
                <a:lnTo>
                  <a:pt x="3386880" y="2759964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2891514" y="1070925"/>
            <a:ext cx="724035" cy="929325"/>
          </a:xfrm>
          <a:custGeom>
            <a:avLst/>
            <a:gdLst/>
            <a:ahLst/>
            <a:cxnLst/>
            <a:rect l="l" t="t" r="r" b="b"/>
            <a:pathLst>
              <a:path w="724035" h="929325">
                <a:moveTo>
                  <a:pt x="0" y="0"/>
                </a:moveTo>
                <a:lnTo>
                  <a:pt x="724035" y="0"/>
                </a:lnTo>
                <a:lnTo>
                  <a:pt x="724035" y="929325"/>
                </a:lnTo>
                <a:lnTo>
                  <a:pt x="0" y="92932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3658639" y="683617"/>
            <a:ext cx="1400705" cy="690166"/>
          </a:xfrm>
          <a:custGeom>
            <a:avLst/>
            <a:gdLst/>
            <a:ahLst/>
            <a:cxnLst/>
            <a:rect l="l" t="t" r="r" b="b"/>
            <a:pathLst>
              <a:path w="1400705" h="690166">
                <a:moveTo>
                  <a:pt x="0" y="0"/>
                </a:moveTo>
                <a:lnTo>
                  <a:pt x="1400705" y="0"/>
                </a:lnTo>
                <a:lnTo>
                  <a:pt x="1400705" y="690166"/>
                </a:lnTo>
                <a:lnTo>
                  <a:pt x="0" y="69016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726769" y="4534312"/>
            <a:ext cx="1001343" cy="1177552"/>
          </a:xfrm>
          <a:custGeom>
            <a:avLst/>
            <a:gdLst/>
            <a:ahLst/>
            <a:cxnLst/>
            <a:rect l="l" t="t" r="r" b="b"/>
            <a:pathLst>
              <a:path w="1001343" h="1177552">
                <a:moveTo>
                  <a:pt x="0" y="0"/>
                </a:moveTo>
                <a:lnTo>
                  <a:pt x="1001343" y="0"/>
                </a:lnTo>
                <a:lnTo>
                  <a:pt x="1001343" y="1177552"/>
                </a:lnTo>
                <a:lnTo>
                  <a:pt x="0" y="117755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2581279" y="3489119"/>
            <a:ext cx="12169320" cy="6099872"/>
          </a:xfrm>
          <a:custGeom>
            <a:avLst/>
            <a:gdLst/>
            <a:ahLst/>
            <a:cxnLst/>
            <a:rect l="l" t="t" r="r" b="b"/>
            <a:pathLst>
              <a:path w="12169320" h="6099872">
                <a:moveTo>
                  <a:pt x="0" y="0"/>
                </a:moveTo>
                <a:lnTo>
                  <a:pt x="12169320" y="0"/>
                </a:lnTo>
                <a:lnTo>
                  <a:pt x="12169320" y="6099871"/>
                </a:lnTo>
                <a:lnTo>
                  <a:pt x="0" y="6099871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2089025" y="2618214"/>
            <a:ext cx="16031860" cy="6921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77779" lvl="1" indent="-438890" algn="l">
              <a:lnSpc>
                <a:spcPts val="5691"/>
              </a:lnSpc>
              <a:buAutoNum type="arabicPeriod"/>
            </a:pPr>
            <a:r>
              <a:rPr lang="en-US" sz="4065">
                <a:solidFill>
                  <a:srgbClr val="20140D"/>
                </a:solidFill>
                <a:latin typeface="Contrail One"/>
                <a:ea typeface="Contrail One"/>
                <a:cs typeface="Contrail One"/>
                <a:sym typeface="Contrail One"/>
              </a:rPr>
              <a:t>Analisis Rata-rata Harga Smartphone Berdasarkan Merek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294829" y="767915"/>
            <a:ext cx="7698341" cy="11875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33"/>
              </a:lnSpc>
            </a:pPr>
            <a:r>
              <a:rPr lang="en-US" sz="6952">
                <a:solidFill>
                  <a:srgbClr val="20140D"/>
                </a:solidFill>
                <a:latin typeface="Contrail One"/>
                <a:ea typeface="Contrail One"/>
                <a:cs typeface="Contrail One"/>
                <a:sym typeface="Contrail One"/>
              </a:rPr>
              <a:t>DATA VISUALIZATION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3470975" y="7181798"/>
            <a:ext cx="4866527" cy="3597734"/>
          </a:xfrm>
          <a:custGeom>
            <a:avLst/>
            <a:gdLst/>
            <a:ahLst/>
            <a:cxnLst/>
            <a:rect l="l" t="t" r="r" b="b"/>
            <a:pathLst>
              <a:path w="4866527" h="3597734">
                <a:moveTo>
                  <a:pt x="4866527" y="3597734"/>
                </a:moveTo>
                <a:lnTo>
                  <a:pt x="0" y="3597734"/>
                </a:lnTo>
                <a:lnTo>
                  <a:pt x="0" y="0"/>
                </a:lnTo>
                <a:lnTo>
                  <a:pt x="4866527" y="0"/>
                </a:lnTo>
                <a:lnTo>
                  <a:pt x="4866527" y="359773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5240">
            <a:off x="12831775" y="9499273"/>
            <a:ext cx="5803823" cy="1066144"/>
          </a:xfrm>
          <a:custGeom>
            <a:avLst/>
            <a:gdLst/>
            <a:ahLst/>
            <a:cxnLst/>
            <a:rect l="l" t="t" r="r" b="b"/>
            <a:pathLst>
              <a:path w="5803823" h="1066144">
                <a:moveTo>
                  <a:pt x="0" y="0"/>
                </a:moveTo>
                <a:lnTo>
                  <a:pt x="5803823" y="0"/>
                </a:lnTo>
                <a:lnTo>
                  <a:pt x="5803823" y="1066145"/>
                </a:lnTo>
                <a:lnTo>
                  <a:pt x="0" y="10661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-717105" y="-804466"/>
            <a:ext cx="4890433" cy="4114800"/>
          </a:xfrm>
          <a:custGeom>
            <a:avLst/>
            <a:gdLst/>
            <a:ahLst/>
            <a:cxnLst/>
            <a:rect l="l" t="t" r="r" b="b"/>
            <a:pathLst>
              <a:path w="4890433" h="4114800">
                <a:moveTo>
                  <a:pt x="4890433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890433" y="0"/>
                </a:lnTo>
                <a:lnTo>
                  <a:pt x="4890433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5240" flipH="1" flipV="1">
            <a:off x="-320633" y="-126018"/>
            <a:ext cx="5803823" cy="1066144"/>
          </a:xfrm>
          <a:custGeom>
            <a:avLst/>
            <a:gdLst/>
            <a:ahLst/>
            <a:cxnLst/>
            <a:rect l="l" t="t" r="r" b="b"/>
            <a:pathLst>
              <a:path w="5803823" h="1066144">
                <a:moveTo>
                  <a:pt x="5803823" y="1066145"/>
                </a:moveTo>
                <a:lnTo>
                  <a:pt x="0" y="1066145"/>
                </a:lnTo>
                <a:lnTo>
                  <a:pt x="0" y="0"/>
                </a:lnTo>
                <a:lnTo>
                  <a:pt x="5803823" y="0"/>
                </a:lnTo>
                <a:lnTo>
                  <a:pt x="5803823" y="106614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1297855" y="8209009"/>
            <a:ext cx="3386880" cy="2759963"/>
          </a:xfrm>
          <a:custGeom>
            <a:avLst/>
            <a:gdLst/>
            <a:ahLst/>
            <a:cxnLst/>
            <a:rect l="l" t="t" r="r" b="b"/>
            <a:pathLst>
              <a:path w="3386880" h="2759963">
                <a:moveTo>
                  <a:pt x="0" y="0"/>
                </a:moveTo>
                <a:lnTo>
                  <a:pt x="3386880" y="0"/>
                </a:lnTo>
                <a:lnTo>
                  <a:pt x="3386880" y="2759963"/>
                </a:lnTo>
                <a:lnTo>
                  <a:pt x="0" y="275996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H="1" flipV="1">
            <a:off x="15581286" y="-804466"/>
            <a:ext cx="3386880" cy="2759963"/>
          </a:xfrm>
          <a:custGeom>
            <a:avLst/>
            <a:gdLst/>
            <a:ahLst/>
            <a:cxnLst/>
            <a:rect l="l" t="t" r="r" b="b"/>
            <a:pathLst>
              <a:path w="3386880" h="2759963">
                <a:moveTo>
                  <a:pt x="3386880" y="2759964"/>
                </a:moveTo>
                <a:lnTo>
                  <a:pt x="0" y="2759964"/>
                </a:lnTo>
                <a:lnTo>
                  <a:pt x="0" y="0"/>
                </a:lnTo>
                <a:lnTo>
                  <a:pt x="3386880" y="0"/>
                </a:lnTo>
                <a:lnTo>
                  <a:pt x="3386880" y="2759964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2891514" y="1070925"/>
            <a:ext cx="724035" cy="929325"/>
          </a:xfrm>
          <a:custGeom>
            <a:avLst/>
            <a:gdLst/>
            <a:ahLst/>
            <a:cxnLst/>
            <a:rect l="l" t="t" r="r" b="b"/>
            <a:pathLst>
              <a:path w="724035" h="929325">
                <a:moveTo>
                  <a:pt x="0" y="0"/>
                </a:moveTo>
                <a:lnTo>
                  <a:pt x="724035" y="0"/>
                </a:lnTo>
                <a:lnTo>
                  <a:pt x="724035" y="929325"/>
                </a:lnTo>
                <a:lnTo>
                  <a:pt x="0" y="92932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3658639" y="683617"/>
            <a:ext cx="1400705" cy="690166"/>
          </a:xfrm>
          <a:custGeom>
            <a:avLst/>
            <a:gdLst/>
            <a:ahLst/>
            <a:cxnLst/>
            <a:rect l="l" t="t" r="r" b="b"/>
            <a:pathLst>
              <a:path w="1400705" h="690166">
                <a:moveTo>
                  <a:pt x="0" y="0"/>
                </a:moveTo>
                <a:lnTo>
                  <a:pt x="1400705" y="0"/>
                </a:lnTo>
                <a:lnTo>
                  <a:pt x="1400705" y="690166"/>
                </a:lnTo>
                <a:lnTo>
                  <a:pt x="0" y="69016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726769" y="4534312"/>
            <a:ext cx="1001343" cy="1177552"/>
          </a:xfrm>
          <a:custGeom>
            <a:avLst/>
            <a:gdLst/>
            <a:ahLst/>
            <a:cxnLst/>
            <a:rect l="l" t="t" r="r" b="b"/>
            <a:pathLst>
              <a:path w="1001343" h="1177552">
                <a:moveTo>
                  <a:pt x="0" y="0"/>
                </a:moveTo>
                <a:lnTo>
                  <a:pt x="1001343" y="0"/>
                </a:lnTo>
                <a:lnTo>
                  <a:pt x="1001343" y="1177552"/>
                </a:lnTo>
                <a:lnTo>
                  <a:pt x="0" y="117755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3894343" y="3310334"/>
            <a:ext cx="12421224" cy="6476650"/>
          </a:xfrm>
          <a:custGeom>
            <a:avLst/>
            <a:gdLst/>
            <a:ahLst/>
            <a:cxnLst/>
            <a:rect l="l" t="t" r="r" b="b"/>
            <a:pathLst>
              <a:path w="12421224" h="6476650">
                <a:moveTo>
                  <a:pt x="0" y="0"/>
                </a:moveTo>
                <a:lnTo>
                  <a:pt x="12421224" y="0"/>
                </a:lnTo>
                <a:lnTo>
                  <a:pt x="12421224" y="6476650"/>
                </a:lnTo>
                <a:lnTo>
                  <a:pt x="0" y="6476650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2089025" y="2618214"/>
            <a:ext cx="16031860" cy="6921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91"/>
              </a:lnSpc>
            </a:pPr>
            <a:r>
              <a:rPr lang="en-US" sz="4065">
                <a:solidFill>
                  <a:srgbClr val="20140D"/>
                </a:solidFill>
                <a:latin typeface="Contrail One"/>
                <a:ea typeface="Contrail One"/>
                <a:cs typeface="Contrail One"/>
                <a:sym typeface="Contrail One"/>
              </a:rPr>
              <a:t>2. Analisis Hubungan RAM dan Harga Smartphone Berdasarkan Jenis Prosesor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294829" y="767915"/>
            <a:ext cx="7698341" cy="11875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33"/>
              </a:lnSpc>
            </a:pPr>
            <a:r>
              <a:rPr lang="en-US" sz="6952">
                <a:solidFill>
                  <a:srgbClr val="20140D"/>
                </a:solidFill>
                <a:latin typeface="Contrail One"/>
                <a:ea typeface="Contrail One"/>
                <a:cs typeface="Contrail One"/>
                <a:sym typeface="Contrail One"/>
              </a:rPr>
              <a:t>DATA VISUALIZATION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386</Words>
  <Application>Microsoft Office PowerPoint</Application>
  <PresentationFormat>Kustom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3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13</vt:i4>
      </vt:variant>
    </vt:vector>
  </HeadingPairs>
  <TitlesOfParts>
    <vt:vector size="17" baseType="lpstr">
      <vt:lpstr>Contrail One</vt:lpstr>
      <vt:lpstr>Calibri</vt:lpstr>
      <vt:lpstr>Arial</vt:lpstr>
      <vt:lpstr>Office Theme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</dc:title>
  <cp:lastModifiedBy>Luana Breka</cp:lastModifiedBy>
  <cp:revision>2</cp:revision>
  <dcterms:created xsi:type="dcterms:W3CDTF">2006-08-16T00:00:00Z</dcterms:created>
  <dcterms:modified xsi:type="dcterms:W3CDTF">2025-10-17T00:32:22Z</dcterms:modified>
  <dc:identifier>DAG1787ljnE</dc:identifier>
</cp:coreProperties>
</file>