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ontrail One" charset="1" panose="02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png" Type="http://schemas.openxmlformats.org/officeDocument/2006/relationships/image"/><Relationship Id="rId13" Target="../media/image2.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31.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32.png" Type="http://schemas.openxmlformats.org/officeDocument/2006/relationships/image"/><Relationship Id="rId15" Target="../media/image33.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7.png" Type="http://schemas.openxmlformats.org/officeDocument/2006/relationships/image"/><Relationship Id="rId15" Target="../media/image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21.png" Type="http://schemas.openxmlformats.org/officeDocument/2006/relationships/image"/><Relationship Id="rId17" Target="../media/image22.svg" Type="http://schemas.openxmlformats.org/officeDocument/2006/relationships/image"/><Relationship Id="rId18" Target="../media/image23.png" Type="http://schemas.openxmlformats.org/officeDocument/2006/relationships/image"/><Relationship Id="rId19" Target="../media/image24.svg" Type="http://schemas.openxmlformats.org/officeDocument/2006/relationships/image"/><Relationship Id="rId2" Target="../media/image3.png" Type="http://schemas.openxmlformats.org/officeDocument/2006/relationships/image"/><Relationship Id="rId20" Target="../media/image1.png" Type="http://schemas.openxmlformats.org/officeDocument/2006/relationships/image"/><Relationship Id="rId21" Target="../media/image2.svg" Type="http://schemas.openxmlformats.org/officeDocument/2006/relationships/image"/><Relationship Id="rId22" Target="../media/image9.png" Type="http://schemas.openxmlformats.org/officeDocument/2006/relationships/image"/><Relationship Id="rId23" Target="../media/image10.sv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png" Type="http://schemas.openxmlformats.org/officeDocument/2006/relationships/image"/><Relationship Id="rId13" Target="../media/image2.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png" Type="http://schemas.openxmlformats.org/officeDocument/2006/relationships/image"/><Relationship Id="rId13" Target="../media/image2.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27.png" Type="http://schemas.openxmlformats.org/officeDocument/2006/relationships/image"/><Relationship Id="rId17" Target="../media/image28.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png" Type="http://schemas.openxmlformats.org/officeDocument/2006/relationships/image"/><Relationship Id="rId13" Target="../media/image2.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29.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png" Type="http://schemas.openxmlformats.org/officeDocument/2006/relationships/image"/><Relationship Id="rId13" Target="../media/image2.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30.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85917" y="7518843"/>
            <a:ext cx="1400705" cy="690166"/>
          </a:xfrm>
          <a:custGeom>
            <a:avLst/>
            <a:gdLst/>
            <a:ahLst/>
            <a:cxnLst/>
            <a:rect r="r" b="b" t="t" l="l"/>
            <a:pathLst>
              <a:path h="690166" w="1400705">
                <a:moveTo>
                  <a:pt x="0" y="0"/>
                </a:moveTo>
                <a:lnTo>
                  <a:pt x="1400705" y="0"/>
                </a:lnTo>
                <a:lnTo>
                  <a:pt x="1400705" y="690166"/>
                </a:lnTo>
                <a:lnTo>
                  <a:pt x="0" y="6901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3470975" y="7181798"/>
            <a:ext cx="4866527" cy="3597734"/>
          </a:xfrm>
          <a:custGeom>
            <a:avLst/>
            <a:gdLst/>
            <a:ahLst/>
            <a:cxnLst/>
            <a:rect r="r" b="b" t="t" l="l"/>
            <a:pathLst>
              <a:path h="3597734" w="4866527">
                <a:moveTo>
                  <a:pt x="4866527" y="3597734"/>
                </a:moveTo>
                <a:lnTo>
                  <a:pt x="0" y="3597734"/>
                </a:lnTo>
                <a:lnTo>
                  <a:pt x="0" y="0"/>
                </a:lnTo>
                <a:lnTo>
                  <a:pt x="4866527" y="0"/>
                </a:lnTo>
                <a:lnTo>
                  <a:pt x="4866527" y="359773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5240">
            <a:off x="12831775" y="9499273"/>
            <a:ext cx="5803823" cy="1066144"/>
          </a:xfrm>
          <a:custGeom>
            <a:avLst/>
            <a:gdLst/>
            <a:ahLst/>
            <a:cxnLst/>
            <a:rect r="r" b="b" t="t" l="l"/>
            <a:pathLst>
              <a:path h="1066144" w="5803823">
                <a:moveTo>
                  <a:pt x="0" y="0"/>
                </a:moveTo>
                <a:lnTo>
                  <a:pt x="5803823" y="0"/>
                </a:lnTo>
                <a:lnTo>
                  <a:pt x="5803823" y="1066145"/>
                </a:lnTo>
                <a:lnTo>
                  <a:pt x="0" y="10661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27853" y="6854863"/>
            <a:ext cx="1153434" cy="1480474"/>
          </a:xfrm>
          <a:custGeom>
            <a:avLst/>
            <a:gdLst/>
            <a:ahLst/>
            <a:cxnLst/>
            <a:rect r="r" b="b" t="t" l="l"/>
            <a:pathLst>
              <a:path h="1480474" w="1153434">
                <a:moveTo>
                  <a:pt x="0" y="0"/>
                </a:moveTo>
                <a:lnTo>
                  <a:pt x="1153433" y="0"/>
                </a:lnTo>
                <a:lnTo>
                  <a:pt x="1153433" y="1480474"/>
                </a:lnTo>
                <a:lnTo>
                  <a:pt x="0" y="14804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735011" y="4344181"/>
            <a:ext cx="1001343" cy="1177552"/>
          </a:xfrm>
          <a:custGeom>
            <a:avLst/>
            <a:gdLst/>
            <a:ahLst/>
            <a:cxnLst/>
            <a:rect r="r" b="b" t="t" l="l"/>
            <a:pathLst>
              <a:path h="1177552" w="1001343">
                <a:moveTo>
                  <a:pt x="0" y="0"/>
                </a:moveTo>
                <a:lnTo>
                  <a:pt x="1001342" y="0"/>
                </a:lnTo>
                <a:lnTo>
                  <a:pt x="1001342" y="1177551"/>
                </a:lnTo>
                <a:lnTo>
                  <a:pt x="0" y="11775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true" flipV="true" rot="0">
            <a:off x="-717105" y="-804466"/>
            <a:ext cx="4890433" cy="4114800"/>
          </a:xfrm>
          <a:custGeom>
            <a:avLst/>
            <a:gdLst/>
            <a:ahLst/>
            <a:cxnLst/>
            <a:rect r="r" b="b" t="t" l="l"/>
            <a:pathLst>
              <a:path h="4114800" w="4890433">
                <a:moveTo>
                  <a:pt x="4890433" y="4114800"/>
                </a:moveTo>
                <a:lnTo>
                  <a:pt x="0" y="4114800"/>
                </a:lnTo>
                <a:lnTo>
                  <a:pt x="0" y="0"/>
                </a:lnTo>
                <a:lnTo>
                  <a:pt x="4890433" y="0"/>
                </a:lnTo>
                <a:lnTo>
                  <a:pt x="489043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true" rot="-105240">
            <a:off x="-320633" y="-126018"/>
            <a:ext cx="5803823" cy="1066144"/>
          </a:xfrm>
          <a:custGeom>
            <a:avLst/>
            <a:gdLst/>
            <a:ahLst/>
            <a:cxnLst/>
            <a:rect r="r" b="b" t="t" l="l"/>
            <a:pathLst>
              <a:path h="1066144" w="5803823">
                <a:moveTo>
                  <a:pt x="5803823" y="1066145"/>
                </a:moveTo>
                <a:lnTo>
                  <a:pt x="0" y="1066145"/>
                </a:lnTo>
                <a:lnTo>
                  <a:pt x="0" y="0"/>
                </a:lnTo>
                <a:lnTo>
                  <a:pt x="5803823" y="0"/>
                </a:lnTo>
                <a:lnTo>
                  <a:pt x="5803823" y="10661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423899" y="2261429"/>
            <a:ext cx="724035" cy="929325"/>
          </a:xfrm>
          <a:custGeom>
            <a:avLst/>
            <a:gdLst/>
            <a:ahLst/>
            <a:cxnLst/>
            <a:rect r="r" b="b" t="t" l="l"/>
            <a:pathLst>
              <a:path h="929325" w="724035">
                <a:moveTo>
                  <a:pt x="0" y="0"/>
                </a:moveTo>
                <a:lnTo>
                  <a:pt x="724035" y="0"/>
                </a:lnTo>
                <a:lnTo>
                  <a:pt x="724035" y="929325"/>
                </a:lnTo>
                <a:lnTo>
                  <a:pt x="0" y="9293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3470975" y="2261429"/>
            <a:ext cx="1400705" cy="690166"/>
          </a:xfrm>
          <a:custGeom>
            <a:avLst/>
            <a:gdLst/>
            <a:ahLst/>
            <a:cxnLst/>
            <a:rect r="r" b="b" t="t" l="l"/>
            <a:pathLst>
              <a:path h="690166" w="1400705">
                <a:moveTo>
                  <a:pt x="0" y="0"/>
                </a:moveTo>
                <a:lnTo>
                  <a:pt x="1400705" y="0"/>
                </a:lnTo>
                <a:lnTo>
                  <a:pt x="1400705" y="690166"/>
                </a:lnTo>
                <a:lnTo>
                  <a:pt x="0" y="6901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726769" y="4534312"/>
            <a:ext cx="1001343" cy="1177552"/>
          </a:xfrm>
          <a:custGeom>
            <a:avLst/>
            <a:gdLst/>
            <a:ahLst/>
            <a:cxnLst/>
            <a:rect r="r" b="b" t="t" l="l"/>
            <a:pathLst>
              <a:path h="1177552" w="1001343">
                <a:moveTo>
                  <a:pt x="0" y="0"/>
                </a:moveTo>
                <a:lnTo>
                  <a:pt x="1001343" y="0"/>
                </a:lnTo>
                <a:lnTo>
                  <a:pt x="1001343" y="1177552"/>
                </a:lnTo>
                <a:lnTo>
                  <a:pt x="0" y="11775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297855" y="8209009"/>
            <a:ext cx="3386880" cy="2759963"/>
          </a:xfrm>
          <a:custGeom>
            <a:avLst/>
            <a:gdLst/>
            <a:ahLst/>
            <a:cxnLst/>
            <a:rect r="r" b="b" t="t" l="l"/>
            <a:pathLst>
              <a:path h="2759963" w="3386880">
                <a:moveTo>
                  <a:pt x="0" y="0"/>
                </a:moveTo>
                <a:lnTo>
                  <a:pt x="3386880" y="0"/>
                </a:lnTo>
                <a:lnTo>
                  <a:pt x="3386880" y="2759963"/>
                </a:lnTo>
                <a:lnTo>
                  <a:pt x="0" y="275996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3" id="13"/>
          <p:cNvSpPr txBox="true"/>
          <p:nvPr/>
        </p:nvSpPr>
        <p:spPr>
          <a:xfrm rot="0">
            <a:off x="3741736" y="3396921"/>
            <a:ext cx="10804529" cy="2907840"/>
          </a:xfrm>
          <a:prstGeom prst="rect">
            <a:avLst/>
          </a:prstGeom>
        </p:spPr>
        <p:txBody>
          <a:bodyPr anchor="t" rtlCol="false" tIns="0" lIns="0" bIns="0" rIns="0">
            <a:spAutoFit/>
          </a:bodyPr>
          <a:lstStyle/>
          <a:p>
            <a:pPr algn="ctr">
              <a:lnSpc>
                <a:spcPts val="7724"/>
              </a:lnSpc>
            </a:pPr>
            <a:r>
              <a:rPr lang="en-US" sz="5517">
                <a:solidFill>
                  <a:srgbClr val="0F2C33"/>
                </a:solidFill>
                <a:latin typeface="Contrail One"/>
                <a:ea typeface="Contrail One"/>
                <a:cs typeface="Contrail One"/>
                <a:sym typeface="Contrail One"/>
              </a:rPr>
              <a:t>HUBUNGAN FITUR TEKNIS DAN BRAND TERHADAP HARGA SMARTPHONE DI PASAR KONSUMEN </a:t>
            </a:r>
          </a:p>
        </p:txBody>
      </p:sp>
      <p:sp>
        <p:nvSpPr>
          <p:cNvPr name="Freeform 14" id="14"/>
          <p:cNvSpPr/>
          <p:nvPr/>
        </p:nvSpPr>
        <p:spPr>
          <a:xfrm flipH="true" flipV="true" rot="0">
            <a:off x="15581286" y="-804466"/>
            <a:ext cx="3386880" cy="2759963"/>
          </a:xfrm>
          <a:custGeom>
            <a:avLst/>
            <a:gdLst/>
            <a:ahLst/>
            <a:cxnLst/>
            <a:rect r="r" b="b" t="t" l="l"/>
            <a:pathLst>
              <a:path h="2759963" w="3386880">
                <a:moveTo>
                  <a:pt x="3386880" y="2759964"/>
                </a:moveTo>
                <a:lnTo>
                  <a:pt x="0" y="2759964"/>
                </a:lnTo>
                <a:lnTo>
                  <a:pt x="0" y="0"/>
                </a:lnTo>
                <a:lnTo>
                  <a:pt x="3386880" y="0"/>
                </a:lnTo>
                <a:lnTo>
                  <a:pt x="3386880" y="2759964"/>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5886039" y="7096073"/>
            <a:ext cx="6885519" cy="779295"/>
          </a:xfrm>
          <a:prstGeom prst="rect">
            <a:avLst/>
          </a:prstGeom>
        </p:spPr>
        <p:txBody>
          <a:bodyPr anchor="t" rtlCol="false" tIns="0" lIns="0" bIns="0" rIns="0">
            <a:spAutoFit/>
          </a:bodyPr>
          <a:lstStyle/>
          <a:p>
            <a:pPr algn="ctr">
              <a:lnSpc>
                <a:spcPts val="6396"/>
              </a:lnSpc>
            </a:pPr>
            <a:r>
              <a:rPr lang="en-US" sz="4569">
                <a:solidFill>
                  <a:srgbClr val="0F2C33"/>
                </a:solidFill>
                <a:latin typeface="Contrail One"/>
                <a:ea typeface="Contrail One"/>
                <a:cs typeface="Contrail One"/>
                <a:sym typeface="Contrail One"/>
              </a:rPr>
              <a:t>Oleh Kelompok 22-Dalis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470975" y="7181798"/>
            <a:ext cx="4866527" cy="3597734"/>
          </a:xfrm>
          <a:custGeom>
            <a:avLst/>
            <a:gdLst/>
            <a:ahLst/>
            <a:cxnLst/>
            <a:rect r="r" b="b" t="t" l="l"/>
            <a:pathLst>
              <a:path h="3597734" w="4866527">
                <a:moveTo>
                  <a:pt x="4866527" y="3597734"/>
                </a:moveTo>
                <a:lnTo>
                  <a:pt x="0" y="3597734"/>
                </a:lnTo>
                <a:lnTo>
                  <a:pt x="0" y="0"/>
                </a:lnTo>
                <a:lnTo>
                  <a:pt x="4866527" y="0"/>
                </a:lnTo>
                <a:lnTo>
                  <a:pt x="4866527" y="359773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240">
            <a:off x="12831775" y="9499273"/>
            <a:ext cx="5803823" cy="1066144"/>
          </a:xfrm>
          <a:custGeom>
            <a:avLst/>
            <a:gdLst/>
            <a:ahLst/>
            <a:cxnLst/>
            <a:rect r="r" b="b" t="t" l="l"/>
            <a:pathLst>
              <a:path h="1066144" w="5803823">
                <a:moveTo>
                  <a:pt x="0" y="0"/>
                </a:moveTo>
                <a:lnTo>
                  <a:pt x="5803823" y="0"/>
                </a:lnTo>
                <a:lnTo>
                  <a:pt x="5803823" y="1066145"/>
                </a:lnTo>
                <a:lnTo>
                  <a:pt x="0" y="10661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717105" y="-804466"/>
            <a:ext cx="4890433" cy="4114800"/>
          </a:xfrm>
          <a:custGeom>
            <a:avLst/>
            <a:gdLst/>
            <a:ahLst/>
            <a:cxnLst/>
            <a:rect r="r" b="b" t="t" l="l"/>
            <a:pathLst>
              <a:path h="4114800" w="4890433">
                <a:moveTo>
                  <a:pt x="4890433" y="4114800"/>
                </a:moveTo>
                <a:lnTo>
                  <a:pt x="0" y="4114800"/>
                </a:lnTo>
                <a:lnTo>
                  <a:pt x="0" y="0"/>
                </a:lnTo>
                <a:lnTo>
                  <a:pt x="4890433" y="0"/>
                </a:lnTo>
                <a:lnTo>
                  <a:pt x="4890433"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105240">
            <a:off x="-320633" y="-126018"/>
            <a:ext cx="5803823" cy="1066144"/>
          </a:xfrm>
          <a:custGeom>
            <a:avLst/>
            <a:gdLst/>
            <a:ahLst/>
            <a:cxnLst/>
            <a:rect r="r" b="b" t="t" l="l"/>
            <a:pathLst>
              <a:path h="1066144" w="5803823">
                <a:moveTo>
                  <a:pt x="5803823" y="1066145"/>
                </a:moveTo>
                <a:lnTo>
                  <a:pt x="0" y="1066145"/>
                </a:lnTo>
                <a:lnTo>
                  <a:pt x="0" y="0"/>
                </a:lnTo>
                <a:lnTo>
                  <a:pt x="5803823" y="0"/>
                </a:lnTo>
                <a:lnTo>
                  <a:pt x="5803823" y="106614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97855" y="8209009"/>
            <a:ext cx="3386880" cy="2759963"/>
          </a:xfrm>
          <a:custGeom>
            <a:avLst/>
            <a:gdLst/>
            <a:ahLst/>
            <a:cxnLst/>
            <a:rect r="r" b="b" t="t" l="l"/>
            <a:pathLst>
              <a:path h="2759963" w="3386880">
                <a:moveTo>
                  <a:pt x="0" y="0"/>
                </a:moveTo>
                <a:lnTo>
                  <a:pt x="3386880" y="0"/>
                </a:lnTo>
                <a:lnTo>
                  <a:pt x="3386880" y="2759963"/>
                </a:lnTo>
                <a:lnTo>
                  <a:pt x="0" y="27599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81286" y="-804466"/>
            <a:ext cx="3386880" cy="2759963"/>
          </a:xfrm>
          <a:custGeom>
            <a:avLst/>
            <a:gdLst/>
            <a:ahLst/>
            <a:cxnLst/>
            <a:rect r="r" b="b" t="t" l="l"/>
            <a:pathLst>
              <a:path h="2759963" w="3386880">
                <a:moveTo>
                  <a:pt x="3386880" y="2759964"/>
                </a:moveTo>
                <a:lnTo>
                  <a:pt x="0" y="2759964"/>
                </a:lnTo>
                <a:lnTo>
                  <a:pt x="0" y="0"/>
                </a:lnTo>
                <a:lnTo>
                  <a:pt x="3386880" y="0"/>
                </a:lnTo>
                <a:lnTo>
                  <a:pt x="3386880" y="27599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2891514" y="1070925"/>
            <a:ext cx="724035" cy="929325"/>
          </a:xfrm>
          <a:custGeom>
            <a:avLst/>
            <a:gdLst/>
            <a:ahLst/>
            <a:cxnLst/>
            <a:rect r="r" b="b" t="t" l="l"/>
            <a:pathLst>
              <a:path h="929325" w="724035">
                <a:moveTo>
                  <a:pt x="0" y="0"/>
                </a:moveTo>
                <a:lnTo>
                  <a:pt x="724035" y="0"/>
                </a:lnTo>
                <a:lnTo>
                  <a:pt x="724035" y="929325"/>
                </a:lnTo>
                <a:lnTo>
                  <a:pt x="0" y="9293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3658639" y="683617"/>
            <a:ext cx="1400705" cy="690166"/>
          </a:xfrm>
          <a:custGeom>
            <a:avLst/>
            <a:gdLst/>
            <a:ahLst/>
            <a:cxnLst/>
            <a:rect r="r" b="b" t="t" l="l"/>
            <a:pathLst>
              <a:path h="690166" w="1400705">
                <a:moveTo>
                  <a:pt x="0" y="0"/>
                </a:moveTo>
                <a:lnTo>
                  <a:pt x="1400705" y="0"/>
                </a:lnTo>
                <a:lnTo>
                  <a:pt x="1400705" y="690166"/>
                </a:lnTo>
                <a:lnTo>
                  <a:pt x="0" y="69016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726769" y="4534312"/>
            <a:ext cx="1001343" cy="1177552"/>
          </a:xfrm>
          <a:custGeom>
            <a:avLst/>
            <a:gdLst/>
            <a:ahLst/>
            <a:cxnLst/>
            <a:rect r="r" b="b" t="t" l="l"/>
            <a:pathLst>
              <a:path h="1177552" w="1001343">
                <a:moveTo>
                  <a:pt x="0" y="0"/>
                </a:moveTo>
                <a:lnTo>
                  <a:pt x="1001343" y="0"/>
                </a:lnTo>
                <a:lnTo>
                  <a:pt x="1001343" y="1177552"/>
                </a:lnTo>
                <a:lnTo>
                  <a:pt x="0" y="11775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4773768" y="3636884"/>
            <a:ext cx="8740464" cy="6395462"/>
          </a:xfrm>
          <a:custGeom>
            <a:avLst/>
            <a:gdLst/>
            <a:ahLst/>
            <a:cxnLst/>
            <a:rect r="r" b="b" t="t" l="l"/>
            <a:pathLst>
              <a:path h="6395462" w="8740464">
                <a:moveTo>
                  <a:pt x="0" y="0"/>
                </a:moveTo>
                <a:lnTo>
                  <a:pt x="8740464" y="0"/>
                </a:lnTo>
                <a:lnTo>
                  <a:pt x="8740464" y="6395462"/>
                </a:lnTo>
                <a:lnTo>
                  <a:pt x="0" y="6395462"/>
                </a:lnTo>
                <a:lnTo>
                  <a:pt x="0" y="0"/>
                </a:lnTo>
                <a:close/>
              </a:path>
            </a:pathLst>
          </a:custGeom>
          <a:blipFill>
            <a:blip r:embed="rId16"/>
            <a:stretch>
              <a:fillRect l="0" t="0" r="0" b="0"/>
            </a:stretch>
          </a:blipFill>
        </p:spPr>
      </p:sp>
      <p:sp>
        <p:nvSpPr>
          <p:cNvPr name="TextBox 12" id="12"/>
          <p:cNvSpPr txBox="true"/>
          <p:nvPr/>
        </p:nvSpPr>
        <p:spPr>
          <a:xfrm rot="0">
            <a:off x="2089025" y="2618214"/>
            <a:ext cx="16031860" cy="692121"/>
          </a:xfrm>
          <a:prstGeom prst="rect">
            <a:avLst/>
          </a:prstGeom>
        </p:spPr>
        <p:txBody>
          <a:bodyPr anchor="t" rtlCol="false" tIns="0" lIns="0" bIns="0" rIns="0">
            <a:spAutoFit/>
          </a:bodyPr>
          <a:lstStyle/>
          <a:p>
            <a:pPr algn="l">
              <a:lnSpc>
                <a:spcPts val="5691"/>
              </a:lnSpc>
            </a:pPr>
            <a:r>
              <a:rPr lang="en-US" sz="4065">
                <a:solidFill>
                  <a:srgbClr val="20140D"/>
                </a:solidFill>
                <a:latin typeface="Contrail One"/>
                <a:ea typeface="Contrail One"/>
                <a:cs typeface="Contrail One"/>
                <a:sym typeface="Contrail One"/>
              </a:rPr>
              <a:t>3. Analisis Korelasi Antar Fitur Numerik </a:t>
            </a:r>
          </a:p>
        </p:txBody>
      </p:sp>
      <p:sp>
        <p:nvSpPr>
          <p:cNvPr name="TextBox 13" id="13"/>
          <p:cNvSpPr txBox="true"/>
          <p:nvPr/>
        </p:nvSpPr>
        <p:spPr>
          <a:xfrm rot="0">
            <a:off x="5294829" y="767915"/>
            <a:ext cx="7698341" cy="1187583"/>
          </a:xfrm>
          <a:prstGeom prst="rect">
            <a:avLst/>
          </a:prstGeom>
        </p:spPr>
        <p:txBody>
          <a:bodyPr anchor="t" rtlCol="false" tIns="0" lIns="0" bIns="0" rIns="0">
            <a:spAutoFit/>
          </a:bodyPr>
          <a:lstStyle/>
          <a:p>
            <a:pPr algn="ctr">
              <a:lnSpc>
                <a:spcPts val="9733"/>
              </a:lnSpc>
            </a:pPr>
            <a:r>
              <a:rPr lang="en-US" sz="6952">
                <a:solidFill>
                  <a:srgbClr val="20140D"/>
                </a:solidFill>
                <a:latin typeface="Contrail One"/>
                <a:ea typeface="Contrail One"/>
                <a:cs typeface="Contrail One"/>
                <a:sym typeface="Contrail One"/>
              </a:rPr>
              <a:t>DATA VISUALIZATION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470975" y="7181798"/>
            <a:ext cx="4866527" cy="3597734"/>
          </a:xfrm>
          <a:custGeom>
            <a:avLst/>
            <a:gdLst/>
            <a:ahLst/>
            <a:cxnLst/>
            <a:rect r="r" b="b" t="t" l="l"/>
            <a:pathLst>
              <a:path h="3597734" w="4866527">
                <a:moveTo>
                  <a:pt x="4866527" y="3597734"/>
                </a:moveTo>
                <a:lnTo>
                  <a:pt x="0" y="3597734"/>
                </a:lnTo>
                <a:lnTo>
                  <a:pt x="0" y="0"/>
                </a:lnTo>
                <a:lnTo>
                  <a:pt x="4866527" y="0"/>
                </a:lnTo>
                <a:lnTo>
                  <a:pt x="4866527" y="359773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240">
            <a:off x="12831775" y="9499273"/>
            <a:ext cx="5803823" cy="1066144"/>
          </a:xfrm>
          <a:custGeom>
            <a:avLst/>
            <a:gdLst/>
            <a:ahLst/>
            <a:cxnLst/>
            <a:rect r="r" b="b" t="t" l="l"/>
            <a:pathLst>
              <a:path h="1066144" w="5803823">
                <a:moveTo>
                  <a:pt x="0" y="0"/>
                </a:moveTo>
                <a:lnTo>
                  <a:pt x="5803823" y="0"/>
                </a:lnTo>
                <a:lnTo>
                  <a:pt x="5803823" y="1066145"/>
                </a:lnTo>
                <a:lnTo>
                  <a:pt x="0" y="10661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717105" y="-804466"/>
            <a:ext cx="4890433" cy="4114800"/>
          </a:xfrm>
          <a:custGeom>
            <a:avLst/>
            <a:gdLst/>
            <a:ahLst/>
            <a:cxnLst/>
            <a:rect r="r" b="b" t="t" l="l"/>
            <a:pathLst>
              <a:path h="4114800" w="4890433">
                <a:moveTo>
                  <a:pt x="4890433" y="4114800"/>
                </a:moveTo>
                <a:lnTo>
                  <a:pt x="0" y="4114800"/>
                </a:lnTo>
                <a:lnTo>
                  <a:pt x="0" y="0"/>
                </a:lnTo>
                <a:lnTo>
                  <a:pt x="4890433" y="0"/>
                </a:lnTo>
                <a:lnTo>
                  <a:pt x="4890433"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105240">
            <a:off x="-320633" y="-126018"/>
            <a:ext cx="5803823" cy="1066144"/>
          </a:xfrm>
          <a:custGeom>
            <a:avLst/>
            <a:gdLst/>
            <a:ahLst/>
            <a:cxnLst/>
            <a:rect r="r" b="b" t="t" l="l"/>
            <a:pathLst>
              <a:path h="1066144" w="5803823">
                <a:moveTo>
                  <a:pt x="5803823" y="1066145"/>
                </a:moveTo>
                <a:lnTo>
                  <a:pt x="0" y="1066145"/>
                </a:lnTo>
                <a:lnTo>
                  <a:pt x="0" y="0"/>
                </a:lnTo>
                <a:lnTo>
                  <a:pt x="5803823" y="0"/>
                </a:lnTo>
                <a:lnTo>
                  <a:pt x="5803823" y="106614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97855" y="8209009"/>
            <a:ext cx="3386880" cy="2759963"/>
          </a:xfrm>
          <a:custGeom>
            <a:avLst/>
            <a:gdLst/>
            <a:ahLst/>
            <a:cxnLst/>
            <a:rect r="r" b="b" t="t" l="l"/>
            <a:pathLst>
              <a:path h="2759963" w="3386880">
                <a:moveTo>
                  <a:pt x="0" y="0"/>
                </a:moveTo>
                <a:lnTo>
                  <a:pt x="3386880" y="0"/>
                </a:lnTo>
                <a:lnTo>
                  <a:pt x="3386880" y="2759963"/>
                </a:lnTo>
                <a:lnTo>
                  <a:pt x="0" y="27599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81286" y="-804466"/>
            <a:ext cx="3386880" cy="2759963"/>
          </a:xfrm>
          <a:custGeom>
            <a:avLst/>
            <a:gdLst/>
            <a:ahLst/>
            <a:cxnLst/>
            <a:rect r="r" b="b" t="t" l="l"/>
            <a:pathLst>
              <a:path h="2759963" w="3386880">
                <a:moveTo>
                  <a:pt x="3386880" y="2759964"/>
                </a:moveTo>
                <a:lnTo>
                  <a:pt x="0" y="2759964"/>
                </a:lnTo>
                <a:lnTo>
                  <a:pt x="0" y="0"/>
                </a:lnTo>
                <a:lnTo>
                  <a:pt x="3386880" y="0"/>
                </a:lnTo>
                <a:lnTo>
                  <a:pt x="3386880" y="27599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4735716" y="8438005"/>
            <a:ext cx="845570" cy="1085320"/>
          </a:xfrm>
          <a:custGeom>
            <a:avLst/>
            <a:gdLst/>
            <a:ahLst/>
            <a:cxnLst/>
            <a:rect r="r" b="b" t="t" l="l"/>
            <a:pathLst>
              <a:path h="1085320" w="845570">
                <a:moveTo>
                  <a:pt x="0" y="0"/>
                </a:moveTo>
                <a:lnTo>
                  <a:pt x="845570" y="0"/>
                </a:lnTo>
                <a:lnTo>
                  <a:pt x="845570" y="1085320"/>
                </a:lnTo>
                <a:lnTo>
                  <a:pt x="0" y="108532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004077" y="2316843"/>
            <a:ext cx="724035" cy="929325"/>
          </a:xfrm>
          <a:custGeom>
            <a:avLst/>
            <a:gdLst/>
            <a:ahLst/>
            <a:cxnLst/>
            <a:rect r="r" b="b" t="t" l="l"/>
            <a:pathLst>
              <a:path h="929325" w="724035">
                <a:moveTo>
                  <a:pt x="0" y="0"/>
                </a:moveTo>
                <a:lnTo>
                  <a:pt x="724035" y="0"/>
                </a:lnTo>
                <a:lnTo>
                  <a:pt x="724035" y="929326"/>
                </a:lnTo>
                <a:lnTo>
                  <a:pt x="0" y="9293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364752" y="4221103"/>
            <a:ext cx="1001343" cy="1177552"/>
          </a:xfrm>
          <a:custGeom>
            <a:avLst/>
            <a:gdLst/>
            <a:ahLst/>
            <a:cxnLst/>
            <a:rect r="r" b="b" t="t" l="l"/>
            <a:pathLst>
              <a:path h="1177552" w="1001343">
                <a:moveTo>
                  <a:pt x="0" y="0"/>
                </a:moveTo>
                <a:lnTo>
                  <a:pt x="1001342" y="0"/>
                </a:lnTo>
                <a:lnTo>
                  <a:pt x="1001342" y="1177552"/>
                </a:lnTo>
                <a:lnTo>
                  <a:pt x="0" y="11775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1736562" y="4481200"/>
            <a:ext cx="6961317" cy="3399129"/>
          </a:xfrm>
          <a:custGeom>
            <a:avLst/>
            <a:gdLst/>
            <a:ahLst/>
            <a:cxnLst/>
            <a:rect r="r" b="b" t="t" l="l"/>
            <a:pathLst>
              <a:path h="3399129" w="6961317">
                <a:moveTo>
                  <a:pt x="0" y="0"/>
                </a:moveTo>
                <a:lnTo>
                  <a:pt x="6961316" y="0"/>
                </a:lnTo>
                <a:lnTo>
                  <a:pt x="6961316" y="3399129"/>
                </a:lnTo>
                <a:lnTo>
                  <a:pt x="0" y="3399129"/>
                </a:lnTo>
                <a:lnTo>
                  <a:pt x="0" y="0"/>
                </a:lnTo>
                <a:close/>
              </a:path>
            </a:pathLst>
          </a:custGeom>
          <a:blipFill>
            <a:blip r:embed="rId14"/>
            <a:stretch>
              <a:fillRect l="0" t="0" r="0" b="0"/>
            </a:stretch>
          </a:blipFill>
        </p:spPr>
      </p:sp>
      <p:sp>
        <p:nvSpPr>
          <p:cNvPr name="Freeform 12" id="12"/>
          <p:cNvSpPr/>
          <p:nvPr/>
        </p:nvSpPr>
        <p:spPr>
          <a:xfrm flipH="false" flipV="false" rot="0">
            <a:off x="10187291" y="4412762"/>
            <a:ext cx="7072009" cy="3536005"/>
          </a:xfrm>
          <a:custGeom>
            <a:avLst/>
            <a:gdLst/>
            <a:ahLst/>
            <a:cxnLst/>
            <a:rect r="r" b="b" t="t" l="l"/>
            <a:pathLst>
              <a:path h="3536005" w="7072009">
                <a:moveTo>
                  <a:pt x="0" y="0"/>
                </a:moveTo>
                <a:lnTo>
                  <a:pt x="7072009" y="0"/>
                </a:lnTo>
                <a:lnTo>
                  <a:pt x="7072009" y="3536005"/>
                </a:lnTo>
                <a:lnTo>
                  <a:pt x="0" y="3536005"/>
                </a:lnTo>
                <a:lnTo>
                  <a:pt x="0" y="0"/>
                </a:lnTo>
                <a:close/>
              </a:path>
            </a:pathLst>
          </a:custGeom>
          <a:blipFill>
            <a:blip r:embed="rId15"/>
            <a:stretch>
              <a:fillRect l="0" t="0" r="0" b="0"/>
            </a:stretch>
          </a:blipFill>
        </p:spPr>
      </p:sp>
      <p:sp>
        <p:nvSpPr>
          <p:cNvPr name="TextBox 13" id="13"/>
          <p:cNvSpPr txBox="true"/>
          <p:nvPr/>
        </p:nvSpPr>
        <p:spPr>
          <a:xfrm rot="0">
            <a:off x="4846365" y="1355469"/>
            <a:ext cx="8624611" cy="1187583"/>
          </a:xfrm>
          <a:prstGeom prst="rect">
            <a:avLst/>
          </a:prstGeom>
        </p:spPr>
        <p:txBody>
          <a:bodyPr anchor="t" rtlCol="false" tIns="0" lIns="0" bIns="0" rIns="0">
            <a:spAutoFit/>
          </a:bodyPr>
          <a:lstStyle/>
          <a:p>
            <a:pPr algn="ctr">
              <a:lnSpc>
                <a:spcPts val="9733"/>
              </a:lnSpc>
            </a:pPr>
            <a:r>
              <a:rPr lang="en-US" sz="6952">
                <a:solidFill>
                  <a:srgbClr val="20140D"/>
                </a:solidFill>
                <a:latin typeface="Contrail One"/>
                <a:ea typeface="Contrail One"/>
                <a:cs typeface="Contrail One"/>
                <a:sym typeface="Contrail One"/>
              </a:rPr>
              <a:t>DATA ANALYSIS</a:t>
            </a:r>
          </a:p>
        </p:txBody>
      </p:sp>
      <p:sp>
        <p:nvSpPr>
          <p:cNvPr name="TextBox 14" id="14"/>
          <p:cNvSpPr txBox="true"/>
          <p:nvPr/>
        </p:nvSpPr>
        <p:spPr>
          <a:xfrm rot="0">
            <a:off x="2089025" y="2936496"/>
            <a:ext cx="6256389" cy="1216024"/>
          </a:xfrm>
          <a:prstGeom prst="rect">
            <a:avLst/>
          </a:prstGeom>
        </p:spPr>
        <p:txBody>
          <a:bodyPr anchor="t" rtlCol="false" tIns="0" lIns="0" bIns="0" rIns="0">
            <a:spAutoFit/>
          </a:bodyPr>
          <a:lstStyle/>
          <a:p>
            <a:pPr algn="ctr">
              <a:lnSpc>
                <a:spcPts val="4900"/>
              </a:lnSpc>
            </a:pPr>
            <a:r>
              <a:rPr lang="en-US" sz="3500">
                <a:solidFill>
                  <a:srgbClr val="20140D"/>
                </a:solidFill>
                <a:latin typeface="Contrail One"/>
                <a:ea typeface="Contrail One"/>
                <a:cs typeface="Contrail One"/>
                <a:sym typeface="Contrail One"/>
              </a:rPr>
              <a:t>Uji Parametrik: </a:t>
            </a:r>
          </a:p>
          <a:p>
            <a:pPr algn="ctr">
              <a:lnSpc>
                <a:spcPts val="4900"/>
              </a:lnSpc>
            </a:pPr>
            <a:r>
              <a:rPr lang="en-US" sz="3500">
                <a:solidFill>
                  <a:srgbClr val="20140D"/>
                </a:solidFill>
                <a:latin typeface="Contrail One"/>
                <a:ea typeface="Contrail One"/>
                <a:cs typeface="Contrail One"/>
                <a:sym typeface="Contrail One"/>
              </a:rPr>
              <a:t>Pearson Correlation (Price vs RAM)</a:t>
            </a:r>
          </a:p>
        </p:txBody>
      </p:sp>
      <p:sp>
        <p:nvSpPr>
          <p:cNvPr name="TextBox 15" id="15"/>
          <p:cNvSpPr txBox="true"/>
          <p:nvPr/>
        </p:nvSpPr>
        <p:spPr>
          <a:xfrm rot="0">
            <a:off x="10615193" y="2936496"/>
            <a:ext cx="6256389" cy="1216024"/>
          </a:xfrm>
          <a:prstGeom prst="rect">
            <a:avLst/>
          </a:prstGeom>
        </p:spPr>
        <p:txBody>
          <a:bodyPr anchor="t" rtlCol="false" tIns="0" lIns="0" bIns="0" rIns="0">
            <a:spAutoFit/>
          </a:bodyPr>
          <a:lstStyle/>
          <a:p>
            <a:pPr algn="ctr">
              <a:lnSpc>
                <a:spcPts val="4900"/>
              </a:lnSpc>
            </a:pPr>
            <a:r>
              <a:rPr lang="en-US" sz="3500">
                <a:solidFill>
                  <a:srgbClr val="20140D"/>
                </a:solidFill>
                <a:latin typeface="Contrail One"/>
                <a:ea typeface="Contrail One"/>
                <a:cs typeface="Contrail One"/>
                <a:sym typeface="Contrail One"/>
              </a:rPr>
              <a:t>Uji non-parametrik: Kruskal-Wallis (Price vs Processor Brand)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470975" y="7181798"/>
            <a:ext cx="4866527" cy="3597734"/>
          </a:xfrm>
          <a:custGeom>
            <a:avLst/>
            <a:gdLst/>
            <a:ahLst/>
            <a:cxnLst/>
            <a:rect r="r" b="b" t="t" l="l"/>
            <a:pathLst>
              <a:path h="3597734" w="4866527">
                <a:moveTo>
                  <a:pt x="4866527" y="3597734"/>
                </a:moveTo>
                <a:lnTo>
                  <a:pt x="0" y="3597734"/>
                </a:lnTo>
                <a:lnTo>
                  <a:pt x="0" y="0"/>
                </a:lnTo>
                <a:lnTo>
                  <a:pt x="4866527" y="0"/>
                </a:lnTo>
                <a:lnTo>
                  <a:pt x="4866527" y="359773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240">
            <a:off x="12831775" y="9499273"/>
            <a:ext cx="5803823" cy="1066144"/>
          </a:xfrm>
          <a:custGeom>
            <a:avLst/>
            <a:gdLst/>
            <a:ahLst/>
            <a:cxnLst/>
            <a:rect r="r" b="b" t="t" l="l"/>
            <a:pathLst>
              <a:path h="1066144" w="5803823">
                <a:moveTo>
                  <a:pt x="0" y="0"/>
                </a:moveTo>
                <a:lnTo>
                  <a:pt x="5803823" y="0"/>
                </a:lnTo>
                <a:lnTo>
                  <a:pt x="5803823" y="1066145"/>
                </a:lnTo>
                <a:lnTo>
                  <a:pt x="0" y="10661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717105" y="-804466"/>
            <a:ext cx="4890433" cy="4114800"/>
          </a:xfrm>
          <a:custGeom>
            <a:avLst/>
            <a:gdLst/>
            <a:ahLst/>
            <a:cxnLst/>
            <a:rect r="r" b="b" t="t" l="l"/>
            <a:pathLst>
              <a:path h="4114800" w="4890433">
                <a:moveTo>
                  <a:pt x="4890433" y="4114800"/>
                </a:moveTo>
                <a:lnTo>
                  <a:pt x="0" y="4114800"/>
                </a:lnTo>
                <a:lnTo>
                  <a:pt x="0" y="0"/>
                </a:lnTo>
                <a:lnTo>
                  <a:pt x="4890433" y="0"/>
                </a:lnTo>
                <a:lnTo>
                  <a:pt x="4890433"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105240">
            <a:off x="-320633" y="-126018"/>
            <a:ext cx="5803823" cy="1066144"/>
          </a:xfrm>
          <a:custGeom>
            <a:avLst/>
            <a:gdLst/>
            <a:ahLst/>
            <a:cxnLst/>
            <a:rect r="r" b="b" t="t" l="l"/>
            <a:pathLst>
              <a:path h="1066144" w="5803823">
                <a:moveTo>
                  <a:pt x="5803823" y="1066145"/>
                </a:moveTo>
                <a:lnTo>
                  <a:pt x="0" y="1066145"/>
                </a:lnTo>
                <a:lnTo>
                  <a:pt x="0" y="0"/>
                </a:lnTo>
                <a:lnTo>
                  <a:pt x="5803823" y="0"/>
                </a:lnTo>
                <a:lnTo>
                  <a:pt x="5803823" y="106614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97855" y="8209009"/>
            <a:ext cx="3386880" cy="2759963"/>
          </a:xfrm>
          <a:custGeom>
            <a:avLst/>
            <a:gdLst/>
            <a:ahLst/>
            <a:cxnLst/>
            <a:rect r="r" b="b" t="t" l="l"/>
            <a:pathLst>
              <a:path h="2759963" w="3386880">
                <a:moveTo>
                  <a:pt x="0" y="0"/>
                </a:moveTo>
                <a:lnTo>
                  <a:pt x="3386880" y="0"/>
                </a:lnTo>
                <a:lnTo>
                  <a:pt x="3386880" y="2759963"/>
                </a:lnTo>
                <a:lnTo>
                  <a:pt x="0" y="27599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81286" y="-804466"/>
            <a:ext cx="3386880" cy="2759963"/>
          </a:xfrm>
          <a:custGeom>
            <a:avLst/>
            <a:gdLst/>
            <a:ahLst/>
            <a:cxnLst/>
            <a:rect r="r" b="b" t="t" l="l"/>
            <a:pathLst>
              <a:path h="2759963" w="3386880">
                <a:moveTo>
                  <a:pt x="3386880" y="2759964"/>
                </a:moveTo>
                <a:lnTo>
                  <a:pt x="0" y="2759964"/>
                </a:lnTo>
                <a:lnTo>
                  <a:pt x="0" y="0"/>
                </a:lnTo>
                <a:lnTo>
                  <a:pt x="3386880" y="0"/>
                </a:lnTo>
                <a:lnTo>
                  <a:pt x="3386880" y="27599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3225067" y="9056159"/>
            <a:ext cx="1400705" cy="690166"/>
          </a:xfrm>
          <a:custGeom>
            <a:avLst/>
            <a:gdLst/>
            <a:ahLst/>
            <a:cxnLst/>
            <a:rect r="r" b="b" t="t" l="l"/>
            <a:pathLst>
              <a:path h="690166" w="1400705">
                <a:moveTo>
                  <a:pt x="0" y="0"/>
                </a:moveTo>
                <a:lnTo>
                  <a:pt x="1400705" y="0"/>
                </a:lnTo>
                <a:lnTo>
                  <a:pt x="1400705" y="690166"/>
                </a:lnTo>
                <a:lnTo>
                  <a:pt x="0" y="690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6735011" y="4344181"/>
            <a:ext cx="1001343" cy="1177552"/>
          </a:xfrm>
          <a:custGeom>
            <a:avLst/>
            <a:gdLst/>
            <a:ahLst/>
            <a:cxnLst/>
            <a:rect r="r" b="b" t="t" l="l"/>
            <a:pathLst>
              <a:path h="1177552" w="1001343">
                <a:moveTo>
                  <a:pt x="0" y="0"/>
                </a:moveTo>
                <a:lnTo>
                  <a:pt x="1001342" y="0"/>
                </a:lnTo>
                <a:lnTo>
                  <a:pt x="1001342" y="1177551"/>
                </a:lnTo>
                <a:lnTo>
                  <a:pt x="0" y="117755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5824128" y="1490835"/>
            <a:ext cx="724035" cy="929325"/>
          </a:xfrm>
          <a:custGeom>
            <a:avLst/>
            <a:gdLst/>
            <a:ahLst/>
            <a:cxnLst/>
            <a:rect r="r" b="b" t="t" l="l"/>
            <a:pathLst>
              <a:path h="929325" w="724035">
                <a:moveTo>
                  <a:pt x="0" y="0"/>
                </a:moveTo>
                <a:lnTo>
                  <a:pt x="724035" y="0"/>
                </a:lnTo>
                <a:lnTo>
                  <a:pt x="724035" y="929325"/>
                </a:lnTo>
                <a:lnTo>
                  <a:pt x="0" y="92932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726769" y="4534312"/>
            <a:ext cx="1001343" cy="1177552"/>
          </a:xfrm>
          <a:custGeom>
            <a:avLst/>
            <a:gdLst/>
            <a:ahLst/>
            <a:cxnLst/>
            <a:rect r="r" b="b" t="t" l="l"/>
            <a:pathLst>
              <a:path h="1177552" w="1001343">
                <a:moveTo>
                  <a:pt x="0" y="0"/>
                </a:moveTo>
                <a:lnTo>
                  <a:pt x="1001343" y="0"/>
                </a:lnTo>
                <a:lnTo>
                  <a:pt x="1001343" y="1177552"/>
                </a:lnTo>
                <a:lnTo>
                  <a:pt x="0" y="11775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4257691" y="1402237"/>
            <a:ext cx="9772619" cy="1187550"/>
          </a:xfrm>
          <a:prstGeom prst="rect">
            <a:avLst/>
          </a:prstGeom>
        </p:spPr>
        <p:txBody>
          <a:bodyPr anchor="t" rtlCol="false" tIns="0" lIns="0" bIns="0" rIns="0">
            <a:spAutoFit/>
          </a:bodyPr>
          <a:lstStyle/>
          <a:p>
            <a:pPr algn="ctr">
              <a:lnSpc>
                <a:spcPts val="9733"/>
              </a:lnSpc>
            </a:pPr>
            <a:r>
              <a:rPr lang="en-US" sz="6952">
                <a:solidFill>
                  <a:srgbClr val="20140D"/>
                </a:solidFill>
                <a:latin typeface="Contrail One"/>
                <a:ea typeface="Contrail One"/>
                <a:cs typeface="Contrail One"/>
                <a:sym typeface="Contrail One"/>
              </a:rPr>
              <a:t>KESIMPULAN</a:t>
            </a:r>
          </a:p>
        </p:txBody>
      </p:sp>
      <p:sp>
        <p:nvSpPr>
          <p:cNvPr name="TextBox 13" id="13"/>
          <p:cNvSpPr txBox="true"/>
          <p:nvPr/>
        </p:nvSpPr>
        <p:spPr>
          <a:xfrm rot="0">
            <a:off x="3225067" y="2842575"/>
            <a:ext cx="11837867" cy="6517321"/>
          </a:xfrm>
          <a:prstGeom prst="rect">
            <a:avLst/>
          </a:prstGeom>
        </p:spPr>
        <p:txBody>
          <a:bodyPr anchor="t" rtlCol="false" tIns="0" lIns="0" bIns="0" rIns="0">
            <a:spAutoFit/>
          </a:bodyPr>
          <a:lstStyle/>
          <a:p>
            <a:pPr algn="l" marL="755655" indent="-377828" lvl="1">
              <a:lnSpc>
                <a:spcPts val="6615"/>
              </a:lnSpc>
              <a:buFont typeface="Arial"/>
              <a:buChar char="•"/>
            </a:pPr>
            <a:r>
              <a:rPr lang="en-US" sz="3500">
                <a:solidFill>
                  <a:srgbClr val="20140D"/>
                </a:solidFill>
                <a:latin typeface="Contrail One"/>
                <a:ea typeface="Contrail One"/>
                <a:cs typeface="Contrail One"/>
                <a:sym typeface="Contrail One"/>
              </a:rPr>
              <a:t>Spesifikasi teknis seperti RAM, storage, dan jumlah inti prosesor berpengaruh kuat terhadap harga smartphone.</a:t>
            </a:r>
          </a:p>
          <a:p>
            <a:pPr algn="l" marL="755655" indent="-377828" lvl="1">
              <a:lnSpc>
                <a:spcPts val="6615"/>
              </a:lnSpc>
              <a:buFont typeface="Arial"/>
              <a:buChar char="•"/>
            </a:pPr>
            <a:r>
              <a:rPr lang="en-US" sz="3500">
                <a:solidFill>
                  <a:srgbClr val="20140D"/>
                </a:solidFill>
                <a:latin typeface="Contrail One"/>
                <a:ea typeface="Contrail One"/>
                <a:cs typeface="Contrail One"/>
                <a:sym typeface="Contrail One"/>
              </a:rPr>
              <a:t>Merek memiliki dampak besar terhadap rata-rata harga, bahkan melebihi fitur teknis dalam beberapa kasus.</a:t>
            </a:r>
          </a:p>
          <a:p>
            <a:pPr algn="l" marL="755655" indent="-377828" lvl="1">
              <a:lnSpc>
                <a:spcPts val="6615"/>
              </a:lnSpc>
              <a:buFont typeface="Arial"/>
              <a:buChar char="•"/>
            </a:pPr>
            <a:r>
              <a:rPr lang="en-US" sz="3500">
                <a:solidFill>
                  <a:srgbClr val="20140D"/>
                </a:solidFill>
                <a:latin typeface="Contrail One"/>
                <a:ea typeface="Contrail One"/>
                <a:cs typeface="Contrail One"/>
                <a:sym typeface="Contrail One"/>
              </a:rPr>
              <a:t>Fitur tambahan seperti baterai dan refresh rate cenderung tidak menaikkan harga, tapi penting untuk diferensiasi desain produk.</a:t>
            </a:r>
          </a:p>
          <a:p>
            <a:pPr algn="l">
              <a:lnSpc>
                <a:spcPts val="49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470975" y="7181798"/>
            <a:ext cx="4866527" cy="3597734"/>
          </a:xfrm>
          <a:custGeom>
            <a:avLst/>
            <a:gdLst/>
            <a:ahLst/>
            <a:cxnLst/>
            <a:rect r="r" b="b" t="t" l="l"/>
            <a:pathLst>
              <a:path h="3597734" w="4866527">
                <a:moveTo>
                  <a:pt x="4866527" y="3597734"/>
                </a:moveTo>
                <a:lnTo>
                  <a:pt x="0" y="3597734"/>
                </a:lnTo>
                <a:lnTo>
                  <a:pt x="0" y="0"/>
                </a:lnTo>
                <a:lnTo>
                  <a:pt x="4866527" y="0"/>
                </a:lnTo>
                <a:lnTo>
                  <a:pt x="4866527" y="359773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240">
            <a:off x="12831775" y="9499273"/>
            <a:ext cx="5803823" cy="1066144"/>
          </a:xfrm>
          <a:custGeom>
            <a:avLst/>
            <a:gdLst/>
            <a:ahLst/>
            <a:cxnLst/>
            <a:rect r="r" b="b" t="t" l="l"/>
            <a:pathLst>
              <a:path h="1066144" w="5803823">
                <a:moveTo>
                  <a:pt x="0" y="0"/>
                </a:moveTo>
                <a:lnTo>
                  <a:pt x="5803823" y="0"/>
                </a:lnTo>
                <a:lnTo>
                  <a:pt x="5803823" y="1066145"/>
                </a:lnTo>
                <a:lnTo>
                  <a:pt x="0" y="10661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717105" y="-804466"/>
            <a:ext cx="4890433" cy="4114800"/>
          </a:xfrm>
          <a:custGeom>
            <a:avLst/>
            <a:gdLst/>
            <a:ahLst/>
            <a:cxnLst/>
            <a:rect r="r" b="b" t="t" l="l"/>
            <a:pathLst>
              <a:path h="4114800" w="4890433">
                <a:moveTo>
                  <a:pt x="4890433" y="4114800"/>
                </a:moveTo>
                <a:lnTo>
                  <a:pt x="0" y="4114800"/>
                </a:lnTo>
                <a:lnTo>
                  <a:pt x="0" y="0"/>
                </a:lnTo>
                <a:lnTo>
                  <a:pt x="4890433" y="0"/>
                </a:lnTo>
                <a:lnTo>
                  <a:pt x="4890433"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105240">
            <a:off x="-320633" y="-126018"/>
            <a:ext cx="5803823" cy="1066144"/>
          </a:xfrm>
          <a:custGeom>
            <a:avLst/>
            <a:gdLst/>
            <a:ahLst/>
            <a:cxnLst/>
            <a:rect r="r" b="b" t="t" l="l"/>
            <a:pathLst>
              <a:path h="1066144" w="5803823">
                <a:moveTo>
                  <a:pt x="5803823" y="1066145"/>
                </a:moveTo>
                <a:lnTo>
                  <a:pt x="0" y="1066145"/>
                </a:lnTo>
                <a:lnTo>
                  <a:pt x="0" y="0"/>
                </a:lnTo>
                <a:lnTo>
                  <a:pt x="5803823" y="0"/>
                </a:lnTo>
                <a:lnTo>
                  <a:pt x="5803823" y="106614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97855" y="8209009"/>
            <a:ext cx="3386880" cy="2759963"/>
          </a:xfrm>
          <a:custGeom>
            <a:avLst/>
            <a:gdLst/>
            <a:ahLst/>
            <a:cxnLst/>
            <a:rect r="r" b="b" t="t" l="l"/>
            <a:pathLst>
              <a:path h="2759963" w="3386880">
                <a:moveTo>
                  <a:pt x="0" y="0"/>
                </a:moveTo>
                <a:lnTo>
                  <a:pt x="3386880" y="0"/>
                </a:lnTo>
                <a:lnTo>
                  <a:pt x="3386880" y="2759963"/>
                </a:lnTo>
                <a:lnTo>
                  <a:pt x="0" y="27599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81286" y="-804466"/>
            <a:ext cx="3386880" cy="2759963"/>
          </a:xfrm>
          <a:custGeom>
            <a:avLst/>
            <a:gdLst/>
            <a:ahLst/>
            <a:cxnLst/>
            <a:rect r="r" b="b" t="t" l="l"/>
            <a:pathLst>
              <a:path h="2759963" w="3386880">
                <a:moveTo>
                  <a:pt x="3386880" y="2759964"/>
                </a:moveTo>
                <a:lnTo>
                  <a:pt x="0" y="2759964"/>
                </a:lnTo>
                <a:lnTo>
                  <a:pt x="0" y="0"/>
                </a:lnTo>
                <a:lnTo>
                  <a:pt x="3386880" y="0"/>
                </a:lnTo>
                <a:lnTo>
                  <a:pt x="3386880" y="27599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5757433" y="2571750"/>
            <a:ext cx="6773134" cy="2571750"/>
          </a:xfrm>
          <a:prstGeom prst="rect">
            <a:avLst/>
          </a:prstGeom>
        </p:spPr>
        <p:txBody>
          <a:bodyPr anchor="t" rtlCol="false" tIns="0" lIns="0" bIns="0" rIns="0">
            <a:spAutoFit/>
          </a:bodyPr>
          <a:lstStyle/>
          <a:p>
            <a:pPr algn="ctr">
              <a:lnSpc>
                <a:spcPts val="21000"/>
              </a:lnSpc>
            </a:pPr>
            <a:r>
              <a:rPr lang="en-US" sz="15000">
                <a:solidFill>
                  <a:srgbClr val="0F2C33"/>
                </a:solidFill>
                <a:latin typeface="Contrail One"/>
                <a:ea typeface="Contrail One"/>
                <a:cs typeface="Contrail One"/>
                <a:sym typeface="Contrail One"/>
              </a:rPr>
              <a:t>TERIMA</a:t>
            </a:r>
          </a:p>
        </p:txBody>
      </p:sp>
      <p:sp>
        <p:nvSpPr>
          <p:cNvPr name="TextBox 9" id="9"/>
          <p:cNvSpPr txBox="true"/>
          <p:nvPr/>
        </p:nvSpPr>
        <p:spPr>
          <a:xfrm rot="0">
            <a:off x="6122566" y="4347684"/>
            <a:ext cx="6042868" cy="2571750"/>
          </a:xfrm>
          <a:prstGeom prst="rect">
            <a:avLst/>
          </a:prstGeom>
        </p:spPr>
        <p:txBody>
          <a:bodyPr anchor="t" rtlCol="false" tIns="0" lIns="0" bIns="0" rIns="0">
            <a:spAutoFit/>
          </a:bodyPr>
          <a:lstStyle/>
          <a:p>
            <a:pPr algn="ctr">
              <a:lnSpc>
                <a:spcPts val="21000"/>
              </a:lnSpc>
            </a:pPr>
            <a:r>
              <a:rPr lang="en-US" sz="15000">
                <a:solidFill>
                  <a:srgbClr val="0F2C33"/>
                </a:solidFill>
                <a:latin typeface="Contrail One"/>
                <a:ea typeface="Contrail One"/>
                <a:cs typeface="Contrail One"/>
                <a:sym typeface="Contrail One"/>
              </a:rPr>
              <a:t>KASIH</a:t>
            </a:r>
          </a:p>
        </p:txBody>
      </p:sp>
      <p:sp>
        <p:nvSpPr>
          <p:cNvPr name="Freeform 10" id="10"/>
          <p:cNvSpPr/>
          <p:nvPr/>
        </p:nvSpPr>
        <p:spPr>
          <a:xfrm flipH="false" flipV="false" rot="0">
            <a:off x="4533634" y="7827027"/>
            <a:ext cx="1400705" cy="690166"/>
          </a:xfrm>
          <a:custGeom>
            <a:avLst/>
            <a:gdLst/>
            <a:ahLst/>
            <a:cxnLst/>
            <a:rect r="r" b="b" t="t" l="l"/>
            <a:pathLst>
              <a:path h="690166" w="1400705">
                <a:moveTo>
                  <a:pt x="0" y="0"/>
                </a:moveTo>
                <a:lnTo>
                  <a:pt x="1400705" y="0"/>
                </a:lnTo>
                <a:lnTo>
                  <a:pt x="1400705" y="690165"/>
                </a:lnTo>
                <a:lnTo>
                  <a:pt x="0" y="6901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2191435" y="8661005"/>
            <a:ext cx="845570" cy="1085320"/>
          </a:xfrm>
          <a:custGeom>
            <a:avLst/>
            <a:gdLst/>
            <a:ahLst/>
            <a:cxnLst/>
            <a:rect r="r" b="b" t="t" l="l"/>
            <a:pathLst>
              <a:path h="1085320" w="845570">
                <a:moveTo>
                  <a:pt x="0" y="0"/>
                </a:moveTo>
                <a:lnTo>
                  <a:pt x="845570" y="0"/>
                </a:lnTo>
                <a:lnTo>
                  <a:pt x="845570" y="1085320"/>
                </a:lnTo>
                <a:lnTo>
                  <a:pt x="0" y="1085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6735011" y="4344181"/>
            <a:ext cx="1001343" cy="1177552"/>
          </a:xfrm>
          <a:custGeom>
            <a:avLst/>
            <a:gdLst/>
            <a:ahLst/>
            <a:cxnLst/>
            <a:rect r="r" b="b" t="t" l="l"/>
            <a:pathLst>
              <a:path h="1177552" w="1001343">
                <a:moveTo>
                  <a:pt x="0" y="0"/>
                </a:moveTo>
                <a:lnTo>
                  <a:pt x="1001342" y="0"/>
                </a:lnTo>
                <a:lnTo>
                  <a:pt x="1001342" y="1177551"/>
                </a:lnTo>
                <a:lnTo>
                  <a:pt x="0" y="117755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3811311" y="2166420"/>
            <a:ext cx="724035" cy="929325"/>
          </a:xfrm>
          <a:custGeom>
            <a:avLst/>
            <a:gdLst/>
            <a:ahLst/>
            <a:cxnLst/>
            <a:rect r="r" b="b" t="t" l="l"/>
            <a:pathLst>
              <a:path h="929325" w="724035">
                <a:moveTo>
                  <a:pt x="0" y="0"/>
                </a:moveTo>
                <a:lnTo>
                  <a:pt x="724035" y="0"/>
                </a:lnTo>
                <a:lnTo>
                  <a:pt x="724035" y="929326"/>
                </a:lnTo>
                <a:lnTo>
                  <a:pt x="0" y="9293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2614220" y="1940917"/>
            <a:ext cx="1400705" cy="690166"/>
          </a:xfrm>
          <a:custGeom>
            <a:avLst/>
            <a:gdLst/>
            <a:ahLst/>
            <a:cxnLst/>
            <a:rect r="r" b="b" t="t" l="l"/>
            <a:pathLst>
              <a:path h="690166" w="1400705">
                <a:moveTo>
                  <a:pt x="0" y="0"/>
                </a:moveTo>
                <a:lnTo>
                  <a:pt x="1400705" y="0"/>
                </a:lnTo>
                <a:lnTo>
                  <a:pt x="1400705" y="690166"/>
                </a:lnTo>
                <a:lnTo>
                  <a:pt x="0" y="690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0">
            <a:off x="726769" y="4534312"/>
            <a:ext cx="1001343" cy="1177552"/>
          </a:xfrm>
          <a:custGeom>
            <a:avLst/>
            <a:gdLst/>
            <a:ahLst/>
            <a:cxnLst/>
            <a:rect r="r" b="b" t="t" l="l"/>
            <a:pathLst>
              <a:path h="1177552" w="1001343">
                <a:moveTo>
                  <a:pt x="0" y="0"/>
                </a:moveTo>
                <a:lnTo>
                  <a:pt x="1001343" y="0"/>
                </a:lnTo>
                <a:lnTo>
                  <a:pt x="1001343" y="1177552"/>
                </a:lnTo>
                <a:lnTo>
                  <a:pt x="0" y="11775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470975" y="7181798"/>
            <a:ext cx="4866527" cy="3597734"/>
          </a:xfrm>
          <a:custGeom>
            <a:avLst/>
            <a:gdLst/>
            <a:ahLst/>
            <a:cxnLst/>
            <a:rect r="r" b="b" t="t" l="l"/>
            <a:pathLst>
              <a:path h="3597734" w="4866527">
                <a:moveTo>
                  <a:pt x="4866527" y="3597734"/>
                </a:moveTo>
                <a:lnTo>
                  <a:pt x="0" y="3597734"/>
                </a:lnTo>
                <a:lnTo>
                  <a:pt x="0" y="0"/>
                </a:lnTo>
                <a:lnTo>
                  <a:pt x="4866527" y="0"/>
                </a:lnTo>
                <a:lnTo>
                  <a:pt x="4866527" y="359773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240">
            <a:off x="12831775" y="9499273"/>
            <a:ext cx="5803823" cy="1066144"/>
          </a:xfrm>
          <a:custGeom>
            <a:avLst/>
            <a:gdLst/>
            <a:ahLst/>
            <a:cxnLst/>
            <a:rect r="r" b="b" t="t" l="l"/>
            <a:pathLst>
              <a:path h="1066144" w="5803823">
                <a:moveTo>
                  <a:pt x="0" y="0"/>
                </a:moveTo>
                <a:lnTo>
                  <a:pt x="5803823" y="0"/>
                </a:lnTo>
                <a:lnTo>
                  <a:pt x="5803823" y="1066145"/>
                </a:lnTo>
                <a:lnTo>
                  <a:pt x="0" y="10661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717105" y="-804466"/>
            <a:ext cx="4890433" cy="4114800"/>
          </a:xfrm>
          <a:custGeom>
            <a:avLst/>
            <a:gdLst/>
            <a:ahLst/>
            <a:cxnLst/>
            <a:rect r="r" b="b" t="t" l="l"/>
            <a:pathLst>
              <a:path h="4114800" w="4890433">
                <a:moveTo>
                  <a:pt x="4890433" y="4114800"/>
                </a:moveTo>
                <a:lnTo>
                  <a:pt x="0" y="4114800"/>
                </a:lnTo>
                <a:lnTo>
                  <a:pt x="0" y="0"/>
                </a:lnTo>
                <a:lnTo>
                  <a:pt x="4890433" y="0"/>
                </a:lnTo>
                <a:lnTo>
                  <a:pt x="4890433"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105240">
            <a:off x="-320633" y="-126018"/>
            <a:ext cx="5803823" cy="1066144"/>
          </a:xfrm>
          <a:custGeom>
            <a:avLst/>
            <a:gdLst/>
            <a:ahLst/>
            <a:cxnLst/>
            <a:rect r="r" b="b" t="t" l="l"/>
            <a:pathLst>
              <a:path h="1066144" w="5803823">
                <a:moveTo>
                  <a:pt x="5803823" y="1066145"/>
                </a:moveTo>
                <a:lnTo>
                  <a:pt x="0" y="1066145"/>
                </a:lnTo>
                <a:lnTo>
                  <a:pt x="0" y="0"/>
                </a:lnTo>
                <a:lnTo>
                  <a:pt x="5803823" y="0"/>
                </a:lnTo>
                <a:lnTo>
                  <a:pt x="5803823" y="106614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97855" y="8209009"/>
            <a:ext cx="3386880" cy="2759963"/>
          </a:xfrm>
          <a:custGeom>
            <a:avLst/>
            <a:gdLst/>
            <a:ahLst/>
            <a:cxnLst/>
            <a:rect r="r" b="b" t="t" l="l"/>
            <a:pathLst>
              <a:path h="2759963" w="3386880">
                <a:moveTo>
                  <a:pt x="0" y="0"/>
                </a:moveTo>
                <a:lnTo>
                  <a:pt x="3386880" y="0"/>
                </a:lnTo>
                <a:lnTo>
                  <a:pt x="3386880" y="2759963"/>
                </a:lnTo>
                <a:lnTo>
                  <a:pt x="0" y="27599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81286" y="-804466"/>
            <a:ext cx="3386880" cy="2759963"/>
          </a:xfrm>
          <a:custGeom>
            <a:avLst/>
            <a:gdLst/>
            <a:ahLst/>
            <a:cxnLst/>
            <a:rect r="r" b="b" t="t" l="l"/>
            <a:pathLst>
              <a:path h="2759963" w="3386880">
                <a:moveTo>
                  <a:pt x="3386880" y="2759964"/>
                </a:moveTo>
                <a:lnTo>
                  <a:pt x="0" y="2759964"/>
                </a:lnTo>
                <a:lnTo>
                  <a:pt x="0" y="0"/>
                </a:lnTo>
                <a:lnTo>
                  <a:pt x="3386880" y="0"/>
                </a:lnTo>
                <a:lnTo>
                  <a:pt x="3386880" y="27599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0375920" y="2557658"/>
            <a:ext cx="5805976" cy="1224533"/>
          </a:xfrm>
          <a:custGeom>
            <a:avLst/>
            <a:gdLst/>
            <a:ahLst/>
            <a:cxnLst/>
            <a:rect r="r" b="b" t="t" l="l"/>
            <a:pathLst>
              <a:path h="1224533" w="5805976">
                <a:moveTo>
                  <a:pt x="0" y="0"/>
                </a:moveTo>
                <a:lnTo>
                  <a:pt x="5805976" y="0"/>
                </a:lnTo>
                <a:lnTo>
                  <a:pt x="5805976" y="1224533"/>
                </a:lnTo>
                <a:lnTo>
                  <a:pt x="0" y="12245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596248" y="2381881"/>
            <a:ext cx="1653525" cy="1626467"/>
          </a:xfrm>
          <a:custGeom>
            <a:avLst/>
            <a:gdLst/>
            <a:ahLst/>
            <a:cxnLst/>
            <a:rect r="r" b="b" t="t" l="l"/>
            <a:pathLst>
              <a:path h="1626467" w="1653525">
                <a:moveTo>
                  <a:pt x="0" y="0"/>
                </a:moveTo>
                <a:lnTo>
                  <a:pt x="1653525" y="0"/>
                </a:lnTo>
                <a:lnTo>
                  <a:pt x="1653525" y="1626467"/>
                </a:lnTo>
                <a:lnTo>
                  <a:pt x="0" y="162646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0245092" y="2780976"/>
            <a:ext cx="261656" cy="777896"/>
          </a:xfrm>
          <a:custGeom>
            <a:avLst/>
            <a:gdLst/>
            <a:ahLst/>
            <a:cxnLst/>
            <a:rect r="r" b="b" t="t" l="l"/>
            <a:pathLst>
              <a:path h="777896" w="261656">
                <a:moveTo>
                  <a:pt x="0" y="0"/>
                </a:moveTo>
                <a:lnTo>
                  <a:pt x="261656" y="0"/>
                </a:lnTo>
                <a:lnTo>
                  <a:pt x="261656" y="777896"/>
                </a:lnTo>
                <a:lnTo>
                  <a:pt x="0" y="77789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0375920" y="4544037"/>
            <a:ext cx="5805976" cy="1224533"/>
          </a:xfrm>
          <a:custGeom>
            <a:avLst/>
            <a:gdLst/>
            <a:ahLst/>
            <a:cxnLst/>
            <a:rect r="r" b="b" t="t" l="l"/>
            <a:pathLst>
              <a:path h="1224533" w="5805976">
                <a:moveTo>
                  <a:pt x="0" y="0"/>
                </a:moveTo>
                <a:lnTo>
                  <a:pt x="5805976" y="0"/>
                </a:lnTo>
                <a:lnTo>
                  <a:pt x="5805976" y="1224533"/>
                </a:lnTo>
                <a:lnTo>
                  <a:pt x="0" y="12245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9679986" y="4316269"/>
            <a:ext cx="1653525" cy="1626467"/>
          </a:xfrm>
          <a:custGeom>
            <a:avLst/>
            <a:gdLst/>
            <a:ahLst/>
            <a:cxnLst/>
            <a:rect r="r" b="b" t="t" l="l"/>
            <a:pathLst>
              <a:path h="1626467" w="1653525">
                <a:moveTo>
                  <a:pt x="0" y="0"/>
                </a:moveTo>
                <a:lnTo>
                  <a:pt x="1653525" y="0"/>
                </a:lnTo>
                <a:lnTo>
                  <a:pt x="1653525" y="1626467"/>
                </a:lnTo>
                <a:lnTo>
                  <a:pt x="0" y="162646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0181174" y="4740228"/>
            <a:ext cx="651149" cy="778548"/>
          </a:xfrm>
          <a:custGeom>
            <a:avLst/>
            <a:gdLst/>
            <a:ahLst/>
            <a:cxnLst/>
            <a:rect r="r" b="b" t="t" l="l"/>
            <a:pathLst>
              <a:path h="778548" w="651149">
                <a:moveTo>
                  <a:pt x="0" y="0"/>
                </a:moveTo>
                <a:lnTo>
                  <a:pt x="651149" y="0"/>
                </a:lnTo>
                <a:lnTo>
                  <a:pt x="651149" y="778548"/>
                </a:lnTo>
                <a:lnTo>
                  <a:pt x="0" y="77854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0375920" y="6374177"/>
            <a:ext cx="5805976" cy="1224533"/>
          </a:xfrm>
          <a:custGeom>
            <a:avLst/>
            <a:gdLst/>
            <a:ahLst/>
            <a:cxnLst/>
            <a:rect r="r" b="b" t="t" l="l"/>
            <a:pathLst>
              <a:path h="1224533" w="5805976">
                <a:moveTo>
                  <a:pt x="0" y="0"/>
                </a:moveTo>
                <a:lnTo>
                  <a:pt x="5805976" y="0"/>
                </a:lnTo>
                <a:lnTo>
                  <a:pt x="5805976" y="1224533"/>
                </a:lnTo>
                <a:lnTo>
                  <a:pt x="0" y="12245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0">
            <a:off x="9679986" y="6278652"/>
            <a:ext cx="1653525" cy="1626467"/>
          </a:xfrm>
          <a:custGeom>
            <a:avLst/>
            <a:gdLst/>
            <a:ahLst/>
            <a:cxnLst/>
            <a:rect r="r" b="b" t="t" l="l"/>
            <a:pathLst>
              <a:path h="1626467" w="1653525">
                <a:moveTo>
                  <a:pt x="0" y="0"/>
                </a:moveTo>
                <a:lnTo>
                  <a:pt x="1653525" y="0"/>
                </a:lnTo>
                <a:lnTo>
                  <a:pt x="1653525" y="1626467"/>
                </a:lnTo>
                <a:lnTo>
                  <a:pt x="0" y="162646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0">
            <a:off x="10245092" y="6702173"/>
            <a:ext cx="568607" cy="812295"/>
          </a:xfrm>
          <a:custGeom>
            <a:avLst/>
            <a:gdLst/>
            <a:ahLst/>
            <a:cxnLst/>
            <a:rect r="r" b="b" t="t" l="l"/>
            <a:pathLst>
              <a:path h="812295" w="568607">
                <a:moveTo>
                  <a:pt x="0" y="0"/>
                </a:moveTo>
                <a:lnTo>
                  <a:pt x="568607" y="0"/>
                </a:lnTo>
                <a:lnTo>
                  <a:pt x="568607" y="812296"/>
                </a:lnTo>
                <a:lnTo>
                  <a:pt x="0" y="812296"/>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7" id="17"/>
          <p:cNvSpPr txBox="true"/>
          <p:nvPr/>
        </p:nvSpPr>
        <p:spPr>
          <a:xfrm rot="0">
            <a:off x="10375920" y="6438036"/>
            <a:ext cx="5697880" cy="936927"/>
          </a:xfrm>
          <a:prstGeom prst="rect">
            <a:avLst/>
          </a:prstGeom>
        </p:spPr>
        <p:txBody>
          <a:bodyPr anchor="t" rtlCol="false" tIns="0" lIns="0" bIns="0" rIns="0">
            <a:spAutoFit/>
          </a:bodyPr>
          <a:lstStyle/>
          <a:p>
            <a:pPr algn="ctr">
              <a:lnSpc>
                <a:spcPts val="7683"/>
              </a:lnSpc>
            </a:pPr>
            <a:r>
              <a:rPr lang="en-US" sz="5488">
                <a:solidFill>
                  <a:srgbClr val="FFFFFF"/>
                </a:solidFill>
                <a:latin typeface="Contrail One"/>
                <a:ea typeface="Contrail One"/>
                <a:cs typeface="Contrail One"/>
                <a:sym typeface="Contrail One"/>
              </a:rPr>
              <a:t>Sarah</a:t>
            </a:r>
          </a:p>
        </p:txBody>
      </p:sp>
      <p:sp>
        <p:nvSpPr>
          <p:cNvPr name="TextBox 18" id="18"/>
          <p:cNvSpPr txBox="true"/>
          <p:nvPr/>
        </p:nvSpPr>
        <p:spPr>
          <a:xfrm rot="0">
            <a:off x="11333511" y="2663873"/>
            <a:ext cx="4150915" cy="936927"/>
          </a:xfrm>
          <a:prstGeom prst="rect">
            <a:avLst/>
          </a:prstGeom>
        </p:spPr>
        <p:txBody>
          <a:bodyPr anchor="t" rtlCol="false" tIns="0" lIns="0" bIns="0" rIns="0">
            <a:spAutoFit/>
          </a:bodyPr>
          <a:lstStyle/>
          <a:p>
            <a:pPr algn="ctr">
              <a:lnSpc>
                <a:spcPts val="7683"/>
              </a:lnSpc>
            </a:pPr>
            <a:r>
              <a:rPr lang="en-US" sz="5488">
                <a:solidFill>
                  <a:srgbClr val="FFFFFF"/>
                </a:solidFill>
                <a:latin typeface="Contrail One"/>
                <a:ea typeface="Contrail One"/>
                <a:cs typeface="Contrail One"/>
                <a:sym typeface="Contrail One"/>
              </a:rPr>
              <a:t>Luana </a:t>
            </a:r>
          </a:p>
        </p:txBody>
      </p:sp>
      <p:sp>
        <p:nvSpPr>
          <p:cNvPr name="TextBox 19" id="19"/>
          <p:cNvSpPr txBox="true"/>
          <p:nvPr/>
        </p:nvSpPr>
        <p:spPr>
          <a:xfrm rot="0">
            <a:off x="1779634" y="3934591"/>
            <a:ext cx="7264165" cy="2490470"/>
          </a:xfrm>
          <a:prstGeom prst="rect">
            <a:avLst/>
          </a:prstGeom>
        </p:spPr>
        <p:txBody>
          <a:bodyPr anchor="t" rtlCol="false" tIns="0" lIns="0" bIns="0" rIns="0">
            <a:spAutoFit/>
          </a:bodyPr>
          <a:lstStyle/>
          <a:p>
            <a:pPr algn="l">
              <a:lnSpc>
                <a:spcPts val="9656"/>
              </a:lnSpc>
            </a:pPr>
            <a:r>
              <a:rPr lang="en-US" sz="9375">
                <a:solidFill>
                  <a:srgbClr val="20140D"/>
                </a:solidFill>
                <a:latin typeface="Contrail One"/>
                <a:ea typeface="Contrail One"/>
                <a:cs typeface="Contrail One"/>
                <a:sym typeface="Contrail One"/>
              </a:rPr>
              <a:t>ANGGOTA KELOMPOK</a:t>
            </a:r>
          </a:p>
        </p:txBody>
      </p:sp>
      <p:sp>
        <p:nvSpPr>
          <p:cNvPr name="TextBox 20" id="20"/>
          <p:cNvSpPr txBox="true"/>
          <p:nvPr/>
        </p:nvSpPr>
        <p:spPr>
          <a:xfrm rot="0">
            <a:off x="10796153" y="4713198"/>
            <a:ext cx="4937533" cy="936927"/>
          </a:xfrm>
          <a:prstGeom prst="rect">
            <a:avLst/>
          </a:prstGeom>
        </p:spPr>
        <p:txBody>
          <a:bodyPr anchor="t" rtlCol="false" tIns="0" lIns="0" bIns="0" rIns="0">
            <a:spAutoFit/>
          </a:bodyPr>
          <a:lstStyle/>
          <a:p>
            <a:pPr algn="ctr">
              <a:lnSpc>
                <a:spcPts val="7683"/>
              </a:lnSpc>
            </a:pPr>
            <a:r>
              <a:rPr lang="en-US" sz="5488">
                <a:solidFill>
                  <a:srgbClr val="FFFFFF"/>
                </a:solidFill>
                <a:latin typeface="Contrail One"/>
                <a:ea typeface="Contrail One"/>
                <a:cs typeface="Contrail One"/>
                <a:sym typeface="Contrail One"/>
              </a:rPr>
              <a:t>Albert</a:t>
            </a:r>
          </a:p>
        </p:txBody>
      </p:sp>
      <p:sp>
        <p:nvSpPr>
          <p:cNvPr name="Freeform 21" id="21"/>
          <p:cNvSpPr/>
          <p:nvPr/>
        </p:nvSpPr>
        <p:spPr>
          <a:xfrm flipH="false" flipV="false" rot="0">
            <a:off x="3483518" y="6746803"/>
            <a:ext cx="1400705" cy="690166"/>
          </a:xfrm>
          <a:custGeom>
            <a:avLst/>
            <a:gdLst/>
            <a:ahLst/>
            <a:cxnLst/>
            <a:rect r="r" b="b" t="t" l="l"/>
            <a:pathLst>
              <a:path h="690166" w="1400705">
                <a:moveTo>
                  <a:pt x="0" y="0"/>
                </a:moveTo>
                <a:lnTo>
                  <a:pt x="1400705" y="0"/>
                </a:lnTo>
                <a:lnTo>
                  <a:pt x="1400705" y="690165"/>
                </a:lnTo>
                <a:lnTo>
                  <a:pt x="0" y="690165"/>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2" id="22"/>
          <p:cNvSpPr/>
          <p:nvPr/>
        </p:nvSpPr>
        <p:spPr>
          <a:xfrm flipH="false" flipV="false" rot="0">
            <a:off x="16735011" y="4344181"/>
            <a:ext cx="1001343" cy="1177552"/>
          </a:xfrm>
          <a:custGeom>
            <a:avLst/>
            <a:gdLst/>
            <a:ahLst/>
            <a:cxnLst/>
            <a:rect r="r" b="b" t="t" l="l"/>
            <a:pathLst>
              <a:path h="1177552" w="1001343">
                <a:moveTo>
                  <a:pt x="0" y="0"/>
                </a:moveTo>
                <a:lnTo>
                  <a:pt x="1001342" y="0"/>
                </a:lnTo>
                <a:lnTo>
                  <a:pt x="1001342" y="1177551"/>
                </a:lnTo>
                <a:lnTo>
                  <a:pt x="0" y="117755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470975" y="7181798"/>
            <a:ext cx="4866527" cy="3597734"/>
          </a:xfrm>
          <a:custGeom>
            <a:avLst/>
            <a:gdLst/>
            <a:ahLst/>
            <a:cxnLst/>
            <a:rect r="r" b="b" t="t" l="l"/>
            <a:pathLst>
              <a:path h="3597734" w="4866527">
                <a:moveTo>
                  <a:pt x="4866527" y="3597734"/>
                </a:moveTo>
                <a:lnTo>
                  <a:pt x="0" y="3597734"/>
                </a:lnTo>
                <a:lnTo>
                  <a:pt x="0" y="0"/>
                </a:lnTo>
                <a:lnTo>
                  <a:pt x="4866527" y="0"/>
                </a:lnTo>
                <a:lnTo>
                  <a:pt x="4866527" y="359773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240">
            <a:off x="12831775" y="9499273"/>
            <a:ext cx="5803823" cy="1066144"/>
          </a:xfrm>
          <a:custGeom>
            <a:avLst/>
            <a:gdLst/>
            <a:ahLst/>
            <a:cxnLst/>
            <a:rect r="r" b="b" t="t" l="l"/>
            <a:pathLst>
              <a:path h="1066144" w="5803823">
                <a:moveTo>
                  <a:pt x="0" y="0"/>
                </a:moveTo>
                <a:lnTo>
                  <a:pt x="5803823" y="0"/>
                </a:lnTo>
                <a:lnTo>
                  <a:pt x="5803823" y="1066145"/>
                </a:lnTo>
                <a:lnTo>
                  <a:pt x="0" y="10661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717105" y="-804466"/>
            <a:ext cx="4890433" cy="4114800"/>
          </a:xfrm>
          <a:custGeom>
            <a:avLst/>
            <a:gdLst/>
            <a:ahLst/>
            <a:cxnLst/>
            <a:rect r="r" b="b" t="t" l="l"/>
            <a:pathLst>
              <a:path h="4114800" w="4890433">
                <a:moveTo>
                  <a:pt x="4890433" y="4114800"/>
                </a:moveTo>
                <a:lnTo>
                  <a:pt x="0" y="4114800"/>
                </a:lnTo>
                <a:lnTo>
                  <a:pt x="0" y="0"/>
                </a:lnTo>
                <a:lnTo>
                  <a:pt x="4890433" y="0"/>
                </a:lnTo>
                <a:lnTo>
                  <a:pt x="4890433"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105240">
            <a:off x="-320633" y="-126018"/>
            <a:ext cx="5803823" cy="1066144"/>
          </a:xfrm>
          <a:custGeom>
            <a:avLst/>
            <a:gdLst/>
            <a:ahLst/>
            <a:cxnLst/>
            <a:rect r="r" b="b" t="t" l="l"/>
            <a:pathLst>
              <a:path h="1066144" w="5803823">
                <a:moveTo>
                  <a:pt x="5803823" y="1066145"/>
                </a:moveTo>
                <a:lnTo>
                  <a:pt x="0" y="1066145"/>
                </a:lnTo>
                <a:lnTo>
                  <a:pt x="0" y="0"/>
                </a:lnTo>
                <a:lnTo>
                  <a:pt x="5803823" y="0"/>
                </a:lnTo>
                <a:lnTo>
                  <a:pt x="5803823" y="106614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97855" y="8209009"/>
            <a:ext cx="3386880" cy="2759963"/>
          </a:xfrm>
          <a:custGeom>
            <a:avLst/>
            <a:gdLst/>
            <a:ahLst/>
            <a:cxnLst/>
            <a:rect r="r" b="b" t="t" l="l"/>
            <a:pathLst>
              <a:path h="2759963" w="3386880">
                <a:moveTo>
                  <a:pt x="0" y="0"/>
                </a:moveTo>
                <a:lnTo>
                  <a:pt x="3386880" y="0"/>
                </a:lnTo>
                <a:lnTo>
                  <a:pt x="3386880" y="2759963"/>
                </a:lnTo>
                <a:lnTo>
                  <a:pt x="0" y="27599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81286" y="-804466"/>
            <a:ext cx="3386880" cy="2759963"/>
          </a:xfrm>
          <a:custGeom>
            <a:avLst/>
            <a:gdLst/>
            <a:ahLst/>
            <a:cxnLst/>
            <a:rect r="r" b="b" t="t" l="l"/>
            <a:pathLst>
              <a:path h="2759963" w="3386880">
                <a:moveTo>
                  <a:pt x="3386880" y="2759964"/>
                </a:moveTo>
                <a:lnTo>
                  <a:pt x="0" y="2759964"/>
                </a:lnTo>
                <a:lnTo>
                  <a:pt x="0" y="0"/>
                </a:lnTo>
                <a:lnTo>
                  <a:pt x="3386880" y="0"/>
                </a:lnTo>
                <a:lnTo>
                  <a:pt x="3386880" y="27599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1989056" y="3243659"/>
            <a:ext cx="14821192" cy="5549900"/>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20140D"/>
                </a:solidFill>
                <a:latin typeface="Contrail One"/>
                <a:ea typeface="Contrail One"/>
                <a:cs typeface="Contrail One"/>
                <a:sym typeface="Contrail One"/>
              </a:rPr>
              <a:t>Perkembangan teknologi smartphone yang pesat menghadirkan beragam harga, spesifikasi, dan fitur</a:t>
            </a:r>
          </a:p>
          <a:p>
            <a:pPr algn="l" marL="755651" indent="-377825" lvl="1">
              <a:lnSpc>
                <a:spcPts val="4900"/>
              </a:lnSpc>
              <a:buFont typeface="Arial"/>
              <a:buChar char="•"/>
            </a:pPr>
            <a:r>
              <a:rPr lang="en-US" sz="3500">
                <a:solidFill>
                  <a:srgbClr val="20140D"/>
                </a:solidFill>
                <a:latin typeface="Contrail One"/>
                <a:ea typeface="Contrail One"/>
                <a:cs typeface="Contrail One"/>
                <a:sym typeface="Contrail One"/>
              </a:rPr>
              <a:t>Analisis data diperlukan untuk memahami faktor-faktor yang memengaruhi harga smartphone.</a:t>
            </a:r>
          </a:p>
          <a:p>
            <a:pPr algn="l" marL="755651" indent="-377825" lvl="1">
              <a:lnSpc>
                <a:spcPts val="4900"/>
              </a:lnSpc>
              <a:buFont typeface="Arial"/>
              <a:buChar char="•"/>
            </a:pPr>
            <a:r>
              <a:rPr lang="en-US" sz="3500">
                <a:solidFill>
                  <a:srgbClr val="20140D"/>
                </a:solidFill>
                <a:latin typeface="Contrail One"/>
                <a:ea typeface="Contrail One"/>
                <a:cs typeface="Contrail One"/>
                <a:sym typeface="Contrail One"/>
              </a:rPr>
              <a:t>Dataset mencakup 3.000+ data dari berbagai merek populer seperti Samsung, Vivo, Realme, dan Xiaomi dan atribut seperti RAM, baterai, layar, prosesor, dan dukungan fitur (5G, NFC, fast charging).</a:t>
            </a:r>
          </a:p>
          <a:p>
            <a:pPr algn="l" marL="755651" indent="-377825" lvl="1">
              <a:lnSpc>
                <a:spcPts val="4900"/>
              </a:lnSpc>
              <a:buFont typeface="Arial"/>
              <a:buChar char="•"/>
            </a:pPr>
            <a:r>
              <a:rPr lang="en-US" sz="3500">
                <a:solidFill>
                  <a:srgbClr val="20140D"/>
                </a:solidFill>
                <a:latin typeface="Contrail One"/>
                <a:ea typeface="Contrail One"/>
                <a:cs typeface="Contrail One"/>
                <a:sym typeface="Contrail One"/>
              </a:rPr>
              <a:t>Hasil analisis membantu konsumen mengenali nilai produk dan produsen menyusun strategi harga serta fitur.</a:t>
            </a:r>
          </a:p>
        </p:txBody>
      </p:sp>
      <p:sp>
        <p:nvSpPr>
          <p:cNvPr name="TextBox 9" id="9"/>
          <p:cNvSpPr txBox="true"/>
          <p:nvPr/>
        </p:nvSpPr>
        <p:spPr>
          <a:xfrm rot="0">
            <a:off x="5762299" y="2025849"/>
            <a:ext cx="7274705" cy="1187550"/>
          </a:xfrm>
          <a:prstGeom prst="rect">
            <a:avLst/>
          </a:prstGeom>
        </p:spPr>
        <p:txBody>
          <a:bodyPr anchor="t" rtlCol="false" tIns="0" lIns="0" bIns="0" rIns="0">
            <a:spAutoFit/>
          </a:bodyPr>
          <a:lstStyle/>
          <a:p>
            <a:pPr algn="ctr">
              <a:lnSpc>
                <a:spcPts val="9733"/>
              </a:lnSpc>
            </a:pPr>
            <a:r>
              <a:rPr lang="en-US" sz="6952">
                <a:solidFill>
                  <a:srgbClr val="20140D"/>
                </a:solidFill>
                <a:latin typeface="Contrail One"/>
                <a:ea typeface="Contrail One"/>
                <a:cs typeface="Contrail One"/>
                <a:sym typeface="Contrail One"/>
              </a:rPr>
              <a:t>LATAR BELAKANG</a:t>
            </a:r>
          </a:p>
        </p:txBody>
      </p:sp>
      <p:sp>
        <p:nvSpPr>
          <p:cNvPr name="Freeform 10" id="10"/>
          <p:cNvSpPr/>
          <p:nvPr/>
        </p:nvSpPr>
        <p:spPr>
          <a:xfrm flipH="false" flipV="false" rot="0">
            <a:off x="2770912" y="8858582"/>
            <a:ext cx="1400705" cy="690166"/>
          </a:xfrm>
          <a:custGeom>
            <a:avLst/>
            <a:gdLst/>
            <a:ahLst/>
            <a:cxnLst/>
            <a:rect r="r" b="b" t="t" l="l"/>
            <a:pathLst>
              <a:path h="690166" w="1400705">
                <a:moveTo>
                  <a:pt x="0" y="0"/>
                </a:moveTo>
                <a:lnTo>
                  <a:pt x="1400705" y="0"/>
                </a:lnTo>
                <a:lnTo>
                  <a:pt x="1400705" y="690166"/>
                </a:lnTo>
                <a:lnTo>
                  <a:pt x="0" y="690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4764051" y="8315922"/>
            <a:ext cx="845570" cy="1085320"/>
          </a:xfrm>
          <a:custGeom>
            <a:avLst/>
            <a:gdLst/>
            <a:ahLst/>
            <a:cxnLst/>
            <a:rect r="r" b="b" t="t" l="l"/>
            <a:pathLst>
              <a:path h="1085320" w="845570">
                <a:moveTo>
                  <a:pt x="0" y="0"/>
                </a:moveTo>
                <a:lnTo>
                  <a:pt x="845570" y="0"/>
                </a:lnTo>
                <a:lnTo>
                  <a:pt x="845570" y="1085320"/>
                </a:lnTo>
                <a:lnTo>
                  <a:pt x="0" y="1085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728112" y="2783181"/>
            <a:ext cx="724035" cy="929325"/>
          </a:xfrm>
          <a:custGeom>
            <a:avLst/>
            <a:gdLst/>
            <a:ahLst/>
            <a:cxnLst/>
            <a:rect r="r" b="b" t="t" l="l"/>
            <a:pathLst>
              <a:path h="929325" w="724035">
                <a:moveTo>
                  <a:pt x="0" y="0"/>
                </a:moveTo>
                <a:lnTo>
                  <a:pt x="724035" y="0"/>
                </a:lnTo>
                <a:lnTo>
                  <a:pt x="724035" y="929325"/>
                </a:lnTo>
                <a:lnTo>
                  <a:pt x="0" y="9293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3786131" y="814065"/>
            <a:ext cx="1400705" cy="690166"/>
          </a:xfrm>
          <a:custGeom>
            <a:avLst/>
            <a:gdLst/>
            <a:ahLst/>
            <a:cxnLst/>
            <a:rect r="r" b="b" t="t" l="l"/>
            <a:pathLst>
              <a:path h="690166" w="1400705">
                <a:moveTo>
                  <a:pt x="0" y="0"/>
                </a:moveTo>
                <a:lnTo>
                  <a:pt x="1400705" y="0"/>
                </a:lnTo>
                <a:lnTo>
                  <a:pt x="1400705" y="690165"/>
                </a:lnTo>
                <a:lnTo>
                  <a:pt x="0" y="6901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5240">
            <a:off x="12831775" y="9499273"/>
            <a:ext cx="5803823" cy="1066144"/>
          </a:xfrm>
          <a:custGeom>
            <a:avLst/>
            <a:gdLst/>
            <a:ahLst/>
            <a:cxnLst/>
            <a:rect r="r" b="b" t="t" l="l"/>
            <a:pathLst>
              <a:path h="1066144" w="5803823">
                <a:moveTo>
                  <a:pt x="0" y="0"/>
                </a:moveTo>
                <a:lnTo>
                  <a:pt x="5803823" y="0"/>
                </a:lnTo>
                <a:lnTo>
                  <a:pt x="5803823" y="1066145"/>
                </a:lnTo>
                <a:lnTo>
                  <a:pt x="0" y="10661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717105" y="-804466"/>
            <a:ext cx="4890433" cy="4114800"/>
          </a:xfrm>
          <a:custGeom>
            <a:avLst/>
            <a:gdLst/>
            <a:ahLst/>
            <a:cxnLst/>
            <a:rect r="r" b="b" t="t" l="l"/>
            <a:pathLst>
              <a:path h="4114800" w="4890433">
                <a:moveTo>
                  <a:pt x="4890433" y="4114800"/>
                </a:moveTo>
                <a:lnTo>
                  <a:pt x="0" y="4114800"/>
                </a:lnTo>
                <a:lnTo>
                  <a:pt x="0" y="0"/>
                </a:lnTo>
                <a:lnTo>
                  <a:pt x="4890433" y="0"/>
                </a:lnTo>
                <a:lnTo>
                  <a:pt x="4890433"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105240">
            <a:off x="-320633" y="-126018"/>
            <a:ext cx="5803823" cy="1066144"/>
          </a:xfrm>
          <a:custGeom>
            <a:avLst/>
            <a:gdLst/>
            <a:ahLst/>
            <a:cxnLst/>
            <a:rect r="r" b="b" t="t" l="l"/>
            <a:pathLst>
              <a:path h="1066144" w="5803823">
                <a:moveTo>
                  <a:pt x="5803823" y="1066145"/>
                </a:moveTo>
                <a:lnTo>
                  <a:pt x="0" y="1066145"/>
                </a:lnTo>
                <a:lnTo>
                  <a:pt x="0" y="0"/>
                </a:lnTo>
                <a:lnTo>
                  <a:pt x="5803823" y="0"/>
                </a:lnTo>
                <a:lnTo>
                  <a:pt x="5803823" y="106614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97855" y="8209009"/>
            <a:ext cx="3386880" cy="2759963"/>
          </a:xfrm>
          <a:custGeom>
            <a:avLst/>
            <a:gdLst/>
            <a:ahLst/>
            <a:cxnLst/>
            <a:rect r="r" b="b" t="t" l="l"/>
            <a:pathLst>
              <a:path h="2759963" w="3386880">
                <a:moveTo>
                  <a:pt x="0" y="0"/>
                </a:moveTo>
                <a:lnTo>
                  <a:pt x="3386880" y="0"/>
                </a:lnTo>
                <a:lnTo>
                  <a:pt x="3386880" y="2759963"/>
                </a:lnTo>
                <a:lnTo>
                  <a:pt x="0" y="27599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true" rot="0">
            <a:off x="15581286" y="-804466"/>
            <a:ext cx="3386880" cy="2759963"/>
          </a:xfrm>
          <a:custGeom>
            <a:avLst/>
            <a:gdLst/>
            <a:ahLst/>
            <a:cxnLst/>
            <a:rect r="r" b="b" t="t" l="l"/>
            <a:pathLst>
              <a:path h="2759963" w="3386880">
                <a:moveTo>
                  <a:pt x="3386880" y="2759964"/>
                </a:moveTo>
                <a:lnTo>
                  <a:pt x="0" y="2759964"/>
                </a:lnTo>
                <a:lnTo>
                  <a:pt x="0" y="0"/>
                </a:lnTo>
                <a:lnTo>
                  <a:pt x="3386880" y="0"/>
                </a:lnTo>
                <a:lnTo>
                  <a:pt x="3386880" y="275996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701311" y="1806702"/>
            <a:ext cx="14885379" cy="1187550"/>
          </a:xfrm>
          <a:prstGeom prst="rect">
            <a:avLst/>
          </a:prstGeom>
        </p:spPr>
        <p:txBody>
          <a:bodyPr anchor="t" rtlCol="false" tIns="0" lIns="0" bIns="0" rIns="0">
            <a:spAutoFit/>
          </a:bodyPr>
          <a:lstStyle/>
          <a:p>
            <a:pPr algn="ctr">
              <a:lnSpc>
                <a:spcPts val="9733"/>
              </a:lnSpc>
            </a:pPr>
            <a:r>
              <a:rPr lang="en-US" sz="6952">
                <a:solidFill>
                  <a:srgbClr val="0F2C33"/>
                </a:solidFill>
                <a:latin typeface="Contrail One"/>
                <a:ea typeface="Contrail One"/>
                <a:cs typeface="Contrail One"/>
                <a:sym typeface="Contrail One"/>
              </a:rPr>
              <a:t>RUMUSAN MASALAH</a:t>
            </a:r>
          </a:p>
        </p:txBody>
      </p:sp>
      <p:sp>
        <p:nvSpPr>
          <p:cNvPr name="TextBox 8" id="8"/>
          <p:cNvSpPr txBox="true"/>
          <p:nvPr/>
        </p:nvSpPr>
        <p:spPr>
          <a:xfrm rot="0">
            <a:off x="2581279" y="3289194"/>
            <a:ext cx="13582324" cy="6399814"/>
          </a:xfrm>
          <a:prstGeom prst="rect">
            <a:avLst/>
          </a:prstGeom>
        </p:spPr>
        <p:txBody>
          <a:bodyPr anchor="t" rtlCol="false" tIns="0" lIns="0" bIns="0" rIns="0">
            <a:spAutoFit/>
          </a:bodyPr>
          <a:lstStyle/>
          <a:p>
            <a:pPr algn="l" marL="785414" indent="-392707" lvl="1">
              <a:lnSpc>
                <a:spcPts val="5093"/>
              </a:lnSpc>
              <a:buFont typeface="Arial"/>
              <a:buChar char="•"/>
            </a:pPr>
            <a:r>
              <a:rPr lang="en-US" sz="3637">
                <a:solidFill>
                  <a:srgbClr val="20140D"/>
                </a:solidFill>
                <a:latin typeface="Contrail One"/>
                <a:ea typeface="Contrail One"/>
                <a:cs typeface="Contrail One"/>
                <a:sym typeface="Contrail One"/>
              </a:rPr>
              <a:t>Bagaimana pengaruh spesifikasi teknis seperti RAM, kapasitas penyimpanan, dan jumlah inti prosesor terhadap harga smartphone berdasarkan analisis korelasi dan scatter plot?</a:t>
            </a:r>
          </a:p>
          <a:p>
            <a:pPr algn="l">
              <a:lnSpc>
                <a:spcPts val="5093"/>
              </a:lnSpc>
            </a:pPr>
          </a:p>
          <a:p>
            <a:pPr algn="l" marL="785414" indent="-392707" lvl="1">
              <a:lnSpc>
                <a:spcPts val="5093"/>
              </a:lnSpc>
              <a:buFont typeface="Arial"/>
              <a:buChar char="•"/>
            </a:pPr>
            <a:r>
              <a:rPr lang="en-US" sz="3637">
                <a:solidFill>
                  <a:srgbClr val="20140D"/>
                </a:solidFill>
                <a:latin typeface="Contrail One"/>
                <a:ea typeface="Contrail One"/>
                <a:cs typeface="Contrail One"/>
                <a:sym typeface="Contrail One"/>
              </a:rPr>
              <a:t>Sejauh mana merek smartphone memengaruhi rata-rata harga jual dibandingkan dengan fitur teknis?</a:t>
            </a:r>
          </a:p>
          <a:p>
            <a:pPr algn="l">
              <a:lnSpc>
                <a:spcPts val="5093"/>
              </a:lnSpc>
            </a:pPr>
          </a:p>
          <a:p>
            <a:pPr algn="l" marL="785414" indent="-392707" lvl="1">
              <a:lnSpc>
                <a:spcPts val="5093"/>
              </a:lnSpc>
              <a:buFont typeface="Arial"/>
              <a:buChar char="•"/>
            </a:pPr>
            <a:r>
              <a:rPr lang="en-US" sz="3637">
                <a:solidFill>
                  <a:srgbClr val="20140D"/>
                </a:solidFill>
                <a:latin typeface="Contrail One"/>
                <a:ea typeface="Contrail One"/>
                <a:cs typeface="Contrail One"/>
                <a:sym typeface="Contrail One"/>
              </a:rPr>
              <a:t>Apa hubungan antara fitur-fitur numerik seperti kapasitas baterai dan refresh rate terhadap harga, dan bagaimana hal ini memengaruhi strategi desain produk?</a:t>
            </a:r>
          </a:p>
        </p:txBody>
      </p:sp>
      <p:sp>
        <p:nvSpPr>
          <p:cNvPr name="Freeform 9" id="9"/>
          <p:cNvSpPr/>
          <p:nvPr/>
        </p:nvSpPr>
        <p:spPr>
          <a:xfrm flipH="false" flipV="false" rot="0">
            <a:off x="14888116" y="8438005"/>
            <a:ext cx="845570" cy="1085320"/>
          </a:xfrm>
          <a:custGeom>
            <a:avLst/>
            <a:gdLst/>
            <a:ahLst/>
            <a:cxnLst/>
            <a:rect r="r" b="b" t="t" l="l"/>
            <a:pathLst>
              <a:path h="1085320" w="845570">
                <a:moveTo>
                  <a:pt x="0" y="0"/>
                </a:moveTo>
                <a:lnTo>
                  <a:pt x="845570" y="0"/>
                </a:lnTo>
                <a:lnTo>
                  <a:pt x="845570" y="1085320"/>
                </a:lnTo>
                <a:lnTo>
                  <a:pt x="0" y="10853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735011" y="4344181"/>
            <a:ext cx="1001343" cy="1177552"/>
          </a:xfrm>
          <a:custGeom>
            <a:avLst/>
            <a:gdLst/>
            <a:ahLst/>
            <a:cxnLst/>
            <a:rect r="r" b="b" t="t" l="l"/>
            <a:pathLst>
              <a:path h="1177552" w="1001343">
                <a:moveTo>
                  <a:pt x="0" y="0"/>
                </a:moveTo>
                <a:lnTo>
                  <a:pt x="1001342" y="0"/>
                </a:lnTo>
                <a:lnTo>
                  <a:pt x="1001342" y="1177551"/>
                </a:lnTo>
                <a:lnTo>
                  <a:pt x="0" y="11775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4180581" y="1249887"/>
            <a:ext cx="1400705" cy="690166"/>
          </a:xfrm>
          <a:custGeom>
            <a:avLst/>
            <a:gdLst/>
            <a:ahLst/>
            <a:cxnLst/>
            <a:rect r="r" b="b" t="t" l="l"/>
            <a:pathLst>
              <a:path h="690166" w="1400705">
                <a:moveTo>
                  <a:pt x="0" y="0"/>
                </a:moveTo>
                <a:lnTo>
                  <a:pt x="1400705" y="0"/>
                </a:lnTo>
                <a:lnTo>
                  <a:pt x="1400705" y="690165"/>
                </a:lnTo>
                <a:lnTo>
                  <a:pt x="0" y="69016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726769" y="4534312"/>
            <a:ext cx="1001343" cy="1177552"/>
          </a:xfrm>
          <a:custGeom>
            <a:avLst/>
            <a:gdLst/>
            <a:ahLst/>
            <a:cxnLst/>
            <a:rect r="r" b="b" t="t" l="l"/>
            <a:pathLst>
              <a:path h="1177552" w="1001343">
                <a:moveTo>
                  <a:pt x="0" y="0"/>
                </a:moveTo>
                <a:lnTo>
                  <a:pt x="1001343" y="0"/>
                </a:lnTo>
                <a:lnTo>
                  <a:pt x="1001343" y="1177552"/>
                </a:lnTo>
                <a:lnTo>
                  <a:pt x="0" y="11775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470975" y="7181798"/>
            <a:ext cx="4866527" cy="3597734"/>
          </a:xfrm>
          <a:custGeom>
            <a:avLst/>
            <a:gdLst/>
            <a:ahLst/>
            <a:cxnLst/>
            <a:rect r="r" b="b" t="t" l="l"/>
            <a:pathLst>
              <a:path h="3597734" w="4866527">
                <a:moveTo>
                  <a:pt x="4866527" y="3597734"/>
                </a:moveTo>
                <a:lnTo>
                  <a:pt x="0" y="3597734"/>
                </a:lnTo>
                <a:lnTo>
                  <a:pt x="0" y="0"/>
                </a:lnTo>
                <a:lnTo>
                  <a:pt x="4866527" y="0"/>
                </a:lnTo>
                <a:lnTo>
                  <a:pt x="4866527" y="359773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240">
            <a:off x="12831775" y="9499273"/>
            <a:ext cx="5803823" cy="1066144"/>
          </a:xfrm>
          <a:custGeom>
            <a:avLst/>
            <a:gdLst/>
            <a:ahLst/>
            <a:cxnLst/>
            <a:rect r="r" b="b" t="t" l="l"/>
            <a:pathLst>
              <a:path h="1066144" w="5803823">
                <a:moveTo>
                  <a:pt x="0" y="0"/>
                </a:moveTo>
                <a:lnTo>
                  <a:pt x="5803823" y="0"/>
                </a:lnTo>
                <a:lnTo>
                  <a:pt x="5803823" y="1066145"/>
                </a:lnTo>
                <a:lnTo>
                  <a:pt x="0" y="10661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717105" y="-804466"/>
            <a:ext cx="4890433" cy="4114800"/>
          </a:xfrm>
          <a:custGeom>
            <a:avLst/>
            <a:gdLst/>
            <a:ahLst/>
            <a:cxnLst/>
            <a:rect r="r" b="b" t="t" l="l"/>
            <a:pathLst>
              <a:path h="4114800" w="4890433">
                <a:moveTo>
                  <a:pt x="4890433" y="4114800"/>
                </a:moveTo>
                <a:lnTo>
                  <a:pt x="0" y="4114800"/>
                </a:lnTo>
                <a:lnTo>
                  <a:pt x="0" y="0"/>
                </a:lnTo>
                <a:lnTo>
                  <a:pt x="4890433" y="0"/>
                </a:lnTo>
                <a:lnTo>
                  <a:pt x="4890433"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105240">
            <a:off x="-320633" y="-126018"/>
            <a:ext cx="5803823" cy="1066144"/>
          </a:xfrm>
          <a:custGeom>
            <a:avLst/>
            <a:gdLst/>
            <a:ahLst/>
            <a:cxnLst/>
            <a:rect r="r" b="b" t="t" l="l"/>
            <a:pathLst>
              <a:path h="1066144" w="5803823">
                <a:moveTo>
                  <a:pt x="5803823" y="1066145"/>
                </a:moveTo>
                <a:lnTo>
                  <a:pt x="0" y="1066145"/>
                </a:lnTo>
                <a:lnTo>
                  <a:pt x="0" y="0"/>
                </a:lnTo>
                <a:lnTo>
                  <a:pt x="5803823" y="0"/>
                </a:lnTo>
                <a:lnTo>
                  <a:pt x="5803823" y="106614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97855" y="8209009"/>
            <a:ext cx="3386880" cy="2759963"/>
          </a:xfrm>
          <a:custGeom>
            <a:avLst/>
            <a:gdLst/>
            <a:ahLst/>
            <a:cxnLst/>
            <a:rect r="r" b="b" t="t" l="l"/>
            <a:pathLst>
              <a:path h="2759963" w="3386880">
                <a:moveTo>
                  <a:pt x="0" y="0"/>
                </a:moveTo>
                <a:lnTo>
                  <a:pt x="3386880" y="0"/>
                </a:lnTo>
                <a:lnTo>
                  <a:pt x="3386880" y="2759963"/>
                </a:lnTo>
                <a:lnTo>
                  <a:pt x="0" y="27599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81286" y="-804466"/>
            <a:ext cx="3386880" cy="2759963"/>
          </a:xfrm>
          <a:custGeom>
            <a:avLst/>
            <a:gdLst/>
            <a:ahLst/>
            <a:cxnLst/>
            <a:rect r="r" b="b" t="t" l="l"/>
            <a:pathLst>
              <a:path h="2759963" w="3386880">
                <a:moveTo>
                  <a:pt x="3386880" y="2759964"/>
                </a:moveTo>
                <a:lnTo>
                  <a:pt x="0" y="2759964"/>
                </a:lnTo>
                <a:lnTo>
                  <a:pt x="0" y="0"/>
                </a:lnTo>
                <a:lnTo>
                  <a:pt x="3386880" y="0"/>
                </a:lnTo>
                <a:lnTo>
                  <a:pt x="3386880" y="27599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6241012" y="1098572"/>
            <a:ext cx="5805976" cy="1224533"/>
          </a:xfrm>
          <a:custGeom>
            <a:avLst/>
            <a:gdLst/>
            <a:ahLst/>
            <a:cxnLst/>
            <a:rect r="r" b="b" t="t" l="l"/>
            <a:pathLst>
              <a:path h="1224533" w="5805976">
                <a:moveTo>
                  <a:pt x="0" y="0"/>
                </a:moveTo>
                <a:lnTo>
                  <a:pt x="5805976" y="0"/>
                </a:lnTo>
                <a:lnTo>
                  <a:pt x="5805976" y="1224533"/>
                </a:lnTo>
                <a:lnTo>
                  <a:pt x="0" y="12245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6810826" y="1051419"/>
            <a:ext cx="4666348" cy="1185533"/>
          </a:xfrm>
          <a:prstGeom prst="rect">
            <a:avLst/>
          </a:prstGeom>
        </p:spPr>
        <p:txBody>
          <a:bodyPr anchor="t" rtlCol="false" tIns="0" lIns="0" bIns="0" rIns="0">
            <a:spAutoFit/>
          </a:bodyPr>
          <a:lstStyle/>
          <a:p>
            <a:pPr algn="ctr">
              <a:lnSpc>
                <a:spcPts val="9733"/>
              </a:lnSpc>
            </a:pPr>
            <a:r>
              <a:rPr lang="en-US" sz="6952">
                <a:solidFill>
                  <a:srgbClr val="20140D"/>
                </a:solidFill>
                <a:latin typeface="Contrail One"/>
                <a:ea typeface="Contrail One"/>
                <a:cs typeface="Contrail One"/>
                <a:sym typeface="Contrail One"/>
              </a:rPr>
              <a:t>TUJUAN</a:t>
            </a:r>
          </a:p>
        </p:txBody>
      </p:sp>
      <p:sp>
        <p:nvSpPr>
          <p:cNvPr name="TextBox 10" id="10"/>
          <p:cNvSpPr txBox="true"/>
          <p:nvPr/>
        </p:nvSpPr>
        <p:spPr>
          <a:xfrm rot="0">
            <a:off x="1533678" y="2313580"/>
            <a:ext cx="15220643" cy="7265670"/>
          </a:xfrm>
          <a:prstGeom prst="rect">
            <a:avLst/>
          </a:prstGeom>
        </p:spPr>
        <p:txBody>
          <a:bodyPr anchor="t" rtlCol="false" tIns="0" lIns="0" bIns="0" rIns="0">
            <a:spAutoFit/>
          </a:bodyPr>
          <a:lstStyle/>
          <a:p>
            <a:pPr algn="l" marL="712470" indent="-356235" lvl="1">
              <a:lnSpc>
                <a:spcPts val="5775"/>
              </a:lnSpc>
              <a:buFont typeface="Arial"/>
              <a:buChar char="•"/>
            </a:pPr>
            <a:r>
              <a:rPr lang="en-US" sz="3300">
                <a:solidFill>
                  <a:srgbClr val="20140D"/>
                </a:solidFill>
                <a:latin typeface="Contrail One"/>
                <a:ea typeface="Contrail One"/>
                <a:cs typeface="Contrail One"/>
                <a:sym typeface="Contrail One"/>
              </a:rPr>
              <a:t>Menganalisis hubungan antara spesifikasi teknis (baterai, kamera, 5G, merek) dan harga smartphone.</a:t>
            </a:r>
          </a:p>
          <a:p>
            <a:pPr algn="l" marL="712470" indent="-356235" lvl="1">
              <a:lnSpc>
                <a:spcPts val="5775"/>
              </a:lnSpc>
              <a:buFont typeface="Arial"/>
              <a:buChar char="•"/>
            </a:pPr>
            <a:r>
              <a:rPr lang="en-US" sz="3300">
                <a:solidFill>
                  <a:srgbClr val="20140D"/>
                </a:solidFill>
                <a:latin typeface="Contrail One"/>
                <a:ea typeface="Contrail One"/>
                <a:cs typeface="Contrail One"/>
                <a:sym typeface="Contrail One"/>
              </a:rPr>
              <a:t>Mengidentifikasi fitur yang memiliki korelasi paling kuat terhadap harga.</a:t>
            </a:r>
          </a:p>
          <a:p>
            <a:pPr algn="l" marL="712470" indent="-356235" lvl="1">
              <a:lnSpc>
                <a:spcPts val="5775"/>
              </a:lnSpc>
              <a:buFont typeface="Arial"/>
              <a:buChar char="•"/>
            </a:pPr>
            <a:r>
              <a:rPr lang="en-US" sz="3300">
                <a:solidFill>
                  <a:srgbClr val="20140D"/>
                </a:solidFill>
                <a:latin typeface="Contrail One"/>
                <a:ea typeface="Contrail One"/>
                <a:cs typeface="Contrail One"/>
                <a:sym typeface="Contrail One"/>
              </a:rPr>
              <a:t>Menilai pengaruh fitur utama terhadap penentuan nilai pasar.</a:t>
            </a:r>
          </a:p>
          <a:p>
            <a:pPr algn="l" marL="712470" indent="-356235" lvl="1">
              <a:lnSpc>
                <a:spcPts val="5775"/>
              </a:lnSpc>
              <a:buFont typeface="Arial"/>
              <a:buChar char="•"/>
            </a:pPr>
            <a:r>
              <a:rPr lang="en-US" sz="3300">
                <a:solidFill>
                  <a:srgbClr val="20140D"/>
                </a:solidFill>
                <a:latin typeface="Contrail One"/>
                <a:ea typeface="Contrail One"/>
                <a:cs typeface="Contrail One"/>
                <a:sym typeface="Contrail One"/>
              </a:rPr>
              <a:t>Memberikan insight bagi konsumen dan produsen dalam memahami strategi harga.</a:t>
            </a:r>
          </a:p>
          <a:p>
            <a:pPr algn="l" marL="712470" indent="-356235" lvl="1">
              <a:lnSpc>
                <a:spcPts val="5775"/>
              </a:lnSpc>
              <a:buFont typeface="Arial"/>
              <a:buChar char="•"/>
            </a:pPr>
            <a:r>
              <a:rPr lang="en-US" sz="3300">
                <a:solidFill>
                  <a:srgbClr val="20140D"/>
                </a:solidFill>
                <a:latin typeface="Contrail One"/>
                <a:ea typeface="Contrail One"/>
                <a:cs typeface="Contrail One"/>
                <a:sym typeface="Contrail One"/>
              </a:rPr>
              <a:t>Menjadi dasar pengambilan keputusan pembelian dan penetapan harga produk.</a:t>
            </a:r>
          </a:p>
          <a:p>
            <a:pPr algn="l" marL="712470" indent="-356235" lvl="1">
              <a:lnSpc>
                <a:spcPts val="5775"/>
              </a:lnSpc>
              <a:buFont typeface="Arial"/>
              <a:buChar char="•"/>
            </a:pPr>
            <a:r>
              <a:rPr lang="en-US" sz="3300">
                <a:solidFill>
                  <a:srgbClr val="20140D"/>
                </a:solidFill>
                <a:latin typeface="Contrail One"/>
                <a:ea typeface="Contrail One"/>
                <a:cs typeface="Contrail One"/>
                <a:sym typeface="Contrail One"/>
              </a:rPr>
              <a:t>Diasumsikan bahwa semakin tinggi spesifikasi teknis seperti kapasitas RAM, penyimpanan, dan jumlah inti prosesor, maka semakin tinggi pula harga smartphone, sedangkan faktor merek juga diduga memiliki pengaruh signifikan terhadap variasi harga di pasar.</a:t>
            </a:r>
          </a:p>
        </p:txBody>
      </p:sp>
      <p:sp>
        <p:nvSpPr>
          <p:cNvPr name="Freeform 11" id="11"/>
          <p:cNvSpPr/>
          <p:nvPr/>
        </p:nvSpPr>
        <p:spPr>
          <a:xfrm flipH="false" flipV="false" rot="0">
            <a:off x="3809599" y="694485"/>
            <a:ext cx="724035" cy="929325"/>
          </a:xfrm>
          <a:custGeom>
            <a:avLst/>
            <a:gdLst/>
            <a:ahLst/>
            <a:cxnLst/>
            <a:rect r="r" b="b" t="t" l="l"/>
            <a:pathLst>
              <a:path h="929325" w="724035">
                <a:moveTo>
                  <a:pt x="0" y="0"/>
                </a:moveTo>
                <a:lnTo>
                  <a:pt x="724035" y="0"/>
                </a:lnTo>
                <a:lnTo>
                  <a:pt x="724035" y="929325"/>
                </a:lnTo>
                <a:lnTo>
                  <a:pt x="0" y="9293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3037005" y="694485"/>
            <a:ext cx="1400705" cy="690166"/>
          </a:xfrm>
          <a:custGeom>
            <a:avLst/>
            <a:gdLst/>
            <a:ahLst/>
            <a:cxnLst/>
            <a:rect r="r" b="b" t="t" l="l"/>
            <a:pathLst>
              <a:path h="690166" w="1400705">
                <a:moveTo>
                  <a:pt x="0" y="0"/>
                </a:moveTo>
                <a:lnTo>
                  <a:pt x="1400705" y="0"/>
                </a:lnTo>
                <a:lnTo>
                  <a:pt x="1400705" y="690166"/>
                </a:lnTo>
                <a:lnTo>
                  <a:pt x="0" y="69016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470975" y="7181798"/>
            <a:ext cx="4866527" cy="3597734"/>
          </a:xfrm>
          <a:custGeom>
            <a:avLst/>
            <a:gdLst/>
            <a:ahLst/>
            <a:cxnLst/>
            <a:rect r="r" b="b" t="t" l="l"/>
            <a:pathLst>
              <a:path h="3597734" w="4866527">
                <a:moveTo>
                  <a:pt x="4866527" y="3597734"/>
                </a:moveTo>
                <a:lnTo>
                  <a:pt x="0" y="3597734"/>
                </a:lnTo>
                <a:lnTo>
                  <a:pt x="0" y="0"/>
                </a:lnTo>
                <a:lnTo>
                  <a:pt x="4866527" y="0"/>
                </a:lnTo>
                <a:lnTo>
                  <a:pt x="4866527" y="359773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240">
            <a:off x="12831775" y="9499273"/>
            <a:ext cx="5803823" cy="1066144"/>
          </a:xfrm>
          <a:custGeom>
            <a:avLst/>
            <a:gdLst/>
            <a:ahLst/>
            <a:cxnLst/>
            <a:rect r="r" b="b" t="t" l="l"/>
            <a:pathLst>
              <a:path h="1066144" w="5803823">
                <a:moveTo>
                  <a:pt x="0" y="0"/>
                </a:moveTo>
                <a:lnTo>
                  <a:pt x="5803823" y="0"/>
                </a:lnTo>
                <a:lnTo>
                  <a:pt x="5803823" y="1066145"/>
                </a:lnTo>
                <a:lnTo>
                  <a:pt x="0" y="10661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717105" y="-804466"/>
            <a:ext cx="4890433" cy="4114800"/>
          </a:xfrm>
          <a:custGeom>
            <a:avLst/>
            <a:gdLst/>
            <a:ahLst/>
            <a:cxnLst/>
            <a:rect r="r" b="b" t="t" l="l"/>
            <a:pathLst>
              <a:path h="4114800" w="4890433">
                <a:moveTo>
                  <a:pt x="4890433" y="4114800"/>
                </a:moveTo>
                <a:lnTo>
                  <a:pt x="0" y="4114800"/>
                </a:lnTo>
                <a:lnTo>
                  <a:pt x="0" y="0"/>
                </a:lnTo>
                <a:lnTo>
                  <a:pt x="4890433" y="0"/>
                </a:lnTo>
                <a:lnTo>
                  <a:pt x="4890433"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105240">
            <a:off x="-320633" y="-126018"/>
            <a:ext cx="5803823" cy="1066144"/>
          </a:xfrm>
          <a:custGeom>
            <a:avLst/>
            <a:gdLst/>
            <a:ahLst/>
            <a:cxnLst/>
            <a:rect r="r" b="b" t="t" l="l"/>
            <a:pathLst>
              <a:path h="1066144" w="5803823">
                <a:moveTo>
                  <a:pt x="5803823" y="1066145"/>
                </a:moveTo>
                <a:lnTo>
                  <a:pt x="0" y="1066145"/>
                </a:lnTo>
                <a:lnTo>
                  <a:pt x="0" y="0"/>
                </a:lnTo>
                <a:lnTo>
                  <a:pt x="5803823" y="0"/>
                </a:lnTo>
                <a:lnTo>
                  <a:pt x="5803823" y="106614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97855" y="8209009"/>
            <a:ext cx="3386880" cy="2759963"/>
          </a:xfrm>
          <a:custGeom>
            <a:avLst/>
            <a:gdLst/>
            <a:ahLst/>
            <a:cxnLst/>
            <a:rect r="r" b="b" t="t" l="l"/>
            <a:pathLst>
              <a:path h="2759963" w="3386880">
                <a:moveTo>
                  <a:pt x="0" y="0"/>
                </a:moveTo>
                <a:lnTo>
                  <a:pt x="3386880" y="0"/>
                </a:lnTo>
                <a:lnTo>
                  <a:pt x="3386880" y="2759963"/>
                </a:lnTo>
                <a:lnTo>
                  <a:pt x="0" y="27599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81286" y="-804466"/>
            <a:ext cx="3386880" cy="2759963"/>
          </a:xfrm>
          <a:custGeom>
            <a:avLst/>
            <a:gdLst/>
            <a:ahLst/>
            <a:cxnLst/>
            <a:rect r="r" b="b" t="t" l="l"/>
            <a:pathLst>
              <a:path h="2759963" w="3386880">
                <a:moveTo>
                  <a:pt x="3386880" y="2759964"/>
                </a:moveTo>
                <a:lnTo>
                  <a:pt x="0" y="2759964"/>
                </a:lnTo>
                <a:lnTo>
                  <a:pt x="0" y="0"/>
                </a:lnTo>
                <a:lnTo>
                  <a:pt x="3386880" y="0"/>
                </a:lnTo>
                <a:lnTo>
                  <a:pt x="3386880" y="27599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1227440" y="2586084"/>
            <a:ext cx="16561529" cy="6665595"/>
          </a:xfrm>
          <a:prstGeom prst="rect">
            <a:avLst/>
          </a:prstGeom>
        </p:spPr>
        <p:txBody>
          <a:bodyPr anchor="t" rtlCol="false" tIns="0" lIns="0" bIns="0" rIns="0">
            <a:spAutoFit/>
          </a:bodyPr>
          <a:lstStyle/>
          <a:p>
            <a:pPr algn="l" marL="906780" indent="-453390" lvl="1">
              <a:lnSpc>
                <a:spcPts val="5880"/>
              </a:lnSpc>
              <a:buFont typeface="Arial"/>
              <a:buChar char="•"/>
            </a:pPr>
            <a:r>
              <a:rPr lang="en-US" sz="4200">
                <a:solidFill>
                  <a:srgbClr val="20140D"/>
                </a:solidFill>
                <a:latin typeface="Contrail One"/>
                <a:ea typeface="Contrail One"/>
                <a:cs typeface="Contrail One"/>
                <a:sym typeface="Contrail One"/>
              </a:rPr>
              <a:t>Data diambil dari Kaggle (Smartphone Specifications and Prices Dataset).</a:t>
            </a:r>
          </a:p>
          <a:p>
            <a:pPr algn="l" marL="906780" indent="-453390" lvl="1">
              <a:lnSpc>
                <a:spcPts val="5880"/>
              </a:lnSpc>
              <a:buFont typeface="Arial"/>
              <a:buChar char="•"/>
            </a:pPr>
            <a:r>
              <a:rPr lang="en-US" sz="4200">
                <a:solidFill>
                  <a:srgbClr val="20140D"/>
                </a:solidFill>
                <a:latin typeface="Contrail One"/>
                <a:ea typeface="Contrail One"/>
                <a:cs typeface="Contrail One"/>
                <a:sym typeface="Contrail One"/>
              </a:rPr>
              <a:t>Berisi 3.260 data dan 20 fitur spesifikasi smartphone.</a:t>
            </a:r>
          </a:p>
          <a:p>
            <a:pPr algn="l" marL="906780" indent="-453390" lvl="1">
              <a:lnSpc>
                <a:spcPts val="5880"/>
              </a:lnSpc>
              <a:buFont typeface="Arial"/>
              <a:buChar char="•"/>
            </a:pPr>
            <a:r>
              <a:rPr lang="en-US" sz="4200">
                <a:solidFill>
                  <a:srgbClr val="20140D"/>
                </a:solidFill>
                <a:latin typeface="Contrail One"/>
                <a:ea typeface="Contrail One"/>
                <a:cs typeface="Contrail One"/>
                <a:sym typeface="Contrail One"/>
              </a:rPr>
              <a:t>Mencakup merek Apple, Samsung, Vivo, Oppo, dan lainnya.</a:t>
            </a:r>
          </a:p>
          <a:p>
            <a:pPr algn="l" marL="906780" indent="-453390" lvl="1">
              <a:lnSpc>
                <a:spcPts val="5880"/>
              </a:lnSpc>
              <a:buFont typeface="Arial"/>
              <a:buChar char="•"/>
            </a:pPr>
            <a:r>
              <a:rPr lang="en-US" sz="4200">
                <a:solidFill>
                  <a:srgbClr val="20140D"/>
                </a:solidFill>
                <a:latin typeface="Contrail One"/>
                <a:ea typeface="Contrail One"/>
                <a:cs typeface="Contrail One"/>
                <a:sym typeface="Contrail One"/>
              </a:rPr>
              <a:t>Fitur utama: RAM, penyimpanan, layar, baterai, prosesor, 5G, harga (Rupiah).</a:t>
            </a:r>
          </a:p>
          <a:p>
            <a:pPr algn="l" marL="906780" indent="-453390" lvl="1">
              <a:lnSpc>
                <a:spcPts val="5880"/>
              </a:lnSpc>
              <a:buFont typeface="Arial"/>
              <a:buChar char="•"/>
            </a:pPr>
            <a:r>
              <a:rPr lang="en-US" sz="4200">
                <a:solidFill>
                  <a:srgbClr val="20140D"/>
                </a:solidFill>
                <a:latin typeface="Contrail One"/>
                <a:ea typeface="Contrail One"/>
                <a:cs typeface="Contrail One"/>
                <a:sym typeface="Contrail One"/>
              </a:rPr>
              <a:t>Data terverifikasi dan konsisten untuk analisis hubungan spesifikasi–harga di pasar Indonesia.</a:t>
            </a:r>
          </a:p>
          <a:p>
            <a:pPr algn="l">
              <a:lnSpc>
                <a:spcPts val="5880"/>
              </a:lnSpc>
            </a:pPr>
          </a:p>
        </p:txBody>
      </p:sp>
      <p:sp>
        <p:nvSpPr>
          <p:cNvPr name="TextBox 9" id="9"/>
          <p:cNvSpPr txBox="true"/>
          <p:nvPr/>
        </p:nvSpPr>
        <p:spPr>
          <a:xfrm rot="0">
            <a:off x="5294829" y="767915"/>
            <a:ext cx="7698341" cy="1187583"/>
          </a:xfrm>
          <a:prstGeom prst="rect">
            <a:avLst/>
          </a:prstGeom>
        </p:spPr>
        <p:txBody>
          <a:bodyPr anchor="t" rtlCol="false" tIns="0" lIns="0" bIns="0" rIns="0">
            <a:spAutoFit/>
          </a:bodyPr>
          <a:lstStyle/>
          <a:p>
            <a:pPr algn="ctr">
              <a:lnSpc>
                <a:spcPts val="9733"/>
              </a:lnSpc>
            </a:pPr>
            <a:r>
              <a:rPr lang="en-US" sz="6952">
                <a:solidFill>
                  <a:srgbClr val="20140D"/>
                </a:solidFill>
                <a:latin typeface="Contrail One"/>
                <a:ea typeface="Contrail One"/>
                <a:cs typeface="Contrail One"/>
                <a:sym typeface="Contrail One"/>
              </a:rPr>
              <a:t>DATA COLLECTION</a:t>
            </a:r>
          </a:p>
        </p:txBody>
      </p:sp>
      <p:sp>
        <p:nvSpPr>
          <p:cNvPr name="Freeform 10" id="10"/>
          <p:cNvSpPr/>
          <p:nvPr/>
        </p:nvSpPr>
        <p:spPr>
          <a:xfrm flipH="false" flipV="false" rot="0">
            <a:off x="2891514" y="1070925"/>
            <a:ext cx="724035" cy="929325"/>
          </a:xfrm>
          <a:custGeom>
            <a:avLst/>
            <a:gdLst/>
            <a:ahLst/>
            <a:cxnLst/>
            <a:rect r="r" b="b" t="t" l="l"/>
            <a:pathLst>
              <a:path h="929325" w="724035">
                <a:moveTo>
                  <a:pt x="0" y="0"/>
                </a:moveTo>
                <a:lnTo>
                  <a:pt x="724035" y="0"/>
                </a:lnTo>
                <a:lnTo>
                  <a:pt x="724035" y="929325"/>
                </a:lnTo>
                <a:lnTo>
                  <a:pt x="0" y="9293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3658639" y="683617"/>
            <a:ext cx="1400705" cy="690166"/>
          </a:xfrm>
          <a:custGeom>
            <a:avLst/>
            <a:gdLst/>
            <a:ahLst/>
            <a:cxnLst/>
            <a:rect r="r" b="b" t="t" l="l"/>
            <a:pathLst>
              <a:path h="690166" w="1400705">
                <a:moveTo>
                  <a:pt x="0" y="0"/>
                </a:moveTo>
                <a:lnTo>
                  <a:pt x="1400705" y="0"/>
                </a:lnTo>
                <a:lnTo>
                  <a:pt x="1400705" y="690166"/>
                </a:lnTo>
                <a:lnTo>
                  <a:pt x="0" y="69016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726769" y="4534312"/>
            <a:ext cx="1001343" cy="1177552"/>
          </a:xfrm>
          <a:custGeom>
            <a:avLst/>
            <a:gdLst/>
            <a:ahLst/>
            <a:cxnLst/>
            <a:rect r="r" b="b" t="t" l="l"/>
            <a:pathLst>
              <a:path h="1177552" w="1001343">
                <a:moveTo>
                  <a:pt x="0" y="0"/>
                </a:moveTo>
                <a:lnTo>
                  <a:pt x="1001343" y="0"/>
                </a:lnTo>
                <a:lnTo>
                  <a:pt x="1001343" y="1177552"/>
                </a:lnTo>
                <a:lnTo>
                  <a:pt x="0" y="11775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470975" y="7181798"/>
            <a:ext cx="4866527" cy="3597734"/>
          </a:xfrm>
          <a:custGeom>
            <a:avLst/>
            <a:gdLst/>
            <a:ahLst/>
            <a:cxnLst/>
            <a:rect r="r" b="b" t="t" l="l"/>
            <a:pathLst>
              <a:path h="3597734" w="4866527">
                <a:moveTo>
                  <a:pt x="4866527" y="3597734"/>
                </a:moveTo>
                <a:lnTo>
                  <a:pt x="0" y="3597734"/>
                </a:lnTo>
                <a:lnTo>
                  <a:pt x="0" y="0"/>
                </a:lnTo>
                <a:lnTo>
                  <a:pt x="4866527" y="0"/>
                </a:lnTo>
                <a:lnTo>
                  <a:pt x="4866527" y="359773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240">
            <a:off x="12831775" y="9499273"/>
            <a:ext cx="5803823" cy="1066144"/>
          </a:xfrm>
          <a:custGeom>
            <a:avLst/>
            <a:gdLst/>
            <a:ahLst/>
            <a:cxnLst/>
            <a:rect r="r" b="b" t="t" l="l"/>
            <a:pathLst>
              <a:path h="1066144" w="5803823">
                <a:moveTo>
                  <a:pt x="0" y="0"/>
                </a:moveTo>
                <a:lnTo>
                  <a:pt x="5803823" y="0"/>
                </a:lnTo>
                <a:lnTo>
                  <a:pt x="5803823" y="1066145"/>
                </a:lnTo>
                <a:lnTo>
                  <a:pt x="0" y="10661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717105" y="-804466"/>
            <a:ext cx="4890433" cy="4114800"/>
          </a:xfrm>
          <a:custGeom>
            <a:avLst/>
            <a:gdLst/>
            <a:ahLst/>
            <a:cxnLst/>
            <a:rect r="r" b="b" t="t" l="l"/>
            <a:pathLst>
              <a:path h="4114800" w="4890433">
                <a:moveTo>
                  <a:pt x="4890433" y="4114800"/>
                </a:moveTo>
                <a:lnTo>
                  <a:pt x="0" y="4114800"/>
                </a:lnTo>
                <a:lnTo>
                  <a:pt x="0" y="0"/>
                </a:lnTo>
                <a:lnTo>
                  <a:pt x="4890433" y="0"/>
                </a:lnTo>
                <a:lnTo>
                  <a:pt x="4890433"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105240">
            <a:off x="-320633" y="-126018"/>
            <a:ext cx="5803823" cy="1066144"/>
          </a:xfrm>
          <a:custGeom>
            <a:avLst/>
            <a:gdLst/>
            <a:ahLst/>
            <a:cxnLst/>
            <a:rect r="r" b="b" t="t" l="l"/>
            <a:pathLst>
              <a:path h="1066144" w="5803823">
                <a:moveTo>
                  <a:pt x="5803823" y="1066145"/>
                </a:moveTo>
                <a:lnTo>
                  <a:pt x="0" y="1066145"/>
                </a:lnTo>
                <a:lnTo>
                  <a:pt x="0" y="0"/>
                </a:lnTo>
                <a:lnTo>
                  <a:pt x="5803823" y="0"/>
                </a:lnTo>
                <a:lnTo>
                  <a:pt x="5803823" y="106614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97855" y="8209009"/>
            <a:ext cx="3386880" cy="2759963"/>
          </a:xfrm>
          <a:custGeom>
            <a:avLst/>
            <a:gdLst/>
            <a:ahLst/>
            <a:cxnLst/>
            <a:rect r="r" b="b" t="t" l="l"/>
            <a:pathLst>
              <a:path h="2759963" w="3386880">
                <a:moveTo>
                  <a:pt x="0" y="0"/>
                </a:moveTo>
                <a:lnTo>
                  <a:pt x="3386880" y="0"/>
                </a:lnTo>
                <a:lnTo>
                  <a:pt x="3386880" y="2759963"/>
                </a:lnTo>
                <a:lnTo>
                  <a:pt x="0" y="27599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81286" y="-804466"/>
            <a:ext cx="3386880" cy="2759963"/>
          </a:xfrm>
          <a:custGeom>
            <a:avLst/>
            <a:gdLst/>
            <a:ahLst/>
            <a:cxnLst/>
            <a:rect r="r" b="b" t="t" l="l"/>
            <a:pathLst>
              <a:path h="2759963" w="3386880">
                <a:moveTo>
                  <a:pt x="3386880" y="2759964"/>
                </a:moveTo>
                <a:lnTo>
                  <a:pt x="0" y="2759964"/>
                </a:lnTo>
                <a:lnTo>
                  <a:pt x="0" y="0"/>
                </a:lnTo>
                <a:lnTo>
                  <a:pt x="3386880" y="0"/>
                </a:lnTo>
                <a:lnTo>
                  <a:pt x="3386880" y="27599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3809599" y="8858582"/>
            <a:ext cx="1400705" cy="690166"/>
          </a:xfrm>
          <a:custGeom>
            <a:avLst/>
            <a:gdLst/>
            <a:ahLst/>
            <a:cxnLst/>
            <a:rect r="r" b="b" t="t" l="l"/>
            <a:pathLst>
              <a:path h="690166" w="1400705">
                <a:moveTo>
                  <a:pt x="0" y="0"/>
                </a:moveTo>
                <a:lnTo>
                  <a:pt x="1400705" y="0"/>
                </a:lnTo>
                <a:lnTo>
                  <a:pt x="1400705" y="690166"/>
                </a:lnTo>
                <a:lnTo>
                  <a:pt x="0" y="690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2191435" y="8661005"/>
            <a:ext cx="845570" cy="1085320"/>
          </a:xfrm>
          <a:custGeom>
            <a:avLst/>
            <a:gdLst/>
            <a:ahLst/>
            <a:cxnLst/>
            <a:rect r="r" b="b" t="t" l="l"/>
            <a:pathLst>
              <a:path h="1085320" w="845570">
                <a:moveTo>
                  <a:pt x="0" y="0"/>
                </a:moveTo>
                <a:lnTo>
                  <a:pt x="845570" y="0"/>
                </a:lnTo>
                <a:lnTo>
                  <a:pt x="845570" y="1085320"/>
                </a:lnTo>
                <a:lnTo>
                  <a:pt x="0" y="1085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2336652" y="478433"/>
            <a:ext cx="1400705" cy="690166"/>
          </a:xfrm>
          <a:custGeom>
            <a:avLst/>
            <a:gdLst/>
            <a:ahLst/>
            <a:cxnLst/>
            <a:rect r="r" b="b" t="t" l="l"/>
            <a:pathLst>
              <a:path h="690166" w="1400705">
                <a:moveTo>
                  <a:pt x="0" y="0"/>
                </a:moveTo>
                <a:lnTo>
                  <a:pt x="1400705" y="0"/>
                </a:lnTo>
                <a:lnTo>
                  <a:pt x="1400705" y="690166"/>
                </a:lnTo>
                <a:lnTo>
                  <a:pt x="0" y="690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726769" y="4534312"/>
            <a:ext cx="1001343" cy="1177552"/>
          </a:xfrm>
          <a:custGeom>
            <a:avLst/>
            <a:gdLst/>
            <a:ahLst/>
            <a:cxnLst/>
            <a:rect r="r" b="b" t="t" l="l"/>
            <a:pathLst>
              <a:path h="1177552" w="1001343">
                <a:moveTo>
                  <a:pt x="0" y="0"/>
                </a:moveTo>
                <a:lnTo>
                  <a:pt x="1001343" y="0"/>
                </a:lnTo>
                <a:lnTo>
                  <a:pt x="1001343" y="1177552"/>
                </a:lnTo>
                <a:lnTo>
                  <a:pt x="0" y="11775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1758815" y="4534312"/>
            <a:ext cx="6902978" cy="2614479"/>
          </a:xfrm>
          <a:custGeom>
            <a:avLst/>
            <a:gdLst/>
            <a:ahLst/>
            <a:cxnLst/>
            <a:rect r="r" b="b" t="t" l="l"/>
            <a:pathLst>
              <a:path h="2614479" w="6902978">
                <a:moveTo>
                  <a:pt x="0" y="0"/>
                </a:moveTo>
                <a:lnTo>
                  <a:pt x="6902978" y="0"/>
                </a:lnTo>
                <a:lnTo>
                  <a:pt x="6902978" y="2614479"/>
                </a:lnTo>
                <a:lnTo>
                  <a:pt x="0" y="2614479"/>
                </a:lnTo>
                <a:lnTo>
                  <a:pt x="0" y="0"/>
                </a:lnTo>
                <a:close/>
              </a:path>
            </a:pathLst>
          </a:custGeom>
          <a:blipFill>
            <a:blip r:embed="rId16"/>
            <a:stretch>
              <a:fillRect l="0" t="0" r="0" b="0"/>
            </a:stretch>
          </a:blipFill>
        </p:spPr>
      </p:sp>
      <p:sp>
        <p:nvSpPr>
          <p:cNvPr name="Freeform 13" id="13"/>
          <p:cNvSpPr/>
          <p:nvPr/>
        </p:nvSpPr>
        <p:spPr>
          <a:xfrm flipH="false" flipV="false" rot="0">
            <a:off x="10178712" y="4534312"/>
            <a:ext cx="6765573" cy="2729711"/>
          </a:xfrm>
          <a:custGeom>
            <a:avLst/>
            <a:gdLst/>
            <a:ahLst/>
            <a:cxnLst/>
            <a:rect r="r" b="b" t="t" l="l"/>
            <a:pathLst>
              <a:path h="2729711" w="6765573">
                <a:moveTo>
                  <a:pt x="0" y="0"/>
                </a:moveTo>
                <a:lnTo>
                  <a:pt x="6765574" y="0"/>
                </a:lnTo>
                <a:lnTo>
                  <a:pt x="6765574" y="2729711"/>
                </a:lnTo>
                <a:lnTo>
                  <a:pt x="0" y="2729711"/>
                </a:lnTo>
                <a:lnTo>
                  <a:pt x="0" y="0"/>
                </a:lnTo>
                <a:close/>
              </a:path>
            </a:pathLst>
          </a:custGeom>
          <a:blipFill>
            <a:blip r:embed="rId17"/>
            <a:stretch>
              <a:fillRect l="0" t="0" r="0" b="0"/>
            </a:stretch>
          </a:blipFill>
        </p:spPr>
      </p:sp>
      <p:sp>
        <p:nvSpPr>
          <p:cNvPr name="TextBox 14" id="14"/>
          <p:cNvSpPr txBox="true"/>
          <p:nvPr/>
        </p:nvSpPr>
        <p:spPr>
          <a:xfrm rot="0">
            <a:off x="1028700" y="3534973"/>
            <a:ext cx="7461740" cy="688975"/>
          </a:xfrm>
          <a:prstGeom prst="rect">
            <a:avLst/>
          </a:prstGeom>
        </p:spPr>
        <p:txBody>
          <a:bodyPr anchor="t" rtlCol="false" tIns="0" lIns="0" bIns="0" rIns="0">
            <a:spAutoFit/>
          </a:bodyPr>
          <a:lstStyle/>
          <a:p>
            <a:pPr algn="ctr">
              <a:lnSpc>
                <a:spcPts val="5600"/>
              </a:lnSpc>
            </a:pPr>
            <a:r>
              <a:rPr lang="en-US" sz="4000">
                <a:solidFill>
                  <a:srgbClr val="20140D"/>
                </a:solidFill>
                <a:latin typeface="Contrail One"/>
                <a:ea typeface="Contrail One"/>
                <a:cs typeface="Contrail One"/>
                <a:sym typeface="Contrail One"/>
              </a:rPr>
              <a:t>Handling Missing Values</a:t>
            </a:r>
          </a:p>
        </p:txBody>
      </p:sp>
      <p:sp>
        <p:nvSpPr>
          <p:cNvPr name="TextBox 15" id="15"/>
          <p:cNvSpPr txBox="true"/>
          <p:nvPr/>
        </p:nvSpPr>
        <p:spPr>
          <a:xfrm rot="0">
            <a:off x="5422655" y="2025849"/>
            <a:ext cx="7442689" cy="1187583"/>
          </a:xfrm>
          <a:prstGeom prst="rect">
            <a:avLst/>
          </a:prstGeom>
        </p:spPr>
        <p:txBody>
          <a:bodyPr anchor="t" rtlCol="false" tIns="0" lIns="0" bIns="0" rIns="0">
            <a:spAutoFit/>
          </a:bodyPr>
          <a:lstStyle/>
          <a:p>
            <a:pPr algn="ctr">
              <a:lnSpc>
                <a:spcPts val="9733"/>
              </a:lnSpc>
            </a:pPr>
            <a:r>
              <a:rPr lang="en-US" sz="6952">
                <a:solidFill>
                  <a:srgbClr val="20140D"/>
                </a:solidFill>
                <a:latin typeface="Contrail One"/>
                <a:ea typeface="Contrail One"/>
                <a:cs typeface="Contrail One"/>
                <a:sym typeface="Contrail One"/>
              </a:rPr>
              <a:t>DATA PROCESSING</a:t>
            </a:r>
          </a:p>
        </p:txBody>
      </p:sp>
      <p:sp>
        <p:nvSpPr>
          <p:cNvPr name="TextBox 16" id="16"/>
          <p:cNvSpPr txBox="true"/>
          <p:nvPr/>
        </p:nvSpPr>
        <p:spPr>
          <a:xfrm rot="0">
            <a:off x="9482545" y="3534973"/>
            <a:ext cx="7461740" cy="688975"/>
          </a:xfrm>
          <a:prstGeom prst="rect">
            <a:avLst/>
          </a:prstGeom>
        </p:spPr>
        <p:txBody>
          <a:bodyPr anchor="t" rtlCol="false" tIns="0" lIns="0" bIns="0" rIns="0">
            <a:spAutoFit/>
          </a:bodyPr>
          <a:lstStyle/>
          <a:p>
            <a:pPr algn="ctr">
              <a:lnSpc>
                <a:spcPts val="5600"/>
              </a:lnSpc>
            </a:pPr>
            <a:r>
              <a:rPr lang="en-US" sz="4000">
                <a:solidFill>
                  <a:srgbClr val="20140D"/>
                </a:solidFill>
                <a:latin typeface="Contrail One"/>
                <a:ea typeface="Contrail One"/>
                <a:cs typeface="Contrail One"/>
                <a:sym typeface="Contrail One"/>
              </a:rPr>
              <a:t>Handling Outliers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470975" y="7181798"/>
            <a:ext cx="4866527" cy="3597734"/>
          </a:xfrm>
          <a:custGeom>
            <a:avLst/>
            <a:gdLst/>
            <a:ahLst/>
            <a:cxnLst/>
            <a:rect r="r" b="b" t="t" l="l"/>
            <a:pathLst>
              <a:path h="3597734" w="4866527">
                <a:moveTo>
                  <a:pt x="4866527" y="3597734"/>
                </a:moveTo>
                <a:lnTo>
                  <a:pt x="0" y="3597734"/>
                </a:lnTo>
                <a:lnTo>
                  <a:pt x="0" y="0"/>
                </a:lnTo>
                <a:lnTo>
                  <a:pt x="4866527" y="0"/>
                </a:lnTo>
                <a:lnTo>
                  <a:pt x="4866527" y="359773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240">
            <a:off x="12831775" y="9499273"/>
            <a:ext cx="5803823" cy="1066144"/>
          </a:xfrm>
          <a:custGeom>
            <a:avLst/>
            <a:gdLst/>
            <a:ahLst/>
            <a:cxnLst/>
            <a:rect r="r" b="b" t="t" l="l"/>
            <a:pathLst>
              <a:path h="1066144" w="5803823">
                <a:moveTo>
                  <a:pt x="0" y="0"/>
                </a:moveTo>
                <a:lnTo>
                  <a:pt x="5803823" y="0"/>
                </a:lnTo>
                <a:lnTo>
                  <a:pt x="5803823" y="1066145"/>
                </a:lnTo>
                <a:lnTo>
                  <a:pt x="0" y="10661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717105" y="-804466"/>
            <a:ext cx="4890433" cy="4114800"/>
          </a:xfrm>
          <a:custGeom>
            <a:avLst/>
            <a:gdLst/>
            <a:ahLst/>
            <a:cxnLst/>
            <a:rect r="r" b="b" t="t" l="l"/>
            <a:pathLst>
              <a:path h="4114800" w="4890433">
                <a:moveTo>
                  <a:pt x="4890433" y="4114800"/>
                </a:moveTo>
                <a:lnTo>
                  <a:pt x="0" y="4114800"/>
                </a:lnTo>
                <a:lnTo>
                  <a:pt x="0" y="0"/>
                </a:lnTo>
                <a:lnTo>
                  <a:pt x="4890433" y="0"/>
                </a:lnTo>
                <a:lnTo>
                  <a:pt x="4890433"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105240">
            <a:off x="-320633" y="-126018"/>
            <a:ext cx="5803823" cy="1066144"/>
          </a:xfrm>
          <a:custGeom>
            <a:avLst/>
            <a:gdLst/>
            <a:ahLst/>
            <a:cxnLst/>
            <a:rect r="r" b="b" t="t" l="l"/>
            <a:pathLst>
              <a:path h="1066144" w="5803823">
                <a:moveTo>
                  <a:pt x="5803823" y="1066145"/>
                </a:moveTo>
                <a:lnTo>
                  <a:pt x="0" y="1066145"/>
                </a:lnTo>
                <a:lnTo>
                  <a:pt x="0" y="0"/>
                </a:lnTo>
                <a:lnTo>
                  <a:pt x="5803823" y="0"/>
                </a:lnTo>
                <a:lnTo>
                  <a:pt x="5803823" y="106614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97855" y="8209009"/>
            <a:ext cx="3386880" cy="2759963"/>
          </a:xfrm>
          <a:custGeom>
            <a:avLst/>
            <a:gdLst/>
            <a:ahLst/>
            <a:cxnLst/>
            <a:rect r="r" b="b" t="t" l="l"/>
            <a:pathLst>
              <a:path h="2759963" w="3386880">
                <a:moveTo>
                  <a:pt x="0" y="0"/>
                </a:moveTo>
                <a:lnTo>
                  <a:pt x="3386880" y="0"/>
                </a:lnTo>
                <a:lnTo>
                  <a:pt x="3386880" y="2759963"/>
                </a:lnTo>
                <a:lnTo>
                  <a:pt x="0" y="27599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81286" y="-804466"/>
            <a:ext cx="3386880" cy="2759963"/>
          </a:xfrm>
          <a:custGeom>
            <a:avLst/>
            <a:gdLst/>
            <a:ahLst/>
            <a:cxnLst/>
            <a:rect r="r" b="b" t="t" l="l"/>
            <a:pathLst>
              <a:path h="2759963" w="3386880">
                <a:moveTo>
                  <a:pt x="3386880" y="2759964"/>
                </a:moveTo>
                <a:lnTo>
                  <a:pt x="0" y="2759964"/>
                </a:lnTo>
                <a:lnTo>
                  <a:pt x="0" y="0"/>
                </a:lnTo>
                <a:lnTo>
                  <a:pt x="3386880" y="0"/>
                </a:lnTo>
                <a:lnTo>
                  <a:pt x="3386880" y="27599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2891514" y="1070925"/>
            <a:ext cx="724035" cy="929325"/>
          </a:xfrm>
          <a:custGeom>
            <a:avLst/>
            <a:gdLst/>
            <a:ahLst/>
            <a:cxnLst/>
            <a:rect r="r" b="b" t="t" l="l"/>
            <a:pathLst>
              <a:path h="929325" w="724035">
                <a:moveTo>
                  <a:pt x="0" y="0"/>
                </a:moveTo>
                <a:lnTo>
                  <a:pt x="724035" y="0"/>
                </a:lnTo>
                <a:lnTo>
                  <a:pt x="724035" y="929325"/>
                </a:lnTo>
                <a:lnTo>
                  <a:pt x="0" y="9293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3658639" y="683617"/>
            <a:ext cx="1400705" cy="690166"/>
          </a:xfrm>
          <a:custGeom>
            <a:avLst/>
            <a:gdLst/>
            <a:ahLst/>
            <a:cxnLst/>
            <a:rect r="r" b="b" t="t" l="l"/>
            <a:pathLst>
              <a:path h="690166" w="1400705">
                <a:moveTo>
                  <a:pt x="0" y="0"/>
                </a:moveTo>
                <a:lnTo>
                  <a:pt x="1400705" y="0"/>
                </a:lnTo>
                <a:lnTo>
                  <a:pt x="1400705" y="690166"/>
                </a:lnTo>
                <a:lnTo>
                  <a:pt x="0" y="69016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726769" y="4534312"/>
            <a:ext cx="1001343" cy="1177552"/>
          </a:xfrm>
          <a:custGeom>
            <a:avLst/>
            <a:gdLst/>
            <a:ahLst/>
            <a:cxnLst/>
            <a:rect r="r" b="b" t="t" l="l"/>
            <a:pathLst>
              <a:path h="1177552" w="1001343">
                <a:moveTo>
                  <a:pt x="0" y="0"/>
                </a:moveTo>
                <a:lnTo>
                  <a:pt x="1001343" y="0"/>
                </a:lnTo>
                <a:lnTo>
                  <a:pt x="1001343" y="1177552"/>
                </a:lnTo>
                <a:lnTo>
                  <a:pt x="0" y="11775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2581279" y="3489119"/>
            <a:ext cx="12169320" cy="6099872"/>
          </a:xfrm>
          <a:custGeom>
            <a:avLst/>
            <a:gdLst/>
            <a:ahLst/>
            <a:cxnLst/>
            <a:rect r="r" b="b" t="t" l="l"/>
            <a:pathLst>
              <a:path h="6099872" w="12169320">
                <a:moveTo>
                  <a:pt x="0" y="0"/>
                </a:moveTo>
                <a:lnTo>
                  <a:pt x="12169320" y="0"/>
                </a:lnTo>
                <a:lnTo>
                  <a:pt x="12169320" y="6099871"/>
                </a:lnTo>
                <a:lnTo>
                  <a:pt x="0" y="6099871"/>
                </a:lnTo>
                <a:lnTo>
                  <a:pt x="0" y="0"/>
                </a:lnTo>
                <a:close/>
              </a:path>
            </a:pathLst>
          </a:custGeom>
          <a:blipFill>
            <a:blip r:embed="rId16"/>
            <a:stretch>
              <a:fillRect l="0" t="0" r="0" b="0"/>
            </a:stretch>
          </a:blipFill>
        </p:spPr>
      </p:sp>
      <p:sp>
        <p:nvSpPr>
          <p:cNvPr name="TextBox 12" id="12"/>
          <p:cNvSpPr txBox="true"/>
          <p:nvPr/>
        </p:nvSpPr>
        <p:spPr>
          <a:xfrm rot="0">
            <a:off x="2089025" y="2618214"/>
            <a:ext cx="16031860" cy="692121"/>
          </a:xfrm>
          <a:prstGeom prst="rect">
            <a:avLst/>
          </a:prstGeom>
        </p:spPr>
        <p:txBody>
          <a:bodyPr anchor="t" rtlCol="false" tIns="0" lIns="0" bIns="0" rIns="0">
            <a:spAutoFit/>
          </a:bodyPr>
          <a:lstStyle/>
          <a:p>
            <a:pPr algn="l" marL="877779" indent="-438890" lvl="1">
              <a:lnSpc>
                <a:spcPts val="5691"/>
              </a:lnSpc>
              <a:buAutoNum type="arabicPeriod" startAt="1"/>
            </a:pPr>
            <a:r>
              <a:rPr lang="en-US" sz="4065">
                <a:solidFill>
                  <a:srgbClr val="20140D"/>
                </a:solidFill>
                <a:latin typeface="Contrail One"/>
                <a:ea typeface="Contrail One"/>
                <a:cs typeface="Contrail One"/>
                <a:sym typeface="Contrail One"/>
              </a:rPr>
              <a:t>Analisis Rata-rata Harga Smartphone Berdasarkan Merek </a:t>
            </a:r>
          </a:p>
        </p:txBody>
      </p:sp>
      <p:sp>
        <p:nvSpPr>
          <p:cNvPr name="TextBox 13" id="13"/>
          <p:cNvSpPr txBox="true"/>
          <p:nvPr/>
        </p:nvSpPr>
        <p:spPr>
          <a:xfrm rot="0">
            <a:off x="5294829" y="767915"/>
            <a:ext cx="7698341" cy="1187583"/>
          </a:xfrm>
          <a:prstGeom prst="rect">
            <a:avLst/>
          </a:prstGeom>
        </p:spPr>
        <p:txBody>
          <a:bodyPr anchor="t" rtlCol="false" tIns="0" lIns="0" bIns="0" rIns="0">
            <a:spAutoFit/>
          </a:bodyPr>
          <a:lstStyle/>
          <a:p>
            <a:pPr algn="ctr">
              <a:lnSpc>
                <a:spcPts val="9733"/>
              </a:lnSpc>
            </a:pPr>
            <a:r>
              <a:rPr lang="en-US" sz="6952">
                <a:solidFill>
                  <a:srgbClr val="20140D"/>
                </a:solidFill>
                <a:latin typeface="Contrail One"/>
                <a:ea typeface="Contrail One"/>
                <a:cs typeface="Contrail One"/>
                <a:sym typeface="Contrail One"/>
              </a:rPr>
              <a:t>DATA VISUALIZATION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470975" y="7181798"/>
            <a:ext cx="4866527" cy="3597734"/>
          </a:xfrm>
          <a:custGeom>
            <a:avLst/>
            <a:gdLst/>
            <a:ahLst/>
            <a:cxnLst/>
            <a:rect r="r" b="b" t="t" l="l"/>
            <a:pathLst>
              <a:path h="3597734" w="4866527">
                <a:moveTo>
                  <a:pt x="4866527" y="3597734"/>
                </a:moveTo>
                <a:lnTo>
                  <a:pt x="0" y="3597734"/>
                </a:lnTo>
                <a:lnTo>
                  <a:pt x="0" y="0"/>
                </a:lnTo>
                <a:lnTo>
                  <a:pt x="4866527" y="0"/>
                </a:lnTo>
                <a:lnTo>
                  <a:pt x="4866527" y="359773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240">
            <a:off x="12831775" y="9499273"/>
            <a:ext cx="5803823" cy="1066144"/>
          </a:xfrm>
          <a:custGeom>
            <a:avLst/>
            <a:gdLst/>
            <a:ahLst/>
            <a:cxnLst/>
            <a:rect r="r" b="b" t="t" l="l"/>
            <a:pathLst>
              <a:path h="1066144" w="5803823">
                <a:moveTo>
                  <a:pt x="0" y="0"/>
                </a:moveTo>
                <a:lnTo>
                  <a:pt x="5803823" y="0"/>
                </a:lnTo>
                <a:lnTo>
                  <a:pt x="5803823" y="1066145"/>
                </a:lnTo>
                <a:lnTo>
                  <a:pt x="0" y="10661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717105" y="-804466"/>
            <a:ext cx="4890433" cy="4114800"/>
          </a:xfrm>
          <a:custGeom>
            <a:avLst/>
            <a:gdLst/>
            <a:ahLst/>
            <a:cxnLst/>
            <a:rect r="r" b="b" t="t" l="l"/>
            <a:pathLst>
              <a:path h="4114800" w="4890433">
                <a:moveTo>
                  <a:pt x="4890433" y="4114800"/>
                </a:moveTo>
                <a:lnTo>
                  <a:pt x="0" y="4114800"/>
                </a:lnTo>
                <a:lnTo>
                  <a:pt x="0" y="0"/>
                </a:lnTo>
                <a:lnTo>
                  <a:pt x="4890433" y="0"/>
                </a:lnTo>
                <a:lnTo>
                  <a:pt x="4890433"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105240">
            <a:off x="-320633" y="-126018"/>
            <a:ext cx="5803823" cy="1066144"/>
          </a:xfrm>
          <a:custGeom>
            <a:avLst/>
            <a:gdLst/>
            <a:ahLst/>
            <a:cxnLst/>
            <a:rect r="r" b="b" t="t" l="l"/>
            <a:pathLst>
              <a:path h="1066144" w="5803823">
                <a:moveTo>
                  <a:pt x="5803823" y="1066145"/>
                </a:moveTo>
                <a:lnTo>
                  <a:pt x="0" y="1066145"/>
                </a:lnTo>
                <a:lnTo>
                  <a:pt x="0" y="0"/>
                </a:lnTo>
                <a:lnTo>
                  <a:pt x="5803823" y="0"/>
                </a:lnTo>
                <a:lnTo>
                  <a:pt x="5803823" y="106614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97855" y="8209009"/>
            <a:ext cx="3386880" cy="2759963"/>
          </a:xfrm>
          <a:custGeom>
            <a:avLst/>
            <a:gdLst/>
            <a:ahLst/>
            <a:cxnLst/>
            <a:rect r="r" b="b" t="t" l="l"/>
            <a:pathLst>
              <a:path h="2759963" w="3386880">
                <a:moveTo>
                  <a:pt x="0" y="0"/>
                </a:moveTo>
                <a:lnTo>
                  <a:pt x="3386880" y="0"/>
                </a:lnTo>
                <a:lnTo>
                  <a:pt x="3386880" y="2759963"/>
                </a:lnTo>
                <a:lnTo>
                  <a:pt x="0" y="27599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81286" y="-804466"/>
            <a:ext cx="3386880" cy="2759963"/>
          </a:xfrm>
          <a:custGeom>
            <a:avLst/>
            <a:gdLst/>
            <a:ahLst/>
            <a:cxnLst/>
            <a:rect r="r" b="b" t="t" l="l"/>
            <a:pathLst>
              <a:path h="2759963" w="3386880">
                <a:moveTo>
                  <a:pt x="3386880" y="2759964"/>
                </a:moveTo>
                <a:lnTo>
                  <a:pt x="0" y="2759964"/>
                </a:lnTo>
                <a:lnTo>
                  <a:pt x="0" y="0"/>
                </a:lnTo>
                <a:lnTo>
                  <a:pt x="3386880" y="0"/>
                </a:lnTo>
                <a:lnTo>
                  <a:pt x="3386880" y="27599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2891514" y="1070925"/>
            <a:ext cx="724035" cy="929325"/>
          </a:xfrm>
          <a:custGeom>
            <a:avLst/>
            <a:gdLst/>
            <a:ahLst/>
            <a:cxnLst/>
            <a:rect r="r" b="b" t="t" l="l"/>
            <a:pathLst>
              <a:path h="929325" w="724035">
                <a:moveTo>
                  <a:pt x="0" y="0"/>
                </a:moveTo>
                <a:lnTo>
                  <a:pt x="724035" y="0"/>
                </a:lnTo>
                <a:lnTo>
                  <a:pt x="724035" y="929325"/>
                </a:lnTo>
                <a:lnTo>
                  <a:pt x="0" y="9293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3658639" y="683617"/>
            <a:ext cx="1400705" cy="690166"/>
          </a:xfrm>
          <a:custGeom>
            <a:avLst/>
            <a:gdLst/>
            <a:ahLst/>
            <a:cxnLst/>
            <a:rect r="r" b="b" t="t" l="l"/>
            <a:pathLst>
              <a:path h="690166" w="1400705">
                <a:moveTo>
                  <a:pt x="0" y="0"/>
                </a:moveTo>
                <a:lnTo>
                  <a:pt x="1400705" y="0"/>
                </a:lnTo>
                <a:lnTo>
                  <a:pt x="1400705" y="690166"/>
                </a:lnTo>
                <a:lnTo>
                  <a:pt x="0" y="69016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726769" y="4534312"/>
            <a:ext cx="1001343" cy="1177552"/>
          </a:xfrm>
          <a:custGeom>
            <a:avLst/>
            <a:gdLst/>
            <a:ahLst/>
            <a:cxnLst/>
            <a:rect r="r" b="b" t="t" l="l"/>
            <a:pathLst>
              <a:path h="1177552" w="1001343">
                <a:moveTo>
                  <a:pt x="0" y="0"/>
                </a:moveTo>
                <a:lnTo>
                  <a:pt x="1001343" y="0"/>
                </a:lnTo>
                <a:lnTo>
                  <a:pt x="1001343" y="1177552"/>
                </a:lnTo>
                <a:lnTo>
                  <a:pt x="0" y="11775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3894343" y="3310334"/>
            <a:ext cx="12421224" cy="6476650"/>
          </a:xfrm>
          <a:custGeom>
            <a:avLst/>
            <a:gdLst/>
            <a:ahLst/>
            <a:cxnLst/>
            <a:rect r="r" b="b" t="t" l="l"/>
            <a:pathLst>
              <a:path h="6476650" w="12421224">
                <a:moveTo>
                  <a:pt x="0" y="0"/>
                </a:moveTo>
                <a:lnTo>
                  <a:pt x="12421224" y="0"/>
                </a:lnTo>
                <a:lnTo>
                  <a:pt x="12421224" y="6476650"/>
                </a:lnTo>
                <a:lnTo>
                  <a:pt x="0" y="6476650"/>
                </a:lnTo>
                <a:lnTo>
                  <a:pt x="0" y="0"/>
                </a:lnTo>
                <a:close/>
              </a:path>
            </a:pathLst>
          </a:custGeom>
          <a:blipFill>
            <a:blip r:embed="rId16"/>
            <a:stretch>
              <a:fillRect l="0" t="0" r="0" b="0"/>
            </a:stretch>
          </a:blipFill>
        </p:spPr>
      </p:sp>
      <p:sp>
        <p:nvSpPr>
          <p:cNvPr name="TextBox 12" id="12"/>
          <p:cNvSpPr txBox="true"/>
          <p:nvPr/>
        </p:nvSpPr>
        <p:spPr>
          <a:xfrm rot="0">
            <a:off x="2089025" y="2618214"/>
            <a:ext cx="16031860" cy="692121"/>
          </a:xfrm>
          <a:prstGeom prst="rect">
            <a:avLst/>
          </a:prstGeom>
        </p:spPr>
        <p:txBody>
          <a:bodyPr anchor="t" rtlCol="false" tIns="0" lIns="0" bIns="0" rIns="0">
            <a:spAutoFit/>
          </a:bodyPr>
          <a:lstStyle/>
          <a:p>
            <a:pPr algn="l">
              <a:lnSpc>
                <a:spcPts val="5691"/>
              </a:lnSpc>
            </a:pPr>
            <a:r>
              <a:rPr lang="en-US" sz="4065">
                <a:solidFill>
                  <a:srgbClr val="20140D"/>
                </a:solidFill>
                <a:latin typeface="Contrail One"/>
                <a:ea typeface="Contrail One"/>
                <a:cs typeface="Contrail One"/>
                <a:sym typeface="Contrail One"/>
              </a:rPr>
              <a:t>2. Analisis Hubungan RAM dan Harga Smartphone Berdasarkan Jenis Prosesor </a:t>
            </a:r>
          </a:p>
        </p:txBody>
      </p:sp>
      <p:sp>
        <p:nvSpPr>
          <p:cNvPr name="TextBox 13" id="13"/>
          <p:cNvSpPr txBox="true"/>
          <p:nvPr/>
        </p:nvSpPr>
        <p:spPr>
          <a:xfrm rot="0">
            <a:off x="5294829" y="767915"/>
            <a:ext cx="7698341" cy="1187583"/>
          </a:xfrm>
          <a:prstGeom prst="rect">
            <a:avLst/>
          </a:prstGeom>
        </p:spPr>
        <p:txBody>
          <a:bodyPr anchor="t" rtlCol="false" tIns="0" lIns="0" bIns="0" rIns="0">
            <a:spAutoFit/>
          </a:bodyPr>
          <a:lstStyle/>
          <a:p>
            <a:pPr algn="ctr">
              <a:lnSpc>
                <a:spcPts val="9733"/>
              </a:lnSpc>
            </a:pPr>
            <a:r>
              <a:rPr lang="en-US" sz="6952">
                <a:solidFill>
                  <a:srgbClr val="20140D"/>
                </a:solidFill>
                <a:latin typeface="Contrail One"/>
                <a:ea typeface="Contrail One"/>
                <a:cs typeface="Contrail One"/>
                <a:sym typeface="Contrail One"/>
              </a:rPr>
              <a:t>DATA VISUALIZATION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DAG1787ljnE</dc:identifier>
  <dcterms:modified xsi:type="dcterms:W3CDTF">2011-08-01T06:04:30Z</dcterms:modified>
  <cp:revision>1</cp:revision>
  <dc:title>Tugas</dc:title>
</cp:coreProperties>
</file>