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A4C39FD-3993-4227-AE42-79B3F0903C36}">
          <p14:sldIdLst>
            <p14:sldId id="256"/>
          </p14:sldIdLst>
        </p14:section>
        <p14:section name="Seção sem Título" id="{BE04EA76-4B8E-40DB-8676-4C2F0F8B7FA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29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3C01-4575-4987-8BC9-C4918B8B58D4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90513-1AB7-40C3-87A3-DC5D6A5D2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B9E-DDC4-48EE-8DF6-540EB661F6E5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7BC1-06FB-488B-A123-4E4E22795399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8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8DA5-F227-438C-83D5-819CFAB20F07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71D-CD90-42B3-B6A0-7CD43B2AA63D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0AB2-CBC7-4AED-8DA8-450F18E99245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3594-55AA-49C5-B9E9-5E867EB47F98}" type="datetime1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B88C-159F-4040-8A7A-017D0E461DFF}" type="datetime1">
              <a:rPr lang="pt-BR" smtClean="0"/>
              <a:t>07/06/2025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5E77-99A0-45CD-8C16-6ECA84DDD4DF}" type="datetime1">
              <a:rPr lang="pt-BR" smtClean="0"/>
              <a:t>07/06/2025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BBCF-94AF-4AB7-B727-A826ABDD3ADC}" type="datetime1">
              <a:rPr lang="pt-BR" smtClean="0"/>
              <a:t>07/06/2025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4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628C-DC3C-4D57-8BA1-1AD39A0B9451}" type="datetime1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6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7CD-C809-428B-B40E-C5C6D8458B0F}" type="datetime1">
              <a:rPr lang="pt-BR" smtClean="0"/>
              <a:t>07/06/2025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171-742B-4C63-A604-2B0FEA117568}" type="datetime1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FLASK - LUANA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B97C-2571-47BC-A464-CB27CC47A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E4451D0-8D8B-47B1-B28C-B9CE238CB8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6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96A4A-D4C4-4A88-B981-3F05202A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601200" cy="960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32933D-C61B-44AD-9DEB-7CD53DE7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688"/>
          <a:stretch/>
        </p:blipFill>
        <p:spPr>
          <a:xfrm>
            <a:off x="397379" y="766294"/>
            <a:ext cx="1999671" cy="18703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D61602-5084-4FE2-9476-F5FBDCEE77A6}"/>
              </a:ext>
            </a:extLst>
          </p:cNvPr>
          <p:cNvSpPr txBox="1"/>
          <p:nvPr/>
        </p:nvSpPr>
        <p:spPr>
          <a:xfrm>
            <a:off x="2397050" y="258344"/>
            <a:ext cx="72295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FLASK INFINETY CODE:</a:t>
            </a:r>
          </a:p>
          <a:p>
            <a:r>
              <a:rPr lang="en-US" sz="4400" dirty="0">
                <a:solidFill>
                  <a:schemeClr val="bg1"/>
                </a:solidFill>
                <a:latin typeface="Bahnschrift Light" panose="020B0502040204020203" pitchFamily="34" charset="0"/>
              </a:rPr>
              <a:t>programação sem limite</a:t>
            </a:r>
            <a:endParaRPr lang="pt-BR" sz="4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F38F165E-C831-4510-ADED-EFCEDD0A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645D-A45D-4EE6-9510-3ED305879264}" type="datetime1">
              <a:rPr lang="pt-BR" smtClean="0"/>
              <a:t>07/06/2025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0EB5881-DFC1-4448-B1A1-313AAAA4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</p:spTree>
    <p:extLst>
      <p:ext uri="{BB962C8B-B14F-4D97-AF65-F5344CB8AC3E}">
        <p14:creationId xmlns:p14="http://schemas.microsoft.com/office/powerpoint/2010/main" val="73193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1880684"/>
            <a:ext cx="8281035" cy="1032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	O </a:t>
            </a:r>
            <a:r>
              <a:rPr lang="pt-BR" sz="2200" dirty="0" err="1"/>
              <a:t>Flask</a:t>
            </a:r>
            <a:r>
              <a:rPr lang="pt-BR" sz="2200" dirty="0"/>
              <a:t> é extremamente popular no mundo da programação, especialmente porque:</a:t>
            </a:r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É simples de aprender – Perfeito para iniciantes e empresas que precisam desenvolver rápido.</a:t>
            </a:r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Tem grande suporte da comunidade – Milhares de desenvolvedores contribuem com extensões e melhorias.</a:t>
            </a:r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Possui integração fácil com outras tecnologias – Como bancos de dados, autenticação e serviços em nuvem.</a:t>
            </a:r>
          </a:p>
          <a:p>
            <a:pPr marL="0" indent="0">
              <a:buNone/>
            </a:pPr>
            <a:endParaRPr lang="pt-B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É usado em grandes empresas – Empresas como Netflix, Uber e </a:t>
            </a:r>
            <a:r>
              <a:rPr lang="pt-BR" sz="2200" dirty="0" err="1"/>
              <a:t>Reddit</a:t>
            </a:r>
            <a:r>
              <a:rPr lang="pt-BR" sz="2200" dirty="0"/>
              <a:t> utilizam </a:t>
            </a:r>
            <a:r>
              <a:rPr lang="pt-BR" sz="2200" dirty="0" err="1"/>
              <a:t>Flask</a:t>
            </a:r>
            <a:r>
              <a:rPr lang="pt-BR" sz="2200" dirty="0"/>
              <a:t> em suas aplicações.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Embora existam outros frameworks como Django, que oferece uma estrutura mais robusta, o </a:t>
            </a:r>
            <a:r>
              <a:rPr lang="pt-BR" sz="2200" dirty="0" err="1"/>
              <a:t>Flask</a:t>
            </a:r>
            <a:r>
              <a:rPr lang="pt-BR" sz="2200" dirty="0"/>
              <a:t> continua sendo uma escolha favorita devido à sua flexibilidade, leveza e velocidade no desenvolvimento.</a:t>
            </a:r>
          </a:p>
          <a:p>
            <a:pPr marL="0" indent="0">
              <a:buNone/>
            </a:pP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B2C05C-63AC-4E34-BBB1-E9E302A91054}"/>
              </a:ext>
            </a:extLst>
          </p:cNvPr>
          <p:cNvSpPr txBox="1"/>
          <p:nvPr/>
        </p:nvSpPr>
        <p:spPr>
          <a:xfrm>
            <a:off x="660083" y="810299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Popularidade do </a:t>
            </a:r>
            <a:r>
              <a:rPr lang="pt-B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7F5AF8-53A3-41F9-9842-ABF6DC6F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C6C7-329C-467D-BEC1-0304EF918CF3}" type="datetime1">
              <a:rPr lang="pt-BR" smtClean="0"/>
              <a:t>07/06/2025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1B7502-4744-40F2-95A7-36F4A73E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0192E-BADA-4EFF-9EE2-7767203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7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0" y="394402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3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CRIANDO UM SITE COM FLASK</a:t>
            </a:r>
            <a:endParaRPr lang="pt-BR" dirty="0">
              <a:latin typeface="Bodoni MT" panose="02070603080606020203" pitchFamily="18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F75602-EA2B-4E08-8A5C-B0E8D3E4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0" y="9546714"/>
            <a:ext cx="8281035" cy="2800349"/>
          </a:xfrm>
        </p:spPr>
        <p:txBody>
          <a:bodyPr>
            <a:normAutofit/>
          </a:bodyPr>
          <a:lstStyle/>
          <a:p>
            <a:pPr algn="ctr"/>
            <a:r>
              <a:rPr lang="pt-BR" sz="2400" i="1" dirty="0"/>
              <a:t> Instalação / inicialização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3230C8E-153B-469E-8A21-804347FF7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8" name="Picture 6" descr="Programmez des applications web Python avec Flask | Udemy">
            <a:extLst>
              <a:ext uri="{FF2B5EF4-FFF2-40B4-BE49-F238E27FC236}">
                <a16:creationId xmlns:a16="http://schemas.microsoft.com/office/drawing/2014/main" id="{3FE988C4-24E0-4C74-8D71-55F479CB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22696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DB818BEB-AFBE-4071-963F-AF110E6F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F0F4-A5D9-4EDD-9ACF-BFC57E1429FB}" type="datetime1">
              <a:rPr lang="pt-BR" smtClean="0"/>
              <a:t>07/06/2025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F936F21-EBCF-47D3-A577-1959366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DC25070-13AB-4D0D-A404-5A325246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0" y="900030"/>
            <a:ext cx="8281035" cy="1179887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Bodoni MT" panose="02070603080606020203" pitchFamily="18" charset="0"/>
              </a:rPr>
              <a:t>CRIANDO UM SITE COM FLASK</a:t>
            </a:r>
            <a:r>
              <a:rPr lang="en-US" sz="5400" dirty="0">
                <a:latin typeface="Bodoni MT" panose="02070603080606020203" pitchFamily="18" charset="0"/>
              </a:rPr>
              <a:t> 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0" y="2631953"/>
            <a:ext cx="189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Instalação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0" y="3338901"/>
            <a:ext cx="8281035" cy="129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Abra o terminal ou prompt de </a:t>
            </a:r>
            <a:r>
              <a:rPr lang="pt-BR" sz="2200" dirty="0" err="1"/>
              <a:t>commando</a:t>
            </a:r>
            <a:r>
              <a:rPr lang="en-US" sz="2400" dirty="0"/>
              <a:t> e </a:t>
            </a:r>
            <a:r>
              <a:rPr lang="en-US" sz="2400" dirty="0" err="1"/>
              <a:t>digite</a:t>
            </a:r>
            <a:r>
              <a:rPr lang="en-US" sz="2400" dirty="0"/>
              <a:t>:</a:t>
            </a:r>
            <a:endParaRPr lang="pt-BR" sz="2200" dirty="0"/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flask</a:t>
            </a:r>
            <a:endParaRPr lang="pt-BR" sz="2400" dirty="0">
              <a:solidFill>
                <a:schemeClr val="bg1"/>
              </a:solidFill>
              <a:highlight>
                <a:srgbClr val="060024"/>
              </a:highlight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2481944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7882D9-733A-48AA-B4DF-95F244F02765}"/>
              </a:ext>
            </a:extLst>
          </p:cNvPr>
          <p:cNvSpPr txBox="1"/>
          <p:nvPr/>
        </p:nvSpPr>
        <p:spPr>
          <a:xfrm>
            <a:off x="660080" y="4433247"/>
            <a:ext cx="2218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Inicialização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58389E7-7277-493E-8CB8-E2FB0A7C4890}"/>
              </a:ext>
            </a:extLst>
          </p:cNvPr>
          <p:cNvSpPr txBox="1">
            <a:spLocks/>
          </p:cNvSpPr>
          <p:nvPr/>
        </p:nvSpPr>
        <p:spPr>
          <a:xfrm>
            <a:off x="685840" y="5166504"/>
            <a:ext cx="8281035" cy="694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/>
              <a:t>Crie um arquivo app.py para começar seu projeto </a:t>
            </a:r>
            <a:r>
              <a:rPr lang="pt-BR" sz="2200" b="1" dirty="0" err="1"/>
              <a:t>Flask</a:t>
            </a:r>
            <a:r>
              <a:rPr lang="pt-BR" sz="2200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Configurando a aplicação inicial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No arquivo app.py, escreva o seguinte código: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app =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Flask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(__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name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__)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@app.route('/')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def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home():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  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return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"Bem-vindo ao meu site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Flask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if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__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name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__ == '__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main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__':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  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app.run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(debug=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True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Este código inicializa o </a:t>
            </a:r>
            <a:r>
              <a:rPr lang="pt-BR" sz="2200" dirty="0" err="1"/>
              <a:t>Flask</a:t>
            </a:r>
            <a:r>
              <a:rPr lang="pt-BR" sz="2200" dirty="0"/>
              <a:t> e cria uma rota principal (/) que retorna uma mensagem simples.</a:t>
            </a:r>
          </a:p>
          <a:p>
            <a:r>
              <a:rPr lang="pt-BR" sz="2200" b="1" dirty="0"/>
              <a:t>Executando o servidor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Agora, execute o seguinte comando no terminal: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app.py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Isso iniciará um servidor local. Acesse seu site digitando http://127.0.0.1:5000/ no navegador!</a:t>
            </a:r>
            <a:endParaRPr lang="pt-BR" sz="2400" dirty="0">
              <a:solidFill>
                <a:schemeClr val="bg1"/>
              </a:solidFill>
              <a:highlight>
                <a:srgbClr val="060024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9EA357-65F4-4334-8AD1-52CD2CAE3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3" r="14103"/>
          <a:stretch/>
        </p:blipFill>
        <p:spPr>
          <a:xfrm>
            <a:off x="685840" y="6400800"/>
            <a:ext cx="6564046" cy="2733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D2D210E4-DA79-4FD5-AF72-11A89CE3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5E98-112D-4183-8B19-1ED31497BFE1}" type="datetime1">
              <a:rPr lang="pt-BR" smtClean="0"/>
              <a:t>07/06/2025</a:t>
            </a:fld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EC4468D-6D32-4944-92D8-881332E0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83E1748-1A87-46A5-A21F-6A4FE49C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8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" y="438489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3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pt-BR" dirty="0">
                <a:latin typeface="Bodoni MT" panose="02070603080606020203" pitchFamily="18" charset="0"/>
              </a:rPr>
              <a:t>ASSOCIANDO FLASK A UM BANCO DE DADOS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3230C8E-153B-469E-8A21-804347FF7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Using SQLAlchemy and Flask to build a simple, data-driven web app | by  Chris Morrow | Medium">
            <a:extLst>
              <a:ext uri="{FF2B5EF4-FFF2-40B4-BE49-F238E27FC236}">
                <a16:creationId xmlns:a16="http://schemas.microsoft.com/office/drawing/2014/main" id="{2FE66F63-00D6-4F7B-BCD6-7D2FE60EF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0"/>
          <a:stretch/>
        </p:blipFill>
        <p:spPr bwMode="auto">
          <a:xfrm>
            <a:off x="2053656" y="4207329"/>
            <a:ext cx="5798685" cy="20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Flask (framework web) – Wikipédia, a enciclopédia livre">
            <a:extLst>
              <a:ext uri="{FF2B5EF4-FFF2-40B4-BE49-F238E27FC236}">
                <a16:creationId xmlns:a16="http://schemas.microsoft.com/office/drawing/2014/main" id="{02122E8A-3AB2-4CFE-8C80-6D75AF02A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640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F4B9D2-9291-4D4A-B250-426F5AC83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9" t="18810" r="9234" b="16789"/>
          <a:stretch/>
        </p:blipFill>
        <p:spPr>
          <a:xfrm>
            <a:off x="2129856" y="1228091"/>
            <a:ext cx="5045529" cy="3011896"/>
          </a:xfrm>
          <a:prstGeom prst="rect">
            <a:avLst/>
          </a:prstGeom>
        </p:spPr>
      </p:pic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2392A615-D76B-4676-A086-A4CFFD9E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1" y="9709999"/>
            <a:ext cx="8281035" cy="2800349"/>
          </a:xfrm>
        </p:spPr>
        <p:txBody>
          <a:bodyPr>
            <a:normAutofit/>
          </a:bodyPr>
          <a:lstStyle/>
          <a:p>
            <a:pPr algn="ctr"/>
            <a:r>
              <a:rPr lang="pt-BR" sz="2400" i="1" dirty="0"/>
              <a:t> banco de dados é um sistema organizado para armazenar, gerenciar e recuperar informações de forma eficiente. Ele pode ser usado para armazenar dados de aplicativos, sites, empresas e muito mais.</a:t>
            </a:r>
          </a:p>
          <a:p>
            <a:pPr algn="ctr"/>
            <a:endParaRPr lang="pt-BR" sz="2400" i="1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1C7457D-E8D3-4498-B463-333D143E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6B0-3C1E-40C6-A84B-94A96C3EE313}" type="datetime1">
              <a:rPr lang="pt-BR" smtClean="0"/>
              <a:t>07/06/2025</a:t>
            </a:fld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B9F19FB3-325A-4B3E-A6FA-EF908FB2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A100D35-7CEA-44C2-BF02-EA40F661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53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8" y="786356"/>
            <a:ext cx="9316677" cy="1179887"/>
          </a:xfrm>
        </p:spPr>
        <p:txBody>
          <a:bodyPr>
            <a:normAutofit fontScale="90000"/>
          </a:bodyPr>
          <a:lstStyle/>
          <a:p>
            <a:r>
              <a:rPr lang="pt-BR" sz="7200" dirty="0">
                <a:latin typeface="Bodoni MT" panose="02070603080606020203" pitchFamily="18" charset="0"/>
              </a:rPr>
              <a:t>ASSOCIANDO FLASK A UM BANCO DE DADOS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78" y="2889804"/>
            <a:ext cx="193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Instalando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78" y="3882438"/>
            <a:ext cx="8281035" cy="867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armazenar dados, usaremos </a:t>
            </a:r>
            <a:r>
              <a:rPr lang="pt-BR" sz="2200" dirty="0" err="1"/>
              <a:t>SQLite</a:t>
            </a:r>
            <a:r>
              <a:rPr lang="pt-BR" sz="2200" dirty="0"/>
              <a:t> e </a:t>
            </a:r>
            <a:r>
              <a:rPr lang="pt-BR" sz="2200" dirty="0" err="1"/>
              <a:t>SQLAlchemy</a:t>
            </a:r>
            <a:r>
              <a:rPr lang="pt-BR" sz="2200" dirty="0"/>
              <a:t>, uma biblioteca ORM (</a:t>
            </a:r>
            <a:r>
              <a:rPr lang="pt-BR" sz="2200" dirty="0" err="1"/>
              <a:t>Object-Relational</a:t>
            </a:r>
            <a:r>
              <a:rPr lang="pt-BR" sz="2200" dirty="0"/>
              <a:t> Mapping).</a:t>
            </a:r>
          </a:p>
          <a:p>
            <a:pPr marL="0" indent="0">
              <a:buNone/>
            </a:pPr>
            <a:r>
              <a:rPr lang="pt-BR" sz="2200" dirty="0"/>
              <a:t>Instalando o </a:t>
            </a:r>
            <a:r>
              <a:rPr lang="pt-BR" sz="2200" dirty="0" err="1"/>
              <a:t>SQLAlchemy</a:t>
            </a:r>
            <a:endParaRPr lang="pt-BR" sz="2200" dirty="0"/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flask-sqlalchemy</a:t>
            </a:r>
            <a:endParaRPr lang="pt-BR" sz="22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Configurando o banco no app.py</a:t>
            </a:r>
          </a:p>
          <a:p>
            <a:pPr marL="0" indent="0">
              <a:buNone/>
            </a:pPr>
            <a:r>
              <a:rPr lang="pt-BR" sz="2200" dirty="0"/>
              <a:t>Agora, adicione a configuração do banco ao arquivo: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2481944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DDE5683-AAF4-489A-85C5-2BA69D36D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39"/>
          <a:stretch/>
        </p:blipFill>
        <p:spPr>
          <a:xfrm>
            <a:off x="660080" y="7413170"/>
            <a:ext cx="8402277" cy="2318653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B7EFD2A0-A938-48B8-80EB-0930DEB6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4B99-22E3-4315-A843-C968BCCFC568}" type="datetime1">
              <a:rPr lang="pt-BR" smtClean="0"/>
              <a:t>07/06/2025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75711DF-8B4F-46FB-A5B2-EA6CB2D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ED7716A-4E7B-4369-B03F-05808CB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5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0" y="786363"/>
            <a:ext cx="665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Criando um modelo de banco de dados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8" y="1640738"/>
            <a:ext cx="8281035" cy="867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Vamos definir um modelo chamado </a:t>
            </a:r>
            <a:r>
              <a:rPr lang="pt-BR" sz="2200" dirty="0" err="1"/>
              <a:t>Usuario</a:t>
            </a:r>
            <a:r>
              <a:rPr lang="pt-BR" sz="2200" dirty="0"/>
              <a:t> para armazenar usuários:</a:t>
            </a:r>
          </a:p>
          <a:p>
            <a:pPr marL="0" indent="0">
              <a:buNone/>
            </a:pPr>
            <a:r>
              <a:rPr lang="pt-BR" sz="2200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Usuario</a:t>
            </a:r>
            <a:r>
              <a:rPr lang="pt-BR" sz="2200" dirty="0"/>
              <a:t>(</a:t>
            </a:r>
            <a:r>
              <a:rPr lang="pt-BR" sz="2200" dirty="0" err="1"/>
              <a:t>db.Model</a:t>
            </a:r>
            <a:r>
              <a:rPr lang="pt-BR" sz="2200" dirty="0"/>
              <a:t>):</a:t>
            </a:r>
          </a:p>
          <a:p>
            <a:pPr marL="0" indent="0">
              <a:buNone/>
            </a:pPr>
            <a:r>
              <a:rPr lang="pt-BR" sz="2200" dirty="0"/>
              <a:t>    id = </a:t>
            </a:r>
            <a:r>
              <a:rPr lang="pt-BR" sz="2200" dirty="0" err="1"/>
              <a:t>db.Column</a:t>
            </a:r>
            <a:r>
              <a:rPr lang="pt-BR" sz="2200" dirty="0"/>
              <a:t>(</a:t>
            </a:r>
            <a:r>
              <a:rPr lang="pt-BR" sz="2200" dirty="0" err="1"/>
              <a:t>db.Integer</a:t>
            </a:r>
            <a:r>
              <a:rPr lang="pt-BR" sz="2200" dirty="0"/>
              <a:t>, </a:t>
            </a:r>
            <a:r>
              <a:rPr lang="pt-BR" sz="2200" dirty="0" err="1"/>
              <a:t>primary_key</a:t>
            </a:r>
            <a:r>
              <a:rPr lang="pt-BR" sz="2200" dirty="0"/>
              <a:t>=</a:t>
            </a:r>
            <a:r>
              <a:rPr lang="pt-BR" sz="2200" dirty="0" err="1"/>
              <a:t>True</a:t>
            </a:r>
            <a:r>
              <a:rPr lang="pt-BR" sz="2200" dirty="0"/>
              <a:t>)</a:t>
            </a:r>
          </a:p>
          <a:p>
            <a:pPr marL="0" indent="0">
              <a:buNone/>
            </a:pPr>
            <a:r>
              <a:rPr lang="pt-BR" sz="2200" dirty="0"/>
              <a:t>    nome = </a:t>
            </a:r>
            <a:r>
              <a:rPr lang="pt-BR" sz="2200" dirty="0" err="1"/>
              <a:t>db.Column</a:t>
            </a:r>
            <a:r>
              <a:rPr lang="pt-BR" sz="2200" dirty="0"/>
              <a:t>(</a:t>
            </a:r>
            <a:r>
              <a:rPr lang="pt-BR" sz="2200" dirty="0" err="1"/>
              <a:t>db.String</a:t>
            </a:r>
            <a:r>
              <a:rPr lang="pt-BR" sz="2200" dirty="0"/>
              <a:t>(100), </a:t>
            </a:r>
            <a:r>
              <a:rPr lang="pt-BR" sz="2200" dirty="0" err="1"/>
              <a:t>nullable</a:t>
            </a:r>
            <a:r>
              <a:rPr lang="pt-BR" sz="2200" dirty="0"/>
              <a:t>=False)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# Criar o banco de dados</a:t>
            </a:r>
          </a:p>
          <a:p>
            <a:pPr marL="0" indent="0">
              <a:buNone/>
            </a:pPr>
            <a:r>
              <a:rPr lang="pt-BR" sz="2200" dirty="0" err="1"/>
              <a:t>with</a:t>
            </a:r>
            <a:r>
              <a:rPr lang="pt-BR" sz="2200" dirty="0"/>
              <a:t> </a:t>
            </a:r>
            <a:r>
              <a:rPr lang="pt-BR" sz="2200" dirty="0" err="1"/>
              <a:t>app.app_context</a:t>
            </a:r>
            <a:r>
              <a:rPr lang="pt-BR" sz="2200" dirty="0"/>
              <a:t>():</a:t>
            </a:r>
          </a:p>
          <a:p>
            <a:pPr marL="0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db.create_all</a:t>
            </a:r>
            <a:r>
              <a:rPr lang="pt-BR" sz="2200" dirty="0"/>
              <a:t>()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3200" i="1" dirty="0"/>
              <a:t>Adicionando dados ao banco</a:t>
            </a:r>
            <a:endParaRPr lang="pt-BR" sz="2200" dirty="0"/>
          </a:p>
          <a:p>
            <a:pPr marL="0" indent="0">
              <a:buNone/>
            </a:pPr>
            <a:r>
              <a:rPr lang="pt-BR" sz="2200" dirty="0"/>
              <a:t>Agora seu </a:t>
            </a:r>
            <a:r>
              <a:rPr lang="pt-BR" sz="2200" dirty="0" err="1"/>
              <a:t>Flask</a:t>
            </a:r>
            <a:r>
              <a:rPr lang="pt-BR" sz="2200" dirty="0"/>
              <a:t> está conectado ao banco </a:t>
            </a:r>
            <a:r>
              <a:rPr lang="pt-BR" sz="2200" dirty="0" err="1"/>
              <a:t>SQLite</a:t>
            </a:r>
            <a:r>
              <a:rPr lang="pt-BR" sz="2200" dirty="0"/>
              <a:t>, pronto para armazenar e gerenciar dados!</a:t>
            </a:r>
          </a:p>
          <a:p>
            <a:pPr marL="0" indent="0">
              <a:buNone/>
            </a:pPr>
            <a:endParaRPr lang="pt-BR" sz="2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AC85E6-6F58-4A84-9F19-96AF92384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4"/>
          <a:stretch/>
        </p:blipFill>
        <p:spPr>
          <a:xfrm>
            <a:off x="660080" y="2083922"/>
            <a:ext cx="8434934" cy="34943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E1BF3F-B564-48E2-B147-F15637C93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94"/>
          <a:stretch/>
        </p:blipFill>
        <p:spPr>
          <a:xfrm>
            <a:off x="716007" y="7658092"/>
            <a:ext cx="8434934" cy="2396293"/>
          </a:xfrm>
          <a:prstGeom prst="rect">
            <a:avLst/>
          </a:prstGeo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E34F47CA-C4B2-4426-8B96-FF6D5105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2C2E-7E3C-447D-81FB-B65BB6DA9DA8}" type="datetime1">
              <a:rPr lang="pt-BR" smtClean="0"/>
              <a:t>07/06/2025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0A1D224-6195-4984-B7F1-36521DDC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EBA046D-378D-4E3F-9961-8D787D1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4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" y="438489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4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ESTILIZANDO O SITE</a:t>
            </a:r>
            <a:endParaRPr lang="pt-BR" dirty="0">
              <a:latin typeface="Bodoni MT" panose="02070603080606020203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3230C8E-153B-469E-8A21-804347FF7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Flask (framework web) – Wikipédia, a enciclopédia livre">
            <a:extLst>
              <a:ext uri="{FF2B5EF4-FFF2-40B4-BE49-F238E27FC236}">
                <a16:creationId xmlns:a16="http://schemas.microsoft.com/office/drawing/2014/main" id="{02122E8A-3AB2-4CFE-8C80-6D75AF02A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640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2392A615-D76B-4676-A086-A4CFFD9E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1" y="9709999"/>
            <a:ext cx="8281035" cy="2800349"/>
          </a:xfrm>
        </p:spPr>
        <p:txBody>
          <a:bodyPr>
            <a:normAutofit/>
          </a:bodyPr>
          <a:lstStyle/>
          <a:p>
            <a:pPr algn="ctr"/>
            <a:r>
              <a:rPr lang="pt-BR" sz="2400" i="1" dirty="0"/>
              <a:t>HTML (</a:t>
            </a:r>
            <a:r>
              <a:rPr lang="pt-BR" sz="2400" i="1" dirty="0" err="1"/>
              <a:t>HyperText</a:t>
            </a:r>
            <a:r>
              <a:rPr lang="pt-BR" sz="2400" i="1" dirty="0"/>
              <a:t> Markup </a:t>
            </a:r>
            <a:r>
              <a:rPr lang="pt-BR" sz="2400" i="1" dirty="0" err="1"/>
              <a:t>Language</a:t>
            </a:r>
            <a:r>
              <a:rPr lang="pt-BR" sz="2400" i="1" dirty="0"/>
              <a:t>) é a linguagem de marcação usada para criar e estruturar páginas da web. Ele define elementos como textos, imagens, links e vídeos por meio de </a:t>
            </a:r>
            <a:r>
              <a:rPr lang="pt-BR" sz="2400" i="1" dirty="0" err="1"/>
              <a:t>tags</a:t>
            </a:r>
            <a:r>
              <a:rPr lang="pt-BR" sz="2400" i="1" dirty="0"/>
              <a:t>.</a:t>
            </a:r>
          </a:p>
        </p:txBody>
      </p:sp>
      <p:pic>
        <p:nvPicPr>
          <p:cNvPr id="12290" name="Picture 2" descr="HTML5 – Wikipédia, a enciclopédia livre">
            <a:extLst>
              <a:ext uri="{FF2B5EF4-FFF2-40B4-BE49-F238E27FC236}">
                <a16:creationId xmlns:a16="http://schemas.microsoft.com/office/drawing/2014/main" id="{2654E2E0-2813-41F0-98E8-0DAAC406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02" y="2401206"/>
            <a:ext cx="2640996" cy="264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04CAC9-F593-40B8-827C-8C2A36F41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688"/>
          <a:stretch/>
        </p:blipFill>
        <p:spPr>
          <a:xfrm>
            <a:off x="2439285" y="3242559"/>
            <a:ext cx="3295122" cy="3082041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06056F-B364-4EF0-9CE4-92018316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DAB-6EA6-400B-A41D-45814CE5F924}" type="datetime1">
              <a:rPr lang="pt-BR" smtClean="0"/>
              <a:t>07/06/2025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3B9576-6E19-417E-8B19-4925AF2D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882BD6D-AC62-47F3-9F21-572AD19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3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0" y="606117"/>
            <a:ext cx="8794163" cy="1179887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Bodoni MT" panose="02070603080606020203" pitchFamily="18" charset="0"/>
              </a:rPr>
              <a:t>ESTILIZANDO O SITE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0" y="2196050"/>
            <a:ext cx="5808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Escrevendo o CSS (</a:t>
            </a:r>
            <a:r>
              <a:rPr lang="pt-BR" sz="3200" i="1" dirty="0" err="1"/>
              <a:t>static</a:t>
            </a:r>
            <a:r>
              <a:rPr lang="pt-BR" sz="3200" i="1" dirty="0"/>
              <a:t>/style.css)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0" y="2965891"/>
            <a:ext cx="8281035" cy="5655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tornar seu site mais bonito, usaremos HTML + CSS.</a:t>
            </a:r>
          </a:p>
          <a:p>
            <a:pPr marL="0" indent="0">
              <a:buNone/>
            </a:pPr>
            <a:r>
              <a:rPr lang="pt-BR" sz="2200" dirty="0"/>
              <a:t>Criando a pasta de estilos</a:t>
            </a:r>
          </a:p>
          <a:p>
            <a:pPr marL="0" indent="0">
              <a:buNone/>
            </a:pPr>
            <a:r>
              <a:rPr lang="pt-BR" sz="2200" dirty="0"/>
              <a:t>Dentro do seu projeto, crie uma pasta chamada </a:t>
            </a:r>
            <a:r>
              <a:rPr lang="pt-BR" sz="2200" dirty="0" err="1"/>
              <a:t>static</a:t>
            </a:r>
            <a:r>
              <a:rPr lang="pt-BR" sz="2200" dirty="0"/>
              <a:t> e um arquivo style.css dentro dela.</a:t>
            </a:r>
          </a:p>
          <a:p>
            <a:pPr marL="0" indent="0">
              <a:buNone/>
            </a:pPr>
            <a:r>
              <a:rPr lang="pt-BR" sz="2200" dirty="0"/>
              <a:t>Escrevendo o CSS (</a:t>
            </a:r>
            <a:r>
              <a:rPr lang="pt-BR" sz="2200" dirty="0" err="1"/>
              <a:t>static</a:t>
            </a:r>
            <a:r>
              <a:rPr lang="pt-BR" sz="2200" dirty="0"/>
              <a:t>/style.css)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  <a:highlight>
                <a:srgbClr val="060024"/>
              </a:highlight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1786004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6A459CD-FC2A-463F-8F4A-039F0F19B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34"/>
          <a:stretch/>
        </p:blipFill>
        <p:spPr>
          <a:xfrm>
            <a:off x="783772" y="5093132"/>
            <a:ext cx="8281036" cy="32997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DCBCA3-76F4-4212-BDEE-4D0C3989FB76}"/>
              </a:ext>
            </a:extLst>
          </p:cNvPr>
          <p:cNvSpPr txBox="1"/>
          <p:nvPr/>
        </p:nvSpPr>
        <p:spPr>
          <a:xfrm>
            <a:off x="660079" y="8806552"/>
            <a:ext cx="8693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Criando um </a:t>
            </a:r>
            <a:r>
              <a:rPr lang="pt-BR" sz="3200" i="1" dirty="0" err="1"/>
              <a:t>template</a:t>
            </a:r>
            <a:r>
              <a:rPr lang="pt-BR" sz="3200" i="1" dirty="0"/>
              <a:t> HTML (</a:t>
            </a:r>
            <a:r>
              <a:rPr lang="pt-BR" sz="3200" i="1" dirty="0" err="1"/>
              <a:t>templates</a:t>
            </a:r>
            <a:r>
              <a:rPr lang="pt-BR" sz="3200" i="1" dirty="0"/>
              <a:t>/index.html)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D198A125-D465-482F-AE37-752F0A3B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B27D-E15C-480C-9B94-C840D634153D}" type="datetime1">
              <a:rPr lang="pt-BR" smtClean="0"/>
              <a:t>07/06/2025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64FA5330-1A4B-47E3-A99E-5638DA6B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0A63BCA0-A099-448E-9323-39E180B6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9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898896"/>
            <a:ext cx="8281035" cy="370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Crie uma pasta chamada </a:t>
            </a:r>
            <a:r>
              <a:rPr lang="pt-BR" sz="2200" dirty="0" err="1"/>
              <a:t>templates</a:t>
            </a:r>
            <a:r>
              <a:rPr lang="pt-BR" sz="2200" dirty="0"/>
              <a:t> e adicione um arquivo index.html com o seguinte código:</a:t>
            </a:r>
            <a:endParaRPr lang="pt-BR" sz="2400" dirty="0">
              <a:solidFill>
                <a:schemeClr val="bg1"/>
              </a:solidFill>
              <a:highlight>
                <a:srgbClr val="060024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DCBCA3-76F4-4212-BDEE-4D0C3989FB76}"/>
              </a:ext>
            </a:extLst>
          </p:cNvPr>
          <p:cNvSpPr txBox="1"/>
          <p:nvPr/>
        </p:nvSpPr>
        <p:spPr>
          <a:xfrm>
            <a:off x="564085" y="927871"/>
            <a:ext cx="8693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Criando um </a:t>
            </a:r>
            <a:r>
              <a:rPr lang="pt-BR" sz="3200" i="1" dirty="0" err="1"/>
              <a:t>template</a:t>
            </a:r>
            <a:r>
              <a:rPr lang="pt-BR" sz="3200" i="1" dirty="0"/>
              <a:t> HTML (</a:t>
            </a:r>
            <a:r>
              <a:rPr lang="pt-BR" sz="3200" i="1" dirty="0" err="1"/>
              <a:t>templates</a:t>
            </a:r>
            <a:r>
              <a:rPr lang="pt-BR" sz="3200" i="1" dirty="0"/>
              <a:t>/index.html)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BADDE6-32B9-4FAD-8E7A-C661EEAB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2" y="3035445"/>
            <a:ext cx="8281035" cy="25787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3039FD0-B3A3-4E02-8779-4310485B5B78}"/>
              </a:ext>
            </a:extLst>
          </p:cNvPr>
          <p:cNvSpPr txBox="1"/>
          <p:nvPr/>
        </p:nvSpPr>
        <p:spPr>
          <a:xfrm>
            <a:off x="660083" y="6355296"/>
            <a:ext cx="7397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Alterando o app.py para renderizar o HTML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DCAECBF-DFF3-4427-B0FE-4B9848B6C749}"/>
              </a:ext>
            </a:extLst>
          </p:cNvPr>
          <p:cNvSpPr txBox="1">
            <a:spLocks/>
          </p:cNvSpPr>
          <p:nvPr/>
        </p:nvSpPr>
        <p:spPr>
          <a:xfrm>
            <a:off x="770432" y="7187413"/>
            <a:ext cx="8281035" cy="447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200" dirty="0"/>
              <a:t>Modifique seu código para utilizar a função </a:t>
            </a:r>
            <a:r>
              <a:rPr lang="pt-BR" sz="2200" dirty="0" err="1"/>
              <a:t>render_template</a:t>
            </a:r>
            <a:r>
              <a:rPr lang="pt-BR" sz="2200" dirty="0"/>
              <a:t>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BE732B6-3CDB-4B1F-B52E-F1B95B494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9"/>
          <a:stretch/>
        </p:blipFill>
        <p:spPr>
          <a:xfrm>
            <a:off x="770432" y="7848361"/>
            <a:ext cx="8281035" cy="2438637"/>
          </a:xfrm>
          <a:prstGeom prst="rect">
            <a:avLst/>
          </a:prstGeom>
        </p:spPr>
      </p:pic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ECAB028E-E969-4174-B768-81921332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4AB7-B8D2-41A0-B945-FE3242DB4C31}" type="datetime1">
              <a:rPr lang="pt-BR" smtClean="0"/>
              <a:t>07/06/2025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6650196E-90A8-4046-A02B-FD446B0A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FAD8A6FD-E2A0-444D-9506-2BEBF5F5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8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" y="438489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4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GERENCIANDO SITES COM FLASK</a:t>
            </a:r>
            <a:endParaRPr lang="pt-BR" dirty="0">
              <a:latin typeface="Bodoni MT" panose="02070603080606020203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3230C8E-153B-469E-8A21-804347FF7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Flask (framework web) – Wikipédia, a enciclopédia livre">
            <a:extLst>
              <a:ext uri="{FF2B5EF4-FFF2-40B4-BE49-F238E27FC236}">
                <a16:creationId xmlns:a16="http://schemas.microsoft.com/office/drawing/2014/main" id="{02122E8A-3AB2-4CFE-8C80-6D75AF02A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640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2392A615-D76B-4676-A086-A4CFFD9E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1" y="9709999"/>
            <a:ext cx="8281035" cy="2800349"/>
          </a:xfrm>
        </p:spPr>
        <p:txBody>
          <a:bodyPr>
            <a:normAutofit/>
          </a:bodyPr>
          <a:lstStyle/>
          <a:p>
            <a:pPr algn="ctr"/>
            <a:r>
              <a:rPr lang="pt-BR" sz="2400" i="1" dirty="0"/>
              <a:t> </a:t>
            </a:r>
            <a:r>
              <a:rPr lang="pt-BR" sz="2400" i="1" dirty="0" err="1"/>
              <a:t>Blueprints</a:t>
            </a:r>
            <a:r>
              <a:rPr lang="pt-BR" sz="2400" i="1" dirty="0"/>
              <a:t> no </a:t>
            </a:r>
            <a:r>
              <a:rPr lang="pt-BR" sz="2400" i="1" dirty="0" err="1"/>
              <a:t>Flask</a:t>
            </a:r>
            <a:r>
              <a:rPr lang="pt-BR" sz="2400" i="1" dirty="0"/>
              <a:t> são uma forma de organizar e modularizar aplicações web. Eles permitem dividir grandes projetos em partes menores e reutilizáveis, facilitando a manutenção do código.</a:t>
            </a:r>
          </a:p>
          <a:p>
            <a:pPr algn="ctr"/>
            <a:endParaRPr lang="pt-BR" sz="2400" i="1" dirty="0"/>
          </a:p>
        </p:txBody>
      </p:sp>
      <p:pic>
        <p:nvPicPr>
          <p:cNvPr id="14338" name="Picture 2" descr="Flask Blueprints - Sample with MySQL">
            <a:extLst>
              <a:ext uri="{FF2B5EF4-FFF2-40B4-BE49-F238E27FC236}">
                <a16:creationId xmlns:a16="http://schemas.microsoft.com/office/drawing/2014/main" id="{DB271BD4-C858-4AE3-835D-14AB1C32E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3"/>
          <a:stretch/>
        </p:blipFill>
        <p:spPr bwMode="auto">
          <a:xfrm>
            <a:off x="-2" y="1304926"/>
            <a:ext cx="9601200" cy="39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B274BB-53F6-4F82-8C73-73BD9666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9DE7-8F80-4ED2-A762-C944112F0F4D}" type="datetime1">
              <a:rPr lang="pt-BR" smtClean="0"/>
              <a:t>07/06/2025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9F4D5AD-D35F-4CD5-8FCF-0715FABA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166F8E9-6F89-4D4B-BFD6-1D4AE589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AA1D-D42A-45A3-8A2C-16D7113E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681325"/>
            <a:ext cx="8281035" cy="117988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INDICE GERAL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57A8A-1585-4E32-B348-80D8A869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2694214"/>
            <a:ext cx="8281035" cy="8836117"/>
          </a:xfrm>
        </p:spPr>
        <p:txBody>
          <a:bodyPr>
            <a:normAutofit/>
          </a:bodyPr>
          <a:lstStyle/>
          <a:p>
            <a:r>
              <a:rPr lang="en-US" sz="2400" dirty="0"/>
              <a:t>CAPITULO 1: Python(o que é, </a:t>
            </a:r>
            <a:r>
              <a:rPr lang="en-US" sz="2400" dirty="0" err="1"/>
              <a:t>instalação</a:t>
            </a:r>
            <a:r>
              <a:rPr lang="en-US" sz="2400" dirty="0"/>
              <a:t>, </a:t>
            </a:r>
            <a:r>
              <a:rPr lang="en-US" sz="2400" dirty="0" err="1"/>
              <a:t>venv</a:t>
            </a:r>
            <a:r>
              <a:rPr lang="en-US" sz="2400" dirty="0"/>
              <a:t>);</a:t>
            </a:r>
          </a:p>
          <a:p>
            <a:r>
              <a:rPr lang="en-US" sz="2400" dirty="0"/>
              <a:t>CAPITULO 2: Flask;</a:t>
            </a:r>
          </a:p>
          <a:p>
            <a:r>
              <a:rPr lang="en-US" sz="2400" dirty="0"/>
              <a:t>CAPITULO 3: </a:t>
            </a:r>
            <a:r>
              <a:rPr lang="en-US" sz="2400" dirty="0" err="1"/>
              <a:t>Criando</a:t>
            </a:r>
            <a:r>
              <a:rPr lang="en-US" sz="2400" dirty="0"/>
              <a:t> um site com Flask;</a:t>
            </a:r>
          </a:p>
          <a:p>
            <a:r>
              <a:rPr lang="en-US" sz="2400" dirty="0"/>
              <a:t>CAPITULO 4: </a:t>
            </a:r>
            <a:r>
              <a:rPr lang="en-US" sz="2400" dirty="0" err="1"/>
              <a:t>Associando</a:t>
            </a:r>
            <a:r>
              <a:rPr lang="en-US" sz="2400" dirty="0"/>
              <a:t> Flask a um banco de dados;</a:t>
            </a:r>
          </a:p>
          <a:p>
            <a:r>
              <a:rPr lang="en-US" sz="2400" dirty="0"/>
              <a:t>CAPITULO 5: </a:t>
            </a:r>
            <a:r>
              <a:rPr lang="en-US" sz="2400" dirty="0" err="1"/>
              <a:t>Estilizando</a:t>
            </a:r>
            <a:r>
              <a:rPr lang="en-US" sz="2400" dirty="0"/>
              <a:t> o site Flask;</a:t>
            </a:r>
          </a:p>
          <a:p>
            <a:r>
              <a:rPr lang="en-US" sz="2400" dirty="0"/>
              <a:t>CAPITULO 6: </a:t>
            </a:r>
            <a:r>
              <a:rPr lang="en-US" sz="2400" dirty="0" err="1"/>
              <a:t>Gerenciando</a:t>
            </a:r>
            <a:r>
              <a:rPr lang="en-US" sz="2400" dirty="0"/>
              <a:t> um site com Flask .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FF4A51-346D-4252-A14C-9E6E73FE4968}"/>
              </a:ext>
            </a:extLst>
          </p:cNvPr>
          <p:cNvSpPr txBox="1"/>
          <p:nvPr/>
        </p:nvSpPr>
        <p:spPr>
          <a:xfrm>
            <a:off x="660082" y="1861212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INTRODUCAO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D88D76B-B205-4E78-985D-70849A1ED393}"/>
              </a:ext>
            </a:extLst>
          </p:cNvPr>
          <p:cNvCxnSpPr/>
          <p:nvPr/>
        </p:nvCxnSpPr>
        <p:spPr>
          <a:xfrm>
            <a:off x="1594792" y="1518557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430351D4-4B15-4E72-9C18-56D9112A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6D26-D9B2-47D6-8E03-3E993A53BC89}" type="datetime1">
              <a:rPr lang="pt-BR" smtClean="0"/>
              <a:t>07/06/2025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BB1C300-DC6C-4EF7-A954-6F5D5979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5543A3E-05FE-4437-B138-AA741FC8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5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0" y="606117"/>
            <a:ext cx="8794163" cy="1179887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Bodoni MT" panose="02070603080606020203" pitchFamily="18" charset="0"/>
              </a:rPr>
              <a:t>GERENCIANDO SITES COM FLASK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79" y="2548849"/>
            <a:ext cx="6399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Organizando o código com </a:t>
            </a:r>
            <a:r>
              <a:rPr lang="pt-BR" sz="3200" i="1" dirty="0" err="1"/>
              <a:t>Blueprints</a:t>
            </a:r>
            <a:endParaRPr lang="pt-BR" sz="3200" i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79" y="3486423"/>
            <a:ext cx="8281035" cy="217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gerenciar sua aplicação, você pode usar diversas ferramentas, como autenticação e monitoramento de erros. </a:t>
            </a:r>
          </a:p>
          <a:p>
            <a:pPr marL="0" indent="0">
              <a:buNone/>
            </a:pPr>
            <a:r>
              <a:rPr lang="pt-BR" sz="2200" dirty="0"/>
              <a:t>Os </a:t>
            </a:r>
            <a:r>
              <a:rPr lang="pt-BR" sz="2200" dirty="0" err="1"/>
              <a:t>Blueprints</a:t>
            </a:r>
            <a:r>
              <a:rPr lang="pt-BR" sz="2200" dirty="0"/>
              <a:t> permitem dividir seu código em módulos organizados:</a:t>
            </a:r>
            <a:endParaRPr lang="pt-BR" sz="2400" dirty="0">
              <a:solidFill>
                <a:schemeClr val="bg1"/>
              </a:solidFill>
              <a:highlight>
                <a:srgbClr val="060024"/>
              </a:highlight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2196050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D08C5F62-C0A3-452F-BFC6-F9985C04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9" y="4900110"/>
            <a:ext cx="8289525" cy="3001379"/>
          </a:xfrm>
          <a:prstGeom prst="rect">
            <a:avLst/>
          </a:prstGeom>
        </p:spPr>
      </p:pic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4FF3D892-9D9A-420D-8350-C136468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616A-89DE-4087-9BFE-C04570D83ADE}" type="datetime1">
              <a:rPr lang="pt-BR" smtClean="0"/>
              <a:t>07/06/2025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CC9CF76A-F5CE-42CF-B755-CA461EB9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6E433D3B-B705-46D4-B73F-B1679830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6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A2AFD23-6587-465F-B8E6-12D246F9914C}"/>
              </a:ext>
            </a:extLst>
          </p:cNvPr>
          <p:cNvSpPr txBox="1"/>
          <p:nvPr/>
        </p:nvSpPr>
        <p:spPr>
          <a:xfrm>
            <a:off x="660077" y="864363"/>
            <a:ext cx="7163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/>
              <a:t>Adicionando</a:t>
            </a:r>
            <a:r>
              <a:rPr lang="en-US" sz="3200" i="1" dirty="0"/>
              <a:t> </a:t>
            </a:r>
            <a:r>
              <a:rPr lang="en-US" sz="3200" i="1" dirty="0" err="1"/>
              <a:t>autenticação</a:t>
            </a:r>
            <a:r>
              <a:rPr lang="en-US" sz="3200" i="1" dirty="0"/>
              <a:t> com Flask login</a:t>
            </a:r>
            <a:endParaRPr lang="pt-BR" sz="3200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7BBA90-3936-4012-89CE-A58BFC6DCA60}"/>
              </a:ext>
            </a:extLst>
          </p:cNvPr>
          <p:cNvSpPr txBox="1"/>
          <p:nvPr/>
        </p:nvSpPr>
        <p:spPr>
          <a:xfrm>
            <a:off x="681686" y="1687484"/>
            <a:ext cx="8281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Adicionando autenticação com </a:t>
            </a:r>
            <a:r>
              <a:rPr lang="pt-BR" sz="2200" dirty="0" err="1"/>
              <a:t>Flask</a:t>
            </a:r>
            <a:r>
              <a:rPr lang="pt-BR" sz="2200" dirty="0"/>
              <a:t> Login</a:t>
            </a:r>
          </a:p>
          <a:p>
            <a:r>
              <a:rPr lang="pt-BR" sz="2200" dirty="0"/>
              <a:t>Para autenticar usuários, instale </a:t>
            </a:r>
            <a:r>
              <a:rPr lang="pt-BR" sz="2200" dirty="0" err="1"/>
              <a:t>Flask</a:t>
            </a:r>
            <a:r>
              <a:rPr lang="pt-BR" sz="2200" dirty="0"/>
              <a:t>-Login:</a:t>
            </a:r>
          </a:p>
          <a:p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flask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-login</a:t>
            </a:r>
          </a:p>
          <a:p>
            <a:r>
              <a:rPr lang="pt-BR" sz="2200" dirty="0"/>
              <a:t>Agora, configure autenticação: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5F4083F-582C-449F-A6AF-9CFA7EEAF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8" b="7548"/>
          <a:stretch/>
        </p:blipFill>
        <p:spPr>
          <a:xfrm>
            <a:off x="651592" y="3403034"/>
            <a:ext cx="8289526" cy="20001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EE11E3-9683-4552-9C5C-AAFD395E2D24}"/>
              </a:ext>
            </a:extLst>
          </p:cNvPr>
          <p:cNvSpPr txBox="1"/>
          <p:nvPr/>
        </p:nvSpPr>
        <p:spPr>
          <a:xfrm>
            <a:off x="651592" y="5767560"/>
            <a:ext cx="6531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Registrando logs para monitorar erros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A6D899-4CA8-42F4-9C24-F7EB4B1E313F}"/>
              </a:ext>
            </a:extLst>
          </p:cNvPr>
          <p:cNvSpPr txBox="1"/>
          <p:nvPr/>
        </p:nvSpPr>
        <p:spPr>
          <a:xfrm>
            <a:off x="651592" y="6485932"/>
            <a:ext cx="8281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Registrando logs para monitorar erros</a:t>
            </a:r>
          </a:p>
          <a:p>
            <a:r>
              <a:rPr lang="pt-BR" sz="2200" dirty="0"/>
              <a:t>Crie um sistema de logs para armazenar mensagens importantes: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377C831-96A7-4AFA-9480-748B55CB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6" y="7626749"/>
            <a:ext cx="8294154" cy="2000108"/>
          </a:xfrm>
          <a:prstGeom prst="rect">
            <a:avLst/>
          </a:prstGeom>
        </p:spPr>
      </p:pic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4CCFCC25-54C2-4CAA-B0A9-6565356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7110-C98E-4484-BCC5-4C9D2E2E02E1}" type="datetime1">
              <a:rPr lang="pt-BR" smtClean="0"/>
              <a:t>07/06/2025</a:t>
            </a:fld>
            <a:endParaRPr lang="pt-BR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701D2C4-3101-4BFC-A15A-CBD2CB54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966B34F4-5ED9-48B9-B807-B179DBD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5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AA1D-D42A-45A3-8A2C-16D7113E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681325"/>
            <a:ext cx="8281035" cy="117988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CONCLUSAO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57A8A-1585-4E32-B348-80D8A869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88029"/>
            <a:ext cx="8281035" cy="883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Agora você tem um site completo em </a:t>
            </a:r>
            <a:r>
              <a:rPr lang="pt-BR" sz="2400" dirty="0" err="1"/>
              <a:t>Flask</a:t>
            </a:r>
            <a:r>
              <a:rPr lang="pt-BR" sz="2400" dirty="0"/>
              <a:t>, com banco de dados, estilização, organização e gestão eficiente!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Este projeto foi desenvolvido por: Luana Julia Gomes Vieira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Juntamente as </a:t>
            </a:r>
            <a:r>
              <a:rPr lang="pt-BR" sz="2400" dirty="0" err="1"/>
              <a:t>IA’s</a:t>
            </a:r>
            <a:r>
              <a:rPr lang="pt-BR" sz="2400" dirty="0"/>
              <a:t>: </a:t>
            </a:r>
            <a:r>
              <a:rPr lang="pt-BR" sz="2400" dirty="0" err="1"/>
              <a:t>Copilot</a:t>
            </a:r>
            <a:r>
              <a:rPr lang="pt-BR" sz="2400" dirty="0"/>
              <a:t> e </a:t>
            </a:r>
            <a:r>
              <a:rPr lang="pt-BR" sz="2400" dirty="0" err="1"/>
              <a:t>MidJourney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o </a:t>
            </a:r>
            <a:r>
              <a:rPr lang="pt-BR" sz="2400" dirty="0" err="1"/>
              <a:t>Bootcamp</a:t>
            </a:r>
            <a:r>
              <a:rPr lang="pt-BR" sz="2400" dirty="0"/>
              <a:t> da Dio: </a:t>
            </a:r>
            <a:r>
              <a:rPr lang="it-IT" sz="2400" dirty="0"/>
              <a:t>TONNIE - Java and AI in Europe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Desde ja, Agradeço pela Atenção!</a:t>
            </a:r>
          </a:p>
          <a:p>
            <a:pPr marL="0" indent="0">
              <a:buNone/>
            </a:pPr>
            <a:endParaRPr lang="pt-BR" sz="2400" u="sng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D88D76B-B205-4E78-985D-70849A1ED393}"/>
              </a:ext>
            </a:extLst>
          </p:cNvPr>
          <p:cNvCxnSpPr/>
          <p:nvPr/>
        </p:nvCxnSpPr>
        <p:spPr>
          <a:xfrm>
            <a:off x="1594792" y="1518557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9E5F0C-DD29-4F7F-BB33-F8E0ED03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4F98-2C10-41E7-BF39-C02B2031341D}" type="datetime1">
              <a:rPr lang="pt-BR" smtClean="0"/>
              <a:t>07/06/2025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8B306-B12B-476D-B6F6-E6E01BA0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0D860-B520-4D25-B3E5-293C56A6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0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0" y="394402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1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PYTHON</a:t>
            </a:r>
            <a:endParaRPr lang="pt-BR" dirty="0">
              <a:latin typeface="Bodoni MT" panose="02070603080606020203" pitchFamily="18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F75602-EA2B-4E08-8A5C-B0E8D3E4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0" y="9546714"/>
            <a:ext cx="8281035" cy="2800349"/>
          </a:xfrm>
        </p:spPr>
        <p:txBody>
          <a:bodyPr/>
          <a:lstStyle/>
          <a:p>
            <a:pPr algn="ctr"/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 que é,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instalação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venv</a:t>
            </a:r>
            <a:endParaRPr lang="pt-BR" i="1" dirty="0"/>
          </a:p>
        </p:txBody>
      </p:sp>
      <p:pic>
        <p:nvPicPr>
          <p:cNvPr id="3076" name="Picture 4" descr="Python logo">
            <a:extLst>
              <a:ext uri="{FF2B5EF4-FFF2-40B4-BE49-F238E27FC236}">
                <a16:creationId xmlns:a16="http://schemas.microsoft.com/office/drawing/2014/main" id="{1AFC8731-55F6-4E2C-A34F-1D3FE558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03" y="1812471"/>
            <a:ext cx="4024993" cy="402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418ED2-96A5-4184-8B1C-899840C4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FB6-9556-44DE-85E0-746EAD229996}" type="datetime1">
              <a:rPr lang="pt-BR" smtClean="0"/>
              <a:t>07/06/2025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555003-B48D-4744-B527-87E5544C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9A984E-4BE4-4C06-B9C8-829A99C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557211"/>
            <a:ext cx="8281035" cy="117988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PYTHON 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1" y="1861212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pt-BR" sz="3200" b="0" i="1" dirty="0">
                <a:solidFill>
                  <a:srgbClr val="202122"/>
                </a:solidFill>
                <a:latin typeface="Arial" panose="020B0604020202020204" pitchFamily="34" charset="0"/>
              </a:rPr>
              <a:t>é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2694214"/>
            <a:ext cx="8281035" cy="883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pt-BR" sz="2200" dirty="0"/>
              <a:t>Python é uma linguagem de programação poderosa e versátil, amplamente utilizada para desenvolvimento de software, ciência de dados, inteligência artificial, automação, web e muito mais! 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 </a:t>
            </a:r>
            <a:r>
              <a:rPr lang="pt-BR" sz="2200" b="1" dirty="0"/>
              <a:t>Por que Python é tão popular?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Fácil de aprender: Possui uma sintaxe simples e intuitiva.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Código legível: É fácil de entender, mesmo para iniciantes.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Multipropósito: Pode ser usado para web, análise de dados, IA, automação e muito mais.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Bibliotecas incríveis: Tem milhares de pacotes que ajudam em qualquer tarefa.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Grande comunidade: Milhões de desenvolvedores colaboram e criam soluções.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b="1" dirty="0"/>
              <a:t>O que posso fazer com Python?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Criar sites e APIs com </a:t>
            </a:r>
            <a:r>
              <a:rPr lang="pt-BR" sz="2200" dirty="0" err="1"/>
              <a:t>Flask</a:t>
            </a:r>
            <a:r>
              <a:rPr lang="pt-BR" sz="2200" dirty="0"/>
              <a:t> ou Django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Automatizar tarefas repetitivas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Criar </a:t>
            </a:r>
            <a:r>
              <a:rPr lang="pt-BR" sz="2200" dirty="0" err="1"/>
              <a:t>bots</a:t>
            </a:r>
            <a:r>
              <a:rPr lang="pt-BR" sz="2200" dirty="0"/>
              <a:t> e scripts inteligentes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Desenvolver inteligência artificial e </a:t>
            </a:r>
            <a:r>
              <a:rPr lang="pt-BR" sz="2200" dirty="0" err="1"/>
              <a:t>machine</a:t>
            </a:r>
            <a:r>
              <a:rPr lang="pt-BR" sz="2200" dirty="0"/>
              <a:t> </a:t>
            </a:r>
            <a:r>
              <a:rPr lang="pt-BR" sz="2200" dirty="0" err="1"/>
              <a:t>learning</a:t>
            </a:r>
            <a:endParaRPr lang="pt-BR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Construir jogos, aplicativos e muito mais!</a:t>
            </a:r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1518557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AF3446A-6E94-481E-9368-67CB7F2B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E7A-812E-41E7-9243-B4E0258136E8}" type="datetime1">
              <a:rPr lang="pt-BR" smtClean="0"/>
              <a:t>07/06/2025</a:t>
            </a:fld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B958537-B0DE-4BF4-BC32-3D7C1A31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4C9922B5-41B3-485D-B596-2BC0FF1C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1" y="686494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1747157"/>
            <a:ext cx="8281035" cy="8836117"/>
          </a:xfrm>
        </p:spPr>
        <p:txBody>
          <a:bodyPr>
            <a:normAutofit/>
          </a:bodyPr>
          <a:lstStyle/>
          <a:p>
            <a:r>
              <a:rPr lang="pt-BR" sz="2200" b="1" dirty="0"/>
              <a:t>Verificar a necessidade de instalação</a:t>
            </a:r>
          </a:p>
          <a:p>
            <a:pPr marL="0" indent="0">
              <a:buNone/>
            </a:pPr>
            <a:r>
              <a:rPr lang="pt-BR" sz="2200" dirty="0"/>
              <a:t>Antes de instalar, verifique se já tem Python instalado no seu sistema:</a:t>
            </a:r>
          </a:p>
          <a:p>
            <a:pPr marL="0" indent="0">
              <a:buNone/>
            </a:pPr>
            <a:r>
              <a:rPr lang="pt-BR" sz="2200" dirty="0"/>
              <a:t>- Windows: Abra o Prompt de Comando (</a:t>
            </a:r>
            <a:r>
              <a:rPr lang="pt-BR" sz="2200" dirty="0" err="1"/>
              <a:t>cmd</a:t>
            </a:r>
            <a:r>
              <a:rPr lang="pt-BR" sz="2200" dirty="0"/>
              <a:t>) e digite: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--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version</a:t>
            </a:r>
            <a:endParaRPr lang="pt-BR" sz="22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200" dirty="0"/>
              <a:t>- Mac/Linux: Abra o Terminal e digite o mesmo comando.</a:t>
            </a:r>
          </a:p>
          <a:p>
            <a:pPr marL="0" indent="0">
              <a:buNone/>
            </a:pPr>
            <a:r>
              <a:rPr lang="pt-BR" sz="2200" dirty="0"/>
              <a:t>Se Python já estiver instalado, ele mostrará a versão. Caso contrário, siga os próximos passos!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 </a:t>
            </a:r>
            <a:r>
              <a:rPr lang="pt-BR" sz="2200" b="1" dirty="0"/>
              <a:t>Baixando o instalador do Python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Acesse o site oficial do Python:</a:t>
            </a:r>
          </a:p>
          <a:p>
            <a:pPr marL="0" indent="0">
              <a:buNone/>
            </a:pPr>
            <a:r>
              <a:rPr lang="pt-BR" sz="2200" dirty="0"/>
              <a:t>	https://www.python.org/downloads/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Escolha a versão mais recente do Python e clique em "Download".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Windows: Baixe o instalador .exe.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Mac: Baixe o arquivo .</a:t>
            </a:r>
            <a:r>
              <a:rPr lang="pt-BR" sz="2200" dirty="0" err="1"/>
              <a:t>pkg</a:t>
            </a:r>
            <a:r>
              <a:rPr lang="pt-BR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Linux: Normalmente já vem instalado, mas pode ser atualizado via comando.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AB169A4C-80A0-4985-87BA-78B90FF0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F798-9E0B-4CCF-9529-C9542AD2D428}" type="datetime1">
              <a:rPr lang="pt-BR" smtClean="0"/>
              <a:t>07/06/2025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32517BD-A945-4DFC-B285-B97C8FC4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42391AC-BCC0-4DB1-A2BD-A3848B88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78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702691"/>
            <a:ext cx="8281035" cy="11745311"/>
          </a:xfrm>
        </p:spPr>
        <p:txBody>
          <a:bodyPr>
            <a:normAutofit fontScale="77500" lnSpcReduction="20000"/>
          </a:bodyPr>
          <a:lstStyle/>
          <a:p>
            <a:r>
              <a:rPr lang="pt-BR" sz="2800" b="1" dirty="0"/>
              <a:t> Instalando Python no Windows</a:t>
            </a:r>
          </a:p>
          <a:p>
            <a:pPr marL="0" indent="0">
              <a:buNone/>
            </a:pPr>
            <a:r>
              <a:rPr lang="pt-BR" sz="2800" dirty="0"/>
              <a:t>- Abra o arquivo baixado (python-XYZ.exe).</a:t>
            </a:r>
          </a:p>
          <a:p>
            <a:pPr marL="0" indent="0">
              <a:buNone/>
            </a:pPr>
            <a:r>
              <a:rPr lang="pt-BR" sz="2800" dirty="0"/>
              <a:t>- Marque a opção "</a:t>
            </a:r>
            <a:r>
              <a:rPr lang="pt-BR" sz="2800" dirty="0" err="1"/>
              <a:t>Add</a:t>
            </a:r>
            <a:r>
              <a:rPr lang="pt-BR" sz="2800" dirty="0"/>
              <a:t> Python </a:t>
            </a:r>
            <a:r>
              <a:rPr lang="pt-BR" sz="2800" dirty="0" err="1"/>
              <a:t>to</a:t>
            </a:r>
            <a:r>
              <a:rPr lang="pt-BR" sz="2800" dirty="0"/>
              <a:t> PATH" (importantíssimo!).</a:t>
            </a:r>
          </a:p>
          <a:p>
            <a:pPr marL="0" indent="0">
              <a:buNone/>
            </a:pPr>
            <a:r>
              <a:rPr lang="pt-BR" sz="2800" dirty="0"/>
              <a:t>- Clique em "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Now</a:t>
            </a:r>
            <a:r>
              <a:rPr lang="pt-BR" sz="2800" dirty="0"/>
              <a:t>" e aguarde a instalação.</a:t>
            </a:r>
          </a:p>
          <a:p>
            <a:pPr marL="0" indent="0">
              <a:buNone/>
            </a:pPr>
            <a:r>
              <a:rPr lang="pt-BR" sz="2800" dirty="0"/>
              <a:t>- Após instalar, abra o Prompt de Comando (</a:t>
            </a:r>
            <a:r>
              <a:rPr lang="pt-BR" sz="2800" dirty="0" err="1"/>
              <a:t>cmd</a:t>
            </a:r>
            <a:r>
              <a:rPr lang="pt-BR" sz="2800" dirty="0"/>
              <a:t>) e digite: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--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version</a:t>
            </a:r>
            <a:endParaRPr lang="pt-BR" sz="28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800" dirty="0"/>
              <a:t>Se aparecer algo como Python 3.X.X, a instalação foi concluída com sucesso! 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 </a:t>
            </a:r>
            <a:r>
              <a:rPr lang="pt-BR" sz="2800" b="1" dirty="0"/>
              <a:t>Instalando Python no Mac </a:t>
            </a:r>
          </a:p>
          <a:p>
            <a:pPr marL="0" indent="0">
              <a:buNone/>
            </a:pPr>
            <a:r>
              <a:rPr lang="pt-BR" sz="2800" dirty="0"/>
              <a:t>Clique no arquivo .</a:t>
            </a:r>
            <a:r>
              <a:rPr lang="pt-BR" sz="2800" dirty="0" err="1"/>
              <a:t>pkg</a:t>
            </a:r>
            <a:r>
              <a:rPr lang="pt-BR" sz="2800" dirty="0"/>
              <a:t> baixado e siga as instruções do instalador.</a:t>
            </a:r>
          </a:p>
          <a:p>
            <a:pPr marL="0" indent="0">
              <a:buNone/>
            </a:pPr>
            <a:r>
              <a:rPr lang="pt-BR" sz="2800" dirty="0"/>
              <a:t>- Após a instalação, verifique se o Python está instalado digitando no Terminal: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python3 --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version</a:t>
            </a:r>
            <a:endParaRPr lang="pt-BR" sz="28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800" dirty="0"/>
              <a:t>Caso não esteja instalado corretamente, você pode usar </a:t>
            </a:r>
            <a:r>
              <a:rPr lang="pt-BR" sz="2800" dirty="0" err="1"/>
              <a:t>Homebrew</a:t>
            </a:r>
            <a:r>
              <a:rPr lang="pt-BR" sz="2800" dirty="0"/>
              <a:t> para instalar: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brew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endParaRPr lang="pt-BR" sz="28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endParaRPr lang="pt-BR" sz="2800" dirty="0"/>
          </a:p>
          <a:p>
            <a:r>
              <a:rPr lang="pt-BR" sz="2800" b="1" dirty="0"/>
              <a:t> Instalando Python no Linux</a:t>
            </a:r>
          </a:p>
          <a:p>
            <a:pPr marL="0" indent="0">
              <a:buNone/>
            </a:pPr>
            <a:r>
              <a:rPr lang="pt-BR" sz="2800" dirty="0"/>
              <a:t>No Terminal, digite: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sudo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apt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update &amp;&amp;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sudo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apt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python3 -y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Para sistemas baseados em RedHat (Fedora, </a:t>
            </a:r>
            <a:r>
              <a:rPr lang="pt-BR" sz="2800" dirty="0" err="1"/>
              <a:t>CentOS</a:t>
            </a:r>
            <a:r>
              <a:rPr lang="pt-BR" sz="2800" dirty="0"/>
              <a:t>):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sudo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dnf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python3</a:t>
            </a:r>
          </a:p>
          <a:p>
            <a:pPr marL="0" indent="0">
              <a:buNone/>
            </a:pPr>
            <a:r>
              <a:rPr lang="pt-BR" sz="2800" dirty="0"/>
              <a:t>- Após a instalação, confirme com: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python3 –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version</a:t>
            </a:r>
            <a:endParaRPr lang="pt-BR" sz="28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endParaRPr lang="pt-BR" sz="2800" dirty="0"/>
          </a:p>
          <a:p>
            <a:r>
              <a:rPr lang="pt-BR" sz="2800" b="1" dirty="0"/>
              <a:t>Instalando o gerenciador de pacotes (</a:t>
            </a:r>
            <a:r>
              <a:rPr lang="pt-BR" sz="2800" b="1" dirty="0" err="1"/>
              <a:t>pip</a:t>
            </a:r>
            <a:r>
              <a:rPr lang="pt-BR" sz="2800" b="1" dirty="0"/>
              <a:t>)</a:t>
            </a:r>
          </a:p>
          <a:p>
            <a:pPr marL="0" indent="0">
              <a:buNone/>
            </a:pPr>
            <a:r>
              <a:rPr lang="pt-BR" sz="2800" dirty="0"/>
              <a:t>O </a:t>
            </a:r>
            <a:r>
              <a:rPr lang="pt-BR" sz="2800" dirty="0" err="1"/>
              <a:t>pip</a:t>
            </a:r>
            <a:r>
              <a:rPr lang="pt-BR" sz="2800" dirty="0"/>
              <a:t> é usado para instalar bibliotecas do Python. Para instalá-lo, digite: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-m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ensurepip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--default-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Se precisar atualizar, use:</a:t>
            </a:r>
          </a:p>
          <a:p>
            <a:pPr marL="0" indent="0">
              <a:buNone/>
            </a:pP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800" dirty="0">
                <a:solidFill>
                  <a:schemeClr val="bg1"/>
                </a:solidFill>
                <a:highlight>
                  <a:srgbClr val="060024"/>
                </a:highlight>
              </a:rPr>
              <a:t> --upgrade </a:t>
            </a:r>
            <a:r>
              <a:rPr lang="pt-BR" sz="28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endParaRPr lang="pt-BR" sz="28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2A0C8A9E-0490-4ED8-BA3B-AE335AB6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E0D0-30CB-4407-98D8-E8B2392090F0}" type="datetime1">
              <a:rPr lang="pt-BR" smtClean="0"/>
              <a:t>07/06/2025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931A391-9EF5-4D12-9E46-CBE02E1A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2582371-0196-4A39-A7AF-5E77F966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1" y="978881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982741"/>
            <a:ext cx="8281035" cy="883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200" dirty="0" err="1"/>
              <a:t>Venv</a:t>
            </a:r>
            <a:r>
              <a:rPr lang="pt-BR" sz="2200" dirty="0"/>
              <a:t> é um módulo nativo do Python que permite criar ambientes virtuais isolados. Ele é essencial para gerenciar dependências e evitar conflitos entre projetos diferentes. </a:t>
            </a:r>
          </a:p>
          <a:p>
            <a:r>
              <a:rPr lang="pt-BR" sz="2200" b="1" dirty="0"/>
              <a:t>Por que usar </a:t>
            </a:r>
            <a:r>
              <a:rPr lang="pt-BR" sz="2200" b="1" dirty="0" err="1"/>
              <a:t>venv</a:t>
            </a:r>
            <a:r>
              <a:rPr lang="pt-BR" sz="2200" b="1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Mantém as bibliotecas organizadas dentro de cada projeto.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Evita conflitos entre versões de pacotes.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Permite testar diferentes configurações sem afetar o sistema.</a:t>
            </a:r>
          </a:p>
          <a:p>
            <a:r>
              <a:rPr lang="pt-BR" sz="2200" dirty="0"/>
              <a:t> </a:t>
            </a:r>
            <a:r>
              <a:rPr lang="pt-BR" sz="2200" b="1" dirty="0"/>
              <a:t>Como criar um </a:t>
            </a:r>
            <a:r>
              <a:rPr lang="pt-BR" sz="2200" b="1" dirty="0" err="1"/>
              <a:t>venv</a:t>
            </a:r>
            <a:r>
              <a:rPr lang="pt-BR" sz="2200" b="1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Abra o terminal ou prompt de comando.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 Navegue até sua pasta de projeto: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cd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/caminho/do/projeto</a:t>
            </a:r>
          </a:p>
          <a:p>
            <a:pPr marL="0" indent="0">
              <a:buNone/>
            </a:pPr>
            <a:r>
              <a:rPr lang="pt-BR" sz="2200" dirty="0"/>
              <a:t>3.   Crie o ambiente virtual: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python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-m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venv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meu_venv</a:t>
            </a:r>
            <a:endParaRPr lang="pt-BR" sz="22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200" dirty="0"/>
              <a:t>4.   Ative o ambiente virtual:</a:t>
            </a:r>
          </a:p>
          <a:p>
            <a:pPr marL="0" indent="0">
              <a:buNone/>
            </a:pPr>
            <a:r>
              <a:rPr lang="pt-BR" sz="2200" dirty="0"/>
              <a:t>- Windows: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meu_venv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\Scripts\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activate</a:t>
            </a:r>
            <a:endParaRPr lang="pt-BR" sz="22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200" dirty="0"/>
              <a:t>- Mac/Linux: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source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meu_venv</a:t>
            </a:r>
            <a:r>
              <a:rPr lang="pt-BR" sz="2200" dirty="0">
                <a:solidFill>
                  <a:schemeClr val="bg1"/>
                </a:solidFill>
                <a:highlight>
                  <a:srgbClr val="060024"/>
                </a:highlight>
              </a:rPr>
              <a:t>/bin/</a:t>
            </a:r>
            <a:r>
              <a:rPr lang="pt-BR" sz="2200" dirty="0" err="1">
                <a:solidFill>
                  <a:schemeClr val="bg1"/>
                </a:solidFill>
                <a:highlight>
                  <a:srgbClr val="060024"/>
                </a:highlight>
              </a:rPr>
              <a:t>activate</a:t>
            </a:r>
            <a:endParaRPr lang="pt-BR" sz="22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r>
              <a:rPr lang="pt-BR" sz="2200" dirty="0"/>
              <a:t>5.   </a:t>
            </a:r>
            <a:r>
              <a:rPr lang="pt-BR" sz="2000" dirty="0"/>
              <a:t>Instale pacotes dentro do </a:t>
            </a:r>
            <a:r>
              <a:rPr lang="pt-BR" sz="2000" dirty="0" err="1"/>
              <a:t>venv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  <a:highlight>
                  <a:srgbClr val="060024"/>
                </a:highlight>
              </a:rPr>
              <a:t>pip</a:t>
            </a:r>
            <a:r>
              <a:rPr lang="pt-BR" sz="20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000" dirty="0" err="1">
                <a:solidFill>
                  <a:schemeClr val="bg1"/>
                </a:solidFill>
                <a:highlight>
                  <a:srgbClr val="060024"/>
                </a:highlight>
              </a:rPr>
              <a:t>install</a:t>
            </a:r>
            <a:r>
              <a:rPr lang="pt-BR" sz="2000" dirty="0">
                <a:solidFill>
                  <a:schemeClr val="bg1"/>
                </a:solidFill>
                <a:highlight>
                  <a:srgbClr val="060024"/>
                </a:highlight>
              </a:rPr>
              <a:t> </a:t>
            </a:r>
            <a:r>
              <a:rPr lang="pt-BR" sz="2000" dirty="0" err="1">
                <a:solidFill>
                  <a:schemeClr val="bg1"/>
                </a:solidFill>
                <a:highlight>
                  <a:srgbClr val="060024"/>
                </a:highlight>
              </a:rPr>
              <a:t>flask</a:t>
            </a:r>
            <a:endParaRPr lang="pt-BR" sz="2000" dirty="0">
              <a:solidFill>
                <a:schemeClr val="bg1"/>
              </a:solidFill>
              <a:highlight>
                <a:srgbClr val="060024"/>
              </a:highlight>
            </a:endParaRP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3054E8-384F-4514-9CA3-4C9F4B4B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C9D8-BD23-4A56-85A7-FCF3F0083007}" type="datetime1">
              <a:rPr lang="pt-BR" smtClean="0"/>
              <a:t>07/06/2025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719EDF3-B7B6-4A2E-B3E1-3451C136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CBD26C-85C5-4587-A243-D23F31D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8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0769E5-627D-4C8E-8C32-2BE08FB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0" y="3944020"/>
            <a:ext cx="8281035" cy="5325109"/>
          </a:xfrm>
        </p:spPr>
        <p:txBody>
          <a:bodyPr/>
          <a:lstStyle/>
          <a:p>
            <a:pPr algn="ctr"/>
            <a:r>
              <a:rPr lang="en-US" dirty="0">
                <a:latin typeface="Bodoni MT" panose="02070603080606020203" pitchFamily="18" charset="0"/>
              </a:rPr>
              <a:t>CAPITULO 2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FLASK</a:t>
            </a:r>
            <a:endParaRPr lang="pt-BR" dirty="0">
              <a:latin typeface="Bodoni MT" panose="02070603080606020203" pitchFamily="18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F75602-EA2B-4E08-8A5C-B0E8D3E4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0" y="9546714"/>
            <a:ext cx="8281035" cy="2800349"/>
          </a:xfrm>
        </p:spPr>
        <p:txBody>
          <a:bodyPr>
            <a:normAutofit/>
          </a:bodyPr>
          <a:lstStyle/>
          <a:p>
            <a:pPr algn="ctr"/>
            <a:r>
              <a:rPr lang="pt-BR" sz="2400" i="1" dirty="0"/>
              <a:t> O que é </a:t>
            </a:r>
            <a:r>
              <a:rPr lang="pt-BR" sz="2400" i="1" dirty="0" err="1"/>
              <a:t>Flask</a:t>
            </a:r>
            <a:r>
              <a:rPr lang="pt-BR" sz="2400" i="1" dirty="0"/>
              <a:t>? Como o </a:t>
            </a:r>
            <a:r>
              <a:rPr lang="pt-BR" sz="2400" i="1" dirty="0" err="1"/>
              <a:t>Flask</a:t>
            </a:r>
            <a:r>
              <a:rPr lang="pt-BR" sz="2400" i="1" dirty="0"/>
              <a:t> é usado?</a:t>
            </a:r>
          </a:p>
          <a:p>
            <a:pPr algn="ctr"/>
            <a:r>
              <a:rPr lang="pt-BR" sz="2400" i="1" dirty="0"/>
              <a:t>Popularidade do </a:t>
            </a:r>
            <a:r>
              <a:rPr lang="pt-BR" sz="2400" i="1" dirty="0" err="1"/>
              <a:t>Flask</a:t>
            </a:r>
            <a:endParaRPr lang="pt-BR" sz="2400" i="1" dirty="0"/>
          </a:p>
        </p:txBody>
      </p:sp>
      <p:pic>
        <p:nvPicPr>
          <p:cNvPr id="7170" name="Picture 2" descr="How to use Flask-Security-Too in a Flask project">
            <a:extLst>
              <a:ext uri="{FF2B5EF4-FFF2-40B4-BE49-F238E27FC236}">
                <a16:creationId xmlns:a16="http://schemas.microsoft.com/office/drawing/2014/main" id="{674B4720-F405-49DA-8C5A-5B8EB2B0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62" y="1728564"/>
            <a:ext cx="6237676" cy="46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3B10D0-3805-41C4-82F9-DFBA8B13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76AF-CA53-4F91-B945-D077E3052C56}" type="datetime1">
              <a:rPr lang="pt-BR" smtClean="0"/>
              <a:t>07/06/2025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CA66FA-DFB1-42DE-BB5A-7096991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9E24E0-E8BF-4D47-9DC8-2AEB2D02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22F3F-1B6D-4670-96B3-569C7D29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1" y="524553"/>
            <a:ext cx="8281035" cy="117988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FLASK </a:t>
            </a:r>
            <a:endParaRPr lang="pt-BR" sz="5400" dirty="0">
              <a:latin typeface="Bodoni MT" panose="020706030806060202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ECA840-2DB5-4CC3-8A54-86F0E986D54A}"/>
              </a:ext>
            </a:extLst>
          </p:cNvPr>
          <p:cNvSpPr txBox="1"/>
          <p:nvPr/>
        </p:nvSpPr>
        <p:spPr>
          <a:xfrm>
            <a:off x="660081" y="1861212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pt-BR" sz="3200" b="0" i="1" dirty="0">
                <a:solidFill>
                  <a:srgbClr val="202122"/>
                </a:solidFill>
                <a:latin typeface="Arial" panose="020B0604020202020204" pitchFamily="34" charset="0"/>
              </a:rPr>
              <a:t>é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3D4B7-81B1-4230-97A2-910ED459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2694215"/>
            <a:ext cx="8281035" cy="370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pt-BR" sz="2200" dirty="0"/>
              <a:t>O </a:t>
            </a:r>
            <a:r>
              <a:rPr lang="pt-BR" sz="2200" dirty="0" err="1"/>
              <a:t>Flask</a:t>
            </a:r>
            <a:r>
              <a:rPr lang="pt-BR" sz="2200" dirty="0"/>
              <a:t> é um framework web minimalista e poderoso para Python, usado para criar aplicações web e APIs de maneira rápida e flexível. Ele é chamado de "</a:t>
            </a:r>
            <a:r>
              <a:rPr lang="pt-BR" sz="2200" dirty="0" err="1"/>
              <a:t>microframework</a:t>
            </a:r>
            <a:r>
              <a:rPr lang="pt-BR" sz="2200" dirty="0"/>
              <a:t>" porque não impõe estruturas rígidas ao desenvolvedor, permitindo a criação de projetos personalizados.</a:t>
            </a:r>
          </a:p>
          <a:p>
            <a:pPr marL="0" indent="0">
              <a:buNone/>
            </a:pPr>
            <a:r>
              <a:rPr lang="pt-BR" sz="2200" dirty="0"/>
              <a:t>Criado por </a:t>
            </a:r>
            <a:r>
              <a:rPr lang="pt-BR" sz="2200" dirty="0" err="1"/>
              <a:t>Armin</a:t>
            </a:r>
            <a:r>
              <a:rPr lang="pt-BR" sz="2200" dirty="0"/>
              <a:t> </a:t>
            </a:r>
            <a:r>
              <a:rPr lang="pt-BR" sz="2200" dirty="0" err="1"/>
              <a:t>Ronacher</a:t>
            </a:r>
            <a:r>
              <a:rPr lang="pt-BR" sz="2200" dirty="0"/>
              <a:t> em 2010, o </a:t>
            </a:r>
            <a:r>
              <a:rPr lang="pt-BR" sz="2200" dirty="0" err="1"/>
              <a:t>Flask</a:t>
            </a:r>
            <a:r>
              <a:rPr lang="pt-BR" sz="2200" dirty="0"/>
              <a:t> se destaca por sua simplicidade e leveza, sendo uma excelente escolha para projetos de pequeno a médio porte e até mesmo grandes aplicações, quando bem estruturado.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5F43678-A94A-4E19-9673-7995BDA39484}"/>
              </a:ext>
            </a:extLst>
          </p:cNvPr>
          <p:cNvCxnSpPr/>
          <p:nvPr/>
        </p:nvCxnSpPr>
        <p:spPr>
          <a:xfrm>
            <a:off x="1594792" y="1518557"/>
            <a:ext cx="80064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A610CB-E38F-4DB8-94AD-8DD8D698D7E6}"/>
              </a:ext>
            </a:extLst>
          </p:cNvPr>
          <p:cNvSpPr txBox="1"/>
          <p:nvPr/>
        </p:nvSpPr>
        <p:spPr>
          <a:xfrm>
            <a:off x="660080" y="593785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pt-B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 é usado?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8618A54-8E63-4546-BCEA-25F9008F59DB}"/>
              </a:ext>
            </a:extLst>
          </p:cNvPr>
          <p:cNvSpPr txBox="1">
            <a:spLocks/>
          </p:cNvSpPr>
          <p:nvPr/>
        </p:nvSpPr>
        <p:spPr>
          <a:xfrm>
            <a:off x="660080" y="6859014"/>
            <a:ext cx="8281035" cy="4424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pt-BR" sz="2200" dirty="0"/>
              <a:t>O </a:t>
            </a:r>
            <a:r>
              <a:rPr lang="pt-BR" sz="2200" dirty="0" err="1"/>
              <a:t>Flask</a:t>
            </a:r>
            <a:r>
              <a:rPr lang="pt-BR" sz="2200" dirty="0"/>
              <a:t> é utilizado principalmente para desenvolver: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 Sites e aplicações web – Desde pequenos projetos até grandes sistemas.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 APIs </a:t>
            </a:r>
            <a:r>
              <a:rPr lang="pt-BR" sz="2200" dirty="0" err="1"/>
              <a:t>RESTful</a:t>
            </a:r>
            <a:r>
              <a:rPr lang="pt-BR" sz="2200" dirty="0"/>
              <a:t> – Comunicação entre front-</a:t>
            </a:r>
            <a:r>
              <a:rPr lang="pt-BR" sz="2200" dirty="0" err="1"/>
              <a:t>end</a:t>
            </a:r>
            <a:r>
              <a:rPr lang="pt-BR" sz="2200" dirty="0"/>
              <a:t> e </a:t>
            </a:r>
            <a:r>
              <a:rPr lang="pt-BR" sz="2200" dirty="0" err="1"/>
              <a:t>back-end</a:t>
            </a:r>
            <a:r>
              <a:rPr lang="pt-BR" sz="2200" dirty="0"/>
              <a:t> de forma eficiente.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 Automações – Como sistemas internos que facilitam processos empresariais.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  Integração com bancos de dados – Usando bibliotecas como </a:t>
            </a:r>
            <a:r>
              <a:rPr lang="pt-BR" sz="2200" dirty="0" err="1"/>
              <a:t>SQLAlchemy</a:t>
            </a:r>
            <a:r>
              <a:rPr lang="pt-BR" sz="2200" dirty="0"/>
              <a:t> para gerenciar dados.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   Desenvolvimento rápido e prototipagem – Excelente para </a:t>
            </a:r>
            <a:r>
              <a:rPr lang="pt-BR" sz="2200" dirty="0" err="1"/>
              <a:t>MVPs</a:t>
            </a:r>
            <a:r>
              <a:rPr lang="pt-BR" sz="2200" dirty="0"/>
              <a:t> (</a:t>
            </a:r>
            <a:r>
              <a:rPr lang="pt-BR" sz="2200" dirty="0" err="1"/>
              <a:t>Minimum</a:t>
            </a:r>
            <a:r>
              <a:rPr lang="pt-BR" sz="2200" dirty="0"/>
              <a:t> </a:t>
            </a:r>
            <a:r>
              <a:rPr lang="pt-BR" sz="2200" dirty="0" err="1"/>
              <a:t>Viable</a:t>
            </a:r>
            <a:r>
              <a:rPr lang="pt-BR" sz="2200" dirty="0"/>
              <a:t> </a:t>
            </a:r>
            <a:r>
              <a:rPr lang="pt-BR" sz="2200" dirty="0" err="1"/>
              <a:t>Product</a:t>
            </a:r>
            <a:r>
              <a:rPr lang="pt-BR" sz="2200" dirty="0"/>
              <a:t>).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E3BBBAB2-BF06-4AD5-B4BD-51FD8EC6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B51E-AD10-4871-B7B8-769919D36ADE}" type="datetime1">
              <a:rPr lang="pt-BR" smtClean="0"/>
              <a:t>07/06/2025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B9C946B1-8E01-4767-99E4-44D1AA1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FLASK - LUANA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A700B6A-477A-471D-A084-7379B239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7C-2571-47BC-A464-CB27CC47AD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1825</Words>
  <Application>Microsoft Office PowerPoint</Application>
  <PresentationFormat>Papel A3 (297 x 420 mm)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Bahnschrift Light</vt:lpstr>
      <vt:lpstr>Bodoni MT</vt:lpstr>
      <vt:lpstr>Calibri</vt:lpstr>
      <vt:lpstr>Calibri Light</vt:lpstr>
      <vt:lpstr>Wingdings</vt:lpstr>
      <vt:lpstr>Tema do Office</vt:lpstr>
      <vt:lpstr>Apresentação do PowerPoint</vt:lpstr>
      <vt:lpstr>INDICE GERAL</vt:lpstr>
      <vt:lpstr>CAPITULO 1 PYTHON</vt:lpstr>
      <vt:lpstr>PYTHON </vt:lpstr>
      <vt:lpstr>Apresentação do PowerPoint</vt:lpstr>
      <vt:lpstr>Apresentação do PowerPoint</vt:lpstr>
      <vt:lpstr>Apresentação do PowerPoint</vt:lpstr>
      <vt:lpstr>CAPITULO 2 FLASK</vt:lpstr>
      <vt:lpstr>FLASK </vt:lpstr>
      <vt:lpstr>Apresentação do PowerPoint</vt:lpstr>
      <vt:lpstr>CAPITULO 3 CRIANDO UM SITE COM FLASK</vt:lpstr>
      <vt:lpstr>CRIANDO UM SITE COM FLASK </vt:lpstr>
      <vt:lpstr>CAPITULO 3 ASSOCIANDO FLASK A UM BANCO DE DADOS</vt:lpstr>
      <vt:lpstr>ASSOCIANDO FLASK A UM BANCO DE DADOS</vt:lpstr>
      <vt:lpstr>Apresentação do PowerPoint</vt:lpstr>
      <vt:lpstr>CAPITULO 4 ESTILIZANDO O SITE</vt:lpstr>
      <vt:lpstr>ESTILIZANDO O SITE</vt:lpstr>
      <vt:lpstr>Apresentação do PowerPoint</vt:lpstr>
      <vt:lpstr>CAPITULO 4 GERENCIANDO SITES COM FLASK</vt:lpstr>
      <vt:lpstr>GERENCIANDO SITES COM FLASK</vt:lpstr>
      <vt:lpstr>Apresentação do PowerPoint</vt:lpstr>
      <vt:lpstr>CONCLUSAO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luana julia</dc:creator>
  <cp:lastModifiedBy>luana julia</cp:lastModifiedBy>
  <cp:revision>21</cp:revision>
  <dcterms:created xsi:type="dcterms:W3CDTF">2025-06-07T22:38:51Z</dcterms:created>
  <dcterms:modified xsi:type="dcterms:W3CDTF">2025-06-08T02:27:34Z</dcterms:modified>
</cp:coreProperties>
</file>