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F5E"/>
    <a:srgbClr val="E6907A"/>
    <a:srgbClr val="EDAD92"/>
    <a:srgbClr val="F3C5A7"/>
    <a:srgbClr val="F8D7B6"/>
    <a:srgbClr val="FBE2BF"/>
    <a:srgbClr val="FDEAC6"/>
    <a:srgbClr val="FFF2CE"/>
    <a:srgbClr val="9F1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20" d="100"/>
          <a:sy n="20" d="100"/>
        </p:scale>
        <p:origin x="19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8EC2-2B56-4E17-AA0A-6E120E8586DF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6991-716C-4F4A-9A3B-033E3182C6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1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8EC2-2B56-4E17-AA0A-6E120E8586DF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6991-716C-4F4A-9A3B-033E3182C6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08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8EC2-2B56-4E17-AA0A-6E120E8586DF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6991-716C-4F4A-9A3B-033E3182C6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8EC2-2B56-4E17-AA0A-6E120E8586DF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6991-716C-4F4A-9A3B-033E3182C6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47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8EC2-2B56-4E17-AA0A-6E120E8586DF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6991-716C-4F4A-9A3B-033E3182C6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7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8EC2-2B56-4E17-AA0A-6E120E8586DF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6991-716C-4F4A-9A3B-033E3182C6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68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8EC2-2B56-4E17-AA0A-6E120E8586DF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6991-716C-4F4A-9A3B-033E3182C6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59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8EC2-2B56-4E17-AA0A-6E120E8586DF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6991-716C-4F4A-9A3B-033E3182C6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60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8EC2-2B56-4E17-AA0A-6E120E8586DF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6991-716C-4F4A-9A3B-033E3182C6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9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8EC2-2B56-4E17-AA0A-6E120E8586DF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6991-716C-4F4A-9A3B-033E3182C6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83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8EC2-2B56-4E17-AA0A-6E120E8586DF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36991-716C-4F4A-9A3B-033E3182C6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26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8EC2-2B56-4E17-AA0A-6E120E8586DF}" type="datetimeFigureOut">
              <a:rPr lang="de-DE" smtClean="0"/>
              <a:t>16.09.2025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36991-716C-4F4A-9A3B-033E3182C6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24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C00000"/>
            </a:gs>
            <a:gs pos="0">
              <a:srgbClr val="FDEAC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8DA2FD26-21FE-4E6F-B40B-730E3DC28F2D}"/>
              </a:ext>
            </a:extLst>
          </p:cNvPr>
          <p:cNvSpPr txBox="1"/>
          <p:nvPr/>
        </p:nvSpPr>
        <p:spPr>
          <a:xfrm>
            <a:off x="4202906" y="1595348"/>
            <a:ext cx="21869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 err="1"/>
              <a:t>Monastery</a:t>
            </a:r>
            <a:r>
              <a:rPr lang="de-DE" sz="11500" dirty="0"/>
              <a:t> </a:t>
            </a:r>
            <a:r>
              <a:rPr lang="de-DE" sz="11500" dirty="0" err="1"/>
              <a:t>meets</a:t>
            </a:r>
            <a:r>
              <a:rPr lang="de-DE" sz="11500" dirty="0"/>
              <a:t> Knowledge Graph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AA36A70-397F-4A77-B5C1-8552FB93BEF2}"/>
              </a:ext>
            </a:extLst>
          </p:cNvPr>
          <p:cNvSpPr txBox="1"/>
          <p:nvPr/>
        </p:nvSpPr>
        <p:spPr>
          <a:xfrm>
            <a:off x="4202906" y="3571696"/>
            <a:ext cx="21869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/>
              <a:t>Domänenwissen als </a:t>
            </a:r>
            <a:r>
              <a:rPr lang="de-DE" sz="6600" dirty="0" err="1"/>
              <a:t>Ontologiebasiertes</a:t>
            </a:r>
            <a:r>
              <a:rPr lang="de-DE" sz="6600" dirty="0"/>
              <a:t> Normvokabular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00BB521-10AD-483A-A58C-A5345BB749B1}"/>
              </a:ext>
            </a:extLst>
          </p:cNvPr>
          <p:cNvSpPr txBox="1"/>
          <p:nvPr/>
        </p:nvSpPr>
        <p:spPr>
          <a:xfrm>
            <a:off x="1458515" y="6428002"/>
            <a:ext cx="14173200" cy="5886045"/>
          </a:xfrm>
          <a:prstGeom prst="rect">
            <a:avLst/>
          </a:prstGeom>
          <a:solidFill>
            <a:srgbClr val="FFF2CE"/>
          </a:solidFill>
          <a:ln>
            <a:solidFill>
              <a:srgbClr val="9F131E"/>
            </a:solidFill>
          </a:ln>
          <a:effectLst/>
        </p:spPr>
        <p:txBody>
          <a:bodyPr wrap="square" lIns="720000" tIns="720000" rIns="720000" bIns="720000" rtlCol="0">
            <a:spAutoFit/>
          </a:bodyPr>
          <a:lstStyle/>
          <a:p>
            <a:r>
              <a:rPr lang="de-DE" sz="5400" b="1" dirty="0"/>
              <a:t>Das Projekt „</a:t>
            </a:r>
            <a:r>
              <a:rPr lang="de-DE" sz="5400" b="1" dirty="0" err="1"/>
              <a:t>DomVoc</a:t>
            </a:r>
            <a:r>
              <a:rPr lang="de-DE" sz="5400" b="1" dirty="0"/>
              <a:t>“</a:t>
            </a:r>
          </a:p>
          <a:p>
            <a:endParaRPr lang="de-DE" sz="5400" b="1" dirty="0"/>
          </a:p>
          <a:p>
            <a:pPr algn="just"/>
            <a:r>
              <a:rPr lang="de-DE" sz="3600" dirty="0" err="1"/>
              <a:t>Lorem</a:t>
            </a:r>
            <a:r>
              <a:rPr lang="de-DE" sz="3600" dirty="0"/>
              <a:t> </a:t>
            </a:r>
            <a:r>
              <a:rPr lang="de-DE" sz="3600" dirty="0" err="1"/>
              <a:t>ipsum</a:t>
            </a:r>
            <a:r>
              <a:rPr lang="de-DE" sz="3600" dirty="0"/>
              <a:t> </a:t>
            </a:r>
            <a:r>
              <a:rPr lang="de-DE" sz="3600" dirty="0" err="1"/>
              <a:t>dolor</a:t>
            </a:r>
            <a:r>
              <a:rPr lang="de-DE" sz="3600" dirty="0"/>
              <a:t> </a:t>
            </a:r>
            <a:r>
              <a:rPr lang="de-DE" sz="3600" dirty="0" err="1"/>
              <a:t>sit</a:t>
            </a:r>
            <a:r>
              <a:rPr lang="de-DE" sz="3600" dirty="0"/>
              <a:t> </a:t>
            </a:r>
            <a:r>
              <a:rPr lang="de-DE" sz="3600" dirty="0" err="1"/>
              <a:t>amet</a:t>
            </a:r>
            <a:r>
              <a:rPr lang="de-DE" sz="3600" dirty="0"/>
              <a:t>, </a:t>
            </a:r>
            <a:r>
              <a:rPr lang="de-DE" sz="3600" dirty="0" err="1"/>
              <a:t>consetetur</a:t>
            </a:r>
            <a:r>
              <a:rPr lang="de-DE" sz="3600" dirty="0"/>
              <a:t> </a:t>
            </a:r>
            <a:r>
              <a:rPr lang="de-DE" sz="3600" dirty="0" err="1"/>
              <a:t>sadipscing</a:t>
            </a:r>
            <a:r>
              <a:rPr lang="de-DE" sz="3600" dirty="0"/>
              <a:t> </a:t>
            </a:r>
            <a:r>
              <a:rPr lang="de-DE" sz="3600" dirty="0" err="1"/>
              <a:t>elitr</a:t>
            </a:r>
            <a:r>
              <a:rPr lang="de-DE" sz="3600" dirty="0"/>
              <a:t>, sed </a:t>
            </a:r>
            <a:r>
              <a:rPr lang="de-DE" sz="3600" dirty="0" err="1"/>
              <a:t>diam</a:t>
            </a:r>
            <a:r>
              <a:rPr lang="de-DE" sz="3600" dirty="0"/>
              <a:t> </a:t>
            </a:r>
            <a:r>
              <a:rPr lang="de-DE" sz="3600" dirty="0" err="1"/>
              <a:t>nonumy</a:t>
            </a:r>
            <a:r>
              <a:rPr lang="de-DE" sz="3600" dirty="0"/>
              <a:t> </a:t>
            </a:r>
            <a:r>
              <a:rPr lang="de-DE" sz="3600" dirty="0" err="1"/>
              <a:t>eirmod</a:t>
            </a:r>
            <a:r>
              <a:rPr lang="de-DE" sz="3600" dirty="0"/>
              <a:t> </a:t>
            </a:r>
            <a:r>
              <a:rPr lang="de-DE" sz="3600" dirty="0" err="1"/>
              <a:t>tempor</a:t>
            </a:r>
            <a:r>
              <a:rPr lang="de-DE" sz="3600" dirty="0"/>
              <a:t> </a:t>
            </a:r>
            <a:r>
              <a:rPr lang="de-DE" sz="3600" dirty="0" err="1"/>
              <a:t>invidunt</a:t>
            </a:r>
            <a:r>
              <a:rPr lang="de-DE" sz="3600" dirty="0"/>
              <a:t> </a:t>
            </a:r>
            <a:r>
              <a:rPr lang="de-DE" sz="3600" dirty="0" err="1"/>
              <a:t>ut</a:t>
            </a:r>
            <a:r>
              <a:rPr lang="de-DE" sz="3600" dirty="0"/>
              <a:t> </a:t>
            </a:r>
            <a:r>
              <a:rPr lang="de-DE" sz="3600" dirty="0" err="1"/>
              <a:t>labore</a:t>
            </a:r>
            <a:r>
              <a:rPr lang="de-DE" sz="3600" dirty="0"/>
              <a:t> et </a:t>
            </a:r>
            <a:r>
              <a:rPr lang="de-DE" sz="3600" dirty="0" err="1"/>
              <a:t>dolore</a:t>
            </a:r>
            <a:r>
              <a:rPr lang="de-DE" sz="3600" dirty="0"/>
              <a:t> magna </a:t>
            </a:r>
            <a:r>
              <a:rPr lang="de-DE" sz="3600" dirty="0" err="1"/>
              <a:t>aliquyam</a:t>
            </a:r>
            <a:r>
              <a:rPr lang="de-DE" sz="3600" dirty="0"/>
              <a:t> </a:t>
            </a:r>
            <a:r>
              <a:rPr lang="de-DE" sz="3600" dirty="0" err="1"/>
              <a:t>erat</a:t>
            </a:r>
            <a:r>
              <a:rPr lang="de-DE" sz="3600" dirty="0"/>
              <a:t>, sed </a:t>
            </a:r>
            <a:r>
              <a:rPr lang="de-DE" sz="3600" dirty="0" err="1"/>
              <a:t>diam</a:t>
            </a:r>
            <a:r>
              <a:rPr lang="de-DE" sz="3600" dirty="0"/>
              <a:t> </a:t>
            </a:r>
            <a:r>
              <a:rPr lang="de-DE" sz="3600" dirty="0" err="1"/>
              <a:t>voluptua</a:t>
            </a:r>
            <a:r>
              <a:rPr lang="de-DE" sz="3600" dirty="0"/>
              <a:t>. At </a:t>
            </a:r>
            <a:r>
              <a:rPr lang="de-DE" sz="3600" dirty="0" err="1"/>
              <a:t>vero</a:t>
            </a:r>
            <a:r>
              <a:rPr lang="de-DE" sz="3600" dirty="0"/>
              <a:t> </a:t>
            </a:r>
            <a:r>
              <a:rPr lang="de-DE" sz="3600" dirty="0" err="1"/>
              <a:t>eos</a:t>
            </a:r>
            <a:r>
              <a:rPr lang="de-DE" sz="3600" dirty="0"/>
              <a:t> et </a:t>
            </a:r>
            <a:r>
              <a:rPr lang="de-DE" sz="3600" dirty="0" err="1"/>
              <a:t>accusam</a:t>
            </a:r>
            <a:r>
              <a:rPr lang="de-DE" sz="3600" dirty="0"/>
              <a:t> et </a:t>
            </a:r>
            <a:r>
              <a:rPr lang="de-DE" sz="3600" dirty="0" err="1"/>
              <a:t>justo</a:t>
            </a:r>
            <a:r>
              <a:rPr lang="de-DE" sz="3600" dirty="0"/>
              <a:t> </a:t>
            </a:r>
            <a:r>
              <a:rPr lang="de-DE" sz="3600" dirty="0" err="1"/>
              <a:t>duo</a:t>
            </a:r>
            <a:r>
              <a:rPr lang="de-DE" sz="3600" dirty="0"/>
              <a:t> </a:t>
            </a:r>
            <a:r>
              <a:rPr lang="de-DE" sz="3600" dirty="0" err="1"/>
              <a:t>dolores</a:t>
            </a:r>
            <a:r>
              <a:rPr lang="de-DE" sz="3600" dirty="0"/>
              <a:t> et </a:t>
            </a:r>
            <a:r>
              <a:rPr lang="de-DE" sz="3600" dirty="0" err="1"/>
              <a:t>ea</a:t>
            </a:r>
            <a:r>
              <a:rPr lang="de-DE" sz="3600" dirty="0"/>
              <a:t> </a:t>
            </a:r>
            <a:r>
              <a:rPr lang="de-DE" sz="3600" dirty="0" err="1"/>
              <a:t>rebum</a:t>
            </a:r>
            <a:r>
              <a:rPr lang="de-DE" sz="3600" dirty="0"/>
              <a:t>. Stet </a:t>
            </a:r>
            <a:r>
              <a:rPr lang="de-DE" sz="3600" dirty="0" err="1"/>
              <a:t>clita</a:t>
            </a:r>
            <a:r>
              <a:rPr lang="de-DE" sz="3600" dirty="0"/>
              <a:t> </a:t>
            </a:r>
            <a:r>
              <a:rPr lang="de-DE" sz="3600" dirty="0" err="1"/>
              <a:t>kasd</a:t>
            </a:r>
            <a:r>
              <a:rPr lang="de-DE" sz="3600" dirty="0"/>
              <a:t> </a:t>
            </a:r>
            <a:r>
              <a:rPr lang="de-DE" sz="3600" dirty="0" err="1"/>
              <a:t>gubergren</a:t>
            </a:r>
            <a:r>
              <a:rPr lang="de-DE" sz="3600" dirty="0"/>
              <a:t>, </a:t>
            </a:r>
            <a:r>
              <a:rPr lang="de-DE" sz="3600" dirty="0" err="1"/>
              <a:t>no</a:t>
            </a:r>
            <a:r>
              <a:rPr lang="de-DE" sz="3600" dirty="0"/>
              <a:t> </a:t>
            </a:r>
            <a:r>
              <a:rPr lang="de-DE" sz="3600" dirty="0" err="1"/>
              <a:t>sea</a:t>
            </a:r>
            <a:r>
              <a:rPr lang="de-DE" sz="3600" dirty="0"/>
              <a:t> </a:t>
            </a:r>
            <a:r>
              <a:rPr lang="de-DE" sz="3600" dirty="0" err="1"/>
              <a:t>takimata</a:t>
            </a:r>
            <a:r>
              <a:rPr lang="de-DE" sz="3600" dirty="0"/>
              <a:t> sanctus </a:t>
            </a:r>
            <a:r>
              <a:rPr lang="de-DE" sz="3600" dirty="0" err="1"/>
              <a:t>est</a:t>
            </a:r>
            <a:r>
              <a:rPr lang="de-DE" sz="3600" dirty="0"/>
              <a:t> </a:t>
            </a:r>
            <a:r>
              <a:rPr lang="de-DE" sz="3600" dirty="0" err="1"/>
              <a:t>Lorem</a:t>
            </a:r>
            <a:r>
              <a:rPr lang="de-DE" sz="3600" dirty="0"/>
              <a:t> </a:t>
            </a:r>
            <a:r>
              <a:rPr lang="de-DE" sz="3600" dirty="0" err="1"/>
              <a:t>ipsum</a:t>
            </a:r>
            <a:r>
              <a:rPr lang="de-DE" sz="3600" dirty="0"/>
              <a:t> </a:t>
            </a:r>
            <a:r>
              <a:rPr lang="de-DE" sz="3600" dirty="0" err="1"/>
              <a:t>dolor</a:t>
            </a:r>
            <a:r>
              <a:rPr lang="de-DE" sz="3600" dirty="0"/>
              <a:t> </a:t>
            </a:r>
            <a:r>
              <a:rPr lang="de-DE" sz="3600" dirty="0" err="1"/>
              <a:t>sit</a:t>
            </a:r>
            <a:r>
              <a:rPr lang="de-DE" sz="3600" dirty="0"/>
              <a:t> </a:t>
            </a:r>
            <a:r>
              <a:rPr lang="de-DE" sz="3600" dirty="0" err="1"/>
              <a:t>amet</a:t>
            </a:r>
            <a:r>
              <a:rPr lang="de-DE" sz="3600" dirty="0"/>
              <a:t>. 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9F4499F-46D6-4B22-BADB-E8488371521A}"/>
              </a:ext>
            </a:extLst>
          </p:cNvPr>
          <p:cNvSpPr/>
          <p:nvPr/>
        </p:nvSpPr>
        <p:spPr>
          <a:xfrm>
            <a:off x="18034053" y="6751951"/>
            <a:ext cx="10871200" cy="4351498"/>
          </a:xfrm>
          <a:prstGeom prst="roundRect">
            <a:avLst/>
          </a:prstGeom>
          <a:gradFill>
            <a:gsLst>
              <a:gs pos="0">
                <a:srgbClr val="FBE2BF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0000" tIns="90000" bIns="90000" rtlCol="0" anchor="ctr"/>
          <a:lstStyle/>
          <a:p>
            <a:r>
              <a:rPr lang="de-DE" sz="4800" b="1" dirty="0" err="1">
                <a:solidFill>
                  <a:schemeClr val="tx1"/>
                </a:solidFill>
              </a:rPr>
              <a:t>Creation</a:t>
            </a:r>
            <a:r>
              <a:rPr lang="de-DE" sz="4800" b="1" dirty="0">
                <a:solidFill>
                  <a:schemeClr val="tx1"/>
                </a:solidFill>
              </a:rPr>
              <a:t> and </a:t>
            </a:r>
            <a:r>
              <a:rPr lang="de-DE" sz="4800" b="1" dirty="0" err="1">
                <a:solidFill>
                  <a:schemeClr val="tx1"/>
                </a:solidFill>
              </a:rPr>
              <a:t>Automated</a:t>
            </a:r>
            <a:r>
              <a:rPr lang="de-DE" sz="4800" b="1" dirty="0">
                <a:solidFill>
                  <a:schemeClr val="tx1"/>
                </a:solidFill>
              </a:rPr>
              <a:t> Translation </a:t>
            </a:r>
            <a:r>
              <a:rPr lang="de-DE" sz="4800" b="1" dirty="0" err="1">
                <a:solidFill>
                  <a:schemeClr val="tx1"/>
                </a:solidFill>
              </a:rPr>
              <a:t>of</a:t>
            </a:r>
            <a:r>
              <a:rPr lang="de-DE" sz="4800" b="1" dirty="0">
                <a:solidFill>
                  <a:schemeClr val="tx1"/>
                </a:solidFill>
              </a:rPr>
              <a:t> Labels and </a:t>
            </a:r>
            <a:r>
              <a:rPr lang="de-DE" sz="4800" b="1" dirty="0" err="1">
                <a:solidFill>
                  <a:schemeClr val="tx1"/>
                </a:solidFill>
              </a:rPr>
              <a:t>Descriptions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  <a:r>
              <a:rPr lang="de-DE" sz="4800" b="1" dirty="0" err="1">
                <a:solidFill>
                  <a:schemeClr val="tx1"/>
                </a:solidFill>
              </a:rPr>
              <a:t>to</a:t>
            </a:r>
            <a:r>
              <a:rPr lang="de-DE" sz="4800" b="1" dirty="0">
                <a:solidFill>
                  <a:schemeClr val="tx1"/>
                </a:solidFill>
              </a:rPr>
              <a:t> English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4B7CA0B-B979-4A61-9FA1-0F69A5D0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106" y="7974247"/>
            <a:ext cx="2211093" cy="2211093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8405859-4773-43ED-8056-31D707EB71BF}"/>
              </a:ext>
            </a:extLst>
          </p:cNvPr>
          <p:cNvSpPr/>
          <p:nvPr/>
        </p:nvSpPr>
        <p:spPr>
          <a:xfrm>
            <a:off x="18034053" y="11429340"/>
            <a:ext cx="10871200" cy="4351498"/>
          </a:xfrm>
          <a:prstGeom prst="roundRect">
            <a:avLst/>
          </a:prstGeom>
          <a:gradFill>
            <a:gsLst>
              <a:gs pos="0">
                <a:srgbClr val="F8D7B6"/>
              </a:gs>
              <a:gs pos="100000">
                <a:srgbClr val="FDEAC6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0000" tIns="90000" bIns="90000" rtlCol="0" anchor="ctr"/>
          <a:lstStyle/>
          <a:p>
            <a:r>
              <a:rPr lang="de-DE" sz="4800" b="1" dirty="0">
                <a:solidFill>
                  <a:schemeClr val="tx1"/>
                </a:solidFill>
              </a:rPr>
              <a:t>Mapping </a:t>
            </a:r>
            <a:r>
              <a:rPr lang="de-DE" sz="4800" b="1" dirty="0" err="1">
                <a:solidFill>
                  <a:schemeClr val="tx1"/>
                </a:solidFill>
              </a:rPr>
              <a:t>Monastery</a:t>
            </a:r>
            <a:r>
              <a:rPr lang="de-DE" sz="4800" b="1" dirty="0">
                <a:solidFill>
                  <a:schemeClr val="tx1"/>
                </a:solidFill>
              </a:rPr>
              <a:t>-Database </a:t>
            </a:r>
            <a:r>
              <a:rPr lang="de-DE" sz="4800" b="1" dirty="0" err="1">
                <a:solidFill>
                  <a:schemeClr val="tx1"/>
                </a:solidFill>
              </a:rPr>
              <a:t>Entities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  <a:r>
              <a:rPr lang="de-DE" sz="4800" b="1" dirty="0" err="1">
                <a:solidFill>
                  <a:schemeClr val="tx1"/>
                </a:solidFill>
              </a:rPr>
              <a:t>to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  <a:r>
              <a:rPr lang="de-DE" sz="4800" b="1" dirty="0" err="1">
                <a:solidFill>
                  <a:schemeClr val="tx1"/>
                </a:solidFill>
              </a:rPr>
              <a:t>FactGrid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  <a:r>
              <a:rPr lang="de-DE" sz="4800" b="1" dirty="0" err="1">
                <a:solidFill>
                  <a:schemeClr val="tx1"/>
                </a:solidFill>
              </a:rPr>
              <a:t>Entities</a:t>
            </a:r>
            <a:endParaRPr lang="de-DE" sz="4800" b="1" dirty="0">
              <a:solidFill>
                <a:schemeClr val="tx1"/>
              </a:solidFill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6736B5A-8EE1-4BAC-AC60-849A4A735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5746" y="12640710"/>
            <a:ext cx="2211093" cy="2211093"/>
          </a:xfrm>
          <a:prstGeom prst="rect">
            <a:avLst/>
          </a:prstGeom>
        </p:spPr>
      </p:pic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AC76E4D-E3DC-4F42-BE93-96C5116A752C}"/>
              </a:ext>
            </a:extLst>
          </p:cNvPr>
          <p:cNvSpPr/>
          <p:nvPr/>
        </p:nvSpPr>
        <p:spPr>
          <a:xfrm>
            <a:off x="18034053" y="16154824"/>
            <a:ext cx="10871200" cy="4351498"/>
          </a:xfrm>
          <a:prstGeom prst="roundRect">
            <a:avLst/>
          </a:prstGeom>
          <a:gradFill>
            <a:gsLst>
              <a:gs pos="0">
                <a:srgbClr val="F3C5A7"/>
              </a:gs>
              <a:gs pos="100000">
                <a:srgbClr val="FDEAC6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0000" tIns="90000" bIns="90000" rtlCol="0" anchor="ctr"/>
          <a:lstStyle/>
          <a:p>
            <a:r>
              <a:rPr lang="de-DE" sz="4800" b="1" dirty="0" err="1">
                <a:solidFill>
                  <a:schemeClr val="tx1"/>
                </a:solidFill>
              </a:rPr>
              <a:t>Matching</a:t>
            </a:r>
            <a:r>
              <a:rPr lang="de-DE" sz="4800" b="1" dirty="0">
                <a:solidFill>
                  <a:schemeClr val="tx1"/>
                </a:solidFill>
              </a:rPr>
              <a:t> Location </a:t>
            </a:r>
            <a:r>
              <a:rPr lang="de-DE" sz="4800" b="1" dirty="0" err="1">
                <a:solidFill>
                  <a:schemeClr val="tx1"/>
                </a:solidFill>
              </a:rPr>
              <a:t>of</a:t>
            </a:r>
            <a:r>
              <a:rPr lang="de-DE" sz="4800" b="1" dirty="0">
                <a:solidFill>
                  <a:schemeClr val="tx1"/>
                </a:solidFill>
              </a:rPr>
              <a:t> Building </a:t>
            </a:r>
            <a:r>
              <a:rPr lang="de-DE" sz="4800" b="1" dirty="0" err="1">
                <a:solidFill>
                  <a:schemeClr val="tx1"/>
                </a:solidFill>
              </a:rPr>
              <a:t>Complexes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  <a:r>
              <a:rPr lang="de-DE" sz="4800" b="1" dirty="0" err="1">
                <a:solidFill>
                  <a:schemeClr val="tx1"/>
                </a:solidFill>
              </a:rPr>
              <a:t>to</a:t>
            </a:r>
            <a:r>
              <a:rPr lang="de-DE" sz="4800" b="1" dirty="0">
                <a:solidFill>
                  <a:schemeClr val="tx1"/>
                </a:solidFill>
              </a:rPr>
              <a:t> Places in </a:t>
            </a:r>
            <a:r>
              <a:rPr lang="de-DE" sz="4800" b="1" dirty="0" err="1">
                <a:solidFill>
                  <a:schemeClr val="tx1"/>
                </a:solidFill>
              </a:rPr>
              <a:t>FactGrid</a:t>
            </a:r>
            <a:endParaRPr lang="de-DE" sz="4800" b="1" dirty="0">
              <a:solidFill>
                <a:schemeClr val="tx1"/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D8F6BA76-7622-4D3F-A693-52009048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106" y="17225026"/>
            <a:ext cx="2211093" cy="2211093"/>
          </a:xfrm>
          <a:prstGeom prst="rect">
            <a:avLst/>
          </a:prstGeom>
        </p:spPr>
      </p:pic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3D39E275-B53E-427A-8422-16C23A40A0E6}"/>
              </a:ext>
            </a:extLst>
          </p:cNvPr>
          <p:cNvSpPr/>
          <p:nvPr/>
        </p:nvSpPr>
        <p:spPr>
          <a:xfrm>
            <a:off x="18034053" y="21003910"/>
            <a:ext cx="10871200" cy="4351498"/>
          </a:xfrm>
          <a:prstGeom prst="roundRect">
            <a:avLst/>
          </a:prstGeom>
          <a:gradFill>
            <a:gsLst>
              <a:gs pos="0">
                <a:srgbClr val="EDAD92"/>
              </a:gs>
              <a:gs pos="100000">
                <a:srgbClr val="FDEAC6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0000" tIns="90000" bIns="90000" rtlCol="0" anchor="ctr"/>
          <a:lstStyle/>
          <a:p>
            <a:r>
              <a:rPr lang="de-DE" sz="4800" b="1" dirty="0">
                <a:solidFill>
                  <a:schemeClr val="tx1"/>
                </a:solidFill>
              </a:rPr>
              <a:t>Mapping </a:t>
            </a:r>
            <a:r>
              <a:rPr lang="de-DE" sz="4800" b="1" dirty="0" err="1">
                <a:solidFill>
                  <a:schemeClr val="tx1"/>
                </a:solidFill>
              </a:rPr>
              <a:t>dates</a:t>
            </a:r>
            <a:r>
              <a:rPr lang="de-DE" sz="4800" b="1" dirty="0">
                <a:solidFill>
                  <a:schemeClr val="tx1"/>
                </a:solidFill>
              </a:rPr>
              <a:t> in </a:t>
            </a:r>
            <a:r>
              <a:rPr lang="de-DE" sz="4800" b="1" dirty="0" err="1">
                <a:solidFill>
                  <a:schemeClr val="tx1"/>
                </a:solidFill>
              </a:rPr>
              <a:t>natural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  <a:r>
              <a:rPr lang="de-DE" sz="4800" b="1" dirty="0" err="1">
                <a:solidFill>
                  <a:schemeClr val="tx1"/>
                </a:solidFill>
              </a:rPr>
              <a:t>language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  <a:r>
              <a:rPr lang="de-DE" sz="4800" b="1" dirty="0" err="1">
                <a:solidFill>
                  <a:schemeClr val="tx1"/>
                </a:solidFill>
              </a:rPr>
              <a:t>to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  <a:r>
              <a:rPr lang="de-DE" sz="4800" b="1" dirty="0" err="1">
                <a:solidFill>
                  <a:schemeClr val="tx1"/>
                </a:solidFill>
              </a:rPr>
              <a:t>FactGrid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  <a:r>
              <a:rPr lang="de-DE" sz="4800" b="1" dirty="0" err="1">
                <a:solidFill>
                  <a:schemeClr val="tx1"/>
                </a:solidFill>
              </a:rPr>
              <a:t>qualifiers</a:t>
            </a:r>
            <a:endParaRPr lang="de-DE" sz="4800" b="1" dirty="0">
              <a:solidFill>
                <a:schemeClr val="tx1"/>
              </a:solidFill>
            </a:endParaRP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B96C0A75-D677-4EE6-9FDC-38852F7F0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584" y="22038769"/>
            <a:ext cx="2211093" cy="2211093"/>
          </a:xfrm>
          <a:prstGeom prst="rect">
            <a:avLst/>
          </a:prstGeom>
        </p:spPr>
      </p:pic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C79C8E9B-3AE7-440D-9171-6E5DA46AEF70}"/>
              </a:ext>
            </a:extLst>
          </p:cNvPr>
          <p:cNvSpPr/>
          <p:nvPr/>
        </p:nvSpPr>
        <p:spPr>
          <a:xfrm>
            <a:off x="18019713" y="30576849"/>
            <a:ext cx="10871200" cy="4351498"/>
          </a:xfrm>
          <a:prstGeom prst="roundRect">
            <a:avLst/>
          </a:prstGeom>
          <a:gradFill>
            <a:gsLst>
              <a:gs pos="0">
                <a:srgbClr val="DD6F5E"/>
              </a:gs>
              <a:gs pos="100000">
                <a:srgbClr val="FDEAC6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0000" tIns="90000" bIns="90000" rtlCol="0" anchor="ctr"/>
          <a:lstStyle/>
          <a:p>
            <a:r>
              <a:rPr lang="de-DE" sz="4800" b="1" dirty="0" err="1">
                <a:solidFill>
                  <a:schemeClr val="tx1"/>
                </a:solidFill>
              </a:rPr>
              <a:t>Creating</a:t>
            </a:r>
            <a:r>
              <a:rPr lang="de-DE" sz="4800" b="1" dirty="0">
                <a:solidFill>
                  <a:schemeClr val="tx1"/>
                </a:solidFill>
              </a:rPr>
              <a:t> and Linking Items </a:t>
            </a:r>
            <a:r>
              <a:rPr lang="de-DE" sz="4800" b="1" dirty="0" err="1">
                <a:solidFill>
                  <a:schemeClr val="tx1"/>
                </a:solidFill>
              </a:rPr>
              <a:t>for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  <a:r>
              <a:rPr lang="de-DE" sz="4800" b="1" dirty="0" err="1">
                <a:solidFill>
                  <a:schemeClr val="tx1"/>
                </a:solidFill>
              </a:rPr>
              <a:t>monasteries</a:t>
            </a:r>
            <a:r>
              <a:rPr lang="de-DE" sz="4800" b="1" dirty="0">
                <a:solidFill>
                  <a:schemeClr val="tx1"/>
                </a:solidFill>
              </a:rPr>
              <a:t> and </a:t>
            </a:r>
            <a:r>
              <a:rPr lang="de-DE" sz="4800" b="1" dirty="0" err="1">
                <a:solidFill>
                  <a:schemeClr val="tx1"/>
                </a:solidFill>
              </a:rPr>
              <a:t>items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  <a:r>
              <a:rPr lang="de-DE" sz="4800" b="1" dirty="0" err="1">
                <a:solidFill>
                  <a:schemeClr val="tx1"/>
                </a:solidFill>
              </a:rPr>
              <a:t>for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  <a:r>
              <a:rPr lang="de-DE" sz="4800" b="1" dirty="0" err="1">
                <a:solidFill>
                  <a:schemeClr val="tx1"/>
                </a:solidFill>
              </a:rPr>
              <a:t>building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  <a:r>
              <a:rPr lang="de-DE" sz="4800" b="1" dirty="0" err="1">
                <a:solidFill>
                  <a:schemeClr val="tx1"/>
                </a:solidFill>
              </a:rPr>
              <a:t>complexes</a:t>
            </a:r>
            <a:endParaRPr lang="de-DE" sz="4800" b="1" dirty="0">
              <a:solidFill>
                <a:schemeClr val="tx1"/>
              </a:solidFill>
            </a:endParaRP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15D4862E-29D0-47E5-8BDD-2E55BCA4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757" y="31647051"/>
            <a:ext cx="2211093" cy="2211093"/>
          </a:xfrm>
          <a:prstGeom prst="rect">
            <a:avLst/>
          </a:prstGeom>
        </p:spPr>
      </p:pic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00EBEF0-F264-4AE5-BC87-139F1E1B2FC0}"/>
              </a:ext>
            </a:extLst>
          </p:cNvPr>
          <p:cNvSpPr/>
          <p:nvPr/>
        </p:nvSpPr>
        <p:spPr>
          <a:xfrm>
            <a:off x="18034053" y="25852996"/>
            <a:ext cx="10871200" cy="4351498"/>
          </a:xfrm>
          <a:prstGeom prst="roundRect">
            <a:avLst/>
          </a:prstGeom>
          <a:gradFill>
            <a:gsLst>
              <a:gs pos="0">
                <a:srgbClr val="E6907A"/>
              </a:gs>
              <a:gs pos="100000">
                <a:srgbClr val="FDEAC6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60000" tIns="90000" bIns="90000" rtlCol="0" anchor="ctr"/>
          <a:lstStyle/>
          <a:p>
            <a:r>
              <a:rPr lang="de-DE" sz="4800" b="1" dirty="0" err="1">
                <a:solidFill>
                  <a:schemeClr val="tx1"/>
                </a:solidFill>
              </a:rPr>
              <a:t>Creating</a:t>
            </a:r>
            <a:r>
              <a:rPr lang="de-DE" sz="4800" b="1" dirty="0">
                <a:solidFill>
                  <a:schemeClr val="tx1"/>
                </a:solidFill>
              </a:rPr>
              <a:t> and Linking Items </a:t>
            </a:r>
            <a:r>
              <a:rPr lang="de-DE" sz="4800" b="1" dirty="0" err="1">
                <a:solidFill>
                  <a:schemeClr val="tx1"/>
                </a:solidFill>
              </a:rPr>
              <a:t>for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  <a:r>
              <a:rPr lang="de-DE" sz="4800" b="1" dirty="0" err="1">
                <a:solidFill>
                  <a:schemeClr val="tx1"/>
                </a:solidFill>
              </a:rPr>
              <a:t>monasteries</a:t>
            </a:r>
            <a:r>
              <a:rPr lang="de-DE" sz="4800" b="1" dirty="0">
                <a:solidFill>
                  <a:schemeClr val="tx1"/>
                </a:solidFill>
              </a:rPr>
              <a:t> and </a:t>
            </a:r>
            <a:r>
              <a:rPr lang="de-DE" sz="4800" b="1" dirty="0" err="1">
                <a:solidFill>
                  <a:schemeClr val="tx1"/>
                </a:solidFill>
              </a:rPr>
              <a:t>items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  <a:r>
              <a:rPr lang="de-DE" sz="4800" b="1" dirty="0" err="1">
                <a:solidFill>
                  <a:schemeClr val="tx1"/>
                </a:solidFill>
              </a:rPr>
              <a:t>for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  <a:r>
              <a:rPr lang="de-DE" sz="4800" b="1" dirty="0" err="1">
                <a:solidFill>
                  <a:schemeClr val="tx1"/>
                </a:solidFill>
              </a:rPr>
              <a:t>building</a:t>
            </a:r>
            <a:r>
              <a:rPr lang="de-DE" sz="4800" b="1" dirty="0">
                <a:solidFill>
                  <a:schemeClr val="tx1"/>
                </a:solidFill>
              </a:rPr>
              <a:t> </a:t>
            </a:r>
            <a:r>
              <a:rPr lang="de-DE" sz="4800" b="1" dirty="0" err="1">
                <a:solidFill>
                  <a:schemeClr val="tx1"/>
                </a:solidFill>
              </a:rPr>
              <a:t>complexes</a:t>
            </a:r>
            <a:endParaRPr lang="de-DE" sz="4800" b="1" dirty="0">
              <a:solidFill>
                <a:schemeClr val="tx1"/>
              </a:solidFill>
            </a:endParaRP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39175623-A342-4453-B035-D728DFD3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097" y="26923198"/>
            <a:ext cx="2211093" cy="2211093"/>
          </a:xfrm>
          <a:prstGeom prst="rect">
            <a:avLst/>
          </a:prstGeom>
        </p:spPr>
      </p:pic>
      <p:sp>
        <p:nvSpPr>
          <p:cNvPr id="39" name="Ellipse 38">
            <a:extLst>
              <a:ext uri="{FF2B5EF4-FFF2-40B4-BE49-F238E27FC236}">
                <a16:creationId xmlns:a16="http://schemas.microsoft.com/office/drawing/2014/main" id="{A4F0D61B-29DB-45A5-8CAE-7A1C5DF9324C}"/>
              </a:ext>
            </a:extLst>
          </p:cNvPr>
          <p:cNvSpPr/>
          <p:nvPr/>
        </p:nvSpPr>
        <p:spPr>
          <a:xfrm>
            <a:off x="2297906" y="20811331"/>
            <a:ext cx="1181100" cy="1181100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AB1A4F7-4719-441D-8BDD-2A6F04EFF382}"/>
              </a:ext>
            </a:extLst>
          </p:cNvPr>
          <p:cNvSpPr/>
          <p:nvPr/>
        </p:nvSpPr>
        <p:spPr>
          <a:xfrm>
            <a:off x="6819900" y="25962750"/>
            <a:ext cx="1181100" cy="1181100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8C9E328-3DCF-4D3D-B9D8-B55BDD50EC86}"/>
              </a:ext>
            </a:extLst>
          </p:cNvPr>
          <p:cNvSpPr/>
          <p:nvPr/>
        </p:nvSpPr>
        <p:spPr>
          <a:xfrm>
            <a:off x="2762250" y="26893565"/>
            <a:ext cx="1181100" cy="1181100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98E0936-82EA-42DC-AB14-878C1775F44E}"/>
              </a:ext>
            </a:extLst>
          </p:cNvPr>
          <p:cNvSpPr/>
          <p:nvPr/>
        </p:nvSpPr>
        <p:spPr>
          <a:xfrm>
            <a:off x="8646691" y="30890324"/>
            <a:ext cx="1181100" cy="1181100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34D7BBD-42D1-46C7-B2A7-2CD830CA7125}"/>
              </a:ext>
            </a:extLst>
          </p:cNvPr>
          <p:cNvSpPr/>
          <p:nvPr/>
        </p:nvSpPr>
        <p:spPr>
          <a:xfrm>
            <a:off x="9080153" y="22364700"/>
            <a:ext cx="1181100" cy="1181100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90A79F4-0427-4EBF-AF6E-0D6AFA769127}"/>
              </a:ext>
            </a:extLst>
          </p:cNvPr>
          <p:cNvSpPr/>
          <p:nvPr/>
        </p:nvSpPr>
        <p:spPr>
          <a:xfrm>
            <a:off x="6819900" y="16672623"/>
            <a:ext cx="1181100" cy="1181100"/>
          </a:xfrm>
          <a:prstGeom prst="ellipse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F3D0456-5DC8-44A0-ABB8-00597E162F8E}"/>
              </a:ext>
            </a:extLst>
          </p:cNvPr>
          <p:cNvCxnSpPr>
            <a:stCxn id="41" idx="6"/>
          </p:cNvCxnSpPr>
          <p:nvPr/>
        </p:nvCxnSpPr>
        <p:spPr>
          <a:xfrm flipV="1">
            <a:off x="3943350" y="26553300"/>
            <a:ext cx="2876550" cy="930815"/>
          </a:xfrm>
          <a:prstGeom prst="line">
            <a:avLst/>
          </a:prstGeom>
          <a:ln>
            <a:solidFill>
              <a:srgbClr val="FFF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069B4A6D-6CEB-4E5F-92A2-04B58988C0D7}"/>
              </a:ext>
            </a:extLst>
          </p:cNvPr>
          <p:cNvCxnSpPr>
            <a:cxnSpLocks/>
            <a:endCxn id="40" idx="7"/>
          </p:cNvCxnSpPr>
          <p:nvPr/>
        </p:nvCxnSpPr>
        <p:spPr>
          <a:xfrm flipH="1">
            <a:off x="7828032" y="23255969"/>
            <a:ext cx="1409209" cy="2879749"/>
          </a:xfrm>
          <a:prstGeom prst="line">
            <a:avLst/>
          </a:prstGeom>
          <a:ln>
            <a:solidFill>
              <a:srgbClr val="FFF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E1F5168-04E7-4764-9F39-FCD8281C22FE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21564827"/>
            <a:ext cx="5727353" cy="1229335"/>
          </a:xfrm>
          <a:prstGeom prst="line">
            <a:avLst/>
          </a:prstGeom>
          <a:ln>
            <a:solidFill>
              <a:srgbClr val="FFF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73757E54-D81C-4E3E-A4AB-302D71E57572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7828033" y="17615976"/>
            <a:ext cx="1842670" cy="4748724"/>
          </a:xfrm>
          <a:prstGeom prst="line">
            <a:avLst/>
          </a:prstGeom>
          <a:ln>
            <a:solidFill>
              <a:srgbClr val="FFF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6F9A71AB-2471-492A-9985-A619F361C882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7828032" y="26970882"/>
            <a:ext cx="1409209" cy="3919442"/>
          </a:xfrm>
          <a:prstGeom prst="line">
            <a:avLst/>
          </a:prstGeom>
          <a:ln>
            <a:solidFill>
              <a:srgbClr val="FFF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feil: nach rechts 62">
            <a:extLst>
              <a:ext uri="{FF2B5EF4-FFF2-40B4-BE49-F238E27FC236}">
                <a16:creationId xmlns:a16="http://schemas.microsoft.com/office/drawing/2014/main" id="{A4076E42-163D-4A6A-A9AD-A4A3646A1AC1}"/>
              </a:ext>
            </a:extLst>
          </p:cNvPr>
          <p:cNvSpPr/>
          <p:nvPr/>
        </p:nvSpPr>
        <p:spPr>
          <a:xfrm>
            <a:off x="1458515" y="36559466"/>
            <a:ext cx="3456385" cy="2438400"/>
          </a:xfrm>
          <a:prstGeom prst="rightArrow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: nach rechts 63">
            <a:extLst>
              <a:ext uri="{FF2B5EF4-FFF2-40B4-BE49-F238E27FC236}">
                <a16:creationId xmlns:a16="http://schemas.microsoft.com/office/drawing/2014/main" id="{1063AA72-AC3E-4B78-A398-5B218FBB7B37}"/>
              </a:ext>
            </a:extLst>
          </p:cNvPr>
          <p:cNvSpPr/>
          <p:nvPr/>
        </p:nvSpPr>
        <p:spPr>
          <a:xfrm rot="10800000">
            <a:off x="25360315" y="36559466"/>
            <a:ext cx="3456385" cy="2438400"/>
          </a:xfrm>
          <a:prstGeom prst="rightArrow">
            <a:avLst/>
          </a:prstGeom>
          <a:solidFill>
            <a:srgbClr val="FF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F312C226-3C2C-4079-928A-392D0611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369" y="36840834"/>
            <a:ext cx="1875664" cy="1875664"/>
          </a:xfrm>
          <a:prstGeom prst="rect">
            <a:avLst/>
          </a:prstGeom>
        </p:spPr>
      </p:pic>
      <p:sp>
        <p:nvSpPr>
          <p:cNvPr id="66" name="Textfeld 65">
            <a:extLst>
              <a:ext uri="{FF2B5EF4-FFF2-40B4-BE49-F238E27FC236}">
                <a16:creationId xmlns:a16="http://schemas.microsoft.com/office/drawing/2014/main" id="{2348215F-8FCA-45AE-9A9C-2ABA64D04A14}"/>
              </a:ext>
            </a:extLst>
          </p:cNvPr>
          <p:cNvSpPr txBox="1"/>
          <p:nvPr/>
        </p:nvSpPr>
        <p:spPr>
          <a:xfrm>
            <a:off x="8865502" y="36840834"/>
            <a:ext cx="16346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 dirty="0">
                <a:solidFill>
                  <a:srgbClr val="FFF2CE"/>
                </a:solidFill>
              </a:rPr>
              <a:t>Query </a:t>
            </a:r>
            <a:r>
              <a:rPr lang="de-DE" sz="9600" b="1" dirty="0" err="1">
                <a:solidFill>
                  <a:srgbClr val="FFF2CE"/>
                </a:solidFill>
              </a:rPr>
              <a:t>our</a:t>
            </a:r>
            <a:r>
              <a:rPr lang="de-DE" sz="9600" b="1" dirty="0">
                <a:solidFill>
                  <a:srgbClr val="FFF2CE"/>
                </a:solidFill>
              </a:rPr>
              <a:t> </a:t>
            </a:r>
            <a:r>
              <a:rPr lang="de-DE" sz="9600" b="1" dirty="0" err="1">
                <a:solidFill>
                  <a:srgbClr val="FFF2CE"/>
                </a:solidFill>
              </a:rPr>
              <a:t>data</a:t>
            </a:r>
            <a:r>
              <a:rPr lang="de-DE" sz="9600" b="1" dirty="0">
                <a:solidFill>
                  <a:srgbClr val="FFF2CE"/>
                </a:solidFill>
              </a:rPr>
              <a:t> on </a:t>
            </a:r>
            <a:r>
              <a:rPr lang="de-DE" sz="9600" b="1" dirty="0" err="1">
                <a:solidFill>
                  <a:srgbClr val="FFF2CE"/>
                </a:solidFill>
              </a:rPr>
              <a:t>FactGrid</a:t>
            </a:r>
            <a:endParaRPr lang="de-DE" sz="9600" b="1" dirty="0">
              <a:solidFill>
                <a:srgbClr val="FFF2CE"/>
              </a:solidFill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8576DB4B-48C2-4C10-8138-A7703CABCB3C}"/>
              </a:ext>
            </a:extLst>
          </p:cNvPr>
          <p:cNvCxnSpPr/>
          <p:nvPr/>
        </p:nvCxnSpPr>
        <p:spPr>
          <a:xfrm>
            <a:off x="-1447800" y="39814500"/>
            <a:ext cx="32423100" cy="0"/>
          </a:xfrm>
          <a:prstGeom prst="line">
            <a:avLst/>
          </a:prstGeom>
          <a:ln>
            <a:solidFill>
              <a:srgbClr val="FFF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fik 69">
            <a:extLst>
              <a:ext uri="{FF2B5EF4-FFF2-40B4-BE49-F238E27FC236}">
                <a16:creationId xmlns:a16="http://schemas.microsoft.com/office/drawing/2014/main" id="{69EBCB44-66F6-4ADF-9A4B-E2B59B63C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24" y="40190702"/>
            <a:ext cx="8882408" cy="216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4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Störiko, Johanna Sophia</dc:creator>
  <cp:lastModifiedBy>Störiko, Johanna Sophia</cp:lastModifiedBy>
  <cp:revision>11</cp:revision>
  <dcterms:created xsi:type="dcterms:W3CDTF">2025-09-16T12:04:23Z</dcterms:created>
  <dcterms:modified xsi:type="dcterms:W3CDTF">2025-09-16T13:48:06Z</dcterms:modified>
</cp:coreProperties>
</file>