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Josefin Sans" panose="020B0604020202020204" charset="0"/>
      <p:regular r:id="rId19"/>
      <p:bold r:id="rId20"/>
      <p:italic r:id="rId21"/>
      <p:boldItalic r:id="rId22"/>
    </p:embeddedFont>
    <p:embeddedFont>
      <p:font typeface="Josefin Sans SemiBold" panose="020B0604020202020204" charset="0"/>
      <p:regular r:id="rId23"/>
      <p:bold r:id="rId24"/>
      <p:italic r:id="rId25"/>
      <p:boldItalic r:id="rId26"/>
    </p:embeddedFont>
    <p:embeddedFont>
      <p:font typeface="Josefin Slab" panose="020B0604020202020204" charset="0"/>
      <p:regular r:id="rId27"/>
      <p:bold r:id="rId28"/>
      <p:italic r:id="rId29"/>
      <p:boldItalic r:id="rId30"/>
    </p:embeddedFont>
    <p:embeddedFont>
      <p:font typeface="Lato" panose="020B0604020202020204" charset="0"/>
      <p:regular r:id="rId31"/>
      <p:bold r:id="rId32"/>
      <p:italic r:id="rId33"/>
      <p:boldItalic r:id="rId34"/>
    </p:embeddedFont>
    <p:embeddedFont>
      <p:font typeface="Zilla Slab" panose="020B0604020202020204" charset="0"/>
      <p:regular r:id="rId35"/>
      <p:bold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viewProps" Target="view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8575d214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78575d214_3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b92ad435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b92ad435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5d9de92b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5d9de92b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416a46f4b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416a46f4b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92ad4356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b92ad4356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c34389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c34389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b36e3294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b36e3294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20212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bf60a92a9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bf60a92a9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416a46f4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416a46f4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cfa781d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7cfa781d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416a46f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416a46f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416a46f4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416a46f4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416a46f4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416a46f4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5d9de92bc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5d9de92bc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b6511d6c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b6511d6c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2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b92ad435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b92ad435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TITLE_1_1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078150" y="0"/>
            <a:ext cx="4875300" cy="3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078150" y="0"/>
            <a:ext cx="4875300" cy="3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432400" y="143175"/>
            <a:ext cx="6516600" cy="242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6000"/>
              <a:buFont typeface="Josefin Sans"/>
              <a:buNone/>
              <a:defRPr sz="6000" b="1">
                <a:solidFill>
                  <a:srgbClr val="6F40A8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432400" y="2515875"/>
            <a:ext cx="4374000" cy="2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Zilla Slab"/>
              <a:buNone/>
              <a:defRPr sz="1400">
                <a:latin typeface="Zilla Slab"/>
                <a:ea typeface="Zilla Slab"/>
                <a:cs typeface="Zilla Slab"/>
                <a:sym typeface="Zilla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4_3_3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/>
          <p:nvPr/>
        </p:nvSpPr>
        <p:spPr>
          <a:xfrm>
            <a:off x="974700" y="1824275"/>
            <a:ext cx="4300500" cy="268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1"/>
          </p:nvPr>
        </p:nvSpPr>
        <p:spPr>
          <a:xfrm>
            <a:off x="2221525" y="2895865"/>
            <a:ext cx="27768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ctrTitle"/>
          </p:nvPr>
        </p:nvSpPr>
        <p:spPr>
          <a:xfrm>
            <a:off x="1286099" y="843265"/>
            <a:ext cx="3989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3">
  <p:cSld name="CUSTOM_4_3_2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/>
          <p:nvPr/>
        </p:nvSpPr>
        <p:spPr>
          <a:xfrm flipH="1">
            <a:off x="1073350" y="1824275"/>
            <a:ext cx="7014000" cy="268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ctrTitle"/>
          </p:nvPr>
        </p:nvSpPr>
        <p:spPr>
          <a:xfrm flipH="1">
            <a:off x="3821251" y="843265"/>
            <a:ext cx="3989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subTitle" idx="1"/>
          </p:nvPr>
        </p:nvSpPr>
        <p:spPr>
          <a:xfrm>
            <a:off x="1340525" y="2998418"/>
            <a:ext cx="43446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909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4308925" y="50"/>
            <a:ext cx="4595100" cy="50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5485575" y="416250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sz="14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2"/>
          </p:nvPr>
        </p:nvSpPr>
        <p:spPr>
          <a:xfrm>
            <a:off x="5485625" y="1005425"/>
            <a:ext cx="20355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3"/>
          </p:nvPr>
        </p:nvSpPr>
        <p:spPr>
          <a:xfrm flipH="1">
            <a:off x="5485575" y="1464949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sz="14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5485625" y="2054126"/>
            <a:ext cx="20355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5"/>
          </p:nvPr>
        </p:nvSpPr>
        <p:spPr>
          <a:xfrm flipH="1">
            <a:off x="5485575" y="2513648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sz="14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6"/>
          </p:nvPr>
        </p:nvSpPr>
        <p:spPr>
          <a:xfrm>
            <a:off x="5485625" y="3102829"/>
            <a:ext cx="20355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 flipH="1">
            <a:off x="5485575" y="3557850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sz="14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8"/>
          </p:nvPr>
        </p:nvSpPr>
        <p:spPr>
          <a:xfrm>
            <a:off x="5485625" y="4147025"/>
            <a:ext cx="20355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4308925" y="50"/>
            <a:ext cx="1009500" cy="5143500"/>
          </a:xfrm>
          <a:prstGeom prst="rect">
            <a:avLst/>
          </a:prstGeom>
          <a:solidFill>
            <a:srgbClr val="6F40A8">
              <a:alpha val="5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hasCustomPrompt="1"/>
          </p:nvPr>
        </p:nvSpPr>
        <p:spPr>
          <a:xfrm>
            <a:off x="3928216" y="337210"/>
            <a:ext cx="1770900" cy="9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928216" y="1394592"/>
            <a:ext cx="1770900" cy="9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3" hasCustomPrompt="1"/>
          </p:nvPr>
        </p:nvSpPr>
        <p:spPr>
          <a:xfrm>
            <a:off x="3928216" y="2438810"/>
            <a:ext cx="1770900" cy="9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14" hasCustomPrompt="1"/>
          </p:nvPr>
        </p:nvSpPr>
        <p:spPr>
          <a:xfrm>
            <a:off x="3928216" y="3483010"/>
            <a:ext cx="1770900" cy="9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">
  <p:cSld name="CUSTOM_1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796875" y="799650"/>
            <a:ext cx="7551600" cy="354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 flipH="1">
            <a:off x="1302950" y="1610789"/>
            <a:ext cx="16713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>
            <a:off x="1303150" y="1865388"/>
            <a:ext cx="16710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3"/>
          </p:nvPr>
        </p:nvSpPr>
        <p:spPr>
          <a:xfrm flipH="1">
            <a:off x="3736225" y="1610789"/>
            <a:ext cx="16713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4"/>
          </p:nvPr>
        </p:nvSpPr>
        <p:spPr>
          <a:xfrm>
            <a:off x="3736500" y="1865388"/>
            <a:ext cx="16710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5"/>
          </p:nvPr>
        </p:nvSpPr>
        <p:spPr>
          <a:xfrm flipH="1">
            <a:off x="1302950" y="3059664"/>
            <a:ext cx="16713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ubTitle" idx="6"/>
          </p:nvPr>
        </p:nvSpPr>
        <p:spPr>
          <a:xfrm>
            <a:off x="1303150" y="3314263"/>
            <a:ext cx="16710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ubTitle" idx="7"/>
          </p:nvPr>
        </p:nvSpPr>
        <p:spPr>
          <a:xfrm flipH="1">
            <a:off x="3736225" y="3059664"/>
            <a:ext cx="16713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sz="12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8"/>
          </p:nvPr>
        </p:nvSpPr>
        <p:spPr>
          <a:xfrm>
            <a:off x="3736500" y="3314263"/>
            <a:ext cx="16710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ctrTitle"/>
          </p:nvPr>
        </p:nvSpPr>
        <p:spPr>
          <a:xfrm>
            <a:off x="6105025" y="1739250"/>
            <a:ext cx="21993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1">
  <p:cSld name="CUSTOM_4_4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/>
          <p:nvPr/>
        </p:nvSpPr>
        <p:spPr>
          <a:xfrm>
            <a:off x="0" y="1301200"/>
            <a:ext cx="80412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0" y="1301250"/>
            <a:ext cx="80412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4548074" y="2303100"/>
            <a:ext cx="2564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ctrTitle"/>
          </p:nvPr>
        </p:nvSpPr>
        <p:spPr>
          <a:xfrm>
            <a:off x="610142" y="1545450"/>
            <a:ext cx="3717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CUSTOM_7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/>
          <p:nvPr/>
        </p:nvSpPr>
        <p:spPr>
          <a:xfrm>
            <a:off x="1774500" y="1301200"/>
            <a:ext cx="55950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1774500" y="1301200"/>
            <a:ext cx="55950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1"/>
          </p:nvPr>
        </p:nvSpPr>
        <p:spPr>
          <a:xfrm flipH="1">
            <a:off x="2437659" y="3209600"/>
            <a:ext cx="426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sz="10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ubTitle" idx="2"/>
          </p:nvPr>
        </p:nvSpPr>
        <p:spPr>
          <a:xfrm>
            <a:off x="2189450" y="2303050"/>
            <a:ext cx="47652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">
  <p:cSld name="CUSTOM_2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/>
          <p:nvPr/>
        </p:nvSpPr>
        <p:spPr>
          <a:xfrm>
            <a:off x="829825" y="36150"/>
            <a:ext cx="7474800" cy="49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6105025" y="1847250"/>
            <a:ext cx="2243400" cy="144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 1">
  <p:cSld name="CUSTOM_2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/>
          <p:nvPr/>
        </p:nvSpPr>
        <p:spPr>
          <a:xfrm>
            <a:off x="829825" y="36150"/>
            <a:ext cx="7474800" cy="49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6105025" y="1847250"/>
            <a:ext cx="2243400" cy="144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ctrTitle"/>
          </p:nvPr>
        </p:nvSpPr>
        <p:spPr>
          <a:xfrm>
            <a:off x="6381625" y="0"/>
            <a:ext cx="1923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 2">
  <p:cSld name="CUSTOM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/>
          <p:nvPr/>
        </p:nvSpPr>
        <p:spPr>
          <a:xfrm>
            <a:off x="810050" y="816650"/>
            <a:ext cx="75276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8595275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0"/>
          <p:cNvSpPr/>
          <p:nvPr/>
        </p:nvSpPr>
        <p:spPr>
          <a:xfrm>
            <a:off x="796875" y="799650"/>
            <a:ext cx="7551600" cy="354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sz="1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ubTitle" idx="1"/>
          </p:nvPr>
        </p:nvSpPr>
        <p:spPr>
          <a:xfrm flipH="1">
            <a:off x="2918425" y="2467750"/>
            <a:ext cx="1564500" cy="2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ubTitle" idx="2"/>
          </p:nvPr>
        </p:nvSpPr>
        <p:spPr>
          <a:xfrm>
            <a:off x="2918475" y="2815063"/>
            <a:ext cx="15645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ubTitle" idx="3"/>
          </p:nvPr>
        </p:nvSpPr>
        <p:spPr>
          <a:xfrm flipH="1">
            <a:off x="4630775" y="2467750"/>
            <a:ext cx="1564500" cy="2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ubTitle" idx="4"/>
          </p:nvPr>
        </p:nvSpPr>
        <p:spPr>
          <a:xfrm>
            <a:off x="4630825" y="2815038"/>
            <a:ext cx="15645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ubTitle" idx="5"/>
          </p:nvPr>
        </p:nvSpPr>
        <p:spPr>
          <a:xfrm flipH="1">
            <a:off x="1206000" y="2467700"/>
            <a:ext cx="1564500" cy="28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SemiBold"/>
              <a:buNone/>
              <a:defRPr sz="1200"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ubTitle" idx="6"/>
          </p:nvPr>
        </p:nvSpPr>
        <p:spPr>
          <a:xfrm>
            <a:off x="1206050" y="2815100"/>
            <a:ext cx="15645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ubTitle" idx="7"/>
          </p:nvPr>
        </p:nvSpPr>
        <p:spPr>
          <a:xfrm>
            <a:off x="2918500" y="2614050"/>
            <a:ext cx="15645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ubTitle" idx="8"/>
          </p:nvPr>
        </p:nvSpPr>
        <p:spPr>
          <a:xfrm>
            <a:off x="4630850" y="2614025"/>
            <a:ext cx="15645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ubTitle" idx="9"/>
          </p:nvPr>
        </p:nvSpPr>
        <p:spPr>
          <a:xfrm>
            <a:off x="1206075" y="2614075"/>
            <a:ext cx="15645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sz="2800"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Char char="●"/>
              <a:defRPr sz="1800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Zilla Slab Light"/>
              <a:buChar char="■"/>
              <a:defRPr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lvl="1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lvl="2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lvl="3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lvl="4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lvl="5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lvl="6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lvl="7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lvl="8" algn="r">
              <a:buNone/>
              <a:defRPr sz="1300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uandaja94.gitbook.io/patterns-box/patterns/adapte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1432400" y="143175"/>
            <a:ext cx="3711000" cy="242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/>
              <a:t>ADAPTER</a:t>
            </a:r>
            <a:endParaRPr sz="4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/>
              <a:t>PATTERN</a:t>
            </a:r>
            <a:endParaRPr sz="4200">
              <a:solidFill>
                <a:srgbClr val="6F40A8"/>
              </a:solidFill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1432400" y="2515875"/>
            <a:ext cx="4374000" cy="2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patterns-box talk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Miguel Salas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sp>
        <p:nvSpPr>
          <p:cNvPr id="223" name="Google Shape;223;p24"/>
          <p:cNvSpPr txBox="1"/>
          <p:nvPr/>
        </p:nvSpPr>
        <p:spPr>
          <a:xfrm>
            <a:off x="2242450" y="537300"/>
            <a:ext cx="46569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When not to use it?</a:t>
            </a:r>
            <a:endParaRPr sz="3600" b="1">
              <a:solidFill>
                <a:srgbClr val="666666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571650" y="1269600"/>
            <a:ext cx="8031300" cy="26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729450" y="1745275"/>
            <a:ext cx="6169800" cy="18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When we want to add behavior to the incompatible interface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750" y="2012050"/>
            <a:ext cx="1867200" cy="18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sp>
        <p:nvSpPr>
          <p:cNvPr id="232" name="Google Shape;232;p25"/>
          <p:cNvSpPr txBox="1"/>
          <p:nvPr/>
        </p:nvSpPr>
        <p:spPr>
          <a:xfrm>
            <a:off x="2242450" y="537300"/>
            <a:ext cx="46569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Common mistakes</a:t>
            </a:r>
            <a:endParaRPr sz="3600" b="1">
              <a:solidFill>
                <a:srgbClr val="666666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571650" y="1269600"/>
            <a:ext cx="8031300" cy="26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5"/>
          <p:cNvSpPr txBox="1"/>
          <p:nvPr/>
        </p:nvSpPr>
        <p:spPr>
          <a:xfrm>
            <a:off x="729450" y="1745275"/>
            <a:ext cx="5759700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Confusing the pattern with other ones: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○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Adding logic on top of the adaptee behaviour (Decorator)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○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Hide complex logic that the adaptee uses (Facade)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The goal of the adapter pattern is not to add, remove or alter the behaviour of the adaptee.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" name="Google Shape;2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150" y="1559243"/>
            <a:ext cx="2000200" cy="2068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>
            <a:spLocks noGrp="1"/>
          </p:cNvSpPr>
          <p:nvPr>
            <p:ph type="ctrTitle"/>
          </p:nvPr>
        </p:nvSpPr>
        <p:spPr>
          <a:xfrm>
            <a:off x="923449" y="787790"/>
            <a:ext cx="3989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FF"/>
                </a:highlight>
              </a:rPr>
              <a:t>Advantages and Disadvantages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41" name="Google Shape;241;p26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  <p:sp>
        <p:nvSpPr>
          <p:cNvPr id="247" name="Google Shape;247;p27"/>
          <p:cNvSpPr txBox="1"/>
          <p:nvPr/>
        </p:nvSpPr>
        <p:spPr>
          <a:xfrm>
            <a:off x="2242450" y="537300"/>
            <a:ext cx="46569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Advantages</a:t>
            </a:r>
            <a:endParaRPr sz="3600" b="1">
              <a:solidFill>
                <a:srgbClr val="666666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48" name="Google Shape;248;p27"/>
          <p:cNvSpPr/>
          <p:nvPr/>
        </p:nvSpPr>
        <p:spPr>
          <a:xfrm>
            <a:off x="571650" y="1269600"/>
            <a:ext cx="8031300" cy="26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7"/>
          <p:cNvSpPr txBox="1"/>
          <p:nvPr/>
        </p:nvSpPr>
        <p:spPr>
          <a:xfrm>
            <a:off x="729450" y="1745275"/>
            <a:ext cx="5482500" cy="18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Complies to the Open/Closed Principle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Increases reusability and flexibility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Testability 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Clients become simplified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0" name="Google Shape;2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693" y="1620163"/>
            <a:ext cx="1985925" cy="19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sp>
        <p:nvSpPr>
          <p:cNvPr id="256" name="Google Shape;256;p28"/>
          <p:cNvSpPr txBox="1"/>
          <p:nvPr/>
        </p:nvSpPr>
        <p:spPr>
          <a:xfrm>
            <a:off x="2242450" y="537300"/>
            <a:ext cx="46569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Disadvantages</a:t>
            </a:r>
            <a:endParaRPr sz="3600" b="1">
              <a:solidFill>
                <a:srgbClr val="666666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57" name="Google Shape;257;p28"/>
          <p:cNvSpPr/>
          <p:nvPr/>
        </p:nvSpPr>
        <p:spPr>
          <a:xfrm>
            <a:off x="571650" y="1269600"/>
            <a:ext cx="8031300" cy="26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8"/>
          <p:cNvSpPr txBox="1"/>
          <p:nvPr/>
        </p:nvSpPr>
        <p:spPr>
          <a:xfrm>
            <a:off x="729450" y="1745275"/>
            <a:ext cx="5482500" cy="18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Multiple adapters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The rabbit trail effect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Prone to over-engineering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9" name="Google Shape;2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923" y="2032850"/>
            <a:ext cx="749764" cy="8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6576" y="2032843"/>
            <a:ext cx="848667" cy="8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8"/>
          <p:cNvSpPr/>
          <p:nvPr/>
        </p:nvSpPr>
        <p:spPr>
          <a:xfrm>
            <a:off x="4955070" y="2311684"/>
            <a:ext cx="267300" cy="3081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8"/>
          <p:cNvSpPr/>
          <p:nvPr/>
        </p:nvSpPr>
        <p:spPr>
          <a:xfrm>
            <a:off x="7251320" y="2311684"/>
            <a:ext cx="267300" cy="3081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3" name="Google Shape;26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2370" y="2064679"/>
            <a:ext cx="848675" cy="80210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8"/>
          <p:cNvSpPr/>
          <p:nvPr/>
        </p:nvSpPr>
        <p:spPr>
          <a:xfrm>
            <a:off x="6103195" y="2311684"/>
            <a:ext cx="267300" cy="3081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5" name="Google Shape;26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4471" y="2178925"/>
            <a:ext cx="848675" cy="573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>
            <a:spLocks noGrp="1"/>
          </p:cNvSpPr>
          <p:nvPr>
            <p:ph type="subTitle" idx="1"/>
          </p:nvPr>
        </p:nvSpPr>
        <p:spPr>
          <a:xfrm>
            <a:off x="923450" y="2972075"/>
            <a:ext cx="4074900" cy="12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1" name="Google Shape;271;p29"/>
          <p:cNvSpPr txBox="1">
            <a:spLocks noGrp="1"/>
          </p:cNvSpPr>
          <p:nvPr>
            <p:ph type="ctrTitle"/>
          </p:nvPr>
        </p:nvSpPr>
        <p:spPr>
          <a:xfrm>
            <a:off x="923449" y="472515"/>
            <a:ext cx="3989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FFFF"/>
                </a:highlight>
              </a:rPr>
              <a:t>Demo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72" name="Google Shape;272;p29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>
            <a:spLocks noGrp="1"/>
          </p:cNvSpPr>
          <p:nvPr>
            <p:ph type="ctrTitle"/>
          </p:nvPr>
        </p:nvSpPr>
        <p:spPr>
          <a:xfrm>
            <a:off x="1300249" y="1430490"/>
            <a:ext cx="3989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</a:t>
            </a:r>
            <a:endParaRPr/>
          </a:p>
        </p:txBody>
      </p:sp>
      <p:sp>
        <p:nvSpPr>
          <p:cNvPr id="278" name="Google Shape;278;p30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  <p:pic>
        <p:nvPicPr>
          <p:cNvPr id="279" name="Google Shape;279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8025" y="3635475"/>
            <a:ext cx="1726000" cy="4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subTitle" idx="1"/>
          </p:nvPr>
        </p:nvSpPr>
        <p:spPr>
          <a:xfrm>
            <a:off x="4548074" y="2303100"/>
            <a:ext cx="2564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Hi, I’m Miguel, Software Engineer at Belatrix. Currently working at La Seleccion Team developing Connovus innovation project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ctrTitle"/>
          </p:nvPr>
        </p:nvSpPr>
        <p:spPr>
          <a:xfrm>
            <a:off x="610142" y="1545450"/>
            <a:ext cx="3717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About me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subTitle" idx="1"/>
          </p:nvPr>
        </p:nvSpPr>
        <p:spPr>
          <a:xfrm flipH="1">
            <a:off x="5485675" y="416250"/>
            <a:ext cx="11094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Goal</a:t>
            </a:r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3"/>
          </p:nvPr>
        </p:nvSpPr>
        <p:spPr>
          <a:xfrm flipH="1">
            <a:off x="5485575" y="1464950"/>
            <a:ext cx="15303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Real world case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5"/>
          </p:nvPr>
        </p:nvSpPr>
        <p:spPr>
          <a:xfrm flipH="1">
            <a:off x="5485475" y="2513650"/>
            <a:ext cx="15303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Architecture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7"/>
          </p:nvPr>
        </p:nvSpPr>
        <p:spPr>
          <a:xfrm flipH="1">
            <a:off x="5485575" y="3557850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Problems it solves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4141898" y="3372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9"/>
          </p:nvPr>
        </p:nvSpPr>
        <p:spPr>
          <a:xfrm>
            <a:off x="4141898" y="1394582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3"/>
          </p:nvPr>
        </p:nvSpPr>
        <p:spPr>
          <a:xfrm>
            <a:off x="4141898" y="24388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14"/>
          </p:nvPr>
        </p:nvSpPr>
        <p:spPr>
          <a:xfrm>
            <a:off x="4141898" y="34830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subTitle" idx="1"/>
          </p:nvPr>
        </p:nvSpPr>
        <p:spPr>
          <a:xfrm flipH="1">
            <a:off x="5485675" y="416250"/>
            <a:ext cx="11094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When to use it?</a:t>
            </a:r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3"/>
          </p:nvPr>
        </p:nvSpPr>
        <p:spPr>
          <a:xfrm flipH="1">
            <a:off x="5485575" y="1464950"/>
            <a:ext cx="15303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When not to use it?</a:t>
            </a: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ubTitle" idx="5"/>
          </p:nvPr>
        </p:nvSpPr>
        <p:spPr>
          <a:xfrm flipH="1">
            <a:off x="5485450" y="2513650"/>
            <a:ext cx="11916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Common mistakes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7"/>
          </p:nvPr>
        </p:nvSpPr>
        <p:spPr>
          <a:xfrm flipH="1">
            <a:off x="5485575" y="3557850"/>
            <a:ext cx="15810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Advantages and Drawbacks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4141898" y="3372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05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title" idx="9"/>
          </p:nvPr>
        </p:nvSpPr>
        <p:spPr>
          <a:xfrm>
            <a:off x="4141898" y="1394582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06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13"/>
          </p:nvPr>
        </p:nvSpPr>
        <p:spPr>
          <a:xfrm>
            <a:off x="4141898" y="24388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07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 idx="14"/>
          </p:nvPr>
        </p:nvSpPr>
        <p:spPr>
          <a:xfrm>
            <a:off x="4141898" y="3483000"/>
            <a:ext cx="1343700" cy="98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08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ldNum" idx="12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subTitle" idx="2"/>
          </p:nvPr>
        </p:nvSpPr>
        <p:spPr>
          <a:xfrm>
            <a:off x="2242450" y="1996800"/>
            <a:ext cx="2418000" cy="145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“Make it fit”</a:t>
            </a:r>
            <a:endParaRPr sz="2400"/>
          </a:p>
        </p:txBody>
      </p:sp>
      <p:sp>
        <p:nvSpPr>
          <p:cNvPr id="150" name="Google Shape;150;p19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2242450" y="537300"/>
            <a:ext cx="4262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Goal</a:t>
            </a:r>
            <a:endParaRPr>
              <a:highlight>
                <a:srgbClr val="FFFFFF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150" y="1425437"/>
            <a:ext cx="2292625" cy="22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2242450" y="537300"/>
            <a:ext cx="4262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Real world case</a:t>
            </a:r>
            <a:endParaRPr>
              <a:highlight>
                <a:srgbClr val="FFFFFF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37" y="1732000"/>
            <a:ext cx="1842900" cy="21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2590" y="1661588"/>
            <a:ext cx="2085973" cy="21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3662" y="1802400"/>
            <a:ext cx="1953602" cy="184642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/>
          <p:nvPr/>
        </p:nvSpPr>
        <p:spPr>
          <a:xfrm>
            <a:off x="2879925" y="2527375"/>
            <a:ext cx="392100" cy="5373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5628875" y="2527363"/>
            <a:ext cx="392100" cy="5373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>
            <a:off x="1125600" y="1405175"/>
            <a:ext cx="6892800" cy="33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2242450" y="537300"/>
            <a:ext cx="4262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Architecture</a:t>
            </a:r>
            <a:endParaRPr>
              <a:highlight>
                <a:srgbClr val="FFFFFF"/>
              </a:highlight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3707071" y="3386225"/>
            <a:ext cx="1617686" cy="1211125"/>
            <a:chOff x="3887750" y="1608275"/>
            <a:chExt cx="972050" cy="1211125"/>
          </a:xfrm>
        </p:grpSpPr>
        <p:grpSp>
          <p:nvGrpSpPr>
            <p:cNvPr id="172" name="Google Shape;172;p21"/>
            <p:cNvGrpSpPr/>
            <p:nvPr/>
          </p:nvGrpSpPr>
          <p:grpSpPr>
            <a:xfrm>
              <a:off x="3887750" y="1608275"/>
              <a:ext cx="972038" cy="1211125"/>
              <a:chOff x="1958300" y="1608275"/>
              <a:chExt cx="972038" cy="1211125"/>
            </a:xfrm>
          </p:grpSpPr>
          <p:sp>
            <p:nvSpPr>
              <p:cNvPr id="173" name="Google Shape;173;p21"/>
              <p:cNvSpPr/>
              <p:nvPr/>
            </p:nvSpPr>
            <p:spPr>
              <a:xfrm>
                <a:off x="1958400" y="1608275"/>
                <a:ext cx="971900" cy="1211125"/>
              </a:xfrm>
              <a:prstGeom prst="flowChartProcess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4" name="Google Shape;174;p21"/>
              <p:cNvCxnSpPr/>
              <p:nvPr/>
            </p:nvCxnSpPr>
            <p:spPr>
              <a:xfrm>
                <a:off x="1958338" y="1892375"/>
                <a:ext cx="972000" cy="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5" name="Google Shape;175;p21"/>
              <p:cNvSpPr txBox="1"/>
              <p:nvPr/>
            </p:nvSpPr>
            <p:spPr>
              <a:xfrm>
                <a:off x="1958300" y="1608275"/>
                <a:ext cx="972000" cy="28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>
                    <a:latin typeface="Zilla Slab Light"/>
                    <a:ea typeface="Zilla Slab Light"/>
                    <a:cs typeface="Zilla Slab Light"/>
                    <a:sym typeface="Zilla Slab Light"/>
                  </a:rPr>
                  <a:t>Adapter</a:t>
                </a:r>
                <a:endParaRPr>
                  <a:latin typeface="Zilla Slab Light"/>
                  <a:ea typeface="Zilla Slab Light"/>
                  <a:cs typeface="Zilla Slab Light"/>
                  <a:sym typeface="Zilla Slab Light"/>
                </a:endParaRPr>
              </a:p>
            </p:txBody>
          </p:sp>
        </p:grpSp>
        <p:sp>
          <p:nvSpPr>
            <p:cNvPr id="176" name="Google Shape;176;p21"/>
            <p:cNvSpPr txBox="1"/>
            <p:nvPr/>
          </p:nvSpPr>
          <p:spPr>
            <a:xfrm>
              <a:off x="3887800" y="1906250"/>
              <a:ext cx="972000" cy="2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Zilla Slab Light"/>
                  <a:ea typeface="Zilla Slab Light"/>
                  <a:cs typeface="Zilla Slab Light"/>
                  <a:sym typeface="Zilla Slab Light"/>
                </a:rPr>
                <a:t>request(a_type a)</a:t>
              </a:r>
              <a:endParaRPr>
                <a:latin typeface="Zilla Slab Light"/>
                <a:ea typeface="Zilla Slab Light"/>
                <a:cs typeface="Zilla Slab Light"/>
                <a:sym typeface="Zilla Slab Light"/>
              </a:endParaRPr>
            </a:p>
          </p:txBody>
        </p:sp>
      </p:grpSp>
      <p:grpSp>
        <p:nvGrpSpPr>
          <p:cNvPr id="177" name="Google Shape;177;p21"/>
          <p:cNvGrpSpPr/>
          <p:nvPr/>
        </p:nvGrpSpPr>
        <p:grpSpPr>
          <a:xfrm>
            <a:off x="3697160" y="1608275"/>
            <a:ext cx="1595814" cy="1211125"/>
            <a:chOff x="3887750" y="1608275"/>
            <a:chExt cx="972050" cy="1211125"/>
          </a:xfrm>
        </p:grpSpPr>
        <p:grpSp>
          <p:nvGrpSpPr>
            <p:cNvPr id="178" name="Google Shape;178;p21"/>
            <p:cNvGrpSpPr/>
            <p:nvPr/>
          </p:nvGrpSpPr>
          <p:grpSpPr>
            <a:xfrm>
              <a:off x="3887750" y="1608275"/>
              <a:ext cx="972038" cy="1211125"/>
              <a:chOff x="1958300" y="1608275"/>
              <a:chExt cx="972038" cy="1211125"/>
            </a:xfrm>
          </p:grpSpPr>
          <p:sp>
            <p:nvSpPr>
              <p:cNvPr id="179" name="Google Shape;179;p21"/>
              <p:cNvSpPr/>
              <p:nvPr/>
            </p:nvSpPr>
            <p:spPr>
              <a:xfrm>
                <a:off x="1958400" y="1608275"/>
                <a:ext cx="971900" cy="1211125"/>
              </a:xfrm>
              <a:prstGeom prst="flowChartProcess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0" name="Google Shape;180;p21"/>
              <p:cNvCxnSpPr/>
              <p:nvPr/>
            </p:nvCxnSpPr>
            <p:spPr>
              <a:xfrm>
                <a:off x="1958338" y="1892375"/>
                <a:ext cx="972000" cy="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1" name="Google Shape;181;p21"/>
              <p:cNvSpPr txBox="1"/>
              <p:nvPr/>
            </p:nvSpPr>
            <p:spPr>
              <a:xfrm>
                <a:off x="1958300" y="1608275"/>
                <a:ext cx="972000" cy="28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>
                    <a:latin typeface="Zilla Slab Light"/>
                    <a:ea typeface="Zilla Slab Light"/>
                    <a:cs typeface="Zilla Slab Light"/>
                    <a:sym typeface="Zilla Slab Light"/>
                  </a:rPr>
                  <a:t>IAdapter</a:t>
                </a:r>
                <a:endParaRPr>
                  <a:latin typeface="Zilla Slab Light"/>
                  <a:ea typeface="Zilla Slab Light"/>
                  <a:cs typeface="Zilla Slab Light"/>
                  <a:sym typeface="Zilla Slab Light"/>
                </a:endParaRPr>
              </a:p>
            </p:txBody>
          </p:sp>
        </p:grpSp>
        <p:sp>
          <p:nvSpPr>
            <p:cNvPr id="182" name="Google Shape;182;p21"/>
            <p:cNvSpPr txBox="1"/>
            <p:nvPr/>
          </p:nvSpPr>
          <p:spPr>
            <a:xfrm>
              <a:off x="3887800" y="1906250"/>
              <a:ext cx="972000" cy="2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Zilla Slab Light"/>
                  <a:ea typeface="Zilla Slab Light"/>
                  <a:cs typeface="Zilla Slab Light"/>
                  <a:sym typeface="Zilla Slab Light"/>
                </a:rPr>
                <a:t>request(a_type a)</a:t>
              </a:r>
              <a:endParaRPr>
                <a:latin typeface="Zilla Slab Light"/>
                <a:ea typeface="Zilla Slab Light"/>
                <a:cs typeface="Zilla Slab Light"/>
                <a:sym typeface="Zilla Slab Light"/>
              </a:endParaRPr>
            </a:p>
          </p:txBody>
        </p:sp>
      </p:grpSp>
      <p:grpSp>
        <p:nvGrpSpPr>
          <p:cNvPr id="183" name="Google Shape;183;p21"/>
          <p:cNvGrpSpPr/>
          <p:nvPr/>
        </p:nvGrpSpPr>
        <p:grpSpPr>
          <a:xfrm>
            <a:off x="1751157" y="1608275"/>
            <a:ext cx="1352752" cy="1211125"/>
            <a:chOff x="3887777" y="1608275"/>
            <a:chExt cx="972014" cy="1211125"/>
          </a:xfrm>
        </p:grpSpPr>
        <p:grpSp>
          <p:nvGrpSpPr>
            <p:cNvPr id="184" name="Google Shape;184;p21"/>
            <p:cNvGrpSpPr/>
            <p:nvPr/>
          </p:nvGrpSpPr>
          <p:grpSpPr>
            <a:xfrm>
              <a:off x="3887777" y="1608275"/>
              <a:ext cx="972011" cy="1211125"/>
              <a:chOff x="1958327" y="1608275"/>
              <a:chExt cx="972011" cy="1211125"/>
            </a:xfrm>
          </p:grpSpPr>
          <p:sp>
            <p:nvSpPr>
              <p:cNvPr id="185" name="Google Shape;185;p21"/>
              <p:cNvSpPr/>
              <p:nvPr/>
            </p:nvSpPr>
            <p:spPr>
              <a:xfrm>
                <a:off x="1958400" y="1608275"/>
                <a:ext cx="971900" cy="1211125"/>
              </a:xfrm>
              <a:prstGeom prst="flowChartProcess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6" name="Google Shape;186;p21"/>
              <p:cNvCxnSpPr/>
              <p:nvPr/>
            </p:nvCxnSpPr>
            <p:spPr>
              <a:xfrm>
                <a:off x="1958338" y="1892375"/>
                <a:ext cx="972000" cy="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7" name="Google Shape;187;p21"/>
              <p:cNvSpPr txBox="1"/>
              <p:nvPr/>
            </p:nvSpPr>
            <p:spPr>
              <a:xfrm>
                <a:off x="1958327" y="1614863"/>
                <a:ext cx="972000" cy="28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>
                    <a:latin typeface="Zilla Slab Light"/>
                    <a:ea typeface="Zilla Slab Light"/>
                    <a:cs typeface="Zilla Slab Light"/>
                    <a:sym typeface="Zilla Slab Light"/>
                  </a:rPr>
                  <a:t>Client</a:t>
                </a:r>
                <a:endParaRPr>
                  <a:latin typeface="Zilla Slab Light"/>
                  <a:ea typeface="Zilla Slab Light"/>
                  <a:cs typeface="Zilla Slab Light"/>
                  <a:sym typeface="Zilla Slab Light"/>
                </a:endParaRPr>
              </a:p>
            </p:txBody>
          </p:sp>
        </p:grpSp>
        <p:sp>
          <p:nvSpPr>
            <p:cNvPr id="188" name="Google Shape;188;p21"/>
            <p:cNvSpPr txBox="1"/>
            <p:nvPr/>
          </p:nvSpPr>
          <p:spPr>
            <a:xfrm>
              <a:off x="3887791" y="1892375"/>
              <a:ext cx="972000" cy="2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Zilla Slab Light"/>
                  <a:ea typeface="Zilla Slab Light"/>
                  <a:cs typeface="Zilla Slab Light"/>
                  <a:sym typeface="Zilla Slab Light"/>
                </a:rPr>
                <a:t>a_type a</a:t>
              </a:r>
              <a:endParaRPr>
                <a:latin typeface="Zilla Slab Light"/>
                <a:ea typeface="Zilla Slab Light"/>
                <a:cs typeface="Zilla Slab Light"/>
                <a:sym typeface="Zilla Slab Light"/>
              </a:endParaRPr>
            </a:p>
          </p:txBody>
        </p:sp>
      </p:grpSp>
      <p:cxnSp>
        <p:nvCxnSpPr>
          <p:cNvPr id="189" name="Google Shape;189;p21"/>
          <p:cNvCxnSpPr>
            <a:stCxn id="185" idx="3"/>
            <a:endCxn id="179" idx="1"/>
          </p:cNvCxnSpPr>
          <p:nvPr/>
        </p:nvCxnSpPr>
        <p:spPr>
          <a:xfrm>
            <a:off x="3103852" y="2213838"/>
            <a:ext cx="59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0" name="Google Shape;190;p21"/>
          <p:cNvCxnSpPr/>
          <p:nvPr/>
        </p:nvCxnSpPr>
        <p:spPr>
          <a:xfrm rot="10800000">
            <a:off x="4373736" y="2819525"/>
            <a:ext cx="0" cy="56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21"/>
          <p:cNvCxnSpPr>
            <a:stCxn id="173" idx="3"/>
            <a:endCxn id="192" idx="1"/>
          </p:cNvCxnSpPr>
          <p:nvPr/>
        </p:nvCxnSpPr>
        <p:spPr>
          <a:xfrm>
            <a:off x="5324674" y="3991788"/>
            <a:ext cx="61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93" name="Google Shape;193;p21"/>
          <p:cNvGrpSpPr/>
          <p:nvPr/>
        </p:nvGrpSpPr>
        <p:grpSpPr>
          <a:xfrm>
            <a:off x="5942971" y="3386238"/>
            <a:ext cx="1617686" cy="1211125"/>
            <a:chOff x="3887750" y="1608275"/>
            <a:chExt cx="972050" cy="1211125"/>
          </a:xfrm>
        </p:grpSpPr>
        <p:grpSp>
          <p:nvGrpSpPr>
            <p:cNvPr id="194" name="Google Shape;194;p21"/>
            <p:cNvGrpSpPr/>
            <p:nvPr/>
          </p:nvGrpSpPr>
          <p:grpSpPr>
            <a:xfrm>
              <a:off x="3887750" y="1608275"/>
              <a:ext cx="972038" cy="1211125"/>
              <a:chOff x="1958300" y="1608275"/>
              <a:chExt cx="972038" cy="1211125"/>
            </a:xfrm>
          </p:grpSpPr>
          <p:sp>
            <p:nvSpPr>
              <p:cNvPr id="195" name="Google Shape;195;p21"/>
              <p:cNvSpPr/>
              <p:nvPr/>
            </p:nvSpPr>
            <p:spPr>
              <a:xfrm>
                <a:off x="1958400" y="1608275"/>
                <a:ext cx="971900" cy="1211125"/>
              </a:xfrm>
              <a:prstGeom prst="flowChartProcess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6" name="Google Shape;196;p21"/>
              <p:cNvCxnSpPr/>
              <p:nvPr/>
            </p:nvCxnSpPr>
            <p:spPr>
              <a:xfrm>
                <a:off x="1958338" y="1892375"/>
                <a:ext cx="972000" cy="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7" name="Google Shape;197;p21"/>
              <p:cNvSpPr txBox="1"/>
              <p:nvPr/>
            </p:nvSpPr>
            <p:spPr>
              <a:xfrm>
                <a:off x="1958300" y="1608275"/>
                <a:ext cx="972000" cy="28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>
                    <a:latin typeface="Zilla Slab Light"/>
                    <a:ea typeface="Zilla Slab Light"/>
                    <a:cs typeface="Zilla Slab Light"/>
                    <a:sym typeface="Zilla Slab Light"/>
                  </a:rPr>
                  <a:t>Adaptee</a:t>
                </a:r>
                <a:endParaRPr>
                  <a:latin typeface="Zilla Slab Light"/>
                  <a:ea typeface="Zilla Slab Light"/>
                  <a:cs typeface="Zilla Slab Light"/>
                  <a:sym typeface="Zilla Slab Light"/>
                </a:endParaRPr>
              </a:p>
            </p:txBody>
          </p:sp>
        </p:grpSp>
        <p:sp>
          <p:nvSpPr>
            <p:cNvPr id="198" name="Google Shape;198;p21"/>
            <p:cNvSpPr txBox="1"/>
            <p:nvPr/>
          </p:nvSpPr>
          <p:spPr>
            <a:xfrm>
              <a:off x="3887800" y="1906250"/>
              <a:ext cx="972000" cy="2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Zilla Slab Light"/>
                  <a:ea typeface="Zilla Slab Light"/>
                  <a:cs typeface="Zilla Slab Light"/>
                  <a:sym typeface="Zilla Slab Light"/>
                </a:rPr>
                <a:t>parse(b_type b)</a:t>
              </a:r>
              <a:endParaRPr>
                <a:latin typeface="Zilla Slab Light"/>
                <a:ea typeface="Zilla Slab Light"/>
                <a:cs typeface="Zilla Slab Light"/>
                <a:sym typeface="Zilla Slab Light"/>
              </a:endParaRPr>
            </a:p>
          </p:txBody>
        </p:sp>
      </p:grpSp>
      <p:cxnSp>
        <p:nvCxnSpPr>
          <p:cNvPr id="199" name="Google Shape;199;p21"/>
          <p:cNvCxnSpPr/>
          <p:nvPr/>
        </p:nvCxnSpPr>
        <p:spPr>
          <a:xfrm>
            <a:off x="1751172" y="2210550"/>
            <a:ext cx="13527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2242450" y="537300"/>
            <a:ext cx="4262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Problem it solves</a:t>
            </a:r>
            <a:endParaRPr sz="3600" b="1">
              <a:solidFill>
                <a:srgbClr val="666666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06" name="Google Shape;206;p22"/>
          <p:cNvSpPr/>
          <p:nvPr/>
        </p:nvSpPr>
        <p:spPr>
          <a:xfrm>
            <a:off x="571650" y="1269600"/>
            <a:ext cx="8031300" cy="26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729450" y="1745275"/>
            <a:ext cx="5928900" cy="18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Not being able to pass  information between two incompatible interfaces.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2425" y="2086750"/>
            <a:ext cx="1690525" cy="16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>
            <a:spLocks noGrp="1"/>
          </p:cNvSpPr>
          <p:nvPr>
            <p:ph type="sldNum" idx="12"/>
          </p:nvPr>
        </p:nvSpPr>
        <p:spPr>
          <a:xfrm>
            <a:off x="4099450" y="0"/>
            <a:ext cx="548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2242450" y="537300"/>
            <a:ext cx="4262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>
                <a:solidFill>
                  <a:srgbClr val="666666"/>
                </a:solidFill>
                <a:highlight>
                  <a:srgbClr val="FFFFFF"/>
                </a:highlight>
                <a:latin typeface="Josefin Sans"/>
                <a:ea typeface="Josefin Sans"/>
                <a:cs typeface="Josefin Sans"/>
                <a:sym typeface="Josefin Sans"/>
              </a:rPr>
              <a:t>When to use it?</a:t>
            </a:r>
            <a:endParaRPr sz="3600" b="1">
              <a:solidFill>
                <a:srgbClr val="666666"/>
              </a:solidFill>
              <a:highlight>
                <a:srgbClr val="FFFFFF"/>
              </a:highlight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571650" y="1269600"/>
            <a:ext cx="8031300" cy="26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704050" y="1638150"/>
            <a:ext cx="5954400" cy="21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When there is a class whose interface do not match the one we need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Lato"/>
              <a:buChar char="●"/>
            </a:pPr>
            <a:r>
              <a:rPr lang="es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When we want to future proof existing code that adapts an incompatible library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18555">
            <a:off x="6621571" y="2051846"/>
            <a:ext cx="1803308" cy="180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ekly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On-screen Show (16:9)</PresentationFormat>
  <Paragraphs>77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Josefin Sans SemiBold</vt:lpstr>
      <vt:lpstr>Lato</vt:lpstr>
      <vt:lpstr>Josefin Sans</vt:lpstr>
      <vt:lpstr>Zilla Slab Light</vt:lpstr>
      <vt:lpstr>Josefin Slab</vt:lpstr>
      <vt:lpstr>Zilla Slab</vt:lpstr>
      <vt:lpstr>Arial</vt:lpstr>
      <vt:lpstr>Weekly Meeting by SlidesGo</vt:lpstr>
      <vt:lpstr>ADAPTER PATTERN</vt:lpstr>
      <vt:lpstr>About me</vt:lpstr>
      <vt:lpstr>01</vt:lpstr>
      <vt:lpstr>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and Disadvantages</vt:lpstr>
      <vt:lpstr>PowerPoint Presentation</vt:lpstr>
      <vt:lpstr>PowerPoint Presentation</vt:lpstr>
      <vt:lpstr>Demo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ADAPTER PATTERN</dc:title>
  <cp:lastModifiedBy>Miguel Alonso Salas Diaz</cp:lastModifiedBy>
  <cp:revision>1</cp:revision>
  <dcterms:modified xsi:type="dcterms:W3CDTF">2019-12-19T16:58:44Z</dcterms:modified>
</cp:coreProperties>
</file>