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Microsoft Yahei" panose="020B0503020204020204" pitchFamily="34" charset="-122"/>
      <p:regular r:id="rId19"/>
      <p:bold r:id="rId20"/>
    </p:embeddedFont>
    <p:embeddedFont>
      <p:font typeface="Josefin Sans" panose="020B0604020202020204" charset="0"/>
      <p:regular r:id="rId21"/>
      <p:bold r:id="rId22"/>
      <p:italic r:id="rId23"/>
      <p:boldItalic r:id="rId24"/>
    </p:embeddedFont>
    <p:embeddedFont>
      <p:font typeface="Josefin Sans SemiBold" panose="020B0604020202020204" charset="0"/>
      <p:regular r:id="rId25"/>
      <p:bold r:id="rId26"/>
      <p:italic r:id="rId27"/>
      <p:boldItalic r:id="rId28"/>
    </p:embeddedFont>
    <p:embeddedFont>
      <p:font typeface="Josefin Slab" panose="020B0604020202020204" charset="0"/>
      <p:regular r:id="rId29"/>
      <p:bold r:id="rId30"/>
      <p:italic r:id="rId31"/>
      <p:boldItalic r:id="rId32"/>
    </p:embeddedFont>
    <p:embeddedFont>
      <p:font typeface="Lato" panose="020B0604020202020204" charset="0"/>
      <p:regular r:id="rId33"/>
      <p:bold r:id="rId34"/>
      <p:italic r:id="rId35"/>
      <p:boldItalic r:id="rId36"/>
    </p:embeddedFont>
    <p:embeddedFont>
      <p:font typeface="Zilla Slab" panose="020B0604020202020204" charset="0"/>
      <p:regular r:id="rId37"/>
      <p:bold r:id="rId38"/>
      <p:italic r:id="rId39"/>
    </p:embeddedFont>
    <p:embeddedFont>
      <p:font typeface="Zilla Slab Light" panose="020B0604020202020204" charset="0"/>
      <p:bold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092" autoAdjust="0"/>
  </p:normalViewPr>
  <p:slideViewPr>
    <p:cSldViewPr snapToGrid="0">
      <p:cViewPr varScale="1">
        <p:scale>
          <a:sx n="92" d="100"/>
          <a:sy n="92" d="100"/>
        </p:scale>
        <p:origin x="13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20" Type="http://schemas.openxmlformats.org/officeDocument/2006/relationships/font" Target="fonts/font2.fntdata"/><Relationship Id="rId41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78575d214_3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78575d214_3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795bd6dc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795bd6dc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795bd6dc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795bd6dc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795bd6dc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795bd6dc5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5663f0d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55663f0d2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55663f0d2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55663f0d2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55663f0d2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55663f0d2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PE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7cfa781d9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7cfa781d9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416a46f4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416a46f4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7cfa781d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7cfa781d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416a46f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416a46f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416a46f4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416a46f4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5663f0d2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55663f0d2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55663f0d2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55663f0d2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795bd6dc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795bd6dc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795bd6dc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795bd6dc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>
  <p:cSld name="TITLE_1_1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078150" y="0"/>
            <a:ext cx="4875300" cy="3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078150" y="0"/>
            <a:ext cx="4875300" cy="3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432400" y="143175"/>
            <a:ext cx="6516600" cy="242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6000"/>
              <a:buFont typeface="Josefin Sans"/>
              <a:buNone/>
              <a:defRPr sz="6000" b="1">
                <a:solidFill>
                  <a:srgbClr val="6F40A8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432400" y="2515875"/>
            <a:ext cx="4374000" cy="2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Zilla Slab"/>
              <a:buNone/>
              <a:defRPr sz="1400">
                <a:latin typeface="Zilla Slab"/>
                <a:ea typeface="Zilla Slab"/>
                <a:cs typeface="Zilla Slab"/>
                <a:sym typeface="Zilla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2">
  <p:cSld name="CUSTOM_4_3_3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1"/>
          <p:cNvSpPr/>
          <p:nvPr/>
        </p:nvSpPr>
        <p:spPr>
          <a:xfrm>
            <a:off x="974700" y="1824275"/>
            <a:ext cx="4300500" cy="268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ubTitle" idx="1"/>
          </p:nvPr>
        </p:nvSpPr>
        <p:spPr>
          <a:xfrm>
            <a:off x="2221525" y="2895865"/>
            <a:ext cx="27768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400"/>
              <a:buNone/>
              <a:defRPr>
                <a:solidFill>
                  <a:srgbClr val="6F40A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400"/>
              <a:buNone/>
              <a:defRPr>
                <a:solidFill>
                  <a:srgbClr val="6F40A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400"/>
              <a:buNone/>
              <a:defRPr>
                <a:solidFill>
                  <a:srgbClr val="6F40A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400"/>
              <a:buNone/>
              <a:defRPr>
                <a:solidFill>
                  <a:srgbClr val="6F40A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ctrTitle"/>
          </p:nvPr>
        </p:nvSpPr>
        <p:spPr>
          <a:xfrm>
            <a:off x="1286099" y="843265"/>
            <a:ext cx="3989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3">
  <p:cSld name="CUSTOM_4_3_2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2"/>
          <p:cNvSpPr/>
          <p:nvPr/>
        </p:nvSpPr>
        <p:spPr>
          <a:xfrm flipH="1">
            <a:off x="1073350" y="1824275"/>
            <a:ext cx="7014000" cy="268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ctrTitle"/>
          </p:nvPr>
        </p:nvSpPr>
        <p:spPr>
          <a:xfrm flipH="1">
            <a:off x="3821251" y="843265"/>
            <a:ext cx="3989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subTitle" idx="1"/>
          </p:nvPr>
        </p:nvSpPr>
        <p:spPr>
          <a:xfrm>
            <a:off x="1340525" y="2998418"/>
            <a:ext cx="43446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909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4308925" y="50"/>
            <a:ext cx="4595100" cy="508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flipH="1">
            <a:off x="5485575" y="416250"/>
            <a:ext cx="15810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sz="14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2"/>
          </p:nvPr>
        </p:nvSpPr>
        <p:spPr>
          <a:xfrm>
            <a:off x="5485625" y="1005425"/>
            <a:ext cx="20355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3"/>
          </p:nvPr>
        </p:nvSpPr>
        <p:spPr>
          <a:xfrm flipH="1">
            <a:off x="5485575" y="1464949"/>
            <a:ext cx="15810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sz="14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5485625" y="2054126"/>
            <a:ext cx="20355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5"/>
          </p:nvPr>
        </p:nvSpPr>
        <p:spPr>
          <a:xfrm flipH="1">
            <a:off x="5485575" y="2513648"/>
            <a:ext cx="15810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sz="14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6"/>
          </p:nvPr>
        </p:nvSpPr>
        <p:spPr>
          <a:xfrm>
            <a:off x="5485625" y="3102829"/>
            <a:ext cx="20355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7"/>
          </p:nvPr>
        </p:nvSpPr>
        <p:spPr>
          <a:xfrm flipH="1">
            <a:off x="5485575" y="3557850"/>
            <a:ext cx="15810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sz="14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8"/>
          </p:nvPr>
        </p:nvSpPr>
        <p:spPr>
          <a:xfrm>
            <a:off x="5485625" y="4147025"/>
            <a:ext cx="20355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4308925" y="50"/>
            <a:ext cx="1009500" cy="5143500"/>
          </a:xfrm>
          <a:prstGeom prst="rect">
            <a:avLst/>
          </a:prstGeom>
          <a:solidFill>
            <a:srgbClr val="6F40A8">
              <a:alpha val="5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hasCustomPrompt="1"/>
          </p:nvPr>
        </p:nvSpPr>
        <p:spPr>
          <a:xfrm>
            <a:off x="3928216" y="337210"/>
            <a:ext cx="1770900" cy="98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3928216" y="1394592"/>
            <a:ext cx="1770900" cy="98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3" hasCustomPrompt="1"/>
          </p:nvPr>
        </p:nvSpPr>
        <p:spPr>
          <a:xfrm>
            <a:off x="3928216" y="2438810"/>
            <a:ext cx="1770900" cy="98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14" hasCustomPrompt="1"/>
          </p:nvPr>
        </p:nvSpPr>
        <p:spPr>
          <a:xfrm>
            <a:off x="3928216" y="3483010"/>
            <a:ext cx="1770900" cy="98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">
  <p:cSld name="CUSTOM_1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/>
          <p:nvPr/>
        </p:nvSpPr>
        <p:spPr>
          <a:xfrm>
            <a:off x="796875" y="799650"/>
            <a:ext cx="7551600" cy="354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 flipH="1">
            <a:off x="1302950" y="1610789"/>
            <a:ext cx="16713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>
            <a:off x="1303150" y="1865388"/>
            <a:ext cx="16710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3"/>
          </p:nvPr>
        </p:nvSpPr>
        <p:spPr>
          <a:xfrm flipH="1">
            <a:off x="3736225" y="1610789"/>
            <a:ext cx="16713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4"/>
          </p:nvPr>
        </p:nvSpPr>
        <p:spPr>
          <a:xfrm>
            <a:off x="3736500" y="1865388"/>
            <a:ext cx="16710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5"/>
          </p:nvPr>
        </p:nvSpPr>
        <p:spPr>
          <a:xfrm flipH="1">
            <a:off x="1302950" y="3059664"/>
            <a:ext cx="16713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6"/>
          </p:nvPr>
        </p:nvSpPr>
        <p:spPr>
          <a:xfrm>
            <a:off x="1303150" y="3314263"/>
            <a:ext cx="16710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ubTitle" idx="7"/>
          </p:nvPr>
        </p:nvSpPr>
        <p:spPr>
          <a:xfrm flipH="1">
            <a:off x="3736225" y="3059664"/>
            <a:ext cx="16713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8"/>
          </p:nvPr>
        </p:nvSpPr>
        <p:spPr>
          <a:xfrm>
            <a:off x="3736500" y="3314263"/>
            <a:ext cx="16710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ctrTitle"/>
          </p:nvPr>
        </p:nvSpPr>
        <p:spPr>
          <a:xfrm>
            <a:off x="6105025" y="1739250"/>
            <a:ext cx="21993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sz="1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1">
  <p:cSld name="CUSTOM_4_4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/>
          <p:nvPr/>
        </p:nvSpPr>
        <p:spPr>
          <a:xfrm>
            <a:off x="0" y="1301200"/>
            <a:ext cx="8041200" cy="25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0" y="1301250"/>
            <a:ext cx="8041200" cy="25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4548074" y="2303100"/>
            <a:ext cx="2564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ctrTitle"/>
          </p:nvPr>
        </p:nvSpPr>
        <p:spPr>
          <a:xfrm>
            <a:off x="610142" y="1545450"/>
            <a:ext cx="3717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CUSTOM_7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6"/>
          <p:cNvSpPr/>
          <p:nvPr/>
        </p:nvSpPr>
        <p:spPr>
          <a:xfrm>
            <a:off x="1774500" y="1301200"/>
            <a:ext cx="5595000" cy="25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>
            <a:off x="1774500" y="1301200"/>
            <a:ext cx="5595000" cy="25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ubTitle" idx="1"/>
          </p:nvPr>
        </p:nvSpPr>
        <p:spPr>
          <a:xfrm flipH="1">
            <a:off x="2437659" y="3209600"/>
            <a:ext cx="42687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subTitle" idx="2"/>
          </p:nvPr>
        </p:nvSpPr>
        <p:spPr>
          <a:xfrm>
            <a:off x="2189450" y="2303050"/>
            <a:ext cx="47652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LANK SLIDE">
  <p:cSld name="CUSTOM_2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/>
          <p:nvPr/>
        </p:nvSpPr>
        <p:spPr>
          <a:xfrm>
            <a:off x="829825" y="36150"/>
            <a:ext cx="7474800" cy="496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6105025" y="1847250"/>
            <a:ext cx="2243400" cy="144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ctrTitle"/>
          </p:nvPr>
        </p:nvSpPr>
        <p:spPr>
          <a:xfrm>
            <a:off x="6381625" y="1739250"/>
            <a:ext cx="1923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sz="1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LANK SLIDE 1">
  <p:cSld name="CUSTOM_2_1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8"/>
          <p:cNvSpPr/>
          <p:nvPr/>
        </p:nvSpPr>
        <p:spPr>
          <a:xfrm>
            <a:off x="829825" y="36150"/>
            <a:ext cx="7474800" cy="496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6105025" y="1847250"/>
            <a:ext cx="2243400" cy="144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ctrTitle"/>
          </p:nvPr>
        </p:nvSpPr>
        <p:spPr>
          <a:xfrm>
            <a:off x="6381625" y="0"/>
            <a:ext cx="1923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sz="1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LANK SLIDE 2">
  <p:cSld name="CUSTOM_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/>
          <p:nvPr/>
        </p:nvSpPr>
        <p:spPr>
          <a:xfrm>
            <a:off x="810050" y="816650"/>
            <a:ext cx="75276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8595275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ctrTitle"/>
          </p:nvPr>
        </p:nvSpPr>
        <p:spPr>
          <a:xfrm>
            <a:off x="6381625" y="1739250"/>
            <a:ext cx="1923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sz="1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5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0"/>
          <p:cNvSpPr/>
          <p:nvPr/>
        </p:nvSpPr>
        <p:spPr>
          <a:xfrm>
            <a:off x="796875" y="799650"/>
            <a:ext cx="7551600" cy="354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ctrTitle"/>
          </p:nvPr>
        </p:nvSpPr>
        <p:spPr>
          <a:xfrm>
            <a:off x="6381625" y="1739250"/>
            <a:ext cx="1923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sz="1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ubTitle" idx="1"/>
          </p:nvPr>
        </p:nvSpPr>
        <p:spPr>
          <a:xfrm flipH="1">
            <a:off x="2918425" y="2467750"/>
            <a:ext cx="1564500" cy="28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ubTitle" idx="2"/>
          </p:nvPr>
        </p:nvSpPr>
        <p:spPr>
          <a:xfrm>
            <a:off x="2918475" y="2815063"/>
            <a:ext cx="15645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ubTitle" idx="3"/>
          </p:nvPr>
        </p:nvSpPr>
        <p:spPr>
          <a:xfrm flipH="1">
            <a:off x="4630775" y="2467750"/>
            <a:ext cx="1564500" cy="28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subTitle" idx="4"/>
          </p:nvPr>
        </p:nvSpPr>
        <p:spPr>
          <a:xfrm>
            <a:off x="4630825" y="2815038"/>
            <a:ext cx="15645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ubTitle" idx="5"/>
          </p:nvPr>
        </p:nvSpPr>
        <p:spPr>
          <a:xfrm flipH="1">
            <a:off x="1206000" y="2467700"/>
            <a:ext cx="1564500" cy="28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subTitle" idx="6"/>
          </p:nvPr>
        </p:nvSpPr>
        <p:spPr>
          <a:xfrm>
            <a:off x="1206050" y="2815100"/>
            <a:ext cx="15645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ubTitle" idx="7"/>
          </p:nvPr>
        </p:nvSpPr>
        <p:spPr>
          <a:xfrm>
            <a:off x="2918500" y="2614050"/>
            <a:ext cx="15645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ubTitle" idx="8"/>
          </p:nvPr>
        </p:nvSpPr>
        <p:spPr>
          <a:xfrm>
            <a:off x="4630850" y="2614025"/>
            <a:ext cx="15645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ubTitle" idx="9"/>
          </p:nvPr>
        </p:nvSpPr>
        <p:spPr>
          <a:xfrm>
            <a:off x="1206075" y="2614075"/>
            <a:ext cx="15645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Zilla Slab Light"/>
              <a:buChar char="●"/>
              <a:defRPr sz="1800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■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●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■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●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Zilla Slab Light"/>
              <a:buChar char="■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lvl="2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lvl="3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lvl="4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lvl="5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lvl="6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lvl="7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lvl="8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uandaja94.gitbook.io/patterns-box/patterns/bridg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1432400" y="143175"/>
            <a:ext cx="3711000" cy="242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BRIDGE</a:t>
            </a:r>
            <a:br>
              <a:rPr lang="es"/>
            </a:br>
            <a:r>
              <a:rPr lang="es"/>
              <a:t>PATTERN</a:t>
            </a:r>
            <a:endParaRPr>
              <a:solidFill>
                <a:srgbClr val="6F40A8"/>
              </a:solidFill>
            </a:endParaRPr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1432400" y="2515875"/>
            <a:ext cx="4374000" cy="2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patterns-box talk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James Ordinola Barrantes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  <p:sp>
        <p:nvSpPr>
          <p:cNvPr id="220" name="Google Shape;220;p24"/>
          <p:cNvSpPr txBox="1"/>
          <p:nvPr/>
        </p:nvSpPr>
        <p:spPr>
          <a:xfrm>
            <a:off x="2242450" y="537300"/>
            <a:ext cx="46569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When not to use it?</a:t>
            </a:r>
            <a:endParaRPr sz="3600" b="1">
              <a:solidFill>
                <a:srgbClr val="666666"/>
              </a:solidFill>
              <a:highlight>
                <a:srgbClr val="FFFFFF"/>
              </a:highlight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571650" y="1269600"/>
            <a:ext cx="8031300" cy="26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4"/>
          <p:cNvSpPr txBox="1"/>
          <p:nvPr/>
        </p:nvSpPr>
        <p:spPr>
          <a:xfrm>
            <a:off x="729450" y="1745275"/>
            <a:ext cx="6169800" cy="18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When the repetitive “similar” functionalities will not be too many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When only have one dimension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3" name="Google Shape;2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750" y="2012050"/>
            <a:ext cx="1867200" cy="18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  <p:sp>
        <p:nvSpPr>
          <p:cNvPr id="229" name="Google Shape;229;p25"/>
          <p:cNvSpPr txBox="1"/>
          <p:nvPr/>
        </p:nvSpPr>
        <p:spPr>
          <a:xfrm>
            <a:off x="2242450" y="537300"/>
            <a:ext cx="46569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Common mistakes</a:t>
            </a:r>
            <a:endParaRPr sz="3600" b="1">
              <a:solidFill>
                <a:srgbClr val="666666"/>
              </a:solidFill>
              <a:highlight>
                <a:srgbClr val="FFFFFF"/>
              </a:highlight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571650" y="1269600"/>
            <a:ext cx="8031300" cy="26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5"/>
          <p:cNvSpPr txBox="1"/>
          <p:nvPr/>
        </p:nvSpPr>
        <p:spPr>
          <a:xfrm>
            <a:off x="729450" y="1745275"/>
            <a:ext cx="7339500" cy="18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Forcing the pattern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Apply the pattern when you are not sure it will be worth it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Wait until the proliferation of classes grows too much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Confuse Bridge Pattern with Adapter Pattern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2" name="Google Shape;2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7125" y="1537643"/>
            <a:ext cx="2000200" cy="2068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  <p:sp>
        <p:nvSpPr>
          <p:cNvPr id="238" name="Google Shape;238;p26"/>
          <p:cNvSpPr txBox="1"/>
          <p:nvPr/>
        </p:nvSpPr>
        <p:spPr>
          <a:xfrm>
            <a:off x="2242450" y="537300"/>
            <a:ext cx="46569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Advantages</a:t>
            </a:r>
            <a:endParaRPr sz="3600" b="1">
              <a:solidFill>
                <a:srgbClr val="666666"/>
              </a:solidFill>
              <a:highlight>
                <a:srgbClr val="FFFFFF"/>
              </a:highlight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571650" y="1269600"/>
            <a:ext cx="8031300" cy="26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6"/>
          <p:cNvSpPr txBox="1"/>
          <p:nvPr/>
        </p:nvSpPr>
        <p:spPr>
          <a:xfrm>
            <a:off x="729450" y="1745275"/>
            <a:ext cx="5482500" cy="18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Single Responsibility Principle.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Open/Closed Principle. 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Scalability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Testability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1" name="Google Shape;2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0693" y="1620163"/>
            <a:ext cx="1985925" cy="190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13</a:t>
            </a:fld>
            <a:endParaRPr/>
          </a:p>
        </p:txBody>
      </p:sp>
      <p:sp>
        <p:nvSpPr>
          <p:cNvPr id="247" name="Google Shape;247;p27"/>
          <p:cNvSpPr txBox="1"/>
          <p:nvPr/>
        </p:nvSpPr>
        <p:spPr>
          <a:xfrm>
            <a:off x="2242450" y="537300"/>
            <a:ext cx="46569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Disadvantages</a:t>
            </a:r>
            <a:endParaRPr sz="3600" b="1">
              <a:solidFill>
                <a:srgbClr val="666666"/>
              </a:solidFill>
              <a:highlight>
                <a:srgbClr val="FFFFFF"/>
              </a:highlight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48" name="Google Shape;248;p27"/>
          <p:cNvSpPr/>
          <p:nvPr/>
        </p:nvSpPr>
        <p:spPr>
          <a:xfrm>
            <a:off x="571650" y="1269600"/>
            <a:ext cx="8031300" cy="26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7"/>
          <p:cNvSpPr txBox="1"/>
          <p:nvPr/>
        </p:nvSpPr>
        <p:spPr>
          <a:xfrm>
            <a:off x="729450" y="1745275"/>
            <a:ext cx="5482500" cy="18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More complicated code by applying the pattern.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0" name="Google Shape;2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3925" y="1458925"/>
            <a:ext cx="2225650" cy="22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14</a:t>
            </a:fld>
            <a:endParaRPr/>
          </a:p>
        </p:txBody>
      </p:sp>
      <p:sp>
        <p:nvSpPr>
          <p:cNvPr id="256" name="Google Shape;256;p28"/>
          <p:cNvSpPr txBox="1"/>
          <p:nvPr/>
        </p:nvSpPr>
        <p:spPr>
          <a:xfrm>
            <a:off x="2242450" y="537300"/>
            <a:ext cx="46569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Demo</a:t>
            </a:r>
            <a:endParaRPr sz="3600" b="1">
              <a:solidFill>
                <a:srgbClr val="666666"/>
              </a:solidFill>
              <a:highlight>
                <a:srgbClr val="FFFFFF"/>
              </a:highlight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57" name="Google Shape;257;p28"/>
          <p:cNvSpPr/>
          <p:nvPr/>
        </p:nvSpPr>
        <p:spPr>
          <a:xfrm>
            <a:off x="571650" y="1269600"/>
            <a:ext cx="8031300" cy="26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8"/>
          <p:cNvSpPr/>
          <p:nvPr/>
        </p:nvSpPr>
        <p:spPr>
          <a:xfrm>
            <a:off x="3095800" y="1359375"/>
            <a:ext cx="1579200" cy="616800"/>
          </a:xfrm>
          <a:prstGeom prst="snip1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TextFileLogger</a:t>
            </a:r>
            <a:endParaRPr/>
          </a:p>
        </p:txBody>
      </p:sp>
      <p:sp>
        <p:nvSpPr>
          <p:cNvPr id="259" name="Google Shape;259;p28"/>
          <p:cNvSpPr/>
          <p:nvPr/>
        </p:nvSpPr>
        <p:spPr>
          <a:xfrm>
            <a:off x="3095800" y="2162241"/>
            <a:ext cx="1579200" cy="616800"/>
          </a:xfrm>
          <a:prstGeom prst="snip1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SqlLogger</a:t>
            </a:r>
            <a:endParaRPr/>
          </a:p>
        </p:txBody>
      </p:sp>
      <p:sp>
        <p:nvSpPr>
          <p:cNvPr id="260" name="Google Shape;260;p28"/>
          <p:cNvSpPr/>
          <p:nvPr/>
        </p:nvSpPr>
        <p:spPr>
          <a:xfrm>
            <a:off x="1257800" y="2162250"/>
            <a:ext cx="1006200" cy="616800"/>
          </a:xfrm>
          <a:prstGeom prst="snip1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ILogger</a:t>
            </a:r>
            <a:endParaRPr/>
          </a:p>
        </p:txBody>
      </p:sp>
      <p:sp>
        <p:nvSpPr>
          <p:cNvPr id="261" name="Google Shape;261;p28"/>
          <p:cNvSpPr/>
          <p:nvPr/>
        </p:nvSpPr>
        <p:spPr>
          <a:xfrm>
            <a:off x="3095800" y="3002525"/>
            <a:ext cx="1579200" cy="616800"/>
          </a:xfrm>
          <a:prstGeom prst="snip1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MongoDbLogger</a:t>
            </a:r>
            <a:endParaRPr/>
          </a:p>
        </p:txBody>
      </p:sp>
      <p:sp>
        <p:nvSpPr>
          <p:cNvPr id="262" name="Google Shape;262;p28"/>
          <p:cNvSpPr/>
          <p:nvPr/>
        </p:nvSpPr>
        <p:spPr>
          <a:xfrm>
            <a:off x="5400000" y="1340675"/>
            <a:ext cx="2206200" cy="616800"/>
          </a:xfrm>
          <a:prstGeom prst="snip1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SpecificTextFileLogger</a:t>
            </a:r>
            <a:endParaRPr/>
          </a:p>
        </p:txBody>
      </p:sp>
      <p:sp>
        <p:nvSpPr>
          <p:cNvPr id="263" name="Google Shape;263;p28"/>
          <p:cNvSpPr/>
          <p:nvPr/>
        </p:nvSpPr>
        <p:spPr>
          <a:xfrm>
            <a:off x="5400000" y="2143541"/>
            <a:ext cx="2206200" cy="616800"/>
          </a:xfrm>
          <a:prstGeom prst="snip1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DetailedSqlLogger</a:t>
            </a:r>
            <a:endParaRPr/>
          </a:p>
        </p:txBody>
      </p:sp>
      <p:sp>
        <p:nvSpPr>
          <p:cNvPr id="264" name="Google Shape;264;p28"/>
          <p:cNvSpPr/>
          <p:nvPr/>
        </p:nvSpPr>
        <p:spPr>
          <a:xfrm>
            <a:off x="5400000" y="2983825"/>
            <a:ext cx="2206200" cy="616800"/>
          </a:xfrm>
          <a:prstGeom prst="snip1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DefaultMongoDbLogger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15</a:t>
            </a:fld>
            <a:endParaRPr/>
          </a:p>
        </p:txBody>
      </p:sp>
      <p:sp>
        <p:nvSpPr>
          <p:cNvPr id="270" name="Google Shape;270;p29"/>
          <p:cNvSpPr txBox="1"/>
          <p:nvPr/>
        </p:nvSpPr>
        <p:spPr>
          <a:xfrm>
            <a:off x="2242450" y="537300"/>
            <a:ext cx="46569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Demo</a:t>
            </a:r>
            <a:endParaRPr sz="3600" b="1">
              <a:solidFill>
                <a:srgbClr val="666666"/>
              </a:solidFill>
              <a:highlight>
                <a:srgbClr val="FFFFFF"/>
              </a:highlight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71" name="Google Shape;271;p29"/>
          <p:cNvSpPr/>
          <p:nvPr/>
        </p:nvSpPr>
        <p:spPr>
          <a:xfrm>
            <a:off x="571650" y="1269600"/>
            <a:ext cx="8031300" cy="323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9"/>
          <p:cNvSpPr/>
          <p:nvPr/>
        </p:nvSpPr>
        <p:spPr>
          <a:xfrm>
            <a:off x="571650" y="1362000"/>
            <a:ext cx="1925700" cy="3049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9"/>
          <p:cNvSpPr/>
          <p:nvPr/>
        </p:nvSpPr>
        <p:spPr>
          <a:xfrm>
            <a:off x="805200" y="1438163"/>
            <a:ext cx="1489500" cy="4758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Concrete Implementor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4" name="Google Shape;274;p29"/>
          <p:cNvSpPr/>
          <p:nvPr/>
        </p:nvSpPr>
        <p:spPr>
          <a:xfrm>
            <a:off x="733038" y="2082536"/>
            <a:ext cx="1633800" cy="616800"/>
          </a:xfrm>
          <a:prstGeom prst="snip1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SpecficMessage</a:t>
            </a:r>
            <a:endParaRPr/>
          </a:p>
        </p:txBody>
      </p:sp>
      <p:sp>
        <p:nvSpPr>
          <p:cNvPr id="275" name="Google Shape;275;p29"/>
          <p:cNvSpPr/>
          <p:nvPr/>
        </p:nvSpPr>
        <p:spPr>
          <a:xfrm>
            <a:off x="733038" y="2799311"/>
            <a:ext cx="1633800" cy="616800"/>
          </a:xfrm>
          <a:prstGeom prst="snip1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DetailedMessage</a:t>
            </a:r>
            <a:endParaRPr/>
          </a:p>
        </p:txBody>
      </p:sp>
      <p:sp>
        <p:nvSpPr>
          <p:cNvPr id="276" name="Google Shape;276;p29"/>
          <p:cNvSpPr/>
          <p:nvPr/>
        </p:nvSpPr>
        <p:spPr>
          <a:xfrm>
            <a:off x="733038" y="3539611"/>
            <a:ext cx="1633800" cy="616800"/>
          </a:xfrm>
          <a:prstGeom prst="snip1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DefaultMessage</a:t>
            </a:r>
            <a:endParaRPr/>
          </a:p>
        </p:txBody>
      </p:sp>
      <p:sp>
        <p:nvSpPr>
          <p:cNvPr id="277" name="Google Shape;277;p29"/>
          <p:cNvSpPr/>
          <p:nvPr/>
        </p:nvSpPr>
        <p:spPr>
          <a:xfrm>
            <a:off x="2711775" y="1391200"/>
            <a:ext cx="1809000" cy="3049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9"/>
          <p:cNvSpPr/>
          <p:nvPr/>
        </p:nvSpPr>
        <p:spPr>
          <a:xfrm>
            <a:off x="2785400" y="2707349"/>
            <a:ext cx="1669200" cy="616800"/>
          </a:xfrm>
          <a:prstGeom prst="snip1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ICustomMessage</a:t>
            </a:r>
            <a:endParaRPr/>
          </a:p>
        </p:txBody>
      </p:sp>
      <p:sp>
        <p:nvSpPr>
          <p:cNvPr id="279" name="Google Shape;279;p29"/>
          <p:cNvSpPr/>
          <p:nvPr/>
        </p:nvSpPr>
        <p:spPr>
          <a:xfrm>
            <a:off x="2938425" y="1479275"/>
            <a:ext cx="1355700" cy="4347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Implementor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0" name="Google Shape;280;p29"/>
          <p:cNvSpPr/>
          <p:nvPr/>
        </p:nvSpPr>
        <p:spPr>
          <a:xfrm>
            <a:off x="4722550" y="1391200"/>
            <a:ext cx="1588200" cy="3049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9"/>
          <p:cNvSpPr/>
          <p:nvPr/>
        </p:nvSpPr>
        <p:spPr>
          <a:xfrm>
            <a:off x="5012700" y="2687149"/>
            <a:ext cx="1006200" cy="616800"/>
          </a:xfrm>
          <a:prstGeom prst="snip1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Logger</a:t>
            </a:r>
            <a:endParaRPr/>
          </a:p>
        </p:txBody>
      </p:sp>
      <p:sp>
        <p:nvSpPr>
          <p:cNvPr id="282" name="Google Shape;282;p29"/>
          <p:cNvSpPr/>
          <p:nvPr/>
        </p:nvSpPr>
        <p:spPr>
          <a:xfrm>
            <a:off x="4848751" y="1477775"/>
            <a:ext cx="1334100" cy="4362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Abstraction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3" name="Google Shape;283;p29"/>
          <p:cNvSpPr/>
          <p:nvPr/>
        </p:nvSpPr>
        <p:spPr>
          <a:xfrm>
            <a:off x="6440454" y="1391200"/>
            <a:ext cx="2094870" cy="3049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9"/>
          <p:cNvSpPr/>
          <p:nvPr/>
        </p:nvSpPr>
        <p:spPr>
          <a:xfrm>
            <a:off x="6729678" y="1999874"/>
            <a:ext cx="1577559" cy="616800"/>
          </a:xfrm>
          <a:prstGeom prst="snip1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TextFileLogger</a:t>
            </a:r>
            <a:endParaRPr/>
          </a:p>
        </p:txBody>
      </p:sp>
      <p:sp>
        <p:nvSpPr>
          <p:cNvPr id="285" name="Google Shape;285;p29"/>
          <p:cNvSpPr/>
          <p:nvPr/>
        </p:nvSpPr>
        <p:spPr>
          <a:xfrm>
            <a:off x="6729678" y="2802740"/>
            <a:ext cx="1577559" cy="616800"/>
          </a:xfrm>
          <a:prstGeom prst="snip1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SqlLogger</a:t>
            </a:r>
            <a:endParaRPr/>
          </a:p>
        </p:txBody>
      </p:sp>
      <p:sp>
        <p:nvSpPr>
          <p:cNvPr id="286" name="Google Shape;286;p29"/>
          <p:cNvSpPr/>
          <p:nvPr/>
        </p:nvSpPr>
        <p:spPr>
          <a:xfrm>
            <a:off x="6729678" y="3643024"/>
            <a:ext cx="1577559" cy="616800"/>
          </a:xfrm>
          <a:prstGeom prst="snip1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MongoDbLogger</a:t>
            </a:r>
            <a:endParaRPr/>
          </a:p>
        </p:txBody>
      </p:sp>
      <p:sp>
        <p:nvSpPr>
          <p:cNvPr id="287" name="Google Shape;287;p29"/>
          <p:cNvSpPr/>
          <p:nvPr/>
        </p:nvSpPr>
        <p:spPr>
          <a:xfrm>
            <a:off x="6845149" y="1467400"/>
            <a:ext cx="1346617" cy="3957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Refined Abstraction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>
            <a:spLocks noGrp="1"/>
          </p:cNvSpPr>
          <p:nvPr>
            <p:ph type="ctrTitle"/>
          </p:nvPr>
        </p:nvSpPr>
        <p:spPr>
          <a:xfrm>
            <a:off x="1300249" y="1430490"/>
            <a:ext cx="3989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</a:t>
            </a:r>
            <a:endParaRPr/>
          </a:p>
        </p:txBody>
      </p:sp>
      <p:sp>
        <p:nvSpPr>
          <p:cNvPr id="293" name="Google Shape;293;p30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16</a:t>
            </a:fld>
            <a:endParaRPr/>
          </a:p>
        </p:txBody>
      </p:sp>
      <p:pic>
        <p:nvPicPr>
          <p:cNvPr id="294" name="Google Shape;2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8025" y="3635475"/>
            <a:ext cx="1726000" cy="4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subTitle" idx="1"/>
          </p:nvPr>
        </p:nvSpPr>
        <p:spPr>
          <a:xfrm>
            <a:off x="4548074" y="2303100"/>
            <a:ext cx="2564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Hi, I’m James, Software Engineer 3 at Belatrix. Currently I’m working at Delta Team on the development of API’s.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ctrTitle"/>
          </p:nvPr>
        </p:nvSpPr>
        <p:spPr>
          <a:xfrm>
            <a:off x="610142" y="1545450"/>
            <a:ext cx="3717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About me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subTitle" idx="1"/>
          </p:nvPr>
        </p:nvSpPr>
        <p:spPr>
          <a:xfrm flipH="1">
            <a:off x="5485675" y="416250"/>
            <a:ext cx="11094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Goal</a:t>
            </a:r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3"/>
          </p:nvPr>
        </p:nvSpPr>
        <p:spPr>
          <a:xfrm flipH="1">
            <a:off x="5485575" y="1464950"/>
            <a:ext cx="15303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Real world case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5"/>
          </p:nvPr>
        </p:nvSpPr>
        <p:spPr>
          <a:xfrm flipH="1">
            <a:off x="5485600" y="2513650"/>
            <a:ext cx="12759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Architecture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ubTitle" idx="7"/>
          </p:nvPr>
        </p:nvSpPr>
        <p:spPr>
          <a:xfrm flipH="1">
            <a:off x="5485575" y="3557850"/>
            <a:ext cx="15810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Problems it solves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4141898" y="337200"/>
            <a:ext cx="1343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9"/>
          </p:nvPr>
        </p:nvSpPr>
        <p:spPr>
          <a:xfrm>
            <a:off x="4141898" y="1394582"/>
            <a:ext cx="1343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13"/>
          </p:nvPr>
        </p:nvSpPr>
        <p:spPr>
          <a:xfrm>
            <a:off x="4141898" y="2438800"/>
            <a:ext cx="1343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14"/>
          </p:nvPr>
        </p:nvSpPr>
        <p:spPr>
          <a:xfrm>
            <a:off x="4141898" y="3483000"/>
            <a:ext cx="1343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subTitle" idx="1"/>
          </p:nvPr>
        </p:nvSpPr>
        <p:spPr>
          <a:xfrm flipH="1">
            <a:off x="5485675" y="416250"/>
            <a:ext cx="11094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When to use it?</a:t>
            </a:r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3"/>
          </p:nvPr>
        </p:nvSpPr>
        <p:spPr>
          <a:xfrm flipH="1">
            <a:off x="5485575" y="1464950"/>
            <a:ext cx="15303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When not to use it?</a:t>
            </a:r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subTitle" idx="5"/>
          </p:nvPr>
        </p:nvSpPr>
        <p:spPr>
          <a:xfrm flipH="1">
            <a:off x="5485450" y="2513650"/>
            <a:ext cx="11916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Common mistakes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7"/>
          </p:nvPr>
        </p:nvSpPr>
        <p:spPr>
          <a:xfrm flipH="1">
            <a:off x="5485575" y="3557850"/>
            <a:ext cx="15810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Advantages / Disadvantages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4141898" y="337200"/>
            <a:ext cx="1343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05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title" idx="9"/>
          </p:nvPr>
        </p:nvSpPr>
        <p:spPr>
          <a:xfrm>
            <a:off x="4141898" y="1394582"/>
            <a:ext cx="1343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06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13"/>
          </p:nvPr>
        </p:nvSpPr>
        <p:spPr>
          <a:xfrm>
            <a:off x="4141898" y="2438800"/>
            <a:ext cx="1343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07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title" idx="14"/>
          </p:nvPr>
        </p:nvSpPr>
        <p:spPr>
          <a:xfrm>
            <a:off x="4141898" y="3483000"/>
            <a:ext cx="1343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08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subTitle" idx="2"/>
          </p:nvPr>
        </p:nvSpPr>
        <p:spPr>
          <a:xfrm>
            <a:off x="2143950" y="1996800"/>
            <a:ext cx="4856100" cy="11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/>
              <a:t>Split a large class or a set of closely related classes into two separate hierarchies—abstraction and implementation—which can be developed independently of each other</a:t>
            </a:r>
            <a:r>
              <a:rPr lang="es">
                <a:solidFill>
                  <a:srgbClr val="444444"/>
                </a:solidFill>
                <a:highlight>
                  <a:schemeClr val="lt1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.</a:t>
            </a:r>
            <a:endParaRPr sz="1600"/>
          </a:p>
        </p:txBody>
      </p:sp>
      <p:sp>
        <p:nvSpPr>
          <p:cNvPr id="150" name="Google Shape;150;p19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2242450" y="537300"/>
            <a:ext cx="42627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Goal</a:t>
            </a:r>
            <a:endParaRPr>
              <a:highlight>
                <a:srgbClr val="FFFFFF"/>
              </a:highlight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2242450" y="537300"/>
            <a:ext cx="42627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Real world case</a:t>
            </a:r>
            <a:endParaRPr>
              <a:highlight>
                <a:srgbClr val="FFFFFF"/>
              </a:highlight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2818750" y="2126007"/>
            <a:ext cx="1418700" cy="675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Deposits for achieved goals</a:t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4711875" y="2125538"/>
            <a:ext cx="1418400" cy="676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Check for achieved goals</a:t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2818900" y="2996388"/>
            <a:ext cx="1418400" cy="676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Deposits for extra hours</a:t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4711875" y="2996388"/>
            <a:ext cx="1418400" cy="676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Check for extra hours</a:t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2818750" y="1312025"/>
            <a:ext cx="3311400" cy="437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Payment method for bonos</a:t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1792050" y="3867700"/>
            <a:ext cx="5559900" cy="66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4432150" y="3873500"/>
            <a:ext cx="84600" cy="98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4432150" y="4079600"/>
            <a:ext cx="84600" cy="98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4432150" y="4285700"/>
            <a:ext cx="84600" cy="98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/>
          <p:nvPr/>
        </p:nvSpPr>
        <p:spPr>
          <a:xfrm>
            <a:off x="1792050" y="3886700"/>
            <a:ext cx="5559900" cy="930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  <p:sp>
        <p:nvSpPr>
          <p:cNvPr id="173" name="Google Shape;173;p21"/>
          <p:cNvSpPr txBox="1"/>
          <p:nvPr/>
        </p:nvSpPr>
        <p:spPr>
          <a:xfrm>
            <a:off x="2242450" y="537300"/>
            <a:ext cx="42627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Architecture</a:t>
            </a:r>
            <a:endParaRPr>
              <a:highlight>
                <a:srgbClr val="FFFFFF"/>
              </a:highlight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4760950" y="2521575"/>
            <a:ext cx="1821000" cy="2204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4837150" y="3366225"/>
            <a:ext cx="925800" cy="408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Extra Hours</a:t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4837150" y="2730225"/>
            <a:ext cx="925800" cy="408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Goals</a:t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5257750" y="4002225"/>
            <a:ext cx="84600" cy="987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1"/>
          <p:cNvSpPr/>
          <p:nvPr/>
        </p:nvSpPr>
        <p:spPr>
          <a:xfrm>
            <a:off x="5257750" y="4208325"/>
            <a:ext cx="84600" cy="987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5257750" y="4414425"/>
            <a:ext cx="84600" cy="987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1"/>
          <p:cNvSpPr/>
          <p:nvPr/>
        </p:nvSpPr>
        <p:spPr>
          <a:xfrm rot="5400000">
            <a:off x="5188475" y="3407775"/>
            <a:ext cx="2072100" cy="431700"/>
          </a:xfrm>
          <a:prstGeom prst="roundRect">
            <a:avLst>
              <a:gd name="adj" fmla="val 32615"/>
            </a:avLst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Concrete Implementor</a:t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2366950" y="2521575"/>
            <a:ext cx="1821000" cy="2204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3174238" y="2743288"/>
            <a:ext cx="925200" cy="410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Deposits</a:t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3174238" y="3379288"/>
            <a:ext cx="925200" cy="410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Checks</a:t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594550" y="4015300"/>
            <a:ext cx="84600" cy="987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3594550" y="4221400"/>
            <a:ext cx="84600" cy="987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3594550" y="4427500"/>
            <a:ext cx="84600" cy="987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1"/>
          <p:cNvSpPr/>
          <p:nvPr/>
        </p:nvSpPr>
        <p:spPr>
          <a:xfrm rot="-5400000">
            <a:off x="1712800" y="3420850"/>
            <a:ext cx="2072100" cy="431700"/>
          </a:xfrm>
          <a:prstGeom prst="roundRect">
            <a:avLst>
              <a:gd name="adj" fmla="val 32615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Refined Abstraction</a:t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2366950" y="1268050"/>
            <a:ext cx="1821000" cy="1000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2882638" y="1782913"/>
            <a:ext cx="1216800" cy="431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Payment Method</a:t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2533000" y="1389450"/>
            <a:ext cx="1419300" cy="273600"/>
          </a:xfrm>
          <a:prstGeom prst="roundRect">
            <a:avLst>
              <a:gd name="adj" fmla="val 32615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Abstraction</a:t>
            </a:r>
            <a:endParaRPr/>
          </a:p>
        </p:txBody>
      </p:sp>
      <p:sp>
        <p:nvSpPr>
          <p:cNvPr id="191" name="Google Shape;191;p21"/>
          <p:cNvSpPr/>
          <p:nvPr/>
        </p:nvSpPr>
        <p:spPr>
          <a:xfrm>
            <a:off x="4760950" y="1261513"/>
            <a:ext cx="1821000" cy="1000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4837150" y="1782925"/>
            <a:ext cx="1216800" cy="431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Bonos</a:t>
            </a: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5021075" y="1389013"/>
            <a:ext cx="1419300" cy="274500"/>
          </a:xfrm>
          <a:prstGeom prst="roundRect">
            <a:avLst>
              <a:gd name="adj" fmla="val 32615"/>
            </a:avLst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Implementor</a:t>
            </a:r>
            <a:endParaRPr/>
          </a:p>
        </p:txBody>
      </p:sp>
      <p:cxnSp>
        <p:nvCxnSpPr>
          <p:cNvPr id="194" name="Google Shape;194;p21"/>
          <p:cNvCxnSpPr>
            <a:stCxn id="191" idx="1"/>
            <a:endCxn id="188" idx="3"/>
          </p:cNvCxnSpPr>
          <p:nvPr/>
        </p:nvCxnSpPr>
        <p:spPr>
          <a:xfrm flipH="1">
            <a:off x="4187950" y="1761763"/>
            <a:ext cx="573000" cy="6600"/>
          </a:xfrm>
          <a:prstGeom prst="straightConnector1">
            <a:avLst/>
          </a:prstGeom>
          <a:noFill/>
          <a:ln w="9525" cap="flat" cmpd="sng">
            <a:solidFill>
              <a:srgbClr val="674EA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" name="Google Shape;195;p21"/>
          <p:cNvCxnSpPr>
            <a:stCxn id="191" idx="2"/>
            <a:endCxn id="174" idx="0"/>
          </p:cNvCxnSpPr>
          <p:nvPr/>
        </p:nvCxnSpPr>
        <p:spPr>
          <a:xfrm>
            <a:off x="5671450" y="2262013"/>
            <a:ext cx="0" cy="259500"/>
          </a:xfrm>
          <a:prstGeom prst="straightConnector1">
            <a:avLst/>
          </a:prstGeom>
          <a:noFill/>
          <a:ln w="9525" cap="flat" cmpd="sng">
            <a:solidFill>
              <a:srgbClr val="674EA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" name="Google Shape;196;p21"/>
          <p:cNvCxnSpPr/>
          <p:nvPr/>
        </p:nvCxnSpPr>
        <p:spPr>
          <a:xfrm>
            <a:off x="3277450" y="2262013"/>
            <a:ext cx="0" cy="259500"/>
          </a:xfrm>
          <a:prstGeom prst="straightConnector1">
            <a:avLst/>
          </a:prstGeom>
          <a:noFill/>
          <a:ln w="9525" cap="flat" cmpd="sng">
            <a:solidFill>
              <a:srgbClr val="674EA7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2242450" y="537300"/>
            <a:ext cx="42627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Problems it solves</a:t>
            </a:r>
            <a:endParaRPr sz="3600" b="1">
              <a:solidFill>
                <a:srgbClr val="666666"/>
              </a:solidFill>
              <a:highlight>
                <a:srgbClr val="FFFFFF"/>
              </a:highlight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571650" y="1269600"/>
            <a:ext cx="8031300" cy="26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 txBox="1"/>
          <p:nvPr/>
        </p:nvSpPr>
        <p:spPr>
          <a:xfrm>
            <a:off x="729450" y="1745275"/>
            <a:ext cx="5928900" cy="18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Classes proliferation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Maintenance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Scalability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5" name="Google Shape;2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2425" y="2086750"/>
            <a:ext cx="1690525" cy="16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2242450" y="537300"/>
            <a:ext cx="42627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When to use it?</a:t>
            </a:r>
            <a:endParaRPr sz="3600" b="1">
              <a:solidFill>
                <a:srgbClr val="666666"/>
              </a:solidFill>
              <a:highlight>
                <a:srgbClr val="FFFFFF"/>
              </a:highlight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12" name="Google Shape;212;p23"/>
          <p:cNvSpPr/>
          <p:nvPr/>
        </p:nvSpPr>
        <p:spPr>
          <a:xfrm>
            <a:off x="571650" y="1269600"/>
            <a:ext cx="8031300" cy="26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704050" y="1638150"/>
            <a:ext cx="5954400" cy="18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When you have several variants of a similar functionality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When you have the necessity of keep expanding each dimension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When you want to be able to switch implementations at runtime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4" name="Google Shape;2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18555">
            <a:off x="6621571" y="2051846"/>
            <a:ext cx="1803308" cy="1803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ekly Mee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On-screen Show (16:9)</PresentationFormat>
  <Paragraphs>101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Microsoft Yahei</vt:lpstr>
      <vt:lpstr>Lato</vt:lpstr>
      <vt:lpstr>Zilla Slab</vt:lpstr>
      <vt:lpstr>Josefin Slab</vt:lpstr>
      <vt:lpstr>Zilla Slab Light</vt:lpstr>
      <vt:lpstr>Josefin Sans</vt:lpstr>
      <vt:lpstr>Arial</vt:lpstr>
      <vt:lpstr>Josefin Sans SemiBold</vt:lpstr>
      <vt:lpstr>Weekly Meeting by SlidesGo</vt:lpstr>
      <vt:lpstr>BRIDGE PATTERN</vt:lpstr>
      <vt:lpstr>About me</vt:lpstr>
      <vt:lpstr>01</vt:lpstr>
      <vt:lpstr>05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BRIDGE PATTERN</dc:title>
  <cp:lastModifiedBy>Miguel Alonso Salas Diaz</cp:lastModifiedBy>
  <cp:revision>1</cp:revision>
  <dcterms:modified xsi:type="dcterms:W3CDTF">2019-12-19T16:59:41Z</dcterms:modified>
</cp:coreProperties>
</file>