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Josefin Sans" panose="020B0604020202020204" charset="0"/>
      <p:regular r:id="rId21"/>
      <p:bold r:id="rId22"/>
      <p:italic r:id="rId23"/>
      <p:boldItalic r:id="rId24"/>
    </p:embeddedFont>
    <p:embeddedFont>
      <p:font typeface="Josefin Sans SemiBold" panose="020B0604020202020204" charset="0"/>
      <p:regular r:id="rId25"/>
      <p:bold r:id="rId26"/>
      <p:italic r:id="rId27"/>
      <p:boldItalic r:id="rId28"/>
    </p:embeddedFont>
    <p:embeddedFont>
      <p:font typeface="Josefin Slab" panose="020B0604020202020204" charset="0"/>
      <p:regular r:id="rId29"/>
      <p:bold r:id="rId30"/>
      <p:italic r:id="rId31"/>
      <p:boldItalic r:id="rId32"/>
    </p:embeddedFont>
    <p:embeddedFont>
      <p:font typeface="Lato" panose="020B0604020202020204" charset="0"/>
      <p:regular r:id="rId33"/>
      <p:bold r:id="rId34"/>
      <p:italic r:id="rId35"/>
      <p:boldItalic r:id="rId36"/>
    </p:embeddedFont>
    <p:embeddedFont>
      <p:font typeface="Open Sans" panose="020B0604020202020204" charset="0"/>
      <p:regular r:id="rId37"/>
      <p:bold r:id="rId38"/>
      <p:italic r:id="rId39"/>
      <p:boldItalic r:id="rId40"/>
    </p:embeddedFont>
    <p:embeddedFont>
      <p:font typeface="Zilla Slab" panose="020B0604020202020204" charset="0"/>
      <p:regular r:id="rId41"/>
      <p:bold r:id="rId42"/>
      <p:italic r:id="rId43"/>
    </p:embeddedFont>
    <p:embeddedFont>
      <p:font typeface="Zilla Slab Light" panose="020B0604020202020204" charset="0"/>
      <p:bold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font" Target="fonts/font2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8575d214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8575d214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Hi guys, thank you all for attending. </a:t>
            </a:r>
            <a:br>
              <a:rPr lang="es" sz="165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5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This presentation is to talk about facade design pattern as part of patterns-box talk.</a:t>
            </a:r>
            <a:endParaRPr sz="165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b19ac5f5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b19ac5f5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b19ac5f5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b19ac5f5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b19ac5f5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b19ac5f5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56e185f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56e185f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b19ac5f5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b19ac5f5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af9d52bd3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af9d52bd3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416a46f4b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416a46f4b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af9d52bd3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af9d52bd3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7cfa781d9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7cfa781d9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416a46f4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416a46f4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cfa781d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cfa781d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416a46f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416a46f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b4f003430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b4f003430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16a46f4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416a46f4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416a46f4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416a46f4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af9d52bd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af9d52bd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416a46f4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416a46f4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TITLE_1_1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078150" y="0"/>
            <a:ext cx="4875300" cy="3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78150" y="0"/>
            <a:ext cx="4875300" cy="3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432400" y="143175"/>
            <a:ext cx="6516600" cy="24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6000"/>
              <a:buFont typeface="Josefin Sans"/>
              <a:buNone/>
              <a:defRPr sz="6000" b="1">
                <a:solidFill>
                  <a:srgbClr val="6F40A8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432400" y="2515875"/>
            <a:ext cx="4374000" cy="2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Zilla Slab"/>
              <a:buNone/>
              <a:defRPr sz="1400">
                <a:latin typeface="Zilla Slab"/>
                <a:ea typeface="Zilla Slab"/>
                <a:cs typeface="Zilla Slab"/>
                <a:sym typeface="Zill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4_3_3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/>
          <p:nvPr/>
        </p:nvSpPr>
        <p:spPr>
          <a:xfrm>
            <a:off x="974700" y="1824275"/>
            <a:ext cx="4300500" cy="268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2221525" y="2895865"/>
            <a:ext cx="27768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ctrTitle"/>
          </p:nvPr>
        </p:nvSpPr>
        <p:spPr>
          <a:xfrm>
            <a:off x="1286099" y="843265"/>
            <a:ext cx="3989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3">
  <p:cSld name="CUSTOM_4_3_2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/>
          <p:nvPr/>
        </p:nvSpPr>
        <p:spPr>
          <a:xfrm flipH="1">
            <a:off x="1073350" y="1824275"/>
            <a:ext cx="7014000" cy="268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ctrTitle"/>
          </p:nvPr>
        </p:nvSpPr>
        <p:spPr>
          <a:xfrm flipH="1">
            <a:off x="3821251" y="843265"/>
            <a:ext cx="3989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subTitle" idx="1"/>
          </p:nvPr>
        </p:nvSpPr>
        <p:spPr>
          <a:xfrm>
            <a:off x="1340525" y="2998418"/>
            <a:ext cx="43446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909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4308925" y="50"/>
            <a:ext cx="4595100" cy="50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485575" y="416250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2"/>
          </p:nvPr>
        </p:nvSpPr>
        <p:spPr>
          <a:xfrm>
            <a:off x="5485625" y="1005425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3"/>
          </p:nvPr>
        </p:nvSpPr>
        <p:spPr>
          <a:xfrm flipH="1">
            <a:off x="5485575" y="1464949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5485625" y="2054126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5"/>
          </p:nvPr>
        </p:nvSpPr>
        <p:spPr>
          <a:xfrm flipH="1">
            <a:off x="5485575" y="2513648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6"/>
          </p:nvPr>
        </p:nvSpPr>
        <p:spPr>
          <a:xfrm>
            <a:off x="5485625" y="3102829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 flipH="1">
            <a:off x="5485575" y="3557850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8"/>
          </p:nvPr>
        </p:nvSpPr>
        <p:spPr>
          <a:xfrm>
            <a:off x="5485625" y="4147025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4308925" y="50"/>
            <a:ext cx="1009500" cy="5143500"/>
          </a:xfrm>
          <a:prstGeom prst="rect">
            <a:avLst/>
          </a:prstGeom>
          <a:solidFill>
            <a:srgbClr val="6F40A8">
              <a:alpha val="5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hasCustomPrompt="1"/>
          </p:nvPr>
        </p:nvSpPr>
        <p:spPr>
          <a:xfrm>
            <a:off x="3928216" y="337210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928216" y="1394592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3" hasCustomPrompt="1"/>
          </p:nvPr>
        </p:nvSpPr>
        <p:spPr>
          <a:xfrm>
            <a:off x="3928216" y="2438810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14" hasCustomPrompt="1"/>
          </p:nvPr>
        </p:nvSpPr>
        <p:spPr>
          <a:xfrm>
            <a:off x="3928216" y="3483010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">
  <p:cSld name="CUSTOM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796875" y="799650"/>
            <a:ext cx="7551600" cy="35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1302950" y="1610789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>
            <a:off x="1303150" y="1865388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3736225" y="1610789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3736500" y="1865388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 flipH="1">
            <a:off x="1302950" y="3059664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1303150" y="3314263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7"/>
          </p:nvPr>
        </p:nvSpPr>
        <p:spPr>
          <a:xfrm flipH="1">
            <a:off x="3736225" y="3059664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8"/>
          </p:nvPr>
        </p:nvSpPr>
        <p:spPr>
          <a:xfrm>
            <a:off x="3736500" y="3314263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ctrTitle"/>
          </p:nvPr>
        </p:nvSpPr>
        <p:spPr>
          <a:xfrm>
            <a:off x="6105025" y="1739250"/>
            <a:ext cx="21993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1">
  <p:cSld name="CUSTOM_4_4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/>
          <p:nvPr/>
        </p:nvSpPr>
        <p:spPr>
          <a:xfrm>
            <a:off x="0" y="1301200"/>
            <a:ext cx="80412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0" y="1301250"/>
            <a:ext cx="80412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4548074" y="2303100"/>
            <a:ext cx="2564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ctrTitle"/>
          </p:nvPr>
        </p:nvSpPr>
        <p:spPr>
          <a:xfrm>
            <a:off x="610142" y="1545450"/>
            <a:ext cx="3717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7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/>
          <p:nvPr/>
        </p:nvSpPr>
        <p:spPr>
          <a:xfrm>
            <a:off x="1774500" y="1301200"/>
            <a:ext cx="55950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1774500" y="1301200"/>
            <a:ext cx="55950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1"/>
          </p:nvPr>
        </p:nvSpPr>
        <p:spPr>
          <a:xfrm flipH="1">
            <a:off x="2437659" y="3209600"/>
            <a:ext cx="426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ubTitle" idx="2"/>
          </p:nvPr>
        </p:nvSpPr>
        <p:spPr>
          <a:xfrm>
            <a:off x="2189450" y="2303050"/>
            <a:ext cx="47652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">
  <p:cSld name="CUSTOM_2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/>
          <p:nvPr/>
        </p:nvSpPr>
        <p:spPr>
          <a:xfrm>
            <a:off x="829825" y="36150"/>
            <a:ext cx="7474800" cy="49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6105025" y="1847250"/>
            <a:ext cx="2243400" cy="144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 1">
  <p:cSld name="CUSTOM_2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/>
          <p:nvPr/>
        </p:nvSpPr>
        <p:spPr>
          <a:xfrm>
            <a:off x="829825" y="36150"/>
            <a:ext cx="7474800" cy="49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6105025" y="1847250"/>
            <a:ext cx="2243400" cy="144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ctrTitle"/>
          </p:nvPr>
        </p:nvSpPr>
        <p:spPr>
          <a:xfrm>
            <a:off x="6381625" y="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 2">
  <p:cSld name="CUSTOM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/>
          <p:nvPr/>
        </p:nvSpPr>
        <p:spPr>
          <a:xfrm>
            <a:off x="810050" y="816650"/>
            <a:ext cx="75276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8595275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/>
          <p:nvPr/>
        </p:nvSpPr>
        <p:spPr>
          <a:xfrm>
            <a:off x="796875" y="799650"/>
            <a:ext cx="7551600" cy="35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ubTitle" idx="1"/>
          </p:nvPr>
        </p:nvSpPr>
        <p:spPr>
          <a:xfrm flipH="1">
            <a:off x="2918425" y="2467750"/>
            <a:ext cx="1564500" cy="2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ubTitle" idx="2"/>
          </p:nvPr>
        </p:nvSpPr>
        <p:spPr>
          <a:xfrm>
            <a:off x="2918475" y="2815063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ubTitle" idx="3"/>
          </p:nvPr>
        </p:nvSpPr>
        <p:spPr>
          <a:xfrm flipH="1">
            <a:off x="4630775" y="2467750"/>
            <a:ext cx="1564500" cy="2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ubTitle" idx="4"/>
          </p:nvPr>
        </p:nvSpPr>
        <p:spPr>
          <a:xfrm>
            <a:off x="4630825" y="2815038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ubTitle" idx="5"/>
          </p:nvPr>
        </p:nvSpPr>
        <p:spPr>
          <a:xfrm flipH="1">
            <a:off x="1206000" y="2467700"/>
            <a:ext cx="1564500" cy="2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ubTitle" idx="6"/>
          </p:nvPr>
        </p:nvSpPr>
        <p:spPr>
          <a:xfrm>
            <a:off x="1206050" y="2815100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ubTitle" idx="7"/>
          </p:nvPr>
        </p:nvSpPr>
        <p:spPr>
          <a:xfrm>
            <a:off x="2918500" y="2614050"/>
            <a:ext cx="15645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ubTitle" idx="8"/>
          </p:nvPr>
        </p:nvSpPr>
        <p:spPr>
          <a:xfrm>
            <a:off x="4630850" y="2614025"/>
            <a:ext cx="15645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ubTitle" idx="9"/>
          </p:nvPr>
        </p:nvSpPr>
        <p:spPr>
          <a:xfrm>
            <a:off x="1206075" y="2614075"/>
            <a:ext cx="15645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Char char="●"/>
              <a:defRPr sz="1800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Zilla Slab Light"/>
              <a:buChar char="■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hyperlink" Target="https://claudia-montalvo.gitbook.io/facad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1432400" y="143175"/>
            <a:ext cx="3711000" cy="24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FACADE PATTERN</a:t>
            </a:r>
            <a:endParaRPr>
              <a:solidFill>
                <a:srgbClr val="6F40A8"/>
              </a:solidFill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1432400" y="2515875"/>
            <a:ext cx="43740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patterns-box talk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Claudia Montalvo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3124200" y="3665225"/>
            <a:ext cx="3000000" cy="48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i="1">
                <a:solidFill>
                  <a:srgbClr val="6851AC"/>
                </a:solidFill>
                <a:latin typeface="Lato"/>
                <a:ea typeface="Lato"/>
                <a:cs typeface="Lato"/>
                <a:sym typeface="Lato"/>
              </a:rPr>
              <a:t>“The face of the building”</a:t>
            </a:r>
            <a:endParaRPr sz="1800" i="1">
              <a:solidFill>
                <a:srgbClr val="6851A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571650" y="1269600"/>
            <a:ext cx="8031300" cy="308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</a:t>
            </a:r>
            <a:endParaRPr/>
          </a:p>
        </p:txBody>
      </p:sp>
      <p:sp>
        <p:nvSpPr>
          <p:cNvPr id="246" name="Google Shape;246;p24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Problems it solves</a:t>
            </a:r>
            <a:endParaRPr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729450" y="1440475"/>
            <a:ext cx="6471600" cy="19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Reduces the learning curve of the subsystem.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Makes a subsystem easier to use by wrapping it.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Decouple subsystems from its clients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Limit/restrict features and flexibility that users may need.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049" y="3023600"/>
            <a:ext cx="1273525" cy="12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/>
          <p:nvPr/>
        </p:nvSpPr>
        <p:spPr>
          <a:xfrm>
            <a:off x="571650" y="1269600"/>
            <a:ext cx="8031300" cy="264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</a:t>
            </a:r>
            <a:endParaRPr/>
          </a:p>
        </p:txBody>
      </p:sp>
      <p:sp>
        <p:nvSpPr>
          <p:cNvPr id="255" name="Google Shape;255;p25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When to use it</a:t>
            </a:r>
            <a:endParaRPr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729450" y="1745275"/>
            <a:ext cx="7339500" cy="18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Need to expose a complex system in a simplified way to consume and use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 system is too complex and difficult to understand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Wrap a poorly designed API in a better designed one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25"/>
          <p:cNvPicPr preferRelativeResize="0"/>
          <p:nvPr/>
        </p:nvPicPr>
        <p:blipFill rotWithShape="1">
          <a:blip r:embed="rId3">
            <a:alphaModFix/>
          </a:blip>
          <a:srcRect l="9357" t="6891" r="7901" b="7175"/>
          <a:stretch/>
        </p:blipFill>
        <p:spPr>
          <a:xfrm>
            <a:off x="7559200" y="3299950"/>
            <a:ext cx="1409725" cy="15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/>
          <p:nvPr/>
        </p:nvSpPr>
        <p:spPr>
          <a:xfrm>
            <a:off x="571650" y="1269600"/>
            <a:ext cx="8031300" cy="269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</a:t>
            </a:r>
            <a:endParaRPr/>
          </a:p>
        </p:txBody>
      </p:sp>
      <p:sp>
        <p:nvSpPr>
          <p:cNvPr id="264" name="Google Shape;264;p26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When to use it</a:t>
            </a:r>
            <a:endParaRPr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729450" y="1669075"/>
            <a:ext cx="7751700" cy="18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Expose a set of complex interactions with a single interface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Integrate your app with sophisticated libraries with tons of functionality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When you are planning to change the subsystem in the future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6" name="Google Shape;266;p26"/>
          <p:cNvPicPr preferRelativeResize="0"/>
          <p:nvPr/>
        </p:nvPicPr>
        <p:blipFill rotWithShape="1">
          <a:blip r:embed="rId3">
            <a:alphaModFix/>
          </a:blip>
          <a:srcRect l="9357" t="6891" r="7901" b="7175"/>
          <a:stretch/>
        </p:blipFill>
        <p:spPr>
          <a:xfrm>
            <a:off x="7513475" y="3322800"/>
            <a:ext cx="1409725" cy="15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/>
          <p:nvPr/>
        </p:nvSpPr>
        <p:spPr>
          <a:xfrm>
            <a:off x="571650" y="1269600"/>
            <a:ext cx="8031300" cy="308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</a:t>
            </a:r>
            <a:endParaRPr/>
          </a:p>
        </p:txBody>
      </p:sp>
      <p:sp>
        <p:nvSpPr>
          <p:cNvPr id="273" name="Google Shape;273;p27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Effects</a:t>
            </a:r>
            <a:endParaRPr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729450" y="1440475"/>
            <a:ext cx="6471600" cy="19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Existing subsystem is simplified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Create new/ Update Facade to expose more functionality 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Full capability of subsystems will not be available from Facade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5" name="Google Shape;275;p27"/>
          <p:cNvPicPr preferRelativeResize="0"/>
          <p:nvPr/>
        </p:nvPicPr>
        <p:blipFill rotWithShape="1">
          <a:blip r:embed="rId3">
            <a:alphaModFix/>
          </a:blip>
          <a:srcRect r="32673"/>
          <a:stretch/>
        </p:blipFill>
        <p:spPr>
          <a:xfrm>
            <a:off x="7449050" y="3064550"/>
            <a:ext cx="1107750" cy="12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/>
          <p:nvPr/>
        </p:nvSpPr>
        <p:spPr>
          <a:xfrm>
            <a:off x="571650" y="1269600"/>
            <a:ext cx="8031300" cy="266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</a:t>
            </a:r>
            <a:endParaRPr/>
          </a:p>
        </p:txBody>
      </p:sp>
      <p:sp>
        <p:nvSpPr>
          <p:cNvPr id="282" name="Google Shape;282;p28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Common Mistakes</a:t>
            </a:r>
            <a:endParaRPr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771750" y="1577650"/>
            <a:ext cx="7600500" cy="22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Creating unnecessary facades.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Forcing client classes to interact with subsystem through the facade.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Create facade layer for simple calls.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Creating facade layer in advance.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4" name="Google Shape;2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861" y="3566993"/>
            <a:ext cx="1427157" cy="13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/>
          <p:nvPr/>
        </p:nvSpPr>
        <p:spPr>
          <a:xfrm>
            <a:off x="514050" y="1429625"/>
            <a:ext cx="8031300" cy="249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</a:t>
            </a:r>
            <a:endParaRPr/>
          </a:p>
        </p:txBody>
      </p:sp>
      <p:sp>
        <p:nvSpPr>
          <p:cNvPr id="291" name="Google Shape;291;p29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Common Mistakes</a:t>
            </a:r>
            <a:endParaRPr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729450" y="1775750"/>
            <a:ext cx="7600500" cy="16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Reference for facade in subsystems.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Adapter and Facade are both wrappers but they are differents.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facade can become a god object coupled to all classes of an app.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3" name="Google Shape;2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786" y="3612718"/>
            <a:ext cx="1427157" cy="13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/>
          <p:nvPr/>
        </p:nvSpPr>
        <p:spPr>
          <a:xfrm>
            <a:off x="285700" y="1382625"/>
            <a:ext cx="8309700" cy="368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0"/>
          <p:cNvSpPr txBox="1">
            <a:spLocks noGrp="1"/>
          </p:cNvSpPr>
          <p:nvPr>
            <p:ph type="ctrTitle"/>
          </p:nvPr>
        </p:nvSpPr>
        <p:spPr>
          <a:xfrm flipH="1">
            <a:off x="3244950" y="301320"/>
            <a:ext cx="2510400" cy="10206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Live code</a:t>
            </a:r>
            <a:endParaRPr/>
          </a:p>
        </p:txBody>
      </p:sp>
      <p:pic>
        <p:nvPicPr>
          <p:cNvPr id="300" name="Google Shape;3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00" y="1430667"/>
            <a:ext cx="8309701" cy="3712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8621" y="1321925"/>
            <a:ext cx="1606774" cy="11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0"/>
          <p:cNvSpPr txBox="1">
            <a:spLocks noGrp="1"/>
          </p:cNvSpPr>
          <p:nvPr>
            <p:ph type="sldNum" idx="12"/>
          </p:nvPr>
        </p:nvSpPr>
        <p:spPr>
          <a:xfrm>
            <a:off x="4166200" y="127925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/>
          <p:nvPr/>
        </p:nvSpPr>
        <p:spPr>
          <a:xfrm>
            <a:off x="571650" y="1269600"/>
            <a:ext cx="8031300" cy="278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1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11</a:t>
            </a:r>
            <a:endParaRPr/>
          </a:p>
        </p:txBody>
      </p:sp>
      <p:sp>
        <p:nvSpPr>
          <p:cNvPr id="309" name="Google Shape;309;p31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Summary</a:t>
            </a:r>
            <a:endParaRPr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729450" y="1528800"/>
            <a:ext cx="7600500" cy="26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Facade provides a single interface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Developers comfort is a main purpose of facade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Simplicity is the aim of facade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Facade  promotes subsystem independence and portability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Subsystem may be dependent with another one.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250" y="2400275"/>
            <a:ext cx="2539200" cy="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2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8025" y="3635475"/>
            <a:ext cx="1726000" cy="4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4548075" y="2012175"/>
            <a:ext cx="2564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Hi, This is Claudia, Senior Developer at Belatrix. Currently working at Delta Team on Enterprise APIs.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ctrTitle"/>
          </p:nvPr>
        </p:nvSpPr>
        <p:spPr>
          <a:xfrm>
            <a:off x="610142" y="1545450"/>
            <a:ext cx="3717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About me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subTitle" idx="1"/>
          </p:nvPr>
        </p:nvSpPr>
        <p:spPr>
          <a:xfrm flipH="1">
            <a:off x="5485675" y="873450"/>
            <a:ext cx="11094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Goal</a:t>
            </a: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3"/>
          </p:nvPr>
        </p:nvSpPr>
        <p:spPr>
          <a:xfrm flipH="1">
            <a:off x="5485575" y="1845950"/>
            <a:ext cx="15303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Architecture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5"/>
          </p:nvPr>
        </p:nvSpPr>
        <p:spPr>
          <a:xfrm flipH="1">
            <a:off x="5485450" y="2970850"/>
            <a:ext cx="11916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 world case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7"/>
          </p:nvPr>
        </p:nvSpPr>
        <p:spPr>
          <a:xfrm flipH="1">
            <a:off x="5485575" y="4091250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Problems it solves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4141898" y="8706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9"/>
          </p:nvPr>
        </p:nvSpPr>
        <p:spPr>
          <a:xfrm>
            <a:off x="4141898" y="1851782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3"/>
          </p:nvPr>
        </p:nvSpPr>
        <p:spPr>
          <a:xfrm>
            <a:off x="4141898" y="28960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14"/>
          </p:nvPr>
        </p:nvSpPr>
        <p:spPr>
          <a:xfrm>
            <a:off x="4141898" y="40164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 flipH="1">
            <a:off x="5485675" y="111450"/>
            <a:ext cx="11094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a pattern?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4141898" y="324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 flipH="1">
            <a:off x="5485675" y="187650"/>
            <a:ext cx="11094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When to use it?</a:t>
            </a: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ubTitle" idx="3"/>
          </p:nvPr>
        </p:nvSpPr>
        <p:spPr>
          <a:xfrm flipH="1">
            <a:off x="5485575" y="1007750"/>
            <a:ext cx="15303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Effects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5"/>
          </p:nvPr>
        </p:nvSpPr>
        <p:spPr>
          <a:xfrm flipH="1">
            <a:off x="5485450" y="2208850"/>
            <a:ext cx="11916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Common mistakes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ubTitle" idx="7"/>
          </p:nvPr>
        </p:nvSpPr>
        <p:spPr>
          <a:xfrm flipH="1">
            <a:off x="5485575" y="3890675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Summary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4141898" y="1086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06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9"/>
          </p:nvPr>
        </p:nvSpPr>
        <p:spPr>
          <a:xfrm>
            <a:off x="4141898" y="1089782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07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 idx="13"/>
          </p:nvPr>
        </p:nvSpPr>
        <p:spPr>
          <a:xfrm>
            <a:off x="4141898" y="21340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08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14"/>
          </p:nvPr>
        </p:nvSpPr>
        <p:spPr>
          <a:xfrm>
            <a:off x="4141898" y="3968225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 flipH="1">
            <a:off x="5485575" y="2976275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14"/>
          </p:nvPr>
        </p:nvSpPr>
        <p:spPr>
          <a:xfrm>
            <a:off x="4141898" y="3053825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subTitle" idx="2"/>
          </p:nvPr>
        </p:nvSpPr>
        <p:spPr>
          <a:xfrm>
            <a:off x="1778050" y="1682400"/>
            <a:ext cx="5191500" cy="11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General repeatable solution to a commonly occurring problem in software design.</a:t>
            </a:r>
            <a:endParaRPr sz="1600"/>
          </a:p>
        </p:txBody>
      </p:sp>
      <p:sp>
        <p:nvSpPr>
          <p:cNvPr id="152" name="Google Shape;152;p19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2242450" y="537300"/>
            <a:ext cx="47271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What is a Pattern?</a:t>
            </a:r>
            <a:endParaRPr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813" y="2848800"/>
            <a:ext cx="894374" cy="89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subTitle" idx="2"/>
          </p:nvPr>
        </p:nvSpPr>
        <p:spPr>
          <a:xfrm>
            <a:off x="1785800" y="1502225"/>
            <a:ext cx="5648100" cy="17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Simplify how to consume a complex existing system.</a:t>
            </a:r>
            <a:endParaRPr sz="1600"/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Goal</a:t>
            </a:r>
            <a:endParaRPr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438" y="2888551"/>
            <a:ext cx="800824" cy="80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301050" y="1261650"/>
            <a:ext cx="8541900" cy="3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Architecture</a:t>
            </a:r>
            <a:endParaRPr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222" y="1711162"/>
            <a:ext cx="2836153" cy="22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 rotWithShape="1">
          <a:blip r:embed="rId4">
            <a:alphaModFix/>
          </a:blip>
          <a:srcRect l="5340" t="18672" r="5206" b="17705"/>
          <a:stretch/>
        </p:blipFill>
        <p:spPr>
          <a:xfrm>
            <a:off x="746900" y="1806438"/>
            <a:ext cx="3192774" cy="227077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/>
        </p:nvSpPr>
        <p:spPr>
          <a:xfrm>
            <a:off x="1927925" y="4001025"/>
            <a:ext cx="8307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851AC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Clients</a:t>
            </a:r>
            <a:endParaRPr>
              <a:solidFill>
                <a:srgbClr val="6851AC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6545663" y="4001025"/>
            <a:ext cx="8307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851AC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Kitchen</a:t>
            </a:r>
            <a:endParaRPr>
              <a:solidFill>
                <a:srgbClr val="6851AC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cxnSp>
        <p:nvCxnSpPr>
          <p:cNvPr id="174" name="Google Shape;174;p21"/>
          <p:cNvCxnSpPr/>
          <p:nvPr/>
        </p:nvCxnSpPr>
        <p:spPr>
          <a:xfrm flipH="1">
            <a:off x="4632950" y="1730250"/>
            <a:ext cx="3900" cy="2232600"/>
          </a:xfrm>
          <a:prstGeom prst="straightConnector1">
            <a:avLst/>
          </a:prstGeom>
          <a:noFill/>
          <a:ln w="19050" cap="flat" cmpd="sng">
            <a:solidFill>
              <a:srgbClr val="6851AC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Architecture</a:t>
            </a:r>
            <a:endParaRPr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150" y="1161725"/>
            <a:ext cx="9144000" cy="3547800"/>
            <a:chOff x="150" y="1161725"/>
            <a:chExt cx="9144000" cy="3547800"/>
          </a:xfrm>
        </p:grpSpPr>
        <p:sp>
          <p:nvSpPr>
            <p:cNvPr id="182" name="Google Shape;182;p22"/>
            <p:cNvSpPr/>
            <p:nvPr/>
          </p:nvSpPr>
          <p:spPr>
            <a:xfrm>
              <a:off x="150" y="1161725"/>
              <a:ext cx="9144000" cy="354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2145400" y="2372700"/>
              <a:ext cx="1410000" cy="649500"/>
            </a:xfrm>
            <a:prstGeom prst="flowChartAlternateProcess">
              <a:avLst/>
            </a:prstGeom>
            <a:solidFill>
              <a:srgbClr val="FFFFFF"/>
            </a:solidFill>
            <a:ln w="28575" cap="flat" cmpd="sng">
              <a:solidFill>
                <a:srgbClr val="1913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4648150" y="1799275"/>
              <a:ext cx="1548900" cy="649500"/>
            </a:xfrm>
            <a:prstGeom prst="flowChartAlternateProcess">
              <a:avLst/>
            </a:prstGeom>
            <a:solidFill>
              <a:srgbClr val="FFFFFF"/>
            </a:solidFill>
            <a:ln w="28575" cap="flat" cmpd="sng">
              <a:solidFill>
                <a:srgbClr val="448C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4641075" y="2673650"/>
              <a:ext cx="1548900" cy="649500"/>
            </a:xfrm>
            <a:prstGeom prst="flowChartAlternateProcess">
              <a:avLst/>
            </a:prstGeom>
            <a:solidFill>
              <a:srgbClr val="FFFFFF"/>
            </a:solidFill>
            <a:ln w="28575" cap="flat" cmpd="sng">
              <a:solidFill>
                <a:srgbClr val="448C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2"/>
            <p:cNvSpPr txBox="1"/>
            <p:nvPr/>
          </p:nvSpPr>
          <p:spPr>
            <a:xfrm>
              <a:off x="2251300" y="2524975"/>
              <a:ext cx="13371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Zilla Slab Light"/>
                  <a:ea typeface="Zilla Slab Light"/>
                  <a:cs typeface="Zilla Slab Light"/>
                  <a:sym typeface="Zilla Slab Light"/>
                </a:rPr>
                <a:t>Order Facade</a:t>
              </a:r>
              <a:endParaRPr>
                <a:latin typeface="Zilla Slab Light"/>
                <a:ea typeface="Zilla Slab Light"/>
                <a:cs typeface="Zilla Slab Light"/>
                <a:sym typeface="Zilla Slab Light"/>
              </a:endParaRPr>
            </a:p>
          </p:txBody>
        </p:sp>
        <p:sp>
          <p:nvSpPr>
            <p:cNvPr id="187" name="Google Shape;187;p22"/>
            <p:cNvSpPr txBox="1"/>
            <p:nvPr/>
          </p:nvSpPr>
          <p:spPr>
            <a:xfrm>
              <a:off x="4754050" y="1962775"/>
              <a:ext cx="13371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Zilla Slab Light"/>
                  <a:ea typeface="Zilla Slab Light"/>
                  <a:cs typeface="Zilla Slab Light"/>
                  <a:sym typeface="Zilla Slab Light"/>
                </a:rPr>
                <a:t>Waiter</a:t>
              </a:r>
              <a:endParaRPr>
                <a:latin typeface="Zilla Slab Light"/>
                <a:ea typeface="Zilla Slab Light"/>
                <a:cs typeface="Zilla Slab Light"/>
                <a:sym typeface="Zilla Slab Light"/>
              </a:endParaRPr>
            </a:p>
          </p:txBody>
        </p:sp>
        <p:sp>
          <p:nvSpPr>
            <p:cNvPr id="188" name="Google Shape;188;p22"/>
            <p:cNvSpPr txBox="1"/>
            <p:nvPr/>
          </p:nvSpPr>
          <p:spPr>
            <a:xfrm>
              <a:off x="4783750" y="2837150"/>
              <a:ext cx="13371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Zilla Slab Light"/>
                  <a:ea typeface="Zilla Slab Light"/>
                  <a:cs typeface="Zilla Slab Light"/>
                  <a:sym typeface="Zilla Slab Light"/>
                </a:rPr>
                <a:t>Kitchen</a:t>
              </a:r>
              <a:endParaRPr>
                <a:latin typeface="Zilla Slab Light"/>
                <a:ea typeface="Zilla Slab Light"/>
                <a:cs typeface="Zilla Slab Light"/>
                <a:sym typeface="Zilla Slab Light"/>
              </a:endParaRPr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6868375" y="1570675"/>
              <a:ext cx="1548900" cy="649500"/>
            </a:xfrm>
            <a:prstGeom prst="flowChartAlternateProcess">
              <a:avLst/>
            </a:prstGeom>
            <a:solidFill>
              <a:srgbClr val="FFFFFF"/>
            </a:solidFill>
            <a:ln w="28575" cap="flat" cmpd="sng">
              <a:solidFill>
                <a:srgbClr val="448C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2"/>
            <p:cNvSpPr txBox="1"/>
            <p:nvPr/>
          </p:nvSpPr>
          <p:spPr>
            <a:xfrm>
              <a:off x="6974275" y="1626775"/>
              <a:ext cx="1337100" cy="5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Zilla Slab Light"/>
                  <a:ea typeface="Zilla Slab Light"/>
                  <a:cs typeface="Zilla Slab Light"/>
                  <a:sym typeface="Zilla Slab Light"/>
                </a:rPr>
                <a:t>Other Subsystem</a:t>
              </a:r>
              <a:endParaRPr>
                <a:latin typeface="Zilla Slab Light"/>
                <a:ea typeface="Zilla Slab Light"/>
                <a:cs typeface="Zilla Slab Light"/>
                <a:sym typeface="Zilla Slab Light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7761475" y="2559350"/>
              <a:ext cx="548700" cy="458700"/>
            </a:xfrm>
            <a:prstGeom prst="flowChartAlternateProcess">
              <a:avLst/>
            </a:prstGeom>
            <a:solidFill>
              <a:srgbClr val="FFFFFF"/>
            </a:solidFill>
            <a:ln w="28575" cap="flat" cmpd="sng">
              <a:solidFill>
                <a:srgbClr val="ED7C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4677850" y="3548025"/>
              <a:ext cx="1548900" cy="649500"/>
            </a:xfrm>
            <a:prstGeom prst="flowChartAlternateProcess">
              <a:avLst/>
            </a:prstGeom>
            <a:solidFill>
              <a:srgbClr val="FFFFFF"/>
            </a:solidFill>
            <a:ln w="28575" cap="flat" cmpd="sng">
              <a:solidFill>
                <a:srgbClr val="448C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2"/>
            <p:cNvSpPr txBox="1"/>
            <p:nvPr/>
          </p:nvSpPr>
          <p:spPr>
            <a:xfrm>
              <a:off x="4820525" y="3559125"/>
              <a:ext cx="1337100" cy="5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Zilla Slab Light"/>
                  <a:ea typeface="Zilla Slab Light"/>
                  <a:cs typeface="Zilla Slab Light"/>
                  <a:sym typeface="Zilla Slab Light"/>
                </a:rPr>
                <a:t>Other Subsystem</a:t>
              </a:r>
              <a:endParaRPr>
                <a:latin typeface="Zilla Slab Light"/>
                <a:ea typeface="Zilla Slab Light"/>
                <a:cs typeface="Zilla Slab Light"/>
                <a:sym typeface="Zilla Slab Light"/>
              </a:endParaRPr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4230100" y="1422000"/>
              <a:ext cx="4785300" cy="2910900"/>
            </a:xfrm>
            <a:prstGeom prst="flowChartAlternateProcess">
              <a:avLst/>
            </a:prstGeom>
            <a:noFill/>
            <a:ln w="19050" cap="flat" cmpd="sng">
              <a:solidFill>
                <a:srgbClr val="5F7D9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6868375" y="3548025"/>
              <a:ext cx="1548900" cy="649500"/>
            </a:xfrm>
            <a:prstGeom prst="flowChartAlternateProcess">
              <a:avLst/>
            </a:prstGeom>
            <a:solidFill>
              <a:srgbClr val="FFFFFF"/>
            </a:solidFill>
            <a:ln w="28575" cap="flat" cmpd="sng">
              <a:solidFill>
                <a:srgbClr val="448C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 txBox="1"/>
            <p:nvPr/>
          </p:nvSpPr>
          <p:spPr>
            <a:xfrm>
              <a:off x="7011050" y="3559125"/>
              <a:ext cx="1337100" cy="5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Zilla Slab Light"/>
                  <a:ea typeface="Zilla Slab Light"/>
                  <a:cs typeface="Zilla Slab Light"/>
                  <a:sym typeface="Zilla Slab Light"/>
                </a:rPr>
                <a:t>Other Subsystem</a:t>
              </a:r>
              <a:endParaRPr>
                <a:latin typeface="Zilla Slab Light"/>
                <a:ea typeface="Zilla Slab Light"/>
                <a:cs typeface="Zilla Slab Light"/>
                <a:sym typeface="Zilla Slab Light"/>
              </a:endParaRPr>
            </a:p>
          </p:txBody>
        </p:sp>
        <p:cxnSp>
          <p:nvCxnSpPr>
            <p:cNvPr id="197" name="Google Shape;197;p22"/>
            <p:cNvCxnSpPr/>
            <p:nvPr/>
          </p:nvCxnSpPr>
          <p:spPr>
            <a:xfrm>
              <a:off x="3901600" y="2842750"/>
              <a:ext cx="731700" cy="1752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22"/>
            <p:cNvCxnSpPr/>
            <p:nvPr/>
          </p:nvCxnSpPr>
          <p:spPr>
            <a:xfrm rot="10800000" flipH="1">
              <a:off x="3901600" y="2065475"/>
              <a:ext cx="739200" cy="7593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22"/>
            <p:cNvCxnSpPr/>
            <p:nvPr/>
          </p:nvCxnSpPr>
          <p:spPr>
            <a:xfrm>
              <a:off x="3901600" y="2842750"/>
              <a:ext cx="792600" cy="10821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22"/>
            <p:cNvCxnSpPr/>
            <p:nvPr/>
          </p:nvCxnSpPr>
          <p:spPr>
            <a:xfrm>
              <a:off x="3901600" y="2826050"/>
              <a:ext cx="15300" cy="1716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3947550" y="4542025"/>
              <a:ext cx="371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22"/>
            <p:cNvCxnSpPr/>
            <p:nvPr/>
          </p:nvCxnSpPr>
          <p:spPr>
            <a:xfrm rot="10800000" flipH="1">
              <a:off x="7658300" y="4229625"/>
              <a:ext cx="7500" cy="3123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3" name="Google Shape;203;p22"/>
            <p:cNvSpPr/>
            <p:nvPr/>
          </p:nvSpPr>
          <p:spPr>
            <a:xfrm>
              <a:off x="6987700" y="2571000"/>
              <a:ext cx="548700" cy="458700"/>
            </a:xfrm>
            <a:prstGeom prst="flowChartAlternateProcess">
              <a:avLst/>
            </a:prstGeom>
            <a:solidFill>
              <a:srgbClr val="FFFFFF"/>
            </a:solidFill>
            <a:ln w="28575" cap="flat" cmpd="sng">
              <a:solidFill>
                <a:srgbClr val="ED7C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4" name="Google Shape;204;p22"/>
            <p:cNvCxnSpPr>
              <a:stCxn id="203" idx="0"/>
              <a:endCxn id="189" idx="2"/>
            </p:cNvCxnSpPr>
            <p:nvPr/>
          </p:nvCxnSpPr>
          <p:spPr>
            <a:xfrm rot="10800000" flipH="1">
              <a:off x="7262050" y="2220300"/>
              <a:ext cx="380700" cy="3507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22"/>
            <p:cNvCxnSpPr>
              <a:stCxn id="189" idx="2"/>
              <a:endCxn id="191" idx="0"/>
            </p:cNvCxnSpPr>
            <p:nvPr/>
          </p:nvCxnSpPr>
          <p:spPr>
            <a:xfrm>
              <a:off x="7642825" y="2220175"/>
              <a:ext cx="393000" cy="3393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6" name="Google Shape;20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850" y="1819099"/>
              <a:ext cx="548700" cy="7058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850" y="3154049"/>
              <a:ext cx="548700" cy="70586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8" name="Google Shape;208;p22"/>
            <p:cNvCxnSpPr>
              <a:endCxn id="183" idx="1"/>
            </p:cNvCxnSpPr>
            <p:nvPr/>
          </p:nvCxnSpPr>
          <p:spPr>
            <a:xfrm>
              <a:off x="1311400" y="2172150"/>
              <a:ext cx="834000" cy="52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2"/>
            <p:cNvCxnSpPr>
              <a:stCxn id="207" idx="3"/>
              <a:endCxn id="183" idx="1"/>
            </p:cNvCxnSpPr>
            <p:nvPr/>
          </p:nvCxnSpPr>
          <p:spPr>
            <a:xfrm rot="10800000" flipH="1">
              <a:off x="1311550" y="2697581"/>
              <a:ext cx="834000" cy="80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22"/>
            <p:cNvCxnSpPr/>
            <p:nvPr/>
          </p:nvCxnSpPr>
          <p:spPr>
            <a:xfrm rot="10800000" flipH="1">
              <a:off x="3588400" y="2834725"/>
              <a:ext cx="320700" cy="3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2"/>
            <p:cNvCxnSpPr/>
            <p:nvPr/>
          </p:nvCxnSpPr>
          <p:spPr>
            <a:xfrm rot="10800000">
              <a:off x="3909250" y="1323025"/>
              <a:ext cx="300" cy="15156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2"/>
            <p:cNvCxnSpPr/>
            <p:nvPr/>
          </p:nvCxnSpPr>
          <p:spPr>
            <a:xfrm rot="10800000">
              <a:off x="3901900" y="1321750"/>
              <a:ext cx="371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22"/>
            <p:cNvCxnSpPr/>
            <p:nvPr/>
          </p:nvCxnSpPr>
          <p:spPr>
            <a:xfrm rot="10800000" flipH="1">
              <a:off x="7619800" y="1322575"/>
              <a:ext cx="300" cy="2577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4" name="Google Shape;214;p22"/>
          <p:cNvSpPr txBox="1"/>
          <p:nvPr/>
        </p:nvSpPr>
        <p:spPr>
          <a:xfrm>
            <a:off x="515325" y="3955925"/>
            <a:ext cx="10938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Zilla Slab Light"/>
                <a:ea typeface="Zilla Slab Light"/>
                <a:cs typeface="Zilla Slab Light"/>
                <a:sym typeface="Zilla Slab Light"/>
              </a:rPr>
              <a:t>Customers</a:t>
            </a: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/>
          <p:nvPr/>
        </p:nvSpPr>
        <p:spPr>
          <a:xfrm>
            <a:off x="91600" y="625350"/>
            <a:ext cx="8984100" cy="426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</a:t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Real world case</a:t>
            </a:r>
            <a:endParaRPr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pic>
        <p:nvPicPr>
          <p:cNvPr id="222" name="Google Shape;2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538" y="2527050"/>
            <a:ext cx="1232125" cy="7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3"/>
          <p:cNvPicPr preferRelativeResize="0"/>
          <p:nvPr/>
        </p:nvPicPr>
        <p:blipFill rotWithShape="1">
          <a:blip r:embed="rId4">
            <a:alphaModFix/>
          </a:blip>
          <a:srcRect l="10991" t="-1245" r="8892"/>
          <a:stretch/>
        </p:blipFill>
        <p:spPr>
          <a:xfrm>
            <a:off x="7657862" y="2456725"/>
            <a:ext cx="481325" cy="4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4750" y="3219339"/>
            <a:ext cx="886054" cy="2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2423" y="1694100"/>
            <a:ext cx="412175" cy="4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3"/>
          <p:cNvPicPr preferRelativeResize="0"/>
          <p:nvPr/>
        </p:nvPicPr>
        <p:blipFill rotWithShape="1">
          <a:blip r:embed="rId7">
            <a:alphaModFix/>
          </a:blip>
          <a:srcRect l="28805" t="16381" r="28669" b="16508"/>
          <a:stretch/>
        </p:blipFill>
        <p:spPr>
          <a:xfrm>
            <a:off x="806225" y="1597625"/>
            <a:ext cx="588901" cy="92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6213" y="3096176"/>
            <a:ext cx="828925" cy="121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3"/>
          <p:cNvCxnSpPr>
            <a:endCxn id="222" idx="1"/>
          </p:cNvCxnSpPr>
          <p:nvPr/>
        </p:nvCxnSpPr>
        <p:spPr>
          <a:xfrm>
            <a:off x="2194938" y="2018100"/>
            <a:ext cx="1593600" cy="8706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23"/>
          <p:cNvCxnSpPr>
            <a:endCxn id="222" idx="1"/>
          </p:cNvCxnSpPr>
          <p:nvPr/>
        </p:nvCxnSpPr>
        <p:spPr>
          <a:xfrm rot="10800000" flipH="1">
            <a:off x="2241738" y="2888700"/>
            <a:ext cx="1546800" cy="12708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30" name="Google Shape;230;p23"/>
          <p:cNvPicPr preferRelativeResize="0"/>
          <p:nvPr/>
        </p:nvPicPr>
        <p:blipFill rotWithShape="1">
          <a:blip r:embed="rId9">
            <a:alphaModFix/>
          </a:blip>
          <a:srcRect l="13680" t="27307" r="11642" b="25069"/>
          <a:stretch/>
        </p:blipFill>
        <p:spPr>
          <a:xfrm>
            <a:off x="7566470" y="3828462"/>
            <a:ext cx="782606" cy="282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3"/>
          <p:cNvSpPr txBox="1"/>
          <p:nvPr/>
        </p:nvSpPr>
        <p:spPr>
          <a:xfrm>
            <a:off x="685325" y="855300"/>
            <a:ext cx="8307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851AC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Clients</a:t>
            </a:r>
            <a:endParaRPr>
              <a:solidFill>
                <a:srgbClr val="6851AC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6987700" y="1315325"/>
            <a:ext cx="1683900" cy="3216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828CF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3"/>
          <p:cNvSpPr txBox="1"/>
          <p:nvPr/>
        </p:nvSpPr>
        <p:spPr>
          <a:xfrm>
            <a:off x="7404429" y="855300"/>
            <a:ext cx="11067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851AC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Subsystems</a:t>
            </a:r>
            <a:endParaRPr>
              <a:solidFill>
                <a:srgbClr val="6851AC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3851267" y="2018100"/>
            <a:ext cx="11067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851AC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Facade</a:t>
            </a:r>
            <a:endParaRPr>
              <a:solidFill>
                <a:srgbClr val="6851AC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358300" y="1242550"/>
            <a:ext cx="1593600" cy="3243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828CF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6" name="Google Shape;236;p23"/>
          <p:cNvCxnSpPr>
            <a:stCxn id="222" idx="3"/>
          </p:cNvCxnSpPr>
          <p:nvPr/>
        </p:nvCxnSpPr>
        <p:spPr>
          <a:xfrm rot="10800000" flipH="1">
            <a:off x="5020663" y="1920900"/>
            <a:ext cx="2494200" cy="967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3"/>
          <p:cNvCxnSpPr>
            <a:stCxn id="222" idx="3"/>
          </p:cNvCxnSpPr>
          <p:nvPr/>
        </p:nvCxnSpPr>
        <p:spPr>
          <a:xfrm rot="10800000" flipH="1">
            <a:off x="5020663" y="2705700"/>
            <a:ext cx="2523300" cy="1830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23"/>
          <p:cNvCxnSpPr>
            <a:stCxn id="222" idx="3"/>
          </p:cNvCxnSpPr>
          <p:nvPr/>
        </p:nvCxnSpPr>
        <p:spPr>
          <a:xfrm>
            <a:off x="5020663" y="2888700"/>
            <a:ext cx="2416500" cy="411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23"/>
          <p:cNvCxnSpPr>
            <a:stCxn id="222" idx="3"/>
          </p:cNvCxnSpPr>
          <p:nvPr/>
        </p:nvCxnSpPr>
        <p:spPr>
          <a:xfrm>
            <a:off x="5020663" y="2888700"/>
            <a:ext cx="2439600" cy="1081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Weekly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On-screen Show (16:9)</PresentationFormat>
  <Paragraphs>93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Josefin Slab</vt:lpstr>
      <vt:lpstr>Josefin Sans</vt:lpstr>
      <vt:lpstr>Zilla Slab</vt:lpstr>
      <vt:lpstr>Lato</vt:lpstr>
      <vt:lpstr>Arial</vt:lpstr>
      <vt:lpstr>Josefin Sans SemiBold</vt:lpstr>
      <vt:lpstr>Open Sans</vt:lpstr>
      <vt:lpstr>Zilla Slab Light</vt:lpstr>
      <vt:lpstr>Weekly Meeting by SlidesGo</vt:lpstr>
      <vt:lpstr>FACADE PATTERN</vt:lpstr>
      <vt:lpstr>About me</vt:lpstr>
      <vt:lpstr>02</vt:lpstr>
      <vt:lpstr>06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FACADE PATTERN</dc:title>
  <cp:lastModifiedBy>Miguel Alonso Salas Diaz</cp:lastModifiedBy>
  <cp:revision>2</cp:revision>
  <dcterms:modified xsi:type="dcterms:W3CDTF">2019-12-19T17:06:01Z</dcterms:modified>
</cp:coreProperties>
</file>