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Josefin Slab"/>
      <p:regular r:id="rId21"/>
      <p:bold r:id="rId22"/>
      <p:italic r:id="rId23"/>
      <p:boldItalic r:id="rId24"/>
    </p:embeddedFont>
    <p:embeddedFont>
      <p:font typeface="Lato"/>
      <p:regular r:id="rId25"/>
      <p:bold r:id="rId26"/>
      <p:italic r:id="rId27"/>
      <p:boldItalic r:id="rId28"/>
    </p:embeddedFont>
    <p:embeddedFont>
      <p:font typeface="Josefin Sans"/>
      <p:regular r:id="rId29"/>
      <p:bold r:id="rId30"/>
      <p:italic r:id="rId31"/>
      <p:boldItalic r:id="rId32"/>
    </p:embeddedFont>
    <p:embeddedFont>
      <p:font typeface="Zilla Slab"/>
      <p:regular r:id="rId33"/>
      <p:bold r:id="rId34"/>
      <p:italic r:id="rId35"/>
    </p:embeddedFont>
    <p:embeddedFont>
      <p:font typeface="Zilla Slab Light"/>
      <p:bold r:id="rId36"/>
      <p:boldItalic r:id="rId37"/>
    </p:embeddedFont>
    <p:embeddedFont>
      <p:font typeface="Josefin Sans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JosefinSansSemiBold-italic.fntdata"/><Relationship Id="rId20" Type="http://schemas.openxmlformats.org/officeDocument/2006/relationships/slide" Target="slides/slide16.xml"/><Relationship Id="rId41" Type="http://schemas.openxmlformats.org/officeDocument/2006/relationships/font" Target="fonts/JosefinSansSemiBold-boldItalic.fntdata"/><Relationship Id="rId22" Type="http://schemas.openxmlformats.org/officeDocument/2006/relationships/font" Target="fonts/JosefinSlab-bold.fntdata"/><Relationship Id="rId21" Type="http://schemas.openxmlformats.org/officeDocument/2006/relationships/font" Target="fonts/JosefinSlab-regular.fntdata"/><Relationship Id="rId24" Type="http://schemas.openxmlformats.org/officeDocument/2006/relationships/font" Target="fonts/JosefinSlab-boldItalic.fntdata"/><Relationship Id="rId23" Type="http://schemas.openxmlformats.org/officeDocument/2006/relationships/font" Target="fonts/JosefinSla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italic.fntdata"/><Relationship Id="rId30" Type="http://schemas.openxmlformats.org/officeDocument/2006/relationships/font" Target="fonts/JosefinSans-bold.fntdata"/><Relationship Id="rId11" Type="http://schemas.openxmlformats.org/officeDocument/2006/relationships/slide" Target="slides/slide7.xml"/><Relationship Id="rId33" Type="http://schemas.openxmlformats.org/officeDocument/2006/relationships/font" Target="fonts/ZillaSlab-regular.fntdata"/><Relationship Id="rId10" Type="http://schemas.openxmlformats.org/officeDocument/2006/relationships/slide" Target="slides/slide6.xml"/><Relationship Id="rId32" Type="http://schemas.openxmlformats.org/officeDocument/2006/relationships/font" Target="fonts/JosefinSans-boldItalic.fntdata"/><Relationship Id="rId13" Type="http://schemas.openxmlformats.org/officeDocument/2006/relationships/slide" Target="slides/slide9.xml"/><Relationship Id="rId35" Type="http://schemas.openxmlformats.org/officeDocument/2006/relationships/font" Target="fonts/ZillaSlab-italic.fntdata"/><Relationship Id="rId12" Type="http://schemas.openxmlformats.org/officeDocument/2006/relationships/slide" Target="slides/slide8.xml"/><Relationship Id="rId34" Type="http://schemas.openxmlformats.org/officeDocument/2006/relationships/font" Target="fonts/ZillaSlab-bold.fntdata"/><Relationship Id="rId15" Type="http://schemas.openxmlformats.org/officeDocument/2006/relationships/slide" Target="slides/slide11.xml"/><Relationship Id="rId37" Type="http://schemas.openxmlformats.org/officeDocument/2006/relationships/font" Target="fonts/ZillaSlabLight-boldItalic.fntdata"/><Relationship Id="rId14" Type="http://schemas.openxmlformats.org/officeDocument/2006/relationships/slide" Target="slides/slide10.xml"/><Relationship Id="rId36" Type="http://schemas.openxmlformats.org/officeDocument/2006/relationships/font" Target="fonts/ZillaSlabLight-bold.fntdata"/><Relationship Id="rId17" Type="http://schemas.openxmlformats.org/officeDocument/2006/relationships/slide" Target="slides/slide13.xml"/><Relationship Id="rId39" Type="http://schemas.openxmlformats.org/officeDocument/2006/relationships/font" Target="fonts/JosefinSansSemiBold-bold.fntdata"/><Relationship Id="rId16" Type="http://schemas.openxmlformats.org/officeDocument/2006/relationships/slide" Target="slides/slide12.xml"/><Relationship Id="rId38" Type="http://schemas.openxmlformats.org/officeDocument/2006/relationships/font" Target="fonts/JosefinSans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92ad435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92ad435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At that point, we are not implementing the adapter pattern but rather, the decorator pattern.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d9de92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d9de92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416a46f4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416a46f4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b92ad435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b92ad435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 Complies to the Open/Closed Principle, since we are allowing our code to be open to extension but closed to modification. We decide how and which library to use when we implement our interface, and at the same time we enforce that the response of said library keeps being the same since that's what our client is expecting.</a:t>
            </a:r>
            <a:endParaRPr/>
          </a:p>
          <a:p>
            <a:pPr indent="0" lvl="0" marL="0" rtl="0" algn="l">
              <a:spcBef>
                <a:spcPts val="0"/>
              </a:spcBef>
              <a:spcAft>
                <a:spcPts val="0"/>
              </a:spcAft>
              <a:buClr>
                <a:schemeClr val="dk1"/>
              </a:buClr>
              <a:buSzPts val="1100"/>
              <a:buFont typeface="Arial"/>
              <a:buNone/>
            </a:pPr>
            <a:r>
              <a:rPr lang="es"/>
              <a:t>* Increases reusability and flexibility. We can reuse our interface anywhere we need to, again, implementing it with any library.</a:t>
            </a:r>
            <a:endParaRPr/>
          </a:p>
          <a:p>
            <a:pPr indent="0" lvl="0" marL="0" rtl="0" algn="l">
              <a:spcBef>
                <a:spcPts val="0"/>
              </a:spcBef>
              <a:spcAft>
                <a:spcPts val="0"/>
              </a:spcAft>
              <a:buClr>
                <a:schemeClr val="dk1"/>
              </a:buClr>
              <a:buSzPts val="1100"/>
              <a:buFont typeface="Arial"/>
              <a:buNone/>
            </a:pPr>
            <a:r>
              <a:rPr lang="es"/>
              <a:t>* Clients become simplified. All the adaption overhead is moved to the concrete implementation class.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c3438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c3438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b36e329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b36e329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02124"/>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bf60a92a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bf60a92a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16a46f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16a46f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16a46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16a46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16a46f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16a46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Also known as wrapper.</a:t>
            </a:r>
            <a:endParaRPr/>
          </a:p>
          <a:p>
            <a:pPr indent="0" lvl="0" marL="0" rtl="0" algn="l">
              <a:spcBef>
                <a:spcPts val="0"/>
              </a:spcBef>
              <a:spcAft>
                <a:spcPts val="0"/>
              </a:spcAft>
              <a:buNone/>
            </a:pPr>
            <a:r>
              <a:rPr lang="es"/>
              <a:t>* The adapter pattern converts </a:t>
            </a:r>
            <a:r>
              <a:rPr lang="es"/>
              <a:t>the interface of one class into another interface the client expects (Understanding by </a:t>
            </a:r>
            <a:r>
              <a:rPr lang="es"/>
              <a:t>interface</a:t>
            </a:r>
            <a:r>
              <a:rPr lang="es"/>
              <a:t> to the contract between two classes).  </a:t>
            </a:r>
            <a:endParaRPr/>
          </a:p>
          <a:p>
            <a:pPr indent="0" lvl="0" marL="0" rtl="0" algn="l">
              <a:spcBef>
                <a:spcPts val="0"/>
              </a:spcBef>
              <a:spcAft>
                <a:spcPts val="0"/>
              </a:spcAft>
              <a:buNone/>
            </a:pPr>
            <a:r>
              <a:rPr lang="es"/>
              <a:t>* </a:t>
            </a:r>
            <a:r>
              <a:rPr lang="es"/>
              <a:t>Allow classes to work together that couldn't otherwise due to incompatible interfaces.</a:t>
            </a:r>
            <a:endParaRPr/>
          </a:p>
          <a:p>
            <a:pPr indent="0" lvl="0" marL="0" rtl="0" algn="l">
              <a:spcBef>
                <a:spcPts val="0"/>
              </a:spcBef>
              <a:spcAft>
                <a:spcPts val="0"/>
              </a:spcAft>
              <a:buNone/>
            </a:pPr>
            <a:r>
              <a:rPr lang="es"/>
              <a:t>* </a:t>
            </a:r>
            <a:r>
              <a:rPr lang="es"/>
              <a:t>Future-proof client implementations by having them depend on Adapter interfaces, rather than concrete classes directly.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16a46f4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16a46f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US plug (two vertical prones)</a:t>
            </a:r>
            <a:endParaRPr/>
          </a:p>
          <a:p>
            <a:pPr indent="-298450" lvl="0" marL="457200" rtl="0" algn="l">
              <a:spcBef>
                <a:spcPts val="0"/>
              </a:spcBef>
              <a:spcAft>
                <a:spcPts val="0"/>
              </a:spcAft>
              <a:buSzPts val="1100"/>
              <a:buChar char="-"/>
            </a:pPr>
            <a:r>
              <a:rPr lang="es"/>
              <a:t>Adapter</a:t>
            </a:r>
            <a:endParaRPr/>
          </a:p>
          <a:p>
            <a:pPr indent="-298450" lvl="0" marL="457200" rtl="0" algn="l">
              <a:spcBef>
                <a:spcPts val="0"/>
              </a:spcBef>
              <a:spcAft>
                <a:spcPts val="0"/>
              </a:spcAft>
              <a:buSzPts val="1100"/>
              <a:buChar char="-"/>
            </a:pPr>
            <a:r>
              <a:rPr lang="es"/>
              <a:t>European </a:t>
            </a:r>
            <a:r>
              <a:rPr lang="es"/>
              <a:t>standard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If we live in a country that uses US plug standard (first image) and we travel to Europe with one of our devices, our laptop for example, we would soon realize that our laptop plug is incompatible with most of the outlets there since they comply with the European standard (third image). So, in order to use these outlets we need something that adapts our US plug to the European outlet, that's where the plug adapter comes in place (second image).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d9de92b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d9de92b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6511d6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6511d6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24292E"/>
              </a:buClr>
              <a:buSzPts val="12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92ad43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92ad43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When there is a class whose interfaces do not match the one we need. For example a library that would be helpful to your application does not implement the interface you require.</a:t>
            </a:r>
            <a:endParaRPr/>
          </a:p>
          <a:p>
            <a:pPr indent="-298450" lvl="0" marL="457200" rtl="0" algn="l">
              <a:spcBef>
                <a:spcPts val="0"/>
              </a:spcBef>
              <a:spcAft>
                <a:spcPts val="0"/>
              </a:spcAft>
              <a:buSzPts val="1100"/>
              <a:buChar char="●"/>
            </a:pPr>
            <a:r>
              <a:rPr lang="es"/>
              <a:t>When we want to future proof existing code that adapts an incompatible library. This way we are not tied forever to the same libray but if needed, we can change it by implementing another adapter.</a:t>
            </a:r>
            <a:endParaRPr/>
          </a:p>
          <a:p>
            <a:pPr indent="-298450" lvl="0" marL="457200" rtl="0" algn="l">
              <a:spcBef>
                <a:spcPts val="0"/>
              </a:spcBef>
              <a:spcAft>
                <a:spcPts val="0"/>
              </a:spcAft>
              <a:buSzPts val="1100"/>
              <a:buChar char="●"/>
            </a:pPr>
            <a:r>
              <a:rPr lang="es"/>
              <a:t>When we want to decouple our code from the usage of an specific external library. Since we are using an interface rather than a specific class, we can easily change from one adapter implementation to another. </a:t>
            </a:r>
            <a:endParaRPr/>
          </a:p>
          <a:p>
            <a:pPr indent="-298450" lvl="0" marL="457200" rtl="0" algn="l">
              <a:spcBef>
                <a:spcPts val="0"/>
              </a:spcBef>
              <a:spcAft>
                <a:spcPts val="0"/>
              </a:spcAft>
              <a:buSzPts val="1100"/>
              <a:buChar char="●"/>
            </a:pPr>
            <a:r>
              <a:rPr lang="es"/>
              <a:t> </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Josefin Sans"/>
              <a:buNone/>
              <a:defRPr b="1" sz="6000">
                <a:solidFill>
                  <a:srgbClr val="6F40A8"/>
                </a:solidFill>
                <a:latin typeface="Josefin Sans"/>
                <a:ea typeface="Josefin Sans"/>
                <a:cs typeface="Josefin Sans"/>
                <a:sym typeface="Josefin Sans"/>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40A8"/>
              </a:buClr>
              <a:buSzPts val="3600"/>
              <a:buNone/>
              <a:defRPr sz="3600">
                <a:solidFill>
                  <a:srgbClr val="6F40A8"/>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luandaja94.gitbook.io/patterns-box/patterns/adapter"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1432400" y="143175"/>
            <a:ext cx="3711000" cy="24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200"/>
              <a:t>ADAPTER</a:t>
            </a:r>
            <a:endParaRPr sz="4200"/>
          </a:p>
          <a:p>
            <a:pPr indent="0" lvl="0" marL="0" rtl="0" algn="l">
              <a:spcBef>
                <a:spcPts val="0"/>
              </a:spcBef>
              <a:spcAft>
                <a:spcPts val="0"/>
              </a:spcAft>
              <a:buNone/>
            </a:pPr>
            <a:r>
              <a:rPr lang="es" sz="4200"/>
              <a:t>PATTERN</a:t>
            </a:r>
            <a:endParaRPr sz="4200">
              <a:solidFill>
                <a:srgbClr val="6F40A8"/>
              </a:solidFill>
            </a:endParaRPr>
          </a:p>
        </p:txBody>
      </p:sp>
      <p:sp>
        <p:nvSpPr>
          <p:cNvPr id="111" name="Google Shape;111;p15"/>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patterns-box talk</a:t>
            </a:r>
            <a:endParaRPr/>
          </a:p>
          <a:p>
            <a:pPr indent="0" lvl="0" marL="0" rtl="0" algn="l">
              <a:spcBef>
                <a:spcPts val="0"/>
              </a:spcBef>
              <a:spcAft>
                <a:spcPts val="0"/>
              </a:spcAft>
              <a:buNone/>
            </a:pPr>
            <a:r>
              <a:rPr lang="es"/>
              <a:t>by</a:t>
            </a:r>
            <a:endParaRPr/>
          </a:p>
          <a:p>
            <a:pPr indent="0" lvl="0" marL="0" rtl="0" algn="l">
              <a:spcBef>
                <a:spcPts val="0"/>
              </a:spcBef>
              <a:spcAft>
                <a:spcPts val="0"/>
              </a:spcAft>
              <a:buNone/>
            </a:pPr>
            <a:r>
              <a:rPr lang="es"/>
              <a:t>Miguel Salas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1" name="Shape 221"/>
        <p:cNvGrpSpPr/>
        <p:nvPr/>
      </p:nvGrpSpPr>
      <p:grpSpPr>
        <a:xfrm>
          <a:off x="0" y="0"/>
          <a:ext cx="0" cy="0"/>
          <a:chOff x="0" y="0"/>
          <a:chExt cx="0" cy="0"/>
        </a:xfrm>
      </p:grpSpPr>
      <p:sp>
        <p:nvSpPr>
          <p:cNvPr id="222" name="Google Shape;222;p24"/>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3" name="Google Shape;223;p24"/>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not to use it?</a:t>
            </a:r>
            <a:endParaRPr b="1" sz="3600">
              <a:solidFill>
                <a:srgbClr val="666666"/>
              </a:solidFill>
              <a:highlight>
                <a:srgbClr val="FFFFFF"/>
              </a:highlight>
              <a:latin typeface="Josefin Sans"/>
              <a:ea typeface="Josefin Sans"/>
              <a:cs typeface="Josefin Sans"/>
              <a:sym typeface="Josefin Sans"/>
            </a:endParaRPr>
          </a:p>
        </p:txBody>
      </p:sp>
      <p:sp>
        <p:nvSpPr>
          <p:cNvPr id="224" name="Google Shape;224;p24"/>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729450" y="1745275"/>
            <a:ext cx="61698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we want to add behavior to the incompatible interface</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26" name="Google Shape;226;p24"/>
          <p:cNvPicPr preferRelativeResize="0"/>
          <p:nvPr/>
        </p:nvPicPr>
        <p:blipFill>
          <a:blip r:embed="rId3">
            <a:alphaModFix/>
          </a:blip>
          <a:stretch>
            <a:fillRect/>
          </a:stretch>
        </p:blipFill>
        <p:spPr>
          <a:xfrm>
            <a:off x="6735750" y="2012050"/>
            <a:ext cx="1867200" cy="186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0" name="Shape 230"/>
        <p:cNvGrpSpPr/>
        <p:nvPr/>
      </p:nvGrpSpPr>
      <p:grpSpPr>
        <a:xfrm>
          <a:off x="0" y="0"/>
          <a:ext cx="0" cy="0"/>
          <a:chOff x="0" y="0"/>
          <a:chExt cx="0" cy="0"/>
        </a:xfrm>
      </p:grpSpPr>
      <p:sp>
        <p:nvSpPr>
          <p:cNvPr id="231" name="Google Shape;231;p25"/>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32" name="Google Shape;232;p25"/>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b="1" sz="3600">
              <a:solidFill>
                <a:srgbClr val="666666"/>
              </a:solidFill>
              <a:highlight>
                <a:srgbClr val="FFFFFF"/>
              </a:highlight>
              <a:latin typeface="Josefin Sans"/>
              <a:ea typeface="Josefin Sans"/>
              <a:cs typeface="Josefin Sans"/>
              <a:sym typeface="Josefin Sans"/>
            </a:endParaRPr>
          </a:p>
        </p:txBody>
      </p:sp>
      <p:sp>
        <p:nvSpPr>
          <p:cNvPr id="233" name="Google Shape;233;p25"/>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nvSpPr>
        <p:spPr>
          <a:xfrm>
            <a:off x="729450" y="1745275"/>
            <a:ext cx="5759700" cy="2171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Confusing the pattern with other ones:</a:t>
            </a:r>
            <a:endParaRPr sz="1600">
              <a:solidFill>
                <a:srgbClr val="595959"/>
              </a:solidFill>
              <a:latin typeface="Lato"/>
              <a:ea typeface="Lato"/>
              <a:cs typeface="Lato"/>
              <a:sym typeface="Lato"/>
            </a:endParaRPr>
          </a:p>
          <a:p>
            <a:pPr indent="-330200" lvl="1" marL="9144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Adding logic on top of the adaptee behaviour (Decorator)</a:t>
            </a:r>
            <a:endParaRPr sz="1600">
              <a:solidFill>
                <a:srgbClr val="595959"/>
              </a:solidFill>
              <a:latin typeface="Lato"/>
              <a:ea typeface="Lato"/>
              <a:cs typeface="Lato"/>
              <a:sym typeface="Lato"/>
            </a:endParaRPr>
          </a:p>
          <a:p>
            <a:pPr indent="-330200" lvl="1" marL="9144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Hide complex logic that the adaptee uses (Facade)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The goal of the adapter pattern is not to add, remove or alter the behaviour of the adaptee.</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35" name="Google Shape;235;p25"/>
          <p:cNvPicPr preferRelativeResize="0"/>
          <p:nvPr/>
        </p:nvPicPr>
        <p:blipFill>
          <a:blip r:embed="rId3">
            <a:alphaModFix/>
          </a:blip>
          <a:stretch>
            <a:fillRect/>
          </a:stretch>
        </p:blipFill>
        <p:spPr>
          <a:xfrm>
            <a:off x="6489150" y="1559243"/>
            <a:ext cx="2000200" cy="2068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1000"/>
                                        <p:tgtEl>
                                          <p:spTgt spid="23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 calcmode="lin" valueType="num">
                                      <p:cBhvr additive="base">
                                        <p:cTn dur="1000"/>
                                        <p:tgtEl>
                                          <p:spTgt spid="23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 calcmode="lin" valueType="num">
                                      <p:cBhvr additive="base">
                                        <p:cTn dur="1000"/>
                                        <p:tgtEl>
                                          <p:spTgt spid="23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 calcmode="lin" valueType="num">
                                      <p:cBhvr additive="base">
                                        <p:cTn dur="1000"/>
                                        <p:tgtEl>
                                          <p:spTgt spid="23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 calcmode="lin" valueType="num">
                                      <p:cBhvr additive="base">
                                        <p:cTn dur="1000"/>
                                        <p:tgtEl>
                                          <p:spTgt spid="23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1">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9" name="Shape 239"/>
        <p:cNvGrpSpPr/>
        <p:nvPr/>
      </p:nvGrpSpPr>
      <p:grpSpPr>
        <a:xfrm>
          <a:off x="0" y="0"/>
          <a:ext cx="0" cy="0"/>
          <a:chOff x="0" y="0"/>
          <a:chExt cx="0" cy="0"/>
        </a:xfrm>
      </p:grpSpPr>
      <p:sp>
        <p:nvSpPr>
          <p:cNvPr id="240" name="Google Shape;240;p26"/>
          <p:cNvSpPr txBox="1"/>
          <p:nvPr>
            <p:ph type="ctrTitle"/>
          </p:nvPr>
        </p:nvSpPr>
        <p:spPr>
          <a:xfrm>
            <a:off x="923449" y="787790"/>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highlight>
                  <a:srgbClr val="FFFFFF"/>
                </a:highlight>
              </a:rPr>
              <a:t>Advantages and Disadvantages</a:t>
            </a:r>
            <a:endParaRPr>
              <a:highlight>
                <a:srgbClr val="FFFFFF"/>
              </a:highlight>
            </a:endParaRPr>
          </a:p>
        </p:txBody>
      </p:sp>
      <p:sp>
        <p:nvSpPr>
          <p:cNvPr id="241" name="Google Shape;241;p2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5" name="Shape 245"/>
        <p:cNvGrpSpPr/>
        <p:nvPr/>
      </p:nvGrpSpPr>
      <p:grpSpPr>
        <a:xfrm>
          <a:off x="0" y="0"/>
          <a:ext cx="0" cy="0"/>
          <a:chOff x="0" y="0"/>
          <a:chExt cx="0" cy="0"/>
        </a:xfrm>
      </p:grpSpPr>
      <p:sp>
        <p:nvSpPr>
          <p:cNvPr id="246" name="Google Shape;246;p27"/>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47" name="Google Shape;247;p27"/>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Advantages</a:t>
            </a:r>
            <a:endParaRPr b="1" sz="3600">
              <a:solidFill>
                <a:srgbClr val="666666"/>
              </a:solidFill>
              <a:highlight>
                <a:srgbClr val="FFFFFF"/>
              </a:highlight>
              <a:latin typeface="Josefin Sans"/>
              <a:ea typeface="Josefin Sans"/>
              <a:cs typeface="Josefin Sans"/>
              <a:sym typeface="Josefin Sans"/>
            </a:endParaRPr>
          </a:p>
        </p:txBody>
      </p:sp>
      <p:sp>
        <p:nvSpPr>
          <p:cNvPr id="248" name="Google Shape;248;p27"/>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nvSpPr>
        <p:spPr>
          <a:xfrm>
            <a:off x="729450" y="1745275"/>
            <a:ext cx="54825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Complies to the Open/Closed Principle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Increases reusability and flexibility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Testability </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Clients become simplified</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50" name="Google Shape;250;p27"/>
          <p:cNvPicPr preferRelativeResize="0"/>
          <p:nvPr/>
        </p:nvPicPr>
        <p:blipFill>
          <a:blip r:embed="rId3">
            <a:alphaModFix/>
          </a:blip>
          <a:stretch>
            <a:fillRect/>
          </a:stretch>
        </p:blipFill>
        <p:spPr>
          <a:xfrm>
            <a:off x="6500693" y="1620163"/>
            <a:ext cx="1985925" cy="190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10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1000"/>
                                        <p:tgtEl>
                                          <p:spTgt spid="2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4" name="Shape 254"/>
        <p:cNvGrpSpPr/>
        <p:nvPr/>
      </p:nvGrpSpPr>
      <p:grpSpPr>
        <a:xfrm>
          <a:off x="0" y="0"/>
          <a:ext cx="0" cy="0"/>
          <a:chOff x="0" y="0"/>
          <a:chExt cx="0" cy="0"/>
        </a:xfrm>
      </p:grpSpPr>
      <p:sp>
        <p:nvSpPr>
          <p:cNvPr id="255" name="Google Shape;255;p28"/>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56" name="Google Shape;256;p28"/>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Disadvantages</a:t>
            </a:r>
            <a:endParaRPr b="1" sz="3600">
              <a:solidFill>
                <a:srgbClr val="666666"/>
              </a:solidFill>
              <a:highlight>
                <a:srgbClr val="FFFFFF"/>
              </a:highlight>
              <a:latin typeface="Josefin Sans"/>
              <a:ea typeface="Josefin Sans"/>
              <a:cs typeface="Josefin Sans"/>
              <a:sym typeface="Josefin Sans"/>
            </a:endParaRPr>
          </a:p>
        </p:txBody>
      </p:sp>
      <p:sp>
        <p:nvSpPr>
          <p:cNvPr id="257" name="Google Shape;257;p28"/>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txBox="1"/>
          <p:nvPr/>
        </p:nvSpPr>
        <p:spPr>
          <a:xfrm>
            <a:off x="729450" y="1745275"/>
            <a:ext cx="5482500" cy="1867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595959"/>
              </a:buClr>
              <a:buSzPts val="1600"/>
              <a:buFont typeface="Lato"/>
              <a:buChar char="●"/>
            </a:pPr>
            <a:r>
              <a:rPr lang="es" sz="1600">
                <a:solidFill>
                  <a:srgbClr val="595959"/>
                </a:solidFill>
                <a:latin typeface="Lato"/>
                <a:ea typeface="Lato"/>
                <a:cs typeface="Lato"/>
                <a:sym typeface="Lato"/>
              </a:rPr>
              <a:t>Multiple adapters</a:t>
            </a:r>
            <a:endParaRPr sz="1600">
              <a:solidFill>
                <a:srgbClr val="595959"/>
              </a:solidFill>
              <a:latin typeface="Lato"/>
              <a:ea typeface="Lato"/>
              <a:cs typeface="Lato"/>
              <a:sym typeface="Lato"/>
            </a:endParaRPr>
          </a:p>
          <a:p>
            <a:pPr indent="-330200" lvl="0" marL="457200" rtl="0" algn="l">
              <a:lnSpc>
                <a:spcPct val="115000"/>
              </a:lnSpc>
              <a:spcBef>
                <a:spcPts val="1000"/>
              </a:spcBef>
              <a:spcAft>
                <a:spcPts val="0"/>
              </a:spcAft>
              <a:buClr>
                <a:srgbClr val="595959"/>
              </a:buClr>
              <a:buSzPts val="1600"/>
              <a:buFont typeface="Lato"/>
              <a:buChar char="●"/>
            </a:pPr>
            <a:r>
              <a:rPr lang="es" sz="1600">
                <a:solidFill>
                  <a:srgbClr val="595959"/>
                </a:solidFill>
                <a:latin typeface="Lato"/>
                <a:ea typeface="Lato"/>
                <a:cs typeface="Lato"/>
                <a:sym typeface="Lato"/>
              </a:rPr>
              <a:t>The rabbit trail effect</a:t>
            </a:r>
            <a:endParaRPr sz="1600">
              <a:solidFill>
                <a:srgbClr val="595959"/>
              </a:solidFill>
              <a:latin typeface="Lato"/>
              <a:ea typeface="Lato"/>
              <a:cs typeface="Lato"/>
              <a:sym typeface="Lato"/>
            </a:endParaRPr>
          </a:p>
          <a:p>
            <a:pPr indent="-330200" lvl="0" marL="457200" rtl="0" algn="l">
              <a:lnSpc>
                <a:spcPct val="115000"/>
              </a:lnSpc>
              <a:spcBef>
                <a:spcPts val="1000"/>
              </a:spcBef>
              <a:spcAft>
                <a:spcPts val="0"/>
              </a:spcAft>
              <a:buClr>
                <a:srgbClr val="595959"/>
              </a:buClr>
              <a:buSzPts val="1600"/>
              <a:buFont typeface="Lato"/>
              <a:buChar char="●"/>
            </a:pPr>
            <a:r>
              <a:rPr lang="es" sz="1600">
                <a:solidFill>
                  <a:srgbClr val="595959"/>
                </a:solidFill>
                <a:latin typeface="Lato"/>
                <a:ea typeface="Lato"/>
                <a:cs typeface="Lato"/>
                <a:sym typeface="Lato"/>
              </a:rPr>
              <a:t>Prone to over-engineering</a:t>
            </a:r>
            <a:endParaRPr sz="1600">
              <a:solidFill>
                <a:srgbClr val="595959"/>
              </a:solidFill>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59" name="Google Shape;259;p28"/>
          <p:cNvPicPr preferRelativeResize="0"/>
          <p:nvPr/>
        </p:nvPicPr>
        <p:blipFill>
          <a:blip r:embed="rId3">
            <a:alphaModFix/>
          </a:blip>
          <a:stretch>
            <a:fillRect/>
          </a:stretch>
        </p:blipFill>
        <p:spPr>
          <a:xfrm>
            <a:off x="3998923" y="2032850"/>
            <a:ext cx="749764" cy="865775"/>
          </a:xfrm>
          <a:prstGeom prst="rect">
            <a:avLst/>
          </a:prstGeom>
          <a:noFill/>
          <a:ln>
            <a:noFill/>
          </a:ln>
        </p:spPr>
      </p:pic>
      <p:pic>
        <p:nvPicPr>
          <p:cNvPr id="260" name="Google Shape;260;p28"/>
          <p:cNvPicPr preferRelativeResize="0"/>
          <p:nvPr/>
        </p:nvPicPr>
        <p:blipFill>
          <a:blip r:embed="rId4">
            <a:alphaModFix/>
          </a:blip>
          <a:stretch>
            <a:fillRect/>
          </a:stretch>
        </p:blipFill>
        <p:spPr>
          <a:xfrm>
            <a:off x="7626576" y="2032843"/>
            <a:ext cx="848667" cy="865775"/>
          </a:xfrm>
          <a:prstGeom prst="rect">
            <a:avLst/>
          </a:prstGeom>
          <a:noFill/>
          <a:ln>
            <a:noFill/>
          </a:ln>
        </p:spPr>
      </p:pic>
      <p:sp>
        <p:nvSpPr>
          <p:cNvPr id="261" name="Google Shape;261;p28"/>
          <p:cNvSpPr/>
          <p:nvPr/>
        </p:nvSpPr>
        <p:spPr>
          <a:xfrm>
            <a:off x="4955070" y="2311684"/>
            <a:ext cx="267300" cy="308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7251320" y="2311684"/>
            <a:ext cx="267300" cy="308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28"/>
          <p:cNvPicPr preferRelativeResize="0"/>
          <p:nvPr/>
        </p:nvPicPr>
        <p:blipFill>
          <a:blip r:embed="rId5">
            <a:alphaModFix/>
          </a:blip>
          <a:stretch>
            <a:fillRect/>
          </a:stretch>
        </p:blipFill>
        <p:spPr>
          <a:xfrm>
            <a:off x="5222370" y="2064679"/>
            <a:ext cx="848675" cy="802106"/>
          </a:xfrm>
          <a:prstGeom prst="rect">
            <a:avLst/>
          </a:prstGeom>
          <a:noFill/>
          <a:ln>
            <a:noFill/>
          </a:ln>
        </p:spPr>
      </p:pic>
      <p:sp>
        <p:nvSpPr>
          <p:cNvPr id="264" name="Google Shape;264;p28"/>
          <p:cNvSpPr/>
          <p:nvPr/>
        </p:nvSpPr>
        <p:spPr>
          <a:xfrm>
            <a:off x="6103195" y="2311684"/>
            <a:ext cx="267300" cy="308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8"/>
          <p:cNvPicPr preferRelativeResize="0"/>
          <p:nvPr/>
        </p:nvPicPr>
        <p:blipFill>
          <a:blip r:embed="rId6">
            <a:alphaModFix/>
          </a:blip>
          <a:stretch>
            <a:fillRect/>
          </a:stretch>
        </p:blipFill>
        <p:spPr>
          <a:xfrm>
            <a:off x="6424471" y="2178925"/>
            <a:ext cx="848675" cy="5735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1"/>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 calcmode="lin" valueType="num">
                                      <p:cBhvr additive="base">
                                        <p:cTn dur="1"/>
                                        <p:tgtEl>
                                          <p:spTgt spid="25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 calcmode="lin" valueType="num">
                                      <p:cBhvr additive="base">
                                        <p:cTn dur="1"/>
                                        <p:tgtEl>
                                          <p:spTgt spid="25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 calcmode="lin" valueType="num">
                                      <p:cBhvr additive="base">
                                        <p:cTn dur="1"/>
                                        <p:tgtEl>
                                          <p:spTgt spid="25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 calcmode="lin" valueType="num">
                                      <p:cBhvr additive="base">
                                        <p:cTn dur="1"/>
                                        <p:tgtEl>
                                          <p:spTgt spid="25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9" name="Shape 269"/>
        <p:cNvGrpSpPr/>
        <p:nvPr/>
      </p:nvGrpSpPr>
      <p:grpSpPr>
        <a:xfrm>
          <a:off x="0" y="0"/>
          <a:ext cx="0" cy="0"/>
          <a:chOff x="0" y="0"/>
          <a:chExt cx="0" cy="0"/>
        </a:xfrm>
      </p:grpSpPr>
      <p:sp>
        <p:nvSpPr>
          <p:cNvPr id="270" name="Google Shape;270;p29"/>
          <p:cNvSpPr txBox="1"/>
          <p:nvPr>
            <p:ph idx="1" type="subTitle"/>
          </p:nvPr>
        </p:nvSpPr>
        <p:spPr>
          <a:xfrm>
            <a:off x="923450" y="2972075"/>
            <a:ext cx="4074900" cy="124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p:txBody>
      </p:sp>
      <p:sp>
        <p:nvSpPr>
          <p:cNvPr id="271" name="Google Shape;271;p29"/>
          <p:cNvSpPr txBox="1"/>
          <p:nvPr>
            <p:ph type="ctrTitle"/>
          </p:nvPr>
        </p:nvSpPr>
        <p:spPr>
          <a:xfrm>
            <a:off x="923449" y="472515"/>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highlight>
                  <a:srgbClr val="FFFFFF"/>
                </a:highlight>
              </a:rPr>
              <a:t>Demo</a:t>
            </a:r>
            <a:endParaRPr>
              <a:highlight>
                <a:srgbClr val="FFFFFF"/>
              </a:highlight>
            </a:endParaRPr>
          </a:p>
        </p:txBody>
      </p:sp>
      <p:sp>
        <p:nvSpPr>
          <p:cNvPr id="272" name="Google Shape;272;p29"/>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6" name="Shape 276"/>
        <p:cNvGrpSpPr/>
        <p:nvPr/>
      </p:nvGrpSpPr>
      <p:grpSpPr>
        <a:xfrm>
          <a:off x="0" y="0"/>
          <a:ext cx="0" cy="0"/>
          <a:chOff x="0" y="0"/>
          <a:chExt cx="0" cy="0"/>
        </a:xfrm>
      </p:grpSpPr>
      <p:sp>
        <p:nvSpPr>
          <p:cNvPr id="277" name="Google Shape;277;p30"/>
          <p:cNvSpPr txBox="1"/>
          <p:nvPr>
            <p:ph type="ctrTitle"/>
          </p:nvPr>
        </p:nvSpPr>
        <p:spPr>
          <a:xfrm>
            <a:off x="1300249" y="1430490"/>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Thanks</a:t>
            </a:r>
            <a:endParaRPr/>
          </a:p>
        </p:txBody>
      </p:sp>
      <p:sp>
        <p:nvSpPr>
          <p:cNvPr id="278" name="Google Shape;278;p30"/>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79" name="Google Shape;279;p30">
            <a:hlinkClick r:id="rId3"/>
          </p:cNvPr>
          <p:cNvPicPr preferRelativeResize="0"/>
          <p:nvPr/>
        </p:nvPicPr>
        <p:blipFill>
          <a:blip r:embed="rId4">
            <a:alphaModFix/>
          </a:blip>
          <a:stretch>
            <a:fillRect/>
          </a:stretch>
        </p:blipFill>
        <p:spPr>
          <a:xfrm>
            <a:off x="2238025" y="3635475"/>
            <a:ext cx="1726000" cy="4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5" name="Shape 115"/>
        <p:cNvGrpSpPr/>
        <p:nvPr/>
      </p:nvGrpSpPr>
      <p:grpSpPr>
        <a:xfrm>
          <a:off x="0" y="0"/>
          <a:ext cx="0" cy="0"/>
          <a:chOff x="0" y="0"/>
          <a:chExt cx="0" cy="0"/>
        </a:xfrm>
      </p:grpSpPr>
      <p:sp>
        <p:nvSpPr>
          <p:cNvPr id="116" name="Google Shape;116;p16"/>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Hi, I’m Miguel, Software Engineer at Belatrix. Currently working at La Seleccion Team developing Connovus innovation project</a:t>
            </a:r>
            <a:endParaRPr>
              <a:solidFill>
                <a:srgbClr val="666666"/>
              </a:solidFill>
            </a:endParaRPr>
          </a:p>
        </p:txBody>
      </p:sp>
      <p:sp>
        <p:nvSpPr>
          <p:cNvPr id="117" name="Google Shape;117;p16"/>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About me</a:t>
            </a:r>
            <a:endParaRPr>
              <a:solidFill>
                <a:srgbClr val="666666"/>
              </a:solidFill>
            </a:endParaRPr>
          </a:p>
        </p:txBody>
      </p:sp>
      <p:sp>
        <p:nvSpPr>
          <p:cNvPr id="118" name="Google Shape;118;p1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17"/>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Goal</a:t>
            </a:r>
            <a:endParaRPr/>
          </a:p>
        </p:txBody>
      </p:sp>
      <p:sp>
        <p:nvSpPr>
          <p:cNvPr id="124" name="Google Shape;124;p17"/>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Real world case</a:t>
            </a:r>
            <a:endParaRPr/>
          </a:p>
        </p:txBody>
      </p:sp>
      <p:sp>
        <p:nvSpPr>
          <p:cNvPr id="125" name="Google Shape;125;p17"/>
          <p:cNvSpPr txBox="1"/>
          <p:nvPr>
            <p:ph idx="5" type="subTitle"/>
          </p:nvPr>
        </p:nvSpPr>
        <p:spPr>
          <a:xfrm flipH="1">
            <a:off x="5485475" y="25136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Architecture</a:t>
            </a:r>
            <a:endParaRPr/>
          </a:p>
        </p:txBody>
      </p:sp>
      <p:sp>
        <p:nvSpPr>
          <p:cNvPr id="126" name="Google Shape;126;p17"/>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Problems it solves</a:t>
            </a:r>
            <a:endParaRPr/>
          </a:p>
        </p:txBody>
      </p:sp>
      <p:sp>
        <p:nvSpPr>
          <p:cNvPr id="127" name="Google Shape;127;p17"/>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28" name="Google Shape;128;p17"/>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29" name="Google Shape;129;p17"/>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30" name="Google Shape;130;p17"/>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1" name="Google Shape;131;p1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18"/>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to use it?</a:t>
            </a:r>
            <a:endParaRPr/>
          </a:p>
        </p:txBody>
      </p:sp>
      <p:sp>
        <p:nvSpPr>
          <p:cNvPr id="137" name="Google Shape;137;p18"/>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not to use it?</a:t>
            </a:r>
            <a:endParaRPr/>
          </a:p>
        </p:txBody>
      </p:sp>
      <p:sp>
        <p:nvSpPr>
          <p:cNvPr id="138" name="Google Shape;138;p18"/>
          <p:cNvSpPr txBox="1"/>
          <p:nvPr>
            <p:ph idx="5" type="subTitle"/>
          </p:nvPr>
        </p:nvSpPr>
        <p:spPr>
          <a:xfrm flipH="1">
            <a:off x="5485450" y="25136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Common mistakes</a:t>
            </a:r>
            <a:endParaRPr/>
          </a:p>
        </p:txBody>
      </p:sp>
      <p:sp>
        <p:nvSpPr>
          <p:cNvPr id="139" name="Google Shape;139;p18"/>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Advantages and Drawbacks</a:t>
            </a:r>
            <a:endParaRPr/>
          </a:p>
        </p:txBody>
      </p:sp>
      <p:sp>
        <p:nvSpPr>
          <p:cNvPr id="140" name="Google Shape;140;p18"/>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41" name="Google Shape;141;p18"/>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42" name="Google Shape;142;p18"/>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07</a:t>
            </a:r>
            <a:endParaRPr/>
          </a:p>
        </p:txBody>
      </p:sp>
      <p:sp>
        <p:nvSpPr>
          <p:cNvPr id="143" name="Google Shape;143;p18"/>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08</a:t>
            </a:r>
            <a:endParaRPr/>
          </a:p>
        </p:txBody>
      </p:sp>
      <p:sp>
        <p:nvSpPr>
          <p:cNvPr id="144" name="Google Shape;144;p1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8" name="Shape 148"/>
        <p:cNvGrpSpPr/>
        <p:nvPr/>
      </p:nvGrpSpPr>
      <p:grpSpPr>
        <a:xfrm>
          <a:off x="0" y="0"/>
          <a:ext cx="0" cy="0"/>
          <a:chOff x="0" y="0"/>
          <a:chExt cx="0" cy="0"/>
        </a:xfrm>
      </p:grpSpPr>
      <p:sp>
        <p:nvSpPr>
          <p:cNvPr id="149" name="Google Shape;149;p19"/>
          <p:cNvSpPr txBox="1"/>
          <p:nvPr>
            <p:ph idx="2" type="subTitle"/>
          </p:nvPr>
        </p:nvSpPr>
        <p:spPr>
          <a:xfrm>
            <a:off x="2242450" y="1996800"/>
            <a:ext cx="2418000" cy="145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t>“Make it fit”</a:t>
            </a:r>
            <a:endParaRPr sz="2400"/>
          </a:p>
        </p:txBody>
      </p:sp>
      <p:sp>
        <p:nvSpPr>
          <p:cNvPr id="150" name="Google Shape;150;p1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1" name="Google Shape;151;p19"/>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Goal</a:t>
            </a:r>
            <a:endParaRPr>
              <a:highlight>
                <a:srgbClr val="FFFFFF"/>
              </a:highlight>
              <a:latin typeface="Zilla Slab Light"/>
              <a:ea typeface="Zilla Slab Light"/>
              <a:cs typeface="Zilla Slab Light"/>
              <a:sym typeface="Zilla Slab Light"/>
            </a:endParaRPr>
          </a:p>
        </p:txBody>
      </p:sp>
      <p:pic>
        <p:nvPicPr>
          <p:cNvPr id="152" name="Google Shape;152;p19"/>
          <p:cNvPicPr preferRelativeResize="0"/>
          <p:nvPr/>
        </p:nvPicPr>
        <p:blipFill>
          <a:blip r:embed="rId3">
            <a:alphaModFix/>
          </a:blip>
          <a:stretch>
            <a:fillRect/>
          </a:stretch>
        </p:blipFill>
        <p:spPr>
          <a:xfrm>
            <a:off x="4648150" y="1425437"/>
            <a:ext cx="2292625" cy="229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6" name="Shape 156"/>
        <p:cNvGrpSpPr/>
        <p:nvPr/>
      </p:nvGrpSpPr>
      <p:grpSpPr>
        <a:xfrm>
          <a:off x="0" y="0"/>
          <a:ext cx="0" cy="0"/>
          <a:chOff x="0" y="0"/>
          <a:chExt cx="0" cy="0"/>
        </a:xfrm>
      </p:grpSpPr>
      <p:sp>
        <p:nvSpPr>
          <p:cNvPr id="157" name="Google Shape;157;p20"/>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8" name="Google Shape;158;p20"/>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Real world case</a:t>
            </a:r>
            <a:endParaRPr>
              <a:highlight>
                <a:srgbClr val="FFFFFF"/>
              </a:highlight>
              <a:latin typeface="Zilla Slab Light"/>
              <a:ea typeface="Zilla Slab Light"/>
              <a:cs typeface="Zilla Slab Light"/>
              <a:sym typeface="Zilla Slab Light"/>
            </a:endParaRPr>
          </a:p>
        </p:txBody>
      </p:sp>
      <p:pic>
        <p:nvPicPr>
          <p:cNvPr id="159" name="Google Shape;159;p20"/>
          <p:cNvPicPr preferRelativeResize="0"/>
          <p:nvPr/>
        </p:nvPicPr>
        <p:blipFill>
          <a:blip r:embed="rId3">
            <a:alphaModFix/>
          </a:blip>
          <a:stretch>
            <a:fillRect/>
          </a:stretch>
        </p:blipFill>
        <p:spPr>
          <a:xfrm>
            <a:off x="835437" y="1732000"/>
            <a:ext cx="1842900" cy="2128050"/>
          </a:xfrm>
          <a:prstGeom prst="rect">
            <a:avLst/>
          </a:prstGeom>
          <a:noFill/>
          <a:ln>
            <a:noFill/>
          </a:ln>
        </p:spPr>
      </p:pic>
      <p:pic>
        <p:nvPicPr>
          <p:cNvPr id="160" name="Google Shape;160;p20"/>
          <p:cNvPicPr preferRelativeResize="0"/>
          <p:nvPr/>
        </p:nvPicPr>
        <p:blipFill>
          <a:blip r:embed="rId4">
            <a:alphaModFix/>
          </a:blip>
          <a:stretch>
            <a:fillRect/>
          </a:stretch>
        </p:blipFill>
        <p:spPr>
          <a:xfrm>
            <a:off x="6222590" y="1661588"/>
            <a:ext cx="2085973" cy="2128050"/>
          </a:xfrm>
          <a:prstGeom prst="rect">
            <a:avLst/>
          </a:prstGeom>
          <a:noFill/>
          <a:ln>
            <a:noFill/>
          </a:ln>
        </p:spPr>
      </p:pic>
      <p:pic>
        <p:nvPicPr>
          <p:cNvPr id="161" name="Google Shape;161;p20"/>
          <p:cNvPicPr preferRelativeResize="0"/>
          <p:nvPr/>
        </p:nvPicPr>
        <p:blipFill>
          <a:blip r:embed="rId5">
            <a:alphaModFix/>
          </a:blip>
          <a:stretch>
            <a:fillRect/>
          </a:stretch>
        </p:blipFill>
        <p:spPr>
          <a:xfrm>
            <a:off x="3473662" y="1802400"/>
            <a:ext cx="1953602" cy="1846422"/>
          </a:xfrm>
          <a:prstGeom prst="rect">
            <a:avLst/>
          </a:prstGeom>
          <a:noFill/>
          <a:ln>
            <a:noFill/>
          </a:ln>
        </p:spPr>
      </p:pic>
      <p:sp>
        <p:nvSpPr>
          <p:cNvPr id="162" name="Google Shape;162;p20"/>
          <p:cNvSpPr/>
          <p:nvPr/>
        </p:nvSpPr>
        <p:spPr>
          <a:xfrm>
            <a:off x="2879925" y="2527375"/>
            <a:ext cx="392100" cy="5373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5628875" y="2527363"/>
            <a:ext cx="392100" cy="5373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7" name="Shape 167"/>
        <p:cNvGrpSpPr/>
        <p:nvPr/>
      </p:nvGrpSpPr>
      <p:grpSpPr>
        <a:xfrm>
          <a:off x="0" y="0"/>
          <a:ext cx="0" cy="0"/>
          <a:chOff x="0" y="0"/>
          <a:chExt cx="0" cy="0"/>
        </a:xfrm>
      </p:grpSpPr>
      <p:sp>
        <p:nvSpPr>
          <p:cNvPr id="168" name="Google Shape;168;p21"/>
          <p:cNvSpPr/>
          <p:nvPr/>
        </p:nvSpPr>
        <p:spPr>
          <a:xfrm>
            <a:off x="1125600" y="1405175"/>
            <a:ext cx="6892800" cy="339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70" name="Google Shape;170;p21"/>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grpSp>
        <p:nvGrpSpPr>
          <p:cNvPr id="171" name="Google Shape;171;p21"/>
          <p:cNvGrpSpPr/>
          <p:nvPr/>
        </p:nvGrpSpPr>
        <p:grpSpPr>
          <a:xfrm>
            <a:off x="3707071" y="3386225"/>
            <a:ext cx="1617686" cy="1211125"/>
            <a:chOff x="3887750" y="1608275"/>
            <a:chExt cx="972050" cy="1211125"/>
          </a:xfrm>
        </p:grpSpPr>
        <p:grpSp>
          <p:nvGrpSpPr>
            <p:cNvPr id="172" name="Google Shape;172;p21"/>
            <p:cNvGrpSpPr/>
            <p:nvPr/>
          </p:nvGrpSpPr>
          <p:grpSpPr>
            <a:xfrm>
              <a:off x="3887750" y="1608275"/>
              <a:ext cx="972038" cy="1211125"/>
              <a:chOff x="1958300" y="1608275"/>
              <a:chExt cx="972038" cy="1211125"/>
            </a:xfrm>
          </p:grpSpPr>
          <p:sp>
            <p:nvSpPr>
              <p:cNvPr id="173" name="Google Shape;173;p21"/>
              <p:cNvSpPr/>
              <p:nvPr/>
            </p:nvSpPr>
            <p:spPr>
              <a:xfrm>
                <a:off x="1958400" y="1608275"/>
                <a:ext cx="971900" cy="1211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1"/>
              <p:cNvCxnSpPr/>
              <p:nvPr/>
            </p:nvCxnSpPr>
            <p:spPr>
              <a:xfrm>
                <a:off x="1958338" y="1892375"/>
                <a:ext cx="972000" cy="66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1"/>
              <p:cNvSpPr txBox="1"/>
              <p:nvPr/>
            </p:nvSpPr>
            <p:spPr>
              <a:xfrm>
                <a:off x="1958300" y="1608275"/>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Adapter</a:t>
                </a:r>
                <a:endParaRPr>
                  <a:latin typeface="Zilla Slab Light"/>
                  <a:ea typeface="Zilla Slab Light"/>
                  <a:cs typeface="Zilla Slab Light"/>
                  <a:sym typeface="Zilla Slab Light"/>
                </a:endParaRPr>
              </a:p>
            </p:txBody>
          </p:sp>
        </p:grpSp>
        <p:sp>
          <p:nvSpPr>
            <p:cNvPr id="176" name="Google Shape;176;p21"/>
            <p:cNvSpPr txBox="1"/>
            <p:nvPr/>
          </p:nvSpPr>
          <p:spPr>
            <a:xfrm>
              <a:off x="3887800" y="1906250"/>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request(a_type a)</a:t>
              </a:r>
              <a:endParaRPr>
                <a:latin typeface="Zilla Slab Light"/>
                <a:ea typeface="Zilla Slab Light"/>
                <a:cs typeface="Zilla Slab Light"/>
                <a:sym typeface="Zilla Slab Light"/>
              </a:endParaRPr>
            </a:p>
          </p:txBody>
        </p:sp>
      </p:grpSp>
      <p:grpSp>
        <p:nvGrpSpPr>
          <p:cNvPr id="177" name="Google Shape;177;p21"/>
          <p:cNvGrpSpPr/>
          <p:nvPr/>
        </p:nvGrpSpPr>
        <p:grpSpPr>
          <a:xfrm>
            <a:off x="3697160" y="1608275"/>
            <a:ext cx="1595814" cy="1211125"/>
            <a:chOff x="3887750" y="1608275"/>
            <a:chExt cx="972050" cy="1211125"/>
          </a:xfrm>
        </p:grpSpPr>
        <p:grpSp>
          <p:nvGrpSpPr>
            <p:cNvPr id="178" name="Google Shape;178;p21"/>
            <p:cNvGrpSpPr/>
            <p:nvPr/>
          </p:nvGrpSpPr>
          <p:grpSpPr>
            <a:xfrm>
              <a:off x="3887750" y="1608275"/>
              <a:ext cx="972038" cy="1211125"/>
              <a:chOff x="1958300" y="1608275"/>
              <a:chExt cx="972038" cy="1211125"/>
            </a:xfrm>
          </p:grpSpPr>
          <p:sp>
            <p:nvSpPr>
              <p:cNvPr id="179" name="Google Shape;179;p21"/>
              <p:cNvSpPr/>
              <p:nvPr/>
            </p:nvSpPr>
            <p:spPr>
              <a:xfrm>
                <a:off x="1958400" y="1608275"/>
                <a:ext cx="971900" cy="1211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1"/>
              <p:cNvCxnSpPr/>
              <p:nvPr/>
            </p:nvCxnSpPr>
            <p:spPr>
              <a:xfrm>
                <a:off x="1958338" y="1892375"/>
                <a:ext cx="972000" cy="66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1"/>
              <p:cNvSpPr txBox="1"/>
              <p:nvPr/>
            </p:nvSpPr>
            <p:spPr>
              <a:xfrm>
                <a:off x="1958300" y="1608275"/>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IAdapter</a:t>
                </a:r>
                <a:endParaRPr>
                  <a:latin typeface="Zilla Slab Light"/>
                  <a:ea typeface="Zilla Slab Light"/>
                  <a:cs typeface="Zilla Slab Light"/>
                  <a:sym typeface="Zilla Slab Light"/>
                </a:endParaRPr>
              </a:p>
            </p:txBody>
          </p:sp>
        </p:grpSp>
        <p:sp>
          <p:nvSpPr>
            <p:cNvPr id="182" name="Google Shape;182;p21"/>
            <p:cNvSpPr txBox="1"/>
            <p:nvPr/>
          </p:nvSpPr>
          <p:spPr>
            <a:xfrm>
              <a:off x="3887800" y="1906250"/>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request(a_type a)</a:t>
              </a:r>
              <a:endParaRPr>
                <a:latin typeface="Zilla Slab Light"/>
                <a:ea typeface="Zilla Slab Light"/>
                <a:cs typeface="Zilla Slab Light"/>
                <a:sym typeface="Zilla Slab Light"/>
              </a:endParaRPr>
            </a:p>
          </p:txBody>
        </p:sp>
      </p:grpSp>
      <p:grpSp>
        <p:nvGrpSpPr>
          <p:cNvPr id="183" name="Google Shape;183;p21"/>
          <p:cNvGrpSpPr/>
          <p:nvPr/>
        </p:nvGrpSpPr>
        <p:grpSpPr>
          <a:xfrm>
            <a:off x="1751157" y="1608275"/>
            <a:ext cx="1352752" cy="1211125"/>
            <a:chOff x="3887777" y="1608275"/>
            <a:chExt cx="972014" cy="1211125"/>
          </a:xfrm>
        </p:grpSpPr>
        <p:grpSp>
          <p:nvGrpSpPr>
            <p:cNvPr id="184" name="Google Shape;184;p21"/>
            <p:cNvGrpSpPr/>
            <p:nvPr/>
          </p:nvGrpSpPr>
          <p:grpSpPr>
            <a:xfrm>
              <a:off x="3887777" y="1608275"/>
              <a:ext cx="972011" cy="1211125"/>
              <a:chOff x="1958327" y="1608275"/>
              <a:chExt cx="972011" cy="1211125"/>
            </a:xfrm>
          </p:grpSpPr>
          <p:sp>
            <p:nvSpPr>
              <p:cNvPr id="185" name="Google Shape;185;p21"/>
              <p:cNvSpPr/>
              <p:nvPr/>
            </p:nvSpPr>
            <p:spPr>
              <a:xfrm>
                <a:off x="1958400" y="1608275"/>
                <a:ext cx="971900" cy="1211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1"/>
              <p:cNvCxnSpPr/>
              <p:nvPr/>
            </p:nvCxnSpPr>
            <p:spPr>
              <a:xfrm>
                <a:off x="1958338" y="1892375"/>
                <a:ext cx="972000" cy="66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txBox="1"/>
              <p:nvPr/>
            </p:nvSpPr>
            <p:spPr>
              <a:xfrm>
                <a:off x="1958327" y="1614863"/>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Client</a:t>
                </a:r>
                <a:endParaRPr>
                  <a:latin typeface="Zilla Slab Light"/>
                  <a:ea typeface="Zilla Slab Light"/>
                  <a:cs typeface="Zilla Slab Light"/>
                  <a:sym typeface="Zilla Slab Light"/>
                </a:endParaRPr>
              </a:p>
            </p:txBody>
          </p:sp>
        </p:grpSp>
        <p:sp>
          <p:nvSpPr>
            <p:cNvPr id="188" name="Google Shape;188;p21"/>
            <p:cNvSpPr txBox="1"/>
            <p:nvPr/>
          </p:nvSpPr>
          <p:spPr>
            <a:xfrm>
              <a:off x="3887791" y="1892375"/>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a_</a:t>
              </a:r>
              <a:r>
                <a:rPr lang="es">
                  <a:latin typeface="Zilla Slab Light"/>
                  <a:ea typeface="Zilla Slab Light"/>
                  <a:cs typeface="Zilla Slab Light"/>
                  <a:sym typeface="Zilla Slab Light"/>
                </a:rPr>
                <a:t>type a</a:t>
              </a:r>
              <a:endParaRPr>
                <a:latin typeface="Zilla Slab Light"/>
                <a:ea typeface="Zilla Slab Light"/>
                <a:cs typeface="Zilla Slab Light"/>
                <a:sym typeface="Zilla Slab Light"/>
              </a:endParaRPr>
            </a:p>
          </p:txBody>
        </p:sp>
      </p:grpSp>
      <p:cxnSp>
        <p:nvCxnSpPr>
          <p:cNvPr id="189" name="Google Shape;189;p21"/>
          <p:cNvCxnSpPr>
            <a:stCxn id="185" idx="3"/>
            <a:endCxn id="179" idx="1"/>
          </p:cNvCxnSpPr>
          <p:nvPr/>
        </p:nvCxnSpPr>
        <p:spPr>
          <a:xfrm>
            <a:off x="3103852" y="2213838"/>
            <a:ext cx="593400" cy="0"/>
          </a:xfrm>
          <a:prstGeom prst="straightConnector1">
            <a:avLst/>
          </a:prstGeom>
          <a:noFill/>
          <a:ln cap="flat" cmpd="sng" w="9525">
            <a:solidFill>
              <a:schemeClr val="dk2"/>
            </a:solidFill>
            <a:prstDash val="solid"/>
            <a:round/>
            <a:headEnd len="med" w="med" type="none"/>
            <a:tailEnd len="med" w="med" type="stealth"/>
          </a:ln>
        </p:spPr>
      </p:cxnSp>
      <p:cxnSp>
        <p:nvCxnSpPr>
          <p:cNvPr id="190" name="Google Shape;190;p21"/>
          <p:cNvCxnSpPr/>
          <p:nvPr/>
        </p:nvCxnSpPr>
        <p:spPr>
          <a:xfrm rot="10800000">
            <a:off x="4373736" y="2819525"/>
            <a:ext cx="0" cy="5667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1"/>
          <p:cNvCxnSpPr>
            <a:stCxn id="173" idx="3"/>
            <a:endCxn id="192" idx="1"/>
          </p:cNvCxnSpPr>
          <p:nvPr/>
        </p:nvCxnSpPr>
        <p:spPr>
          <a:xfrm>
            <a:off x="5324674" y="3991788"/>
            <a:ext cx="618300" cy="0"/>
          </a:xfrm>
          <a:prstGeom prst="straightConnector1">
            <a:avLst/>
          </a:prstGeom>
          <a:noFill/>
          <a:ln cap="flat" cmpd="sng" w="9525">
            <a:solidFill>
              <a:schemeClr val="dk2"/>
            </a:solidFill>
            <a:prstDash val="solid"/>
            <a:round/>
            <a:headEnd len="med" w="med" type="none"/>
            <a:tailEnd len="med" w="med" type="stealth"/>
          </a:ln>
        </p:spPr>
      </p:cxnSp>
      <p:grpSp>
        <p:nvGrpSpPr>
          <p:cNvPr id="193" name="Google Shape;193;p21"/>
          <p:cNvGrpSpPr/>
          <p:nvPr/>
        </p:nvGrpSpPr>
        <p:grpSpPr>
          <a:xfrm>
            <a:off x="5942971" y="3386238"/>
            <a:ext cx="1617686" cy="1211125"/>
            <a:chOff x="3887750" y="1608275"/>
            <a:chExt cx="972050" cy="1211125"/>
          </a:xfrm>
        </p:grpSpPr>
        <p:grpSp>
          <p:nvGrpSpPr>
            <p:cNvPr id="194" name="Google Shape;194;p21"/>
            <p:cNvGrpSpPr/>
            <p:nvPr/>
          </p:nvGrpSpPr>
          <p:grpSpPr>
            <a:xfrm>
              <a:off x="3887750" y="1608275"/>
              <a:ext cx="972038" cy="1211125"/>
              <a:chOff x="1958300" y="1608275"/>
              <a:chExt cx="972038" cy="1211125"/>
            </a:xfrm>
          </p:grpSpPr>
          <p:sp>
            <p:nvSpPr>
              <p:cNvPr id="195" name="Google Shape;195;p21"/>
              <p:cNvSpPr/>
              <p:nvPr/>
            </p:nvSpPr>
            <p:spPr>
              <a:xfrm>
                <a:off x="1958400" y="1608275"/>
                <a:ext cx="971900" cy="1211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1"/>
              <p:cNvCxnSpPr/>
              <p:nvPr/>
            </p:nvCxnSpPr>
            <p:spPr>
              <a:xfrm>
                <a:off x="1958338" y="1892375"/>
                <a:ext cx="972000" cy="66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1"/>
              <p:cNvSpPr txBox="1"/>
              <p:nvPr/>
            </p:nvSpPr>
            <p:spPr>
              <a:xfrm>
                <a:off x="1958300" y="1608275"/>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Adaptee</a:t>
                </a:r>
                <a:endParaRPr>
                  <a:latin typeface="Zilla Slab Light"/>
                  <a:ea typeface="Zilla Slab Light"/>
                  <a:cs typeface="Zilla Slab Light"/>
                  <a:sym typeface="Zilla Slab Light"/>
                </a:endParaRPr>
              </a:p>
            </p:txBody>
          </p:sp>
        </p:grpSp>
        <p:sp>
          <p:nvSpPr>
            <p:cNvPr id="198" name="Google Shape;198;p21"/>
            <p:cNvSpPr txBox="1"/>
            <p:nvPr/>
          </p:nvSpPr>
          <p:spPr>
            <a:xfrm>
              <a:off x="3887800" y="1906250"/>
              <a:ext cx="972000" cy="2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Zilla Slab Light"/>
                  <a:ea typeface="Zilla Slab Light"/>
                  <a:cs typeface="Zilla Slab Light"/>
                  <a:sym typeface="Zilla Slab Light"/>
                </a:rPr>
                <a:t>parse</a:t>
              </a:r>
              <a:r>
                <a:rPr lang="es">
                  <a:latin typeface="Zilla Slab Light"/>
                  <a:ea typeface="Zilla Slab Light"/>
                  <a:cs typeface="Zilla Slab Light"/>
                  <a:sym typeface="Zilla Slab Light"/>
                </a:rPr>
                <a:t>(b_type</a:t>
              </a:r>
              <a:r>
                <a:rPr lang="es">
                  <a:latin typeface="Zilla Slab Light"/>
                  <a:ea typeface="Zilla Slab Light"/>
                  <a:cs typeface="Zilla Slab Light"/>
                  <a:sym typeface="Zilla Slab Light"/>
                </a:rPr>
                <a:t> b</a:t>
              </a:r>
              <a:r>
                <a:rPr lang="es">
                  <a:latin typeface="Zilla Slab Light"/>
                  <a:ea typeface="Zilla Slab Light"/>
                  <a:cs typeface="Zilla Slab Light"/>
                  <a:sym typeface="Zilla Slab Light"/>
                </a:rPr>
                <a:t>)</a:t>
              </a:r>
              <a:endParaRPr>
                <a:latin typeface="Zilla Slab Light"/>
                <a:ea typeface="Zilla Slab Light"/>
                <a:cs typeface="Zilla Slab Light"/>
                <a:sym typeface="Zilla Slab Light"/>
              </a:endParaRPr>
            </a:p>
          </p:txBody>
        </p:sp>
      </p:grpSp>
      <p:cxnSp>
        <p:nvCxnSpPr>
          <p:cNvPr id="199" name="Google Shape;199;p21"/>
          <p:cNvCxnSpPr/>
          <p:nvPr/>
        </p:nvCxnSpPr>
        <p:spPr>
          <a:xfrm>
            <a:off x="1751172" y="2210550"/>
            <a:ext cx="1352700" cy="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3" name="Shape 203"/>
        <p:cNvGrpSpPr/>
        <p:nvPr/>
      </p:nvGrpSpPr>
      <p:grpSpPr>
        <a:xfrm>
          <a:off x="0" y="0"/>
          <a:ext cx="0" cy="0"/>
          <a:chOff x="0" y="0"/>
          <a:chExt cx="0" cy="0"/>
        </a:xfrm>
      </p:grpSpPr>
      <p:sp>
        <p:nvSpPr>
          <p:cNvPr id="204" name="Google Shape;204;p22"/>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05" name="Google Shape;205;p22"/>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Problem it solves</a:t>
            </a:r>
            <a:endParaRPr b="1" sz="3600">
              <a:solidFill>
                <a:srgbClr val="666666"/>
              </a:solidFill>
              <a:highlight>
                <a:srgbClr val="FFFFFF"/>
              </a:highlight>
              <a:latin typeface="Josefin Sans"/>
              <a:ea typeface="Josefin Sans"/>
              <a:cs typeface="Josefin Sans"/>
              <a:sym typeface="Josefin Sans"/>
            </a:endParaRPr>
          </a:p>
        </p:txBody>
      </p:sp>
      <p:sp>
        <p:nvSpPr>
          <p:cNvPr id="206" name="Google Shape;206;p22"/>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729450" y="1745275"/>
            <a:ext cx="59289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chemeClr val="dk2"/>
                </a:solidFill>
                <a:latin typeface="Lato"/>
                <a:ea typeface="Lato"/>
                <a:cs typeface="Lato"/>
                <a:sym typeface="Lato"/>
              </a:rPr>
              <a:t>Not being able to pass  information between two incompatible interfaces.</a:t>
            </a:r>
            <a:endParaRPr sz="1600">
              <a:solidFill>
                <a:schemeClr val="dk2"/>
              </a:solidFill>
              <a:latin typeface="Lato"/>
              <a:ea typeface="Lato"/>
              <a:cs typeface="Lato"/>
              <a:sym typeface="Lato"/>
            </a:endParaRPr>
          </a:p>
        </p:txBody>
      </p:sp>
      <p:pic>
        <p:nvPicPr>
          <p:cNvPr id="208" name="Google Shape;208;p22"/>
          <p:cNvPicPr preferRelativeResize="0"/>
          <p:nvPr/>
        </p:nvPicPr>
        <p:blipFill>
          <a:blip r:embed="rId3">
            <a:alphaModFix/>
          </a:blip>
          <a:stretch>
            <a:fillRect/>
          </a:stretch>
        </p:blipFill>
        <p:spPr>
          <a:xfrm>
            <a:off x="6912425" y="2086750"/>
            <a:ext cx="1690525" cy="16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2" name="Shape 212"/>
        <p:cNvGrpSpPr/>
        <p:nvPr/>
      </p:nvGrpSpPr>
      <p:grpSpPr>
        <a:xfrm>
          <a:off x="0" y="0"/>
          <a:ext cx="0" cy="0"/>
          <a:chOff x="0" y="0"/>
          <a:chExt cx="0" cy="0"/>
        </a:xfrm>
      </p:grpSpPr>
      <p:sp>
        <p:nvSpPr>
          <p:cNvPr id="213" name="Google Shape;213;p23"/>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14" name="Google Shape;214;p23"/>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b="1" sz="3600">
              <a:solidFill>
                <a:srgbClr val="666666"/>
              </a:solidFill>
              <a:highlight>
                <a:srgbClr val="FFFFFF"/>
              </a:highlight>
              <a:latin typeface="Josefin Sans"/>
              <a:ea typeface="Josefin Sans"/>
              <a:cs typeface="Josefin Sans"/>
              <a:sym typeface="Josefin Sans"/>
            </a:endParaRPr>
          </a:p>
        </p:txBody>
      </p:sp>
      <p:sp>
        <p:nvSpPr>
          <p:cNvPr id="215" name="Google Shape;215;p23"/>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nvSpPr>
        <p:spPr>
          <a:xfrm>
            <a:off x="704050" y="1638150"/>
            <a:ext cx="5954400" cy="2199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there is a class whose interface do not match the one we need</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we want to future proof existing code that adapts an incompatible librar</a:t>
            </a:r>
            <a:r>
              <a:rPr lang="es" sz="1600">
                <a:solidFill>
                  <a:srgbClr val="595959"/>
                </a:solidFill>
                <a:latin typeface="Lato"/>
                <a:ea typeface="Lato"/>
                <a:cs typeface="Lato"/>
                <a:sym typeface="Lato"/>
              </a:rPr>
              <a:t>y</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17" name="Google Shape;217;p23"/>
          <p:cNvPicPr preferRelativeResize="0"/>
          <p:nvPr/>
        </p:nvPicPr>
        <p:blipFill>
          <a:blip r:embed="rId3">
            <a:alphaModFix/>
          </a:blip>
          <a:stretch>
            <a:fillRect/>
          </a:stretch>
        </p:blipFill>
        <p:spPr>
          <a:xfrm rot="1118555">
            <a:off x="6621571" y="2051846"/>
            <a:ext cx="1803308" cy="18033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