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Josefin Slab"/>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
      <p:font typeface="Josefin Sans"/>
      <p:regular r:id="rId33"/>
      <p:bold r:id="rId34"/>
      <p:italic r:id="rId35"/>
      <p:boldItalic r:id="rId36"/>
    </p:embeddedFont>
    <p:embeddedFont>
      <p:font typeface="Zilla Slab"/>
      <p:regular r:id="rId37"/>
      <p:bold r:id="rId38"/>
      <p:italic r:id="rId39"/>
    </p:embeddedFont>
    <p:embeddedFont>
      <p:font typeface="Zilla Slab Light"/>
      <p:bold r:id="rId40"/>
      <p:boldItalic r:id="rId41"/>
    </p:embeddedFont>
    <p:embeddedFont>
      <p:font typeface="Josefin Sans SemiBold"/>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ZillaSlabLight-bold.fntdata"/><Relationship Id="rId20" Type="http://schemas.openxmlformats.org/officeDocument/2006/relationships/slide" Target="slides/slide16.xml"/><Relationship Id="rId42" Type="http://schemas.openxmlformats.org/officeDocument/2006/relationships/font" Target="fonts/JosefinSansSemiBold-regular.fntdata"/><Relationship Id="rId41" Type="http://schemas.openxmlformats.org/officeDocument/2006/relationships/font" Target="fonts/ZillaSlabLight-boldItalic.fntdata"/><Relationship Id="rId22" Type="http://schemas.openxmlformats.org/officeDocument/2006/relationships/font" Target="fonts/JosefinSlab-bold.fntdata"/><Relationship Id="rId44" Type="http://schemas.openxmlformats.org/officeDocument/2006/relationships/font" Target="fonts/JosefinSansSemiBold-italic.fntdata"/><Relationship Id="rId21" Type="http://schemas.openxmlformats.org/officeDocument/2006/relationships/font" Target="fonts/JosefinSlab-regular.fntdata"/><Relationship Id="rId43" Type="http://schemas.openxmlformats.org/officeDocument/2006/relationships/font" Target="fonts/JosefinSansSemiBold-bold.fntdata"/><Relationship Id="rId24" Type="http://schemas.openxmlformats.org/officeDocument/2006/relationships/font" Target="fonts/JosefinSlab-boldItalic.fntdata"/><Relationship Id="rId23" Type="http://schemas.openxmlformats.org/officeDocument/2006/relationships/font" Target="fonts/JosefinSlab-italic.fntdata"/><Relationship Id="rId45" Type="http://schemas.openxmlformats.org/officeDocument/2006/relationships/font" Target="fonts/JosefinSans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7.xml"/><Relationship Id="rId33" Type="http://schemas.openxmlformats.org/officeDocument/2006/relationships/font" Target="fonts/JosefinSans-regular.fntdata"/><Relationship Id="rId10" Type="http://schemas.openxmlformats.org/officeDocument/2006/relationships/slide" Target="slides/slide6.xml"/><Relationship Id="rId32" Type="http://schemas.openxmlformats.org/officeDocument/2006/relationships/font" Target="fonts/Lato-boldItalic.fntdata"/><Relationship Id="rId13" Type="http://schemas.openxmlformats.org/officeDocument/2006/relationships/slide" Target="slides/slide9.xml"/><Relationship Id="rId35" Type="http://schemas.openxmlformats.org/officeDocument/2006/relationships/font" Target="fonts/JosefinSans-italic.fntdata"/><Relationship Id="rId12" Type="http://schemas.openxmlformats.org/officeDocument/2006/relationships/slide" Target="slides/slide8.xml"/><Relationship Id="rId34" Type="http://schemas.openxmlformats.org/officeDocument/2006/relationships/font" Target="fonts/JosefinSans-bold.fntdata"/><Relationship Id="rId15" Type="http://schemas.openxmlformats.org/officeDocument/2006/relationships/slide" Target="slides/slide11.xml"/><Relationship Id="rId37" Type="http://schemas.openxmlformats.org/officeDocument/2006/relationships/font" Target="fonts/ZillaSlab-regular.fntdata"/><Relationship Id="rId14" Type="http://schemas.openxmlformats.org/officeDocument/2006/relationships/slide" Target="slides/slide10.xml"/><Relationship Id="rId36" Type="http://schemas.openxmlformats.org/officeDocument/2006/relationships/font" Target="fonts/JosefinSans-boldItalic.fntdata"/><Relationship Id="rId17" Type="http://schemas.openxmlformats.org/officeDocument/2006/relationships/slide" Target="slides/slide13.xml"/><Relationship Id="rId39" Type="http://schemas.openxmlformats.org/officeDocument/2006/relationships/font" Target="fonts/ZillaSlab-italic.fntdata"/><Relationship Id="rId16" Type="http://schemas.openxmlformats.org/officeDocument/2006/relationships/slide" Target="slides/slide12.xml"/><Relationship Id="rId38" Type="http://schemas.openxmlformats.org/officeDocument/2006/relationships/font" Target="fonts/ZillaSlab-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8575d214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8575d214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795bd6dc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795bd6dc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So in the example we have being talking about. In the case or scenario that we are absolutely sure we are not going to have more of these functionalities  then there is no need to implement the pattern.</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s"/>
              <a:t>This one falls into the developers analysis since it is very easy to </a:t>
            </a:r>
            <a:r>
              <a:rPr lang="es"/>
              <a:t>misunderstand either the pattern or the scenario they are dealing with. </a:t>
            </a:r>
            <a:r>
              <a:rPr lang="es"/>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795bd6dc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795bd6dc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Force to apply the pattern when you don’t need it. For instance, when you only have one dimension and you don’t have space to keep expanding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s"/>
              <a:t>So, this one is very important. The developer may want to implement the pattern considering it will provide a huge benefit in a possible future requirement. However, it is not a fact that it will happen. In this case, we may end up having extra flexibility that will not be used. We can have in mind the YAGNI principle (which means “you aren’t gonna need it”). This principle states that a developer shouldn’t add any additional functionality until it is needed.</a:t>
            </a:r>
            <a:endParaRPr sz="1200">
              <a:solidFill>
                <a:srgbClr val="202124"/>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298450" lvl="0" marL="457200" rtl="0" algn="l">
              <a:spcBef>
                <a:spcPts val="0"/>
              </a:spcBef>
              <a:spcAft>
                <a:spcPts val="0"/>
              </a:spcAft>
              <a:buSzPts val="1100"/>
              <a:buChar char="●"/>
            </a:pPr>
            <a:r>
              <a:rPr lang="es"/>
              <a:t>Waiting too much until you have too many of these “similar” classes will, definitely, lead you to have to deal with a refactor process in order to implement the pattern which also means, execute a regression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s"/>
              <a:t>So, the adapter pattern seeks to provide a solution when you need to “adapt” a result so it can work properly with other process. On the other hand, the bridge pattern defines a structure so both entities work together.</a:t>
            </a:r>
            <a:endParaRPr/>
          </a:p>
          <a:p>
            <a:pPr indent="0" lvl="0" marL="0" rtl="0" algn="l">
              <a:spcBef>
                <a:spcPts val="0"/>
              </a:spcBef>
              <a:spcAft>
                <a:spcPts val="0"/>
              </a:spcAft>
              <a:buNone/>
            </a:pPr>
            <a:r>
              <a:t/>
            </a:r>
            <a:endParaRPr sz="1600">
              <a:solidFill>
                <a:schemeClr val="dk2"/>
              </a:solidFill>
              <a:latin typeface="Lato"/>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795bd6dc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795bd6dc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solidFill>
                  <a:schemeClr val="dk1"/>
                </a:solidFill>
              </a:rPr>
              <a:t>W</a:t>
            </a:r>
            <a:r>
              <a:rPr lang="es">
                <a:solidFill>
                  <a:schemeClr val="dk1"/>
                </a:solidFill>
              </a:rPr>
              <a:t>e are following this principle </a:t>
            </a:r>
            <a:r>
              <a:rPr lang="es"/>
              <a:t>w</a:t>
            </a:r>
            <a:r>
              <a:rPr lang="es"/>
              <a:t>hile having each </a:t>
            </a:r>
            <a:r>
              <a:rPr lang="es"/>
              <a:t>functionality separated and specialized in their correspondent class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s"/>
              <a:t>Once finished an implementation, you can keep creating additional abstractions without affecting the created ones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s"/>
              <a:t>As mentioned before, having the functionalities separated allows an easier way to scalate simply by adding the functionalities without affecting the others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s"/>
              <a:t>Also, it is easier to test each of this classes since they are separated and focused in a specific task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55663f0d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55663f0d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This aspect is very important to consider when implementing the pattern. It is easier to keep duplicating the functionality when it is very similar. But when implementing the pattern, you change that ease for an organized, well structured, scalable and testable app. But at the end, you are losing ease in exchange of a complicated code.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55663f0d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55663f0d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 now, let me present a short demo of this pattern.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Here we will have a logger application with an interface ILogger that will define a Write() method, that will “write” an specific message and a GetErrorMessage() and the Logger classes that will implement them to each specific destination.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In the particular scenario that we would have to deal with the requirement of setting a custom message or format to be logged.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we would end up creating new classes for each of these specifc, customs, detailed format messages… or even new destinations to write 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55663f0d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55663f0d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 as we saw in the demo, our ILogger became an abstract class named Logger which only defines the Write() method. and notice that we decouple the responsibility of getting the error message. This, now, corresponds to the implementor. With this, the abstraction only has a reference of the implementor.</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The Write() method is now overwritten by the refined abstractions that have the </a:t>
            </a:r>
            <a:r>
              <a:rPr lang="es"/>
              <a:t>responsibility</a:t>
            </a:r>
            <a:r>
              <a:rPr lang="es"/>
              <a:t> to deal with the logic of how to write in each destination.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By decoupling the </a:t>
            </a:r>
            <a:r>
              <a:rPr lang="es"/>
              <a:t>responsibility</a:t>
            </a:r>
            <a:r>
              <a:rPr lang="es"/>
              <a:t> of getting the error message from our abstraction, we create an interface called ICustomMessage which defines a GetErrorMessage() method.</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This method will be implemented by the contretes implementors which will have the responsibility of getting a specific error message according to what we define.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7cfa781d9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7cfa781d9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416a46f4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416a46f4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7cfa781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7cfa781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416a46f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416a46f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416a46f4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416a46f4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 what does it mean? …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First, we have to understand that an abstraction is a principle that seeks to display only essential features and hide all the unnecessary complexity of a class.…… </a:t>
            </a:r>
            <a:endParaRPr/>
          </a:p>
          <a:p>
            <a:pPr indent="0" lvl="0" marL="0" rtl="0" algn="l">
              <a:spcBef>
                <a:spcPts val="0"/>
              </a:spcBef>
              <a:spcAft>
                <a:spcPts val="0"/>
              </a:spcAft>
              <a:buNone/>
            </a:pPr>
            <a:r>
              <a:rPr lang="es"/>
              <a:t>on the other hand, the implementation is basically how the functionality is written in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so to summarize, the main objective of this pattern is to separate these concepts into separated “dimensions” in order to have the capability to expand each of them </a:t>
            </a:r>
            <a:r>
              <a:rPr lang="es"/>
              <a:t>individually</a:t>
            </a:r>
            <a:r>
              <a:rPr lang="es"/>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55663f0d2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55663f0d2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 lets start digging into this pattern with a basic example of making payments for bonos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lets imagine we have the following functionalities …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There is a possibility that we can add more functionalities like these</a:t>
            </a:r>
            <a:endParaRPr/>
          </a:p>
          <a:p>
            <a:pPr indent="0" lvl="0" marL="0" rtl="0" algn="l">
              <a:spcBef>
                <a:spcPts val="0"/>
              </a:spcBef>
              <a:spcAft>
                <a:spcPts val="0"/>
              </a:spcAft>
              <a:buNone/>
            </a:pPr>
            <a:r>
              <a:rPr lang="es"/>
              <a:t>for example, Deposits for arrive </a:t>
            </a:r>
            <a:r>
              <a:rPr lang="es">
                <a:solidFill>
                  <a:schemeClr val="dk1"/>
                </a:solidFill>
              </a:rPr>
              <a:t>at work </a:t>
            </a:r>
            <a:r>
              <a:rPr lang="es"/>
              <a:t>on time or Direct Transference for extra hours...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here we can identify 2 dimensions that could grow independently </a:t>
            </a:r>
            <a:endParaRPr/>
          </a:p>
          <a:p>
            <a:pPr indent="-298450" lvl="0" marL="457200" rtl="0" algn="l">
              <a:spcBef>
                <a:spcPts val="0"/>
              </a:spcBef>
              <a:spcAft>
                <a:spcPts val="0"/>
              </a:spcAft>
              <a:buSzPts val="1100"/>
              <a:buChar char="●"/>
            </a:pPr>
            <a:r>
              <a:rPr lang="es"/>
              <a:t>“Payment Method” </a:t>
            </a:r>
            <a:endParaRPr/>
          </a:p>
          <a:p>
            <a:pPr indent="-298450" lvl="0" marL="457200" rtl="0" algn="l">
              <a:spcBef>
                <a:spcPts val="0"/>
              </a:spcBef>
              <a:spcAft>
                <a:spcPts val="0"/>
              </a:spcAft>
              <a:buSzPts val="1100"/>
              <a:buChar char="●"/>
            </a:pPr>
            <a:r>
              <a:rPr lang="es"/>
              <a:t>“Bonos”.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Having in mind what this pattern seeks, we can separate these dimensions.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55663f0d2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55663f0d2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1"/>
              </a:buClr>
              <a:buSzPts val="1100"/>
              <a:buFont typeface="Arial"/>
              <a:buNone/>
            </a:pPr>
            <a:r>
              <a:rPr lang="es">
                <a:solidFill>
                  <a:schemeClr val="dk1"/>
                </a:solidFill>
              </a:rPr>
              <a:t>As we saw, our dimensions would be </a:t>
            </a:r>
            <a:endParaRPr>
              <a:solidFill>
                <a:schemeClr val="dk1"/>
              </a:solidFill>
            </a:endParaRPr>
          </a:p>
          <a:p>
            <a:pPr indent="-298450" lvl="0" marL="457200" rtl="0" algn="l">
              <a:lnSpc>
                <a:spcPct val="115000"/>
              </a:lnSpc>
              <a:spcBef>
                <a:spcPts val="700"/>
              </a:spcBef>
              <a:spcAft>
                <a:spcPts val="0"/>
              </a:spcAft>
              <a:buClr>
                <a:schemeClr val="dk1"/>
              </a:buClr>
              <a:buSzPts val="1100"/>
              <a:buChar char="●"/>
            </a:pPr>
            <a:r>
              <a:rPr lang="es">
                <a:solidFill>
                  <a:schemeClr val="dk1"/>
                </a:solidFill>
              </a:rPr>
              <a:t>the </a:t>
            </a:r>
            <a:r>
              <a:rPr lang="es">
                <a:solidFill>
                  <a:schemeClr val="dk1"/>
                </a:solidFill>
              </a:rPr>
              <a:t>Payment Methods, with each type. for example deposits, checks, transferences, etc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the </a:t>
            </a:r>
            <a:r>
              <a:rPr lang="es">
                <a:solidFill>
                  <a:schemeClr val="dk1"/>
                </a:solidFill>
              </a:rPr>
              <a:t>Bonos, like goals, extra hours, arrive on time, etc</a:t>
            </a:r>
            <a:endParaRPr>
              <a:solidFill>
                <a:schemeClr val="dk1"/>
              </a:solidFill>
            </a:endParaRPr>
          </a:p>
          <a:p>
            <a:pPr indent="0" lvl="0" marL="457200" rtl="0" algn="l">
              <a:lnSpc>
                <a:spcPct val="115000"/>
              </a:lnSpc>
              <a:spcBef>
                <a:spcPts val="700"/>
              </a:spcBef>
              <a:spcAft>
                <a:spcPts val="0"/>
              </a:spcAft>
              <a:buNone/>
            </a:pPr>
            <a:r>
              <a:t/>
            </a:r>
            <a:endParaRPr>
              <a:solidFill>
                <a:schemeClr val="dk1"/>
              </a:solidFill>
            </a:endParaRPr>
          </a:p>
          <a:p>
            <a:pPr indent="0" lvl="0" marL="0" rtl="0" algn="l">
              <a:lnSpc>
                <a:spcPct val="115000"/>
              </a:lnSpc>
              <a:spcBef>
                <a:spcPts val="700"/>
              </a:spcBef>
              <a:spcAft>
                <a:spcPts val="0"/>
              </a:spcAft>
              <a:buClr>
                <a:schemeClr val="dk1"/>
              </a:buClr>
              <a:buSzPts val="1100"/>
              <a:buFont typeface="Arial"/>
              <a:buNone/>
            </a:pPr>
            <a:r>
              <a:rPr lang="es" sz="1300">
                <a:solidFill>
                  <a:schemeClr val="dk1"/>
                </a:solidFill>
                <a:latin typeface="Roboto"/>
                <a:ea typeface="Roboto"/>
                <a:cs typeface="Roboto"/>
                <a:sym typeface="Roboto"/>
              </a:rPr>
              <a:t>so, at this point lets start talking about the participants of this pattern</a:t>
            </a:r>
            <a:endParaRPr sz="1300">
              <a:solidFill>
                <a:schemeClr val="dk1"/>
              </a:solidFill>
              <a:latin typeface="Roboto"/>
              <a:ea typeface="Roboto"/>
              <a:cs typeface="Roboto"/>
              <a:sym typeface="Roboto"/>
            </a:endParaRPr>
          </a:p>
          <a:p>
            <a:pPr indent="0" lvl="0" marL="0" rtl="0" algn="l">
              <a:lnSpc>
                <a:spcPct val="115000"/>
              </a:lnSpc>
              <a:spcBef>
                <a:spcPts val="700"/>
              </a:spcBef>
              <a:spcAft>
                <a:spcPts val="0"/>
              </a:spcAft>
              <a:buClr>
                <a:schemeClr val="dk1"/>
              </a:buClr>
              <a:buSzPts val="1100"/>
              <a:buFont typeface="Arial"/>
              <a:buNone/>
            </a:pPr>
            <a:r>
              <a:rPr b="1" lang="es" sz="1300">
                <a:solidFill>
                  <a:schemeClr val="dk1"/>
                </a:solidFill>
                <a:latin typeface="Roboto"/>
                <a:ea typeface="Roboto"/>
                <a:cs typeface="Roboto"/>
                <a:sym typeface="Roboto"/>
              </a:rPr>
              <a:t>The Participants</a:t>
            </a:r>
            <a:endParaRPr b="1" sz="1300">
              <a:solidFill>
                <a:schemeClr val="dk1"/>
              </a:solidFill>
              <a:latin typeface="Roboto"/>
              <a:ea typeface="Roboto"/>
              <a:cs typeface="Roboto"/>
              <a:sym typeface="Roboto"/>
            </a:endParaRPr>
          </a:p>
          <a:p>
            <a:pPr indent="-298450" lvl="0" marL="457200" marR="215900" rtl="0" algn="l">
              <a:lnSpc>
                <a:spcPct val="160000"/>
              </a:lnSpc>
              <a:spcBef>
                <a:spcPts val="300"/>
              </a:spcBef>
              <a:spcAft>
                <a:spcPts val="0"/>
              </a:spcAft>
              <a:buClr>
                <a:schemeClr val="dk1"/>
              </a:buClr>
              <a:buSzPts val="1100"/>
              <a:buFont typeface="Open Sans"/>
              <a:buChar char="●"/>
            </a:pPr>
            <a:r>
              <a:rPr lang="es">
                <a:solidFill>
                  <a:schemeClr val="dk1"/>
                </a:solidFill>
              </a:rPr>
              <a:t>The </a:t>
            </a:r>
            <a:r>
              <a:rPr b="1" lang="es">
                <a:solidFill>
                  <a:schemeClr val="dk1"/>
                </a:solidFill>
              </a:rPr>
              <a:t>Abstraction</a:t>
            </a:r>
            <a:r>
              <a:rPr lang="es">
                <a:solidFill>
                  <a:schemeClr val="dk1"/>
                </a:solidFill>
              </a:rPr>
              <a:t> defines an interface and maintains a reference to an Implementor. </a:t>
            </a:r>
            <a:r>
              <a:rPr b="1" lang="es">
                <a:solidFill>
                  <a:schemeClr val="dk1"/>
                </a:solidFill>
              </a:rPr>
              <a:t>(We could have exposed a method called DoPayment() )</a:t>
            </a:r>
            <a:endParaRPr b="1">
              <a:solidFill>
                <a:schemeClr val="dk1"/>
              </a:solidFill>
            </a:endParaRPr>
          </a:p>
          <a:p>
            <a:pPr indent="-298450" lvl="0" marL="457200" marR="215900" rtl="0" algn="l">
              <a:lnSpc>
                <a:spcPct val="160000"/>
              </a:lnSpc>
              <a:spcBef>
                <a:spcPts val="0"/>
              </a:spcBef>
              <a:spcAft>
                <a:spcPts val="0"/>
              </a:spcAft>
              <a:buClr>
                <a:schemeClr val="dk1"/>
              </a:buClr>
              <a:buSzPts val="1100"/>
              <a:buFont typeface="Open Sans"/>
              <a:buChar char="●"/>
            </a:pPr>
            <a:r>
              <a:rPr lang="es">
                <a:solidFill>
                  <a:schemeClr val="dk1"/>
                </a:solidFill>
              </a:rPr>
              <a:t>The </a:t>
            </a:r>
            <a:r>
              <a:rPr b="1" lang="es">
                <a:solidFill>
                  <a:schemeClr val="dk1"/>
                </a:solidFill>
              </a:rPr>
              <a:t>RefinedAbstraction</a:t>
            </a:r>
            <a:r>
              <a:rPr lang="es">
                <a:solidFill>
                  <a:schemeClr val="dk1"/>
                </a:solidFill>
              </a:rPr>
              <a:t> extends the interface defined by the Abstraction. </a:t>
            </a:r>
            <a:r>
              <a:rPr b="1" lang="es">
                <a:solidFill>
                  <a:schemeClr val="dk1"/>
                </a:solidFill>
              </a:rPr>
              <a:t>(In the example, they deal with the logic of how to Do The Payment according to each type of payment method: a deposit, generating a check, etc)</a:t>
            </a:r>
            <a:endParaRPr b="1">
              <a:solidFill>
                <a:schemeClr val="dk1"/>
              </a:solidFill>
            </a:endParaRPr>
          </a:p>
          <a:p>
            <a:pPr indent="-298450" lvl="0" marL="457200" marR="215900" rtl="0" algn="l">
              <a:lnSpc>
                <a:spcPct val="160000"/>
              </a:lnSpc>
              <a:spcBef>
                <a:spcPts val="0"/>
              </a:spcBef>
              <a:spcAft>
                <a:spcPts val="0"/>
              </a:spcAft>
              <a:buClr>
                <a:schemeClr val="dk1"/>
              </a:buClr>
              <a:buSzPts val="1100"/>
              <a:buFont typeface="Open Sans"/>
              <a:buChar char="●"/>
            </a:pPr>
            <a:r>
              <a:rPr lang="es">
                <a:solidFill>
                  <a:schemeClr val="dk1"/>
                </a:solidFill>
              </a:rPr>
              <a:t>The </a:t>
            </a:r>
            <a:r>
              <a:rPr b="1" lang="es">
                <a:solidFill>
                  <a:schemeClr val="dk1"/>
                </a:solidFill>
              </a:rPr>
              <a:t>Implementor</a:t>
            </a:r>
            <a:r>
              <a:rPr lang="es">
                <a:solidFill>
                  <a:schemeClr val="dk1"/>
                </a:solidFill>
              </a:rPr>
              <a:t> </a:t>
            </a:r>
            <a:r>
              <a:rPr lang="es">
                <a:solidFill>
                  <a:srgbClr val="333333"/>
                </a:solidFill>
                <a:highlight>
                  <a:srgbClr val="FFFFFF"/>
                </a:highlight>
              </a:rPr>
              <a:t>defines the interface for implementation classes. Typically the Implementation interface provides only primitive operations, and Abstraction defines higher-level operations based on these primitives. </a:t>
            </a:r>
            <a:r>
              <a:rPr b="1" lang="es">
                <a:solidFill>
                  <a:srgbClr val="333333"/>
                </a:solidFill>
                <a:highlight>
                  <a:srgbClr val="FFFFFF"/>
                </a:highlight>
              </a:rPr>
              <a:t>(In the example, the implementor will specify a method to deal with the logic of getting the amount of money to be Paid, lets say GetRemuneration() )</a:t>
            </a:r>
            <a:endParaRPr b="1">
              <a:solidFill>
                <a:schemeClr val="dk1"/>
              </a:solidFill>
            </a:endParaRPr>
          </a:p>
          <a:p>
            <a:pPr indent="-298450" lvl="0" marL="457200" marR="215900" rtl="0" algn="l">
              <a:lnSpc>
                <a:spcPct val="160000"/>
              </a:lnSpc>
              <a:spcBef>
                <a:spcPts val="0"/>
              </a:spcBef>
              <a:spcAft>
                <a:spcPts val="0"/>
              </a:spcAft>
              <a:buClr>
                <a:schemeClr val="dk1"/>
              </a:buClr>
              <a:buSzPts val="1100"/>
              <a:buFont typeface="Open Sans"/>
              <a:buChar char="●"/>
            </a:pPr>
            <a:r>
              <a:rPr lang="es">
                <a:solidFill>
                  <a:schemeClr val="dk1"/>
                </a:solidFill>
              </a:rPr>
              <a:t>The </a:t>
            </a:r>
            <a:r>
              <a:rPr b="1" lang="es">
                <a:solidFill>
                  <a:schemeClr val="dk1"/>
                </a:solidFill>
              </a:rPr>
              <a:t>ConcreteImplementor</a:t>
            </a:r>
            <a:r>
              <a:rPr lang="es">
                <a:solidFill>
                  <a:schemeClr val="dk1"/>
                </a:solidFill>
              </a:rPr>
              <a:t> objects implement the Implementor interface. </a:t>
            </a:r>
            <a:r>
              <a:rPr b="1" lang="es">
                <a:solidFill>
                  <a:schemeClr val="dk1"/>
                </a:solidFill>
              </a:rPr>
              <a:t>(They, finally,  will handle the logic of getting the amount of money to be paid according to each type of bono )</a:t>
            </a:r>
            <a:endParaRPr b="1">
              <a:solidFill>
                <a:schemeClr val="dk1"/>
              </a:solidFill>
            </a:endParaRPr>
          </a:p>
          <a:p>
            <a:pPr indent="0" lvl="0" marL="0" rtl="0" algn="l">
              <a:spcBef>
                <a:spcPts val="50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795bd6dc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795bd6dc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Having in mind the real world case I mentioned earlier, we had different deposits and check payments for different reasons. In a possible future, we could keep adding more payment methods or more bonos for these payments. In that case, we would end up having more and more classes to do each specific functionality</a:t>
            </a:r>
            <a:endParaRPr/>
          </a:p>
          <a:p>
            <a:pPr indent="0" lvl="0" marL="457200" rtl="0" algn="l">
              <a:spcBef>
                <a:spcPts val="0"/>
              </a:spcBef>
              <a:spcAft>
                <a:spcPts val="0"/>
              </a:spcAft>
              <a:buNone/>
            </a:pPr>
            <a:r>
              <a:rPr lang="es"/>
              <a:t>.</a:t>
            </a:r>
            <a:endParaRPr/>
          </a:p>
          <a:p>
            <a:pPr indent="-298450" lvl="0" marL="457200" rtl="0" algn="l">
              <a:spcBef>
                <a:spcPts val="0"/>
              </a:spcBef>
              <a:spcAft>
                <a:spcPts val="0"/>
              </a:spcAft>
              <a:buSzPts val="1100"/>
              <a:buChar char="●"/>
            </a:pPr>
            <a:r>
              <a:rPr lang="es"/>
              <a:t>Having this two dimensions separated and focused on their own specific functionality, it is easier to </a:t>
            </a:r>
            <a:r>
              <a:rPr lang="es"/>
              <a:t>maintain</a:t>
            </a:r>
            <a:r>
              <a:rPr lang="es"/>
              <a:t> due to when needed it will be easier to know where is the functionality you want to update, fix, remove, etc.</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s"/>
              <a:t>One of the biggest concerns when developing an app is being able to </a:t>
            </a:r>
            <a:r>
              <a:rPr lang="es"/>
              <a:t>escalate</a:t>
            </a:r>
            <a:r>
              <a:rPr lang="es"/>
              <a:t> accordingly with the requirements. With this pattern, it is easier to keep adding functionalities without big impact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795bd6dc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795bd6dc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Taking the first example, the similar functionality would be the payment process for each different type of bono. When we have this kind of similar duplicities, we should start considering this pattern.</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s"/>
              <a:t>That means when you identify you will keep increasing any, or both, of the dimensions. In the example, we would end up having the necessity of adding new payment methods or new bonos.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s"/>
              <a:t>This is more commonly used when talk about media. In video games, for example, we are able to switch the DirectX library we want to use from the menu.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OPENING">
  <p:cSld name="TITLE_1_1_1">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1" name="Google Shape;11;p2"/>
          <p:cNvSpPr/>
          <p:nvPr/>
        </p:nvSpPr>
        <p:spPr>
          <a:xfrm>
            <a:off x="1078150" y="0"/>
            <a:ext cx="4875300" cy="333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078150" y="0"/>
            <a:ext cx="4875300" cy="333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1432400" y="143175"/>
            <a:ext cx="6516600" cy="24213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6F40A8"/>
              </a:buClr>
              <a:buSzPts val="6000"/>
              <a:buFont typeface="Josefin Sans"/>
              <a:buNone/>
              <a:defRPr b="1" sz="6000">
                <a:solidFill>
                  <a:srgbClr val="6F40A8"/>
                </a:solidFill>
                <a:latin typeface="Josefin Sans"/>
                <a:ea typeface="Josefin Sans"/>
                <a:cs typeface="Josefin Sans"/>
                <a:sym typeface="Josefin Sans"/>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p:txBody>
      </p:sp>
      <p:sp>
        <p:nvSpPr>
          <p:cNvPr id="14" name="Google Shape;14;p2"/>
          <p:cNvSpPr txBox="1"/>
          <p:nvPr>
            <p:ph idx="1" type="subTitle"/>
          </p:nvPr>
        </p:nvSpPr>
        <p:spPr>
          <a:xfrm>
            <a:off x="1432400" y="2515875"/>
            <a:ext cx="4374000" cy="25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Zilla Slab"/>
              <a:buNone/>
              <a:defRPr sz="1400">
                <a:latin typeface="Zilla Slab"/>
                <a:ea typeface="Zilla Slab"/>
                <a:cs typeface="Zilla Slab"/>
                <a:sym typeface="Zilla Slab"/>
              </a:defRPr>
            </a:lvl1pPr>
            <a:lvl2pPr lvl="1"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2pPr>
            <a:lvl3pPr lvl="2"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3pPr>
            <a:lvl4pPr lvl="3"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4pPr>
            <a:lvl5pPr lvl="4"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5pPr>
            <a:lvl6pPr lvl="5"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6pPr>
            <a:lvl7pPr lvl="6"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7pPr>
            <a:lvl8pPr lvl="7"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8pPr>
            <a:lvl9pPr lvl="8"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2">
  <p:cSld name="CUSTOM_4_3_3">
    <p:spTree>
      <p:nvGrpSpPr>
        <p:cNvPr id="90" name="Shape 90"/>
        <p:cNvGrpSpPr/>
        <p:nvPr/>
      </p:nvGrpSpPr>
      <p:grpSpPr>
        <a:xfrm>
          <a:off x="0" y="0"/>
          <a:ext cx="0" cy="0"/>
          <a:chOff x="0" y="0"/>
          <a:chExt cx="0" cy="0"/>
        </a:xfrm>
      </p:grpSpPr>
      <p:pic>
        <p:nvPicPr>
          <p:cNvPr id="91" name="Google Shape;91;p11"/>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92" name="Google Shape;92;p11"/>
          <p:cNvSpPr/>
          <p:nvPr/>
        </p:nvSpPr>
        <p:spPr>
          <a:xfrm>
            <a:off x="974700" y="1824275"/>
            <a:ext cx="4300500" cy="268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txBox="1"/>
          <p:nvPr>
            <p:ph idx="1" type="subTitle"/>
          </p:nvPr>
        </p:nvSpPr>
        <p:spPr>
          <a:xfrm>
            <a:off x="2221525" y="2895865"/>
            <a:ext cx="2776800" cy="537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200"/>
            </a:lvl1pPr>
            <a:lvl2pPr lvl="1" rtl="0" algn="ctr">
              <a:lnSpc>
                <a:spcPct val="100000"/>
              </a:lnSpc>
              <a:spcBef>
                <a:spcPts val="0"/>
              </a:spcBef>
              <a:spcAft>
                <a:spcPts val="0"/>
              </a:spcAft>
              <a:buClr>
                <a:srgbClr val="6F40A8"/>
              </a:buClr>
              <a:buSzPts val="1400"/>
              <a:buNone/>
              <a:defRPr>
                <a:solidFill>
                  <a:srgbClr val="6F40A8"/>
                </a:solidFill>
              </a:defRPr>
            </a:lvl2pPr>
            <a:lvl3pPr lvl="2" rtl="0" algn="ctr">
              <a:lnSpc>
                <a:spcPct val="100000"/>
              </a:lnSpc>
              <a:spcBef>
                <a:spcPts val="0"/>
              </a:spcBef>
              <a:spcAft>
                <a:spcPts val="0"/>
              </a:spcAft>
              <a:buClr>
                <a:srgbClr val="6F40A8"/>
              </a:buClr>
              <a:buSzPts val="1400"/>
              <a:buNone/>
              <a:defRPr>
                <a:solidFill>
                  <a:srgbClr val="6F40A8"/>
                </a:solidFill>
              </a:defRPr>
            </a:lvl3pPr>
            <a:lvl4pPr lvl="3" rtl="0" algn="ctr">
              <a:lnSpc>
                <a:spcPct val="100000"/>
              </a:lnSpc>
              <a:spcBef>
                <a:spcPts val="0"/>
              </a:spcBef>
              <a:spcAft>
                <a:spcPts val="0"/>
              </a:spcAft>
              <a:buClr>
                <a:srgbClr val="6F40A8"/>
              </a:buClr>
              <a:buSzPts val="1400"/>
              <a:buNone/>
              <a:defRPr>
                <a:solidFill>
                  <a:srgbClr val="6F40A8"/>
                </a:solidFill>
              </a:defRPr>
            </a:lvl4pPr>
            <a:lvl5pPr lvl="4" rtl="0" algn="ctr">
              <a:lnSpc>
                <a:spcPct val="100000"/>
              </a:lnSpc>
              <a:spcBef>
                <a:spcPts val="0"/>
              </a:spcBef>
              <a:spcAft>
                <a:spcPts val="0"/>
              </a:spcAft>
              <a:buClr>
                <a:srgbClr val="6F40A8"/>
              </a:buClr>
              <a:buSzPts val="1400"/>
              <a:buNone/>
              <a:defRPr>
                <a:solidFill>
                  <a:srgbClr val="6F40A8"/>
                </a:solidFill>
              </a:defRPr>
            </a:lvl5pPr>
            <a:lvl6pPr lvl="5" rtl="0" algn="ctr">
              <a:lnSpc>
                <a:spcPct val="100000"/>
              </a:lnSpc>
              <a:spcBef>
                <a:spcPts val="0"/>
              </a:spcBef>
              <a:spcAft>
                <a:spcPts val="0"/>
              </a:spcAft>
              <a:buClr>
                <a:srgbClr val="6F40A8"/>
              </a:buClr>
              <a:buSzPts val="1200"/>
              <a:buNone/>
              <a:defRPr sz="1200">
                <a:solidFill>
                  <a:srgbClr val="6F40A8"/>
                </a:solidFill>
              </a:defRPr>
            </a:lvl6pPr>
            <a:lvl7pPr lvl="6" rtl="0" algn="ctr">
              <a:lnSpc>
                <a:spcPct val="100000"/>
              </a:lnSpc>
              <a:spcBef>
                <a:spcPts val="0"/>
              </a:spcBef>
              <a:spcAft>
                <a:spcPts val="0"/>
              </a:spcAft>
              <a:buClr>
                <a:srgbClr val="6F40A8"/>
              </a:buClr>
              <a:buSzPts val="1200"/>
              <a:buNone/>
              <a:defRPr sz="1200">
                <a:solidFill>
                  <a:srgbClr val="6F40A8"/>
                </a:solidFill>
              </a:defRPr>
            </a:lvl7pPr>
            <a:lvl8pPr lvl="7" rtl="0" algn="ctr">
              <a:lnSpc>
                <a:spcPct val="100000"/>
              </a:lnSpc>
              <a:spcBef>
                <a:spcPts val="0"/>
              </a:spcBef>
              <a:spcAft>
                <a:spcPts val="0"/>
              </a:spcAft>
              <a:buClr>
                <a:srgbClr val="6F40A8"/>
              </a:buClr>
              <a:buSzPts val="1200"/>
              <a:buNone/>
              <a:defRPr sz="1200">
                <a:solidFill>
                  <a:srgbClr val="6F40A8"/>
                </a:solidFill>
              </a:defRPr>
            </a:lvl8pPr>
            <a:lvl9pPr lvl="8" rtl="0" algn="ctr">
              <a:lnSpc>
                <a:spcPct val="100000"/>
              </a:lnSpc>
              <a:spcBef>
                <a:spcPts val="0"/>
              </a:spcBef>
              <a:spcAft>
                <a:spcPts val="0"/>
              </a:spcAft>
              <a:buClr>
                <a:srgbClr val="6F40A8"/>
              </a:buClr>
              <a:buSzPts val="1200"/>
              <a:buNone/>
              <a:defRPr sz="1200">
                <a:solidFill>
                  <a:srgbClr val="6F40A8"/>
                </a:solidFill>
              </a:defRPr>
            </a:lvl9pPr>
          </a:lstStyle>
          <a:p/>
        </p:txBody>
      </p:sp>
      <p:sp>
        <p:nvSpPr>
          <p:cNvPr id="94" name="Google Shape;94;p11"/>
          <p:cNvSpPr txBox="1"/>
          <p:nvPr>
            <p:ph type="ctrTitle"/>
          </p:nvPr>
        </p:nvSpPr>
        <p:spPr>
          <a:xfrm>
            <a:off x="1286099" y="843265"/>
            <a:ext cx="39891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Clr>
                <a:srgbClr val="6F40A8"/>
              </a:buClr>
              <a:buSzPts val="3600"/>
              <a:buNone/>
              <a:defRPr sz="3600">
                <a:solidFill>
                  <a:srgbClr val="6F40A8"/>
                </a:solidFill>
              </a:defRPr>
            </a:lvl2pPr>
            <a:lvl3pPr lvl="2" rtl="0" algn="ctr">
              <a:spcBef>
                <a:spcPts val="0"/>
              </a:spcBef>
              <a:spcAft>
                <a:spcPts val="0"/>
              </a:spcAft>
              <a:buClr>
                <a:srgbClr val="6F40A8"/>
              </a:buClr>
              <a:buSzPts val="3600"/>
              <a:buNone/>
              <a:defRPr sz="3600">
                <a:solidFill>
                  <a:srgbClr val="6F40A8"/>
                </a:solidFill>
              </a:defRPr>
            </a:lvl3pPr>
            <a:lvl4pPr lvl="3" rtl="0" algn="ctr">
              <a:spcBef>
                <a:spcPts val="0"/>
              </a:spcBef>
              <a:spcAft>
                <a:spcPts val="0"/>
              </a:spcAft>
              <a:buClr>
                <a:srgbClr val="6F40A8"/>
              </a:buClr>
              <a:buSzPts val="3600"/>
              <a:buNone/>
              <a:defRPr sz="3600">
                <a:solidFill>
                  <a:srgbClr val="6F40A8"/>
                </a:solidFill>
              </a:defRPr>
            </a:lvl4pPr>
            <a:lvl5pPr lvl="4" rtl="0" algn="ctr">
              <a:spcBef>
                <a:spcPts val="0"/>
              </a:spcBef>
              <a:spcAft>
                <a:spcPts val="0"/>
              </a:spcAft>
              <a:buClr>
                <a:srgbClr val="6F40A8"/>
              </a:buClr>
              <a:buSzPts val="3600"/>
              <a:buNone/>
              <a:defRPr sz="3600">
                <a:solidFill>
                  <a:srgbClr val="6F40A8"/>
                </a:solidFill>
              </a:defRPr>
            </a:lvl5pPr>
            <a:lvl6pPr lvl="5" rtl="0" algn="ctr">
              <a:spcBef>
                <a:spcPts val="0"/>
              </a:spcBef>
              <a:spcAft>
                <a:spcPts val="0"/>
              </a:spcAft>
              <a:buClr>
                <a:srgbClr val="6F40A8"/>
              </a:buClr>
              <a:buSzPts val="3600"/>
              <a:buNone/>
              <a:defRPr sz="3600">
                <a:solidFill>
                  <a:srgbClr val="6F40A8"/>
                </a:solidFill>
              </a:defRPr>
            </a:lvl6pPr>
            <a:lvl7pPr lvl="6" rtl="0" algn="ctr">
              <a:spcBef>
                <a:spcPts val="0"/>
              </a:spcBef>
              <a:spcAft>
                <a:spcPts val="0"/>
              </a:spcAft>
              <a:buClr>
                <a:srgbClr val="6F40A8"/>
              </a:buClr>
              <a:buSzPts val="3600"/>
              <a:buNone/>
              <a:defRPr sz="3600">
                <a:solidFill>
                  <a:srgbClr val="6F40A8"/>
                </a:solidFill>
              </a:defRPr>
            </a:lvl7pPr>
            <a:lvl8pPr lvl="7" rtl="0" algn="ctr">
              <a:spcBef>
                <a:spcPts val="0"/>
              </a:spcBef>
              <a:spcAft>
                <a:spcPts val="0"/>
              </a:spcAft>
              <a:buClr>
                <a:srgbClr val="6F40A8"/>
              </a:buClr>
              <a:buSzPts val="3600"/>
              <a:buNone/>
              <a:defRPr sz="3600">
                <a:solidFill>
                  <a:srgbClr val="6F40A8"/>
                </a:solidFill>
              </a:defRPr>
            </a:lvl8pPr>
            <a:lvl9pPr lvl="8" rtl="0" algn="ctr">
              <a:spcBef>
                <a:spcPts val="0"/>
              </a:spcBef>
              <a:spcAft>
                <a:spcPts val="0"/>
              </a:spcAft>
              <a:buClr>
                <a:srgbClr val="6F40A8"/>
              </a:buClr>
              <a:buSzPts val="3600"/>
              <a:buNone/>
              <a:defRPr sz="3600">
                <a:solidFill>
                  <a:srgbClr val="6F40A8"/>
                </a:solidFill>
              </a:defRPr>
            </a:lvl9pPr>
          </a:lstStyle>
          <a:p/>
        </p:txBody>
      </p:sp>
      <p:sp>
        <p:nvSpPr>
          <p:cNvPr id="95" name="Google Shape;95;p11"/>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3">
  <p:cSld name="CUSTOM_4_3_2_1">
    <p:spTree>
      <p:nvGrpSpPr>
        <p:cNvPr id="96" name="Shape 96"/>
        <p:cNvGrpSpPr/>
        <p:nvPr/>
      </p:nvGrpSpPr>
      <p:grpSpPr>
        <a:xfrm>
          <a:off x="0" y="0"/>
          <a:ext cx="0" cy="0"/>
          <a:chOff x="0" y="0"/>
          <a:chExt cx="0" cy="0"/>
        </a:xfrm>
      </p:grpSpPr>
      <p:pic>
        <p:nvPicPr>
          <p:cNvPr id="97" name="Google Shape;97;p12"/>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98" name="Google Shape;98;p12"/>
          <p:cNvSpPr/>
          <p:nvPr/>
        </p:nvSpPr>
        <p:spPr>
          <a:xfrm flipH="1">
            <a:off x="1073350" y="1824275"/>
            <a:ext cx="7014000" cy="268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100" name="Google Shape;100;p12"/>
          <p:cNvSpPr txBox="1"/>
          <p:nvPr>
            <p:ph type="ctrTitle"/>
          </p:nvPr>
        </p:nvSpPr>
        <p:spPr>
          <a:xfrm flipH="1">
            <a:off x="3821251" y="843265"/>
            <a:ext cx="3989100" cy="205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1" name="Google Shape;101;p12"/>
          <p:cNvSpPr txBox="1"/>
          <p:nvPr>
            <p:ph idx="1" type="subTitle"/>
          </p:nvPr>
        </p:nvSpPr>
        <p:spPr>
          <a:xfrm>
            <a:off x="1340525" y="2998418"/>
            <a:ext cx="4344600" cy="53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type="blank">
  <p:cSld name="BLANK">
    <p:spTree>
      <p:nvGrpSpPr>
        <p:cNvPr id="102" name="Shape 102"/>
        <p:cNvGrpSpPr/>
        <p:nvPr/>
      </p:nvGrpSpPr>
      <p:grpSpPr>
        <a:xfrm>
          <a:off x="0" y="0"/>
          <a:ext cx="0" cy="0"/>
          <a:chOff x="0" y="0"/>
          <a:chExt cx="0" cy="0"/>
        </a:xfrm>
      </p:grpSpPr>
      <p:pic>
        <p:nvPicPr>
          <p:cNvPr id="103" name="Google Shape;103;p13"/>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04" name="Google Shape;104;p13"/>
          <p:cNvSpPr txBox="1"/>
          <p:nvPr>
            <p:ph idx="12" type="sldNum"/>
          </p:nvPr>
        </p:nvSpPr>
        <p:spPr>
          <a:xfrm>
            <a:off x="84909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BLANK_1">
    <p:spTree>
      <p:nvGrpSpPr>
        <p:cNvPr id="105" name="Shape 1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
  <p:cSld name="CUSTOM">
    <p:spTree>
      <p:nvGrpSpPr>
        <p:cNvPr id="15"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7" name="Google Shape;17;p3"/>
          <p:cNvSpPr/>
          <p:nvPr/>
        </p:nvSpPr>
        <p:spPr>
          <a:xfrm>
            <a:off x="4308925" y="50"/>
            <a:ext cx="4595100" cy="5087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 name="Google Shape;18;p3"/>
          <p:cNvSpPr txBox="1"/>
          <p:nvPr>
            <p:ph idx="1" type="subTitle"/>
          </p:nvPr>
        </p:nvSpPr>
        <p:spPr>
          <a:xfrm flipH="1">
            <a:off x="5485575" y="416250"/>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19" name="Google Shape;19;p3"/>
          <p:cNvSpPr txBox="1"/>
          <p:nvPr>
            <p:ph idx="2" type="subTitle"/>
          </p:nvPr>
        </p:nvSpPr>
        <p:spPr>
          <a:xfrm>
            <a:off x="5485625" y="1005425"/>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0" name="Google Shape;20;p3"/>
          <p:cNvSpPr txBox="1"/>
          <p:nvPr>
            <p:ph idx="3" type="subTitle"/>
          </p:nvPr>
        </p:nvSpPr>
        <p:spPr>
          <a:xfrm flipH="1">
            <a:off x="5485575" y="1464949"/>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21" name="Google Shape;21;p3"/>
          <p:cNvSpPr txBox="1"/>
          <p:nvPr>
            <p:ph idx="4" type="subTitle"/>
          </p:nvPr>
        </p:nvSpPr>
        <p:spPr>
          <a:xfrm>
            <a:off x="5485625" y="2054126"/>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2" name="Google Shape;22;p3"/>
          <p:cNvSpPr txBox="1"/>
          <p:nvPr>
            <p:ph idx="5" type="subTitle"/>
          </p:nvPr>
        </p:nvSpPr>
        <p:spPr>
          <a:xfrm flipH="1">
            <a:off x="5485575" y="2513648"/>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23" name="Google Shape;23;p3"/>
          <p:cNvSpPr txBox="1"/>
          <p:nvPr>
            <p:ph idx="6" type="subTitle"/>
          </p:nvPr>
        </p:nvSpPr>
        <p:spPr>
          <a:xfrm>
            <a:off x="5485625" y="3102829"/>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4" name="Google Shape;24;p3"/>
          <p:cNvSpPr txBox="1"/>
          <p:nvPr>
            <p:ph idx="7" type="subTitle"/>
          </p:nvPr>
        </p:nvSpPr>
        <p:spPr>
          <a:xfrm flipH="1">
            <a:off x="5485575" y="3557850"/>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25" name="Google Shape;25;p3"/>
          <p:cNvSpPr txBox="1"/>
          <p:nvPr>
            <p:ph idx="8" type="subTitle"/>
          </p:nvPr>
        </p:nvSpPr>
        <p:spPr>
          <a:xfrm>
            <a:off x="5485625" y="4147025"/>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6" name="Google Shape;26;p3"/>
          <p:cNvSpPr/>
          <p:nvPr/>
        </p:nvSpPr>
        <p:spPr>
          <a:xfrm>
            <a:off x="4308925" y="50"/>
            <a:ext cx="1009500" cy="5143500"/>
          </a:xfrm>
          <a:prstGeom prst="rect">
            <a:avLst/>
          </a:prstGeom>
          <a:solidFill>
            <a:srgbClr val="6F40A8">
              <a:alpha val="5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hasCustomPrompt="1" type="title"/>
          </p:nvPr>
        </p:nvSpPr>
        <p:spPr>
          <a:xfrm>
            <a:off x="3928216" y="337210"/>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28" name="Google Shape;28;p3"/>
          <p:cNvSpPr txBox="1"/>
          <p:nvPr>
            <p:ph hasCustomPrompt="1" idx="9" type="title"/>
          </p:nvPr>
        </p:nvSpPr>
        <p:spPr>
          <a:xfrm>
            <a:off x="3928216" y="1394592"/>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29" name="Google Shape;29;p3"/>
          <p:cNvSpPr txBox="1"/>
          <p:nvPr>
            <p:ph hasCustomPrompt="1" idx="13" type="title"/>
          </p:nvPr>
        </p:nvSpPr>
        <p:spPr>
          <a:xfrm>
            <a:off x="3928216" y="2438810"/>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30" name="Google Shape;30;p3"/>
          <p:cNvSpPr txBox="1"/>
          <p:nvPr>
            <p:ph hasCustomPrompt="1" idx="14" type="title"/>
          </p:nvPr>
        </p:nvSpPr>
        <p:spPr>
          <a:xfrm>
            <a:off x="3928216" y="3483010"/>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31" name="Google Shape;31;p3"/>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
  <p:cSld name="CUSTOM_1_1">
    <p:spTree>
      <p:nvGrpSpPr>
        <p:cNvPr id="32" name="Shape 32"/>
        <p:cNvGrpSpPr/>
        <p:nvPr/>
      </p:nvGrpSpPr>
      <p:grpSpPr>
        <a:xfrm>
          <a:off x="0" y="0"/>
          <a:ext cx="0" cy="0"/>
          <a:chOff x="0" y="0"/>
          <a:chExt cx="0" cy="0"/>
        </a:xfrm>
      </p:grpSpPr>
      <p:pic>
        <p:nvPicPr>
          <p:cNvPr id="33" name="Google Shape;33;p4"/>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34" name="Google Shape;34;p4"/>
          <p:cNvSpPr/>
          <p:nvPr/>
        </p:nvSpPr>
        <p:spPr>
          <a:xfrm>
            <a:off x="796875" y="799650"/>
            <a:ext cx="7551600" cy="354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idx="1" type="subTitle"/>
          </p:nvPr>
        </p:nvSpPr>
        <p:spPr>
          <a:xfrm flipH="1">
            <a:off x="1302950" y="1610789"/>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36" name="Google Shape;36;p4"/>
          <p:cNvSpPr txBox="1"/>
          <p:nvPr>
            <p:ph idx="2" type="subTitle"/>
          </p:nvPr>
        </p:nvSpPr>
        <p:spPr>
          <a:xfrm>
            <a:off x="1303150" y="1865388"/>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37" name="Google Shape;37;p4"/>
          <p:cNvSpPr txBox="1"/>
          <p:nvPr>
            <p:ph idx="3" type="subTitle"/>
          </p:nvPr>
        </p:nvSpPr>
        <p:spPr>
          <a:xfrm flipH="1">
            <a:off x="3736225" y="1610789"/>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38" name="Google Shape;38;p4"/>
          <p:cNvSpPr txBox="1"/>
          <p:nvPr>
            <p:ph idx="4" type="subTitle"/>
          </p:nvPr>
        </p:nvSpPr>
        <p:spPr>
          <a:xfrm>
            <a:off x="3736500" y="1865388"/>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39" name="Google Shape;39;p4"/>
          <p:cNvSpPr txBox="1"/>
          <p:nvPr>
            <p:ph idx="5" type="subTitle"/>
          </p:nvPr>
        </p:nvSpPr>
        <p:spPr>
          <a:xfrm flipH="1">
            <a:off x="1302950" y="3059664"/>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40" name="Google Shape;40;p4"/>
          <p:cNvSpPr txBox="1"/>
          <p:nvPr>
            <p:ph idx="6" type="subTitle"/>
          </p:nvPr>
        </p:nvSpPr>
        <p:spPr>
          <a:xfrm>
            <a:off x="1303150" y="3314263"/>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41" name="Google Shape;41;p4"/>
          <p:cNvSpPr txBox="1"/>
          <p:nvPr>
            <p:ph idx="7" type="subTitle"/>
          </p:nvPr>
        </p:nvSpPr>
        <p:spPr>
          <a:xfrm flipH="1">
            <a:off x="3736225" y="3059664"/>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42" name="Google Shape;42;p4"/>
          <p:cNvSpPr txBox="1"/>
          <p:nvPr>
            <p:ph idx="8" type="subTitle"/>
          </p:nvPr>
        </p:nvSpPr>
        <p:spPr>
          <a:xfrm>
            <a:off x="3736500" y="3314263"/>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43" name="Google Shape;43;p4"/>
          <p:cNvSpPr txBox="1"/>
          <p:nvPr>
            <p:ph type="ctrTitle"/>
          </p:nvPr>
        </p:nvSpPr>
        <p:spPr>
          <a:xfrm>
            <a:off x="6105025" y="1739250"/>
            <a:ext cx="21993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
        <p:nvSpPr>
          <p:cNvPr id="44" name="Google Shape;44;p4"/>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45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1">
  <p:cSld name="CUSTOM_4_4">
    <p:spTree>
      <p:nvGrpSpPr>
        <p:cNvPr id="45" name="Shape 45"/>
        <p:cNvGrpSpPr/>
        <p:nvPr/>
      </p:nvGrpSpPr>
      <p:grpSpPr>
        <a:xfrm>
          <a:off x="0" y="0"/>
          <a:ext cx="0" cy="0"/>
          <a:chOff x="0" y="0"/>
          <a:chExt cx="0" cy="0"/>
        </a:xfrm>
      </p:grpSpPr>
      <p:pic>
        <p:nvPicPr>
          <p:cNvPr id="46" name="Google Shape;46;p5"/>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47" name="Google Shape;47;p5"/>
          <p:cNvSpPr/>
          <p:nvPr/>
        </p:nvSpPr>
        <p:spPr>
          <a:xfrm>
            <a:off x="0" y="1301200"/>
            <a:ext cx="80412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0" y="1301250"/>
            <a:ext cx="80412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idx="1" type="subTitle"/>
          </p:nvPr>
        </p:nvSpPr>
        <p:spPr>
          <a:xfrm>
            <a:off x="4548074" y="2303100"/>
            <a:ext cx="2564700" cy="53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6F40A8"/>
              </a:buClr>
              <a:buSzPts val="1200"/>
              <a:buNone/>
              <a:defRPr sz="1200">
                <a:solidFill>
                  <a:srgbClr val="6F40A8"/>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p:txBody>
      </p:sp>
      <p:sp>
        <p:nvSpPr>
          <p:cNvPr id="50" name="Google Shape;50;p5"/>
          <p:cNvSpPr txBox="1"/>
          <p:nvPr>
            <p:ph type="ctrTitle"/>
          </p:nvPr>
        </p:nvSpPr>
        <p:spPr>
          <a:xfrm>
            <a:off x="610142" y="1545450"/>
            <a:ext cx="3717600" cy="205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F40A8"/>
              </a:buClr>
              <a:buSzPts val="3600"/>
              <a:buNone/>
              <a:defRPr sz="3600">
                <a:solidFill>
                  <a:srgbClr val="6F40A8"/>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51" name="Google Shape;51;p5"/>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
  <p:cSld name="CUSTOM_7_1">
    <p:spTree>
      <p:nvGrpSpPr>
        <p:cNvPr id="52" name="Shape 52"/>
        <p:cNvGrpSpPr/>
        <p:nvPr/>
      </p:nvGrpSpPr>
      <p:grpSpPr>
        <a:xfrm>
          <a:off x="0" y="0"/>
          <a:ext cx="0" cy="0"/>
          <a:chOff x="0" y="0"/>
          <a:chExt cx="0" cy="0"/>
        </a:xfrm>
      </p:grpSpPr>
      <p:pic>
        <p:nvPicPr>
          <p:cNvPr id="53" name="Google Shape;53;p6"/>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54" name="Google Shape;54;p6"/>
          <p:cNvSpPr/>
          <p:nvPr/>
        </p:nvSpPr>
        <p:spPr>
          <a:xfrm>
            <a:off x="1774500" y="1301200"/>
            <a:ext cx="55950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a:off x="1774500" y="1301200"/>
            <a:ext cx="55950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txBox="1"/>
          <p:nvPr>
            <p:ph idx="1" type="subTitle"/>
          </p:nvPr>
        </p:nvSpPr>
        <p:spPr>
          <a:xfrm flipH="1">
            <a:off x="2437659" y="3209600"/>
            <a:ext cx="4268700" cy="390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1pPr>
            <a:lvl2pPr lvl="1"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2pPr>
            <a:lvl3pPr lvl="2"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3pPr>
            <a:lvl4pPr lvl="3"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4pPr>
            <a:lvl5pPr lvl="4"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5pPr>
            <a:lvl6pPr lvl="5"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6pPr>
            <a:lvl7pPr lvl="6"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7pPr>
            <a:lvl8pPr lvl="7"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8pPr>
            <a:lvl9pPr lvl="8"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9pPr>
          </a:lstStyle>
          <a:p/>
        </p:txBody>
      </p:sp>
      <p:sp>
        <p:nvSpPr>
          <p:cNvPr id="57" name="Google Shape;57;p6"/>
          <p:cNvSpPr txBox="1"/>
          <p:nvPr>
            <p:ph idx="2" type="subTitle"/>
          </p:nvPr>
        </p:nvSpPr>
        <p:spPr>
          <a:xfrm>
            <a:off x="2189450" y="2303050"/>
            <a:ext cx="4765200" cy="53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58" name="Google Shape;58;p6"/>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LANK SLIDE">
  <p:cSld name="CUSTOM_2_1_1">
    <p:spTree>
      <p:nvGrpSpPr>
        <p:cNvPr id="59" name="Shape 59"/>
        <p:cNvGrpSpPr/>
        <p:nvPr/>
      </p:nvGrpSpPr>
      <p:grpSpPr>
        <a:xfrm>
          <a:off x="0" y="0"/>
          <a:ext cx="0" cy="0"/>
          <a:chOff x="0" y="0"/>
          <a:chExt cx="0" cy="0"/>
        </a:xfrm>
      </p:grpSpPr>
      <p:pic>
        <p:nvPicPr>
          <p:cNvPr id="60" name="Google Shape;60;p7"/>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61" name="Google Shape;61;p7"/>
          <p:cNvSpPr/>
          <p:nvPr/>
        </p:nvSpPr>
        <p:spPr>
          <a:xfrm>
            <a:off x="829825" y="36150"/>
            <a:ext cx="7474800" cy="496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6105025" y="1847250"/>
            <a:ext cx="2243400" cy="1449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64" name="Google Shape;64;p7"/>
          <p:cNvSpPr txBox="1"/>
          <p:nvPr>
            <p:ph type="ctrTitle"/>
          </p:nvPr>
        </p:nvSpPr>
        <p:spPr>
          <a:xfrm>
            <a:off x="6381625" y="173925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LANK SLIDE 1">
  <p:cSld name="CUSTOM_2_1_1_1">
    <p:spTree>
      <p:nvGrpSpPr>
        <p:cNvPr id="65" name="Shape 65"/>
        <p:cNvGrpSpPr/>
        <p:nvPr/>
      </p:nvGrpSpPr>
      <p:grpSpPr>
        <a:xfrm>
          <a:off x="0" y="0"/>
          <a:ext cx="0" cy="0"/>
          <a:chOff x="0" y="0"/>
          <a:chExt cx="0" cy="0"/>
        </a:xfrm>
      </p:grpSpPr>
      <p:pic>
        <p:nvPicPr>
          <p:cNvPr id="66" name="Google Shape;66;p8"/>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67" name="Google Shape;67;p8"/>
          <p:cNvSpPr/>
          <p:nvPr/>
        </p:nvSpPr>
        <p:spPr>
          <a:xfrm>
            <a:off x="829825" y="36150"/>
            <a:ext cx="7474800" cy="496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6105025" y="1847250"/>
            <a:ext cx="2243400" cy="1449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70" name="Google Shape;70;p8"/>
          <p:cNvSpPr txBox="1"/>
          <p:nvPr>
            <p:ph type="ctrTitle"/>
          </p:nvPr>
        </p:nvSpPr>
        <p:spPr>
          <a:xfrm>
            <a:off x="6381625" y="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LANK SLIDE 2">
  <p:cSld name="CUSTOM_2">
    <p:spTree>
      <p:nvGrpSpPr>
        <p:cNvPr id="71" name="Shape 71"/>
        <p:cNvGrpSpPr/>
        <p:nvPr/>
      </p:nvGrpSpPr>
      <p:grpSpPr>
        <a:xfrm>
          <a:off x="0" y="0"/>
          <a:ext cx="0" cy="0"/>
          <a:chOff x="0" y="0"/>
          <a:chExt cx="0" cy="0"/>
        </a:xfrm>
      </p:grpSpPr>
      <p:pic>
        <p:nvPicPr>
          <p:cNvPr id="72" name="Google Shape;72;p9"/>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73" name="Google Shape;73;p9"/>
          <p:cNvSpPr/>
          <p:nvPr/>
        </p:nvSpPr>
        <p:spPr>
          <a:xfrm>
            <a:off x="810050" y="816650"/>
            <a:ext cx="7527600" cy="351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txBox="1"/>
          <p:nvPr>
            <p:ph idx="12" type="sldNum"/>
          </p:nvPr>
        </p:nvSpPr>
        <p:spPr>
          <a:xfrm>
            <a:off x="8595275"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75" name="Google Shape;75;p9"/>
          <p:cNvSpPr txBox="1"/>
          <p:nvPr>
            <p:ph type="ctrTitle"/>
          </p:nvPr>
        </p:nvSpPr>
        <p:spPr>
          <a:xfrm>
            <a:off x="6381625" y="173925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
  <p:cSld name="CUSTOM_5">
    <p:spTree>
      <p:nvGrpSpPr>
        <p:cNvPr id="76" name="Shape 76"/>
        <p:cNvGrpSpPr/>
        <p:nvPr/>
      </p:nvGrpSpPr>
      <p:grpSpPr>
        <a:xfrm>
          <a:off x="0" y="0"/>
          <a:ext cx="0" cy="0"/>
          <a:chOff x="0" y="0"/>
          <a:chExt cx="0" cy="0"/>
        </a:xfrm>
      </p:grpSpPr>
      <p:pic>
        <p:nvPicPr>
          <p:cNvPr id="77" name="Google Shape;77;p10"/>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78" name="Google Shape;78;p10"/>
          <p:cNvSpPr/>
          <p:nvPr/>
        </p:nvSpPr>
        <p:spPr>
          <a:xfrm>
            <a:off x="796875" y="799650"/>
            <a:ext cx="7551600" cy="354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txBox="1"/>
          <p:nvPr>
            <p:ph type="ctrTitle"/>
          </p:nvPr>
        </p:nvSpPr>
        <p:spPr>
          <a:xfrm>
            <a:off x="6381625" y="173925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
        <p:nvSpPr>
          <p:cNvPr id="80" name="Google Shape;80;p10"/>
          <p:cNvSpPr txBox="1"/>
          <p:nvPr>
            <p:ph idx="1" type="subTitle"/>
          </p:nvPr>
        </p:nvSpPr>
        <p:spPr>
          <a:xfrm flipH="1">
            <a:off x="2918425" y="2467750"/>
            <a:ext cx="1564500" cy="28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1pPr>
            <a:lvl2pPr lvl="1"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2pPr>
            <a:lvl3pPr lvl="2"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3pPr>
            <a:lvl4pPr lvl="3"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4pPr>
            <a:lvl5pPr lvl="4"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5pPr>
            <a:lvl6pPr lvl="5"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6pPr>
            <a:lvl7pPr lvl="6"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7pPr>
            <a:lvl8pPr lvl="7"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8pPr>
            <a:lvl9pPr lvl="8"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9pPr>
          </a:lstStyle>
          <a:p/>
        </p:txBody>
      </p:sp>
      <p:sp>
        <p:nvSpPr>
          <p:cNvPr id="81" name="Google Shape;81;p10"/>
          <p:cNvSpPr txBox="1"/>
          <p:nvPr>
            <p:ph idx="2" type="subTitle"/>
          </p:nvPr>
        </p:nvSpPr>
        <p:spPr>
          <a:xfrm>
            <a:off x="2918475" y="2815063"/>
            <a:ext cx="1564500" cy="4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2" name="Google Shape;82;p10"/>
          <p:cNvSpPr txBox="1"/>
          <p:nvPr>
            <p:ph idx="3" type="subTitle"/>
          </p:nvPr>
        </p:nvSpPr>
        <p:spPr>
          <a:xfrm flipH="1">
            <a:off x="4630775" y="2467750"/>
            <a:ext cx="1564500" cy="28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1pPr>
            <a:lvl2pPr lvl="1"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2pPr>
            <a:lvl3pPr lvl="2"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3pPr>
            <a:lvl4pPr lvl="3"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4pPr>
            <a:lvl5pPr lvl="4"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5pPr>
            <a:lvl6pPr lvl="5"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6pPr>
            <a:lvl7pPr lvl="6"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7pPr>
            <a:lvl8pPr lvl="7"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8pPr>
            <a:lvl9pPr lvl="8"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9pPr>
          </a:lstStyle>
          <a:p/>
        </p:txBody>
      </p:sp>
      <p:sp>
        <p:nvSpPr>
          <p:cNvPr id="83" name="Google Shape;83;p10"/>
          <p:cNvSpPr txBox="1"/>
          <p:nvPr>
            <p:ph idx="4" type="subTitle"/>
          </p:nvPr>
        </p:nvSpPr>
        <p:spPr>
          <a:xfrm>
            <a:off x="4630825" y="2815038"/>
            <a:ext cx="1564500" cy="4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4" name="Google Shape;84;p10"/>
          <p:cNvSpPr txBox="1"/>
          <p:nvPr>
            <p:ph idx="5" type="subTitle"/>
          </p:nvPr>
        </p:nvSpPr>
        <p:spPr>
          <a:xfrm flipH="1">
            <a:off x="1206000" y="2467700"/>
            <a:ext cx="1564500" cy="28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1pPr>
            <a:lvl2pPr lvl="1"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2pPr>
            <a:lvl3pPr lvl="2"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3pPr>
            <a:lvl4pPr lvl="3"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4pPr>
            <a:lvl5pPr lvl="4"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5pPr>
            <a:lvl6pPr lvl="5"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6pPr>
            <a:lvl7pPr lvl="6"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7pPr>
            <a:lvl8pPr lvl="7"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8pPr>
            <a:lvl9pPr lvl="8"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9pPr>
          </a:lstStyle>
          <a:p/>
        </p:txBody>
      </p:sp>
      <p:sp>
        <p:nvSpPr>
          <p:cNvPr id="85" name="Google Shape;85;p10"/>
          <p:cNvSpPr txBox="1"/>
          <p:nvPr>
            <p:ph idx="6" type="subTitle"/>
          </p:nvPr>
        </p:nvSpPr>
        <p:spPr>
          <a:xfrm>
            <a:off x="1206050" y="2815100"/>
            <a:ext cx="1564500" cy="4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6" name="Google Shape;86;p10"/>
          <p:cNvSpPr txBox="1"/>
          <p:nvPr>
            <p:ph idx="7" type="subTitle"/>
          </p:nvPr>
        </p:nvSpPr>
        <p:spPr>
          <a:xfrm>
            <a:off x="2918500" y="2614050"/>
            <a:ext cx="15645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87" name="Google Shape;87;p10"/>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88" name="Google Shape;88;p10"/>
          <p:cNvSpPr txBox="1"/>
          <p:nvPr>
            <p:ph idx="8" type="subTitle"/>
          </p:nvPr>
        </p:nvSpPr>
        <p:spPr>
          <a:xfrm>
            <a:off x="4630850" y="2614025"/>
            <a:ext cx="15645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89" name="Google Shape;89;p10"/>
          <p:cNvSpPr txBox="1"/>
          <p:nvPr>
            <p:ph idx="9" type="subTitle"/>
          </p:nvPr>
        </p:nvSpPr>
        <p:spPr>
          <a:xfrm>
            <a:off x="1206075" y="2614075"/>
            <a:ext cx="15645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1pPr>
            <a:lvl2pPr lvl="1">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2pPr>
            <a:lvl3pPr lvl="2">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3pPr>
            <a:lvl4pPr lvl="3">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4pPr>
            <a:lvl5pPr lvl="4">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5pPr>
            <a:lvl6pPr lvl="5">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6pPr>
            <a:lvl7pPr lvl="6">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7pPr>
            <a:lvl8pPr lvl="7">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8pPr>
            <a:lvl9pPr lvl="8">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666666"/>
              </a:buClr>
              <a:buSzPts val="1800"/>
              <a:buFont typeface="Zilla Slab Light"/>
              <a:buChar char="●"/>
              <a:defRPr sz="1800">
                <a:solidFill>
                  <a:srgbClr val="666666"/>
                </a:solidFill>
                <a:latin typeface="Zilla Slab Light"/>
                <a:ea typeface="Zilla Slab Light"/>
                <a:cs typeface="Zilla Slab Light"/>
                <a:sym typeface="Zilla Slab Light"/>
              </a:defRPr>
            </a:lvl1pPr>
            <a:lvl2pPr indent="-317500" lvl="1" marL="9144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2pPr>
            <a:lvl3pPr indent="-317500" lvl="2" marL="13716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3pPr>
            <a:lvl4pPr indent="-317500" lvl="3" marL="18288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4pPr>
            <a:lvl5pPr indent="-317500" lvl="4" marL="22860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5pPr>
            <a:lvl6pPr indent="-317500" lvl="5" marL="27432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6pPr>
            <a:lvl7pPr indent="-317500" lvl="6" marL="32004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7pPr>
            <a:lvl8pPr indent="-317500" lvl="7" marL="36576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8pPr>
            <a:lvl9pPr indent="-317500" lvl="8" marL="4114800">
              <a:lnSpc>
                <a:spcPct val="115000"/>
              </a:lnSpc>
              <a:spcBef>
                <a:spcPts val="1600"/>
              </a:spcBef>
              <a:spcAft>
                <a:spcPts val="160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1913A6"/>
                </a:solidFill>
                <a:latin typeface="Zilla Slab Light"/>
                <a:ea typeface="Zilla Slab Light"/>
                <a:cs typeface="Zilla Slab Light"/>
                <a:sym typeface="Zilla Slab Light"/>
              </a:defRPr>
            </a:lvl1pPr>
            <a:lvl2pPr lvl="1" algn="r">
              <a:buNone/>
              <a:defRPr sz="1300">
                <a:solidFill>
                  <a:srgbClr val="1913A6"/>
                </a:solidFill>
                <a:latin typeface="Zilla Slab Light"/>
                <a:ea typeface="Zilla Slab Light"/>
                <a:cs typeface="Zilla Slab Light"/>
                <a:sym typeface="Zilla Slab Light"/>
              </a:defRPr>
            </a:lvl2pPr>
            <a:lvl3pPr lvl="2" algn="r">
              <a:buNone/>
              <a:defRPr sz="1300">
                <a:solidFill>
                  <a:srgbClr val="1913A6"/>
                </a:solidFill>
                <a:latin typeface="Zilla Slab Light"/>
                <a:ea typeface="Zilla Slab Light"/>
                <a:cs typeface="Zilla Slab Light"/>
                <a:sym typeface="Zilla Slab Light"/>
              </a:defRPr>
            </a:lvl3pPr>
            <a:lvl4pPr lvl="3" algn="r">
              <a:buNone/>
              <a:defRPr sz="1300">
                <a:solidFill>
                  <a:srgbClr val="1913A6"/>
                </a:solidFill>
                <a:latin typeface="Zilla Slab Light"/>
                <a:ea typeface="Zilla Slab Light"/>
                <a:cs typeface="Zilla Slab Light"/>
                <a:sym typeface="Zilla Slab Light"/>
              </a:defRPr>
            </a:lvl4pPr>
            <a:lvl5pPr lvl="4" algn="r">
              <a:buNone/>
              <a:defRPr sz="1300">
                <a:solidFill>
                  <a:srgbClr val="1913A6"/>
                </a:solidFill>
                <a:latin typeface="Zilla Slab Light"/>
                <a:ea typeface="Zilla Slab Light"/>
                <a:cs typeface="Zilla Slab Light"/>
                <a:sym typeface="Zilla Slab Light"/>
              </a:defRPr>
            </a:lvl5pPr>
            <a:lvl6pPr lvl="5" algn="r">
              <a:buNone/>
              <a:defRPr sz="1300">
                <a:solidFill>
                  <a:srgbClr val="1913A6"/>
                </a:solidFill>
                <a:latin typeface="Zilla Slab Light"/>
                <a:ea typeface="Zilla Slab Light"/>
                <a:cs typeface="Zilla Slab Light"/>
                <a:sym typeface="Zilla Slab Light"/>
              </a:defRPr>
            </a:lvl6pPr>
            <a:lvl7pPr lvl="6" algn="r">
              <a:buNone/>
              <a:defRPr sz="1300">
                <a:solidFill>
                  <a:srgbClr val="1913A6"/>
                </a:solidFill>
                <a:latin typeface="Zilla Slab Light"/>
                <a:ea typeface="Zilla Slab Light"/>
                <a:cs typeface="Zilla Slab Light"/>
                <a:sym typeface="Zilla Slab Light"/>
              </a:defRPr>
            </a:lvl7pPr>
            <a:lvl8pPr lvl="7" algn="r">
              <a:buNone/>
              <a:defRPr sz="1300">
                <a:solidFill>
                  <a:srgbClr val="1913A6"/>
                </a:solidFill>
                <a:latin typeface="Zilla Slab Light"/>
                <a:ea typeface="Zilla Slab Light"/>
                <a:cs typeface="Zilla Slab Light"/>
                <a:sym typeface="Zilla Slab Light"/>
              </a:defRPr>
            </a:lvl8pPr>
            <a:lvl9pPr lvl="8" algn="r">
              <a:buNone/>
              <a:defRPr sz="1300">
                <a:solidFill>
                  <a:srgbClr val="1913A6"/>
                </a:solidFill>
                <a:latin typeface="Zilla Slab Light"/>
                <a:ea typeface="Zilla Slab Light"/>
                <a:cs typeface="Zilla Slab Light"/>
                <a:sym typeface="Zilla Slab Ligh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s://luandaja94.gitbook.io/patterns-box/patterns/bridge"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9" name="Shape 109"/>
        <p:cNvGrpSpPr/>
        <p:nvPr/>
      </p:nvGrpSpPr>
      <p:grpSpPr>
        <a:xfrm>
          <a:off x="0" y="0"/>
          <a:ext cx="0" cy="0"/>
          <a:chOff x="0" y="0"/>
          <a:chExt cx="0" cy="0"/>
        </a:xfrm>
      </p:grpSpPr>
      <p:sp>
        <p:nvSpPr>
          <p:cNvPr id="110" name="Google Shape;110;p15"/>
          <p:cNvSpPr txBox="1"/>
          <p:nvPr>
            <p:ph type="ctrTitle"/>
          </p:nvPr>
        </p:nvSpPr>
        <p:spPr>
          <a:xfrm>
            <a:off x="1432400" y="143175"/>
            <a:ext cx="3711000" cy="242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BRIDGE</a:t>
            </a:r>
            <a:br>
              <a:rPr lang="es"/>
            </a:br>
            <a:r>
              <a:rPr lang="es"/>
              <a:t>PATTERN</a:t>
            </a:r>
            <a:endParaRPr>
              <a:solidFill>
                <a:srgbClr val="6F40A8"/>
              </a:solidFill>
            </a:endParaRPr>
          </a:p>
        </p:txBody>
      </p:sp>
      <p:sp>
        <p:nvSpPr>
          <p:cNvPr id="111" name="Google Shape;111;p15"/>
          <p:cNvSpPr txBox="1"/>
          <p:nvPr>
            <p:ph idx="1" type="subTitle"/>
          </p:nvPr>
        </p:nvSpPr>
        <p:spPr>
          <a:xfrm>
            <a:off x="1432400" y="2515875"/>
            <a:ext cx="4374000" cy="2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patterns-box talk</a:t>
            </a:r>
            <a:endParaRPr/>
          </a:p>
          <a:p>
            <a:pPr indent="0" lvl="0" marL="0" rtl="0" algn="l">
              <a:spcBef>
                <a:spcPts val="0"/>
              </a:spcBef>
              <a:spcAft>
                <a:spcPts val="0"/>
              </a:spcAft>
              <a:buNone/>
            </a:pPr>
            <a:r>
              <a:rPr lang="es"/>
              <a:t>by</a:t>
            </a:r>
            <a:endParaRPr/>
          </a:p>
          <a:p>
            <a:pPr indent="0" lvl="0" marL="0" rtl="0" algn="l">
              <a:spcBef>
                <a:spcPts val="0"/>
              </a:spcBef>
              <a:spcAft>
                <a:spcPts val="0"/>
              </a:spcAft>
              <a:buNone/>
            </a:pPr>
            <a:r>
              <a:rPr lang="es"/>
              <a:t>James Ordinola Barrantes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8" name="Shape 218"/>
        <p:cNvGrpSpPr/>
        <p:nvPr/>
      </p:nvGrpSpPr>
      <p:grpSpPr>
        <a:xfrm>
          <a:off x="0" y="0"/>
          <a:ext cx="0" cy="0"/>
          <a:chOff x="0" y="0"/>
          <a:chExt cx="0" cy="0"/>
        </a:xfrm>
      </p:grpSpPr>
      <p:sp>
        <p:nvSpPr>
          <p:cNvPr id="219" name="Google Shape;219;p24"/>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20" name="Google Shape;220;p24"/>
          <p:cNvSpPr txBox="1"/>
          <p:nvPr/>
        </p:nvSpPr>
        <p:spPr>
          <a:xfrm>
            <a:off x="2242450" y="537300"/>
            <a:ext cx="4656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When not to use it?</a:t>
            </a:r>
            <a:endParaRPr b="1" sz="3600">
              <a:solidFill>
                <a:srgbClr val="666666"/>
              </a:solidFill>
              <a:highlight>
                <a:srgbClr val="FFFFFF"/>
              </a:highlight>
              <a:latin typeface="Josefin Sans"/>
              <a:ea typeface="Josefin Sans"/>
              <a:cs typeface="Josefin Sans"/>
              <a:sym typeface="Josefin Sans"/>
            </a:endParaRPr>
          </a:p>
        </p:txBody>
      </p:sp>
      <p:sp>
        <p:nvSpPr>
          <p:cNvPr id="221" name="Google Shape;221;p24"/>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txBox="1"/>
          <p:nvPr/>
        </p:nvSpPr>
        <p:spPr>
          <a:xfrm>
            <a:off x="729450" y="1745275"/>
            <a:ext cx="6169800" cy="1867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When the repetitive “similar” functionalities will not be too many</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When only have one dimension</a:t>
            </a:r>
            <a:endParaRPr sz="1600">
              <a:solidFill>
                <a:srgbClr val="595959"/>
              </a:solidFill>
              <a:latin typeface="Lato"/>
              <a:ea typeface="Lato"/>
              <a:cs typeface="Lato"/>
              <a:sym typeface="Lato"/>
            </a:endParaRPr>
          </a:p>
          <a:p>
            <a:pPr indent="0" lvl="0" marL="457200" rtl="0" algn="l">
              <a:lnSpc>
                <a:spcPct val="200000"/>
              </a:lnSpc>
              <a:spcBef>
                <a:spcPts val="1600"/>
              </a:spcBef>
              <a:spcAft>
                <a:spcPts val="0"/>
              </a:spcAft>
              <a:buNone/>
            </a:pPr>
            <a:r>
              <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23" name="Google Shape;223;p24"/>
          <p:cNvPicPr preferRelativeResize="0"/>
          <p:nvPr/>
        </p:nvPicPr>
        <p:blipFill>
          <a:blip r:embed="rId3">
            <a:alphaModFix/>
          </a:blip>
          <a:stretch>
            <a:fillRect/>
          </a:stretch>
        </p:blipFill>
        <p:spPr>
          <a:xfrm>
            <a:off x="6735750" y="2012050"/>
            <a:ext cx="1867200" cy="186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par>
                          <p:cTn fill="hold">
                            <p:stCondLst>
                              <p:cond delay="4000"/>
                            </p:stCondLst>
                            <p:childTnLst>
                              <p:par>
                                <p:cTn fill="hold" nodeType="afterEffect" presetClass="entr" presetID="23" presetSubtype="16">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1000"/>
                                        <p:tgtEl>
                                          <p:spTgt spid="223"/>
                                        </p:tgtEl>
                                        <p:attrNameLst>
                                          <p:attrName>ppt_w</p:attrName>
                                        </p:attrNameLst>
                                      </p:cBhvr>
                                      <p:tavLst>
                                        <p:tav fmla="" tm="0">
                                          <p:val>
                                            <p:strVal val="0"/>
                                          </p:val>
                                        </p:tav>
                                        <p:tav fmla="" tm="100000">
                                          <p:val>
                                            <p:strVal val="#ppt_w"/>
                                          </p:val>
                                        </p:tav>
                                      </p:tavLst>
                                    </p:anim>
                                    <p:anim calcmode="lin" valueType="num">
                                      <p:cBhvr additive="base">
                                        <p:cTn dur="1000"/>
                                        <p:tgtEl>
                                          <p:spTgt spid="22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27" name="Shape 227"/>
        <p:cNvGrpSpPr/>
        <p:nvPr/>
      </p:nvGrpSpPr>
      <p:grpSpPr>
        <a:xfrm>
          <a:off x="0" y="0"/>
          <a:ext cx="0" cy="0"/>
          <a:chOff x="0" y="0"/>
          <a:chExt cx="0" cy="0"/>
        </a:xfrm>
      </p:grpSpPr>
      <p:sp>
        <p:nvSpPr>
          <p:cNvPr id="228" name="Google Shape;228;p25"/>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29" name="Google Shape;229;p25"/>
          <p:cNvSpPr txBox="1"/>
          <p:nvPr/>
        </p:nvSpPr>
        <p:spPr>
          <a:xfrm>
            <a:off x="2242450" y="537300"/>
            <a:ext cx="4656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Common mistakes</a:t>
            </a:r>
            <a:endParaRPr b="1" sz="3600">
              <a:solidFill>
                <a:srgbClr val="666666"/>
              </a:solidFill>
              <a:highlight>
                <a:srgbClr val="FFFFFF"/>
              </a:highlight>
              <a:latin typeface="Josefin Sans"/>
              <a:ea typeface="Josefin Sans"/>
              <a:cs typeface="Josefin Sans"/>
              <a:sym typeface="Josefin Sans"/>
            </a:endParaRPr>
          </a:p>
        </p:txBody>
      </p:sp>
      <p:sp>
        <p:nvSpPr>
          <p:cNvPr id="230" name="Google Shape;230;p25"/>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txBox="1"/>
          <p:nvPr/>
        </p:nvSpPr>
        <p:spPr>
          <a:xfrm>
            <a:off x="729450" y="1745275"/>
            <a:ext cx="7339500" cy="1867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Forcing the pattern</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Apply the pattern when you are not sure it will be worth it</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Wait until the proliferation of classes grows too much</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Confuse Bridge Pattern with Adapter Pattern</a:t>
            </a:r>
            <a:endParaRPr sz="1600">
              <a:solidFill>
                <a:srgbClr val="595959"/>
              </a:solidFill>
              <a:latin typeface="Lato"/>
              <a:ea typeface="Lato"/>
              <a:cs typeface="Lato"/>
              <a:sym typeface="Lato"/>
            </a:endParaRPr>
          </a:p>
          <a:p>
            <a:pPr indent="0" lvl="0" marL="457200" rtl="0" algn="l">
              <a:lnSpc>
                <a:spcPct val="200000"/>
              </a:lnSpc>
              <a:spcBef>
                <a:spcPts val="1600"/>
              </a:spcBef>
              <a:spcAft>
                <a:spcPts val="0"/>
              </a:spcAft>
              <a:buNone/>
            </a:pPr>
            <a:r>
              <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32" name="Google Shape;232;p25"/>
          <p:cNvPicPr preferRelativeResize="0"/>
          <p:nvPr/>
        </p:nvPicPr>
        <p:blipFill>
          <a:blip r:embed="rId3">
            <a:alphaModFix/>
          </a:blip>
          <a:stretch>
            <a:fillRect/>
          </a:stretch>
        </p:blipFill>
        <p:spPr>
          <a:xfrm>
            <a:off x="6537125" y="1537643"/>
            <a:ext cx="2000200" cy="206820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 calcmode="lin" valueType="num">
                                      <p:cBhvr additive="base">
                                        <p:cTn dur="1000"/>
                                        <p:tgtEl>
                                          <p:spTgt spid="231">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 calcmode="lin" valueType="num">
                                      <p:cBhvr additive="base">
                                        <p:cTn dur="1000"/>
                                        <p:tgtEl>
                                          <p:spTgt spid="231">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anim calcmode="lin" valueType="num">
                                      <p:cBhvr additive="base">
                                        <p:cTn dur="1000"/>
                                        <p:tgtEl>
                                          <p:spTgt spid="231">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anim calcmode="lin" valueType="num">
                                      <p:cBhvr additive="base">
                                        <p:cTn dur="1000"/>
                                        <p:tgtEl>
                                          <p:spTgt spid="231">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231">
                                            <p:txEl>
                                              <p:pRg end="4" st="4"/>
                                            </p:txEl>
                                          </p:spTgt>
                                        </p:tgtEl>
                                        <p:attrNameLst>
                                          <p:attrName>style.visibility</p:attrName>
                                        </p:attrNameLst>
                                      </p:cBhvr>
                                      <p:to>
                                        <p:strVal val="visible"/>
                                      </p:to>
                                    </p:set>
                                    <p:anim calcmode="lin" valueType="num">
                                      <p:cBhvr additive="base">
                                        <p:cTn dur="1000"/>
                                        <p:tgtEl>
                                          <p:spTgt spid="231">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231">
                                            <p:txEl>
                                              <p:pRg end="5" st="5"/>
                                            </p:txEl>
                                          </p:spTgt>
                                        </p:tgtEl>
                                        <p:attrNameLst>
                                          <p:attrName>style.visibility</p:attrName>
                                        </p:attrNameLst>
                                      </p:cBhvr>
                                      <p:to>
                                        <p:strVal val="visible"/>
                                      </p:to>
                                    </p:set>
                                    <p:anim calcmode="lin" valueType="num">
                                      <p:cBhvr additive="base">
                                        <p:cTn dur="1000"/>
                                        <p:tgtEl>
                                          <p:spTgt spid="231">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1">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1000"/>
                                        <p:tgtEl>
                                          <p:spTgt spid="2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36" name="Shape 236"/>
        <p:cNvGrpSpPr/>
        <p:nvPr/>
      </p:nvGrpSpPr>
      <p:grpSpPr>
        <a:xfrm>
          <a:off x="0" y="0"/>
          <a:ext cx="0" cy="0"/>
          <a:chOff x="0" y="0"/>
          <a:chExt cx="0" cy="0"/>
        </a:xfrm>
      </p:grpSpPr>
      <p:sp>
        <p:nvSpPr>
          <p:cNvPr id="237" name="Google Shape;237;p26"/>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38" name="Google Shape;238;p26"/>
          <p:cNvSpPr txBox="1"/>
          <p:nvPr/>
        </p:nvSpPr>
        <p:spPr>
          <a:xfrm>
            <a:off x="2242450" y="537300"/>
            <a:ext cx="4656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Advantages</a:t>
            </a:r>
            <a:endParaRPr b="1" sz="3600">
              <a:solidFill>
                <a:srgbClr val="666666"/>
              </a:solidFill>
              <a:highlight>
                <a:srgbClr val="FFFFFF"/>
              </a:highlight>
              <a:latin typeface="Josefin Sans"/>
              <a:ea typeface="Josefin Sans"/>
              <a:cs typeface="Josefin Sans"/>
              <a:sym typeface="Josefin Sans"/>
            </a:endParaRPr>
          </a:p>
        </p:txBody>
      </p:sp>
      <p:sp>
        <p:nvSpPr>
          <p:cNvPr id="239" name="Google Shape;239;p26"/>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txBox="1"/>
          <p:nvPr/>
        </p:nvSpPr>
        <p:spPr>
          <a:xfrm>
            <a:off x="729450" y="1745275"/>
            <a:ext cx="5482500" cy="1867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Single Responsibility Principle.</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Open/Closed Principle. </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Scalability</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Testability</a:t>
            </a:r>
            <a:endParaRPr sz="1600">
              <a:solidFill>
                <a:srgbClr val="595959"/>
              </a:solidFill>
              <a:latin typeface="Lato"/>
              <a:ea typeface="Lato"/>
              <a:cs typeface="Lato"/>
              <a:sym typeface="Lato"/>
            </a:endParaRPr>
          </a:p>
          <a:p>
            <a:pPr indent="0" lvl="0" marL="457200" rtl="0" algn="l">
              <a:lnSpc>
                <a:spcPct val="200000"/>
              </a:lnSpc>
              <a:spcBef>
                <a:spcPts val="1600"/>
              </a:spcBef>
              <a:spcAft>
                <a:spcPts val="0"/>
              </a:spcAft>
              <a:buNone/>
            </a:pPr>
            <a:r>
              <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41" name="Google Shape;241;p26"/>
          <p:cNvPicPr preferRelativeResize="0"/>
          <p:nvPr/>
        </p:nvPicPr>
        <p:blipFill>
          <a:blip r:embed="rId3">
            <a:alphaModFix/>
          </a:blip>
          <a:stretch>
            <a:fillRect/>
          </a:stretch>
        </p:blipFill>
        <p:spPr>
          <a:xfrm>
            <a:off x="6500693" y="1620163"/>
            <a:ext cx="1985925" cy="1903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1000"/>
                                        <p:tgtEl>
                                          <p:spTgt spid="240">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1000"/>
                                        <p:tgtEl>
                                          <p:spTgt spid="240">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1000"/>
                                        <p:tgtEl>
                                          <p:spTgt spid="240">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Effect filter="fade" transition="in">
                                      <p:cBhvr>
                                        <p:cTn dur="1000"/>
                                        <p:tgtEl>
                                          <p:spTgt spid="240">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animEffect filter="fade" transition="in">
                                      <p:cBhvr>
                                        <p:cTn dur="1000"/>
                                        <p:tgtEl>
                                          <p:spTgt spid="240">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animEffect filter="fade" transition="in">
                                      <p:cBhvr>
                                        <p:cTn dur="1000"/>
                                        <p:tgtEl>
                                          <p:spTgt spid="240">
                                            <p:txEl>
                                              <p:pRg end="5" st="5"/>
                                            </p:txEl>
                                          </p:spTgt>
                                        </p:tgtEl>
                                      </p:cBhvr>
                                    </p:animEffect>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241"/>
                                        </p:tgtEl>
                                        <p:attrNameLst>
                                          <p:attrName>style.visibility</p:attrName>
                                        </p:attrNameLst>
                                      </p:cBhvr>
                                      <p:to>
                                        <p:strVal val="visible"/>
                                      </p:to>
                                    </p:set>
                                    <p:anim calcmode="lin" valueType="num">
                                      <p:cBhvr additive="base">
                                        <p:cTn dur="1000"/>
                                        <p:tgtEl>
                                          <p:spTgt spid="24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45" name="Shape 245"/>
        <p:cNvGrpSpPr/>
        <p:nvPr/>
      </p:nvGrpSpPr>
      <p:grpSpPr>
        <a:xfrm>
          <a:off x="0" y="0"/>
          <a:ext cx="0" cy="0"/>
          <a:chOff x="0" y="0"/>
          <a:chExt cx="0" cy="0"/>
        </a:xfrm>
      </p:grpSpPr>
      <p:sp>
        <p:nvSpPr>
          <p:cNvPr id="246" name="Google Shape;246;p27"/>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47" name="Google Shape;247;p27"/>
          <p:cNvSpPr txBox="1"/>
          <p:nvPr/>
        </p:nvSpPr>
        <p:spPr>
          <a:xfrm>
            <a:off x="2242450" y="537300"/>
            <a:ext cx="4656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Disadvantages</a:t>
            </a:r>
            <a:endParaRPr b="1" sz="3600">
              <a:solidFill>
                <a:srgbClr val="666666"/>
              </a:solidFill>
              <a:highlight>
                <a:srgbClr val="FFFFFF"/>
              </a:highlight>
              <a:latin typeface="Josefin Sans"/>
              <a:ea typeface="Josefin Sans"/>
              <a:cs typeface="Josefin Sans"/>
              <a:sym typeface="Josefin Sans"/>
            </a:endParaRPr>
          </a:p>
        </p:txBody>
      </p:sp>
      <p:sp>
        <p:nvSpPr>
          <p:cNvPr id="248" name="Google Shape;248;p27"/>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txBox="1"/>
          <p:nvPr/>
        </p:nvSpPr>
        <p:spPr>
          <a:xfrm>
            <a:off x="729450" y="1745275"/>
            <a:ext cx="5482500" cy="1867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Clr>
                <a:srgbClr val="595959"/>
              </a:buClr>
              <a:buSzPts val="1600"/>
              <a:buFont typeface="Lato"/>
              <a:buChar char="●"/>
            </a:pPr>
            <a:r>
              <a:rPr lang="es" sz="1600">
                <a:solidFill>
                  <a:srgbClr val="595959"/>
                </a:solidFill>
                <a:latin typeface="Lato"/>
                <a:ea typeface="Lato"/>
                <a:cs typeface="Lato"/>
                <a:sym typeface="Lato"/>
              </a:rPr>
              <a:t>More complicated code by applying the pattern.</a:t>
            </a:r>
            <a:endParaRPr sz="1600">
              <a:solidFill>
                <a:srgbClr val="595959"/>
              </a:solidFill>
              <a:latin typeface="Lato"/>
              <a:ea typeface="Lato"/>
              <a:cs typeface="Lato"/>
              <a:sym typeface="Lato"/>
            </a:endParaRPr>
          </a:p>
          <a:p>
            <a:pPr indent="0" lvl="0" marL="457200" rtl="0" algn="l">
              <a:lnSpc>
                <a:spcPct val="200000"/>
              </a:lnSpc>
              <a:spcBef>
                <a:spcPts val="0"/>
              </a:spcBef>
              <a:spcAft>
                <a:spcPts val="0"/>
              </a:spcAft>
              <a:buNone/>
            </a:pPr>
            <a:r>
              <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50" name="Google Shape;250;p27"/>
          <p:cNvPicPr preferRelativeResize="0"/>
          <p:nvPr/>
        </p:nvPicPr>
        <p:blipFill>
          <a:blip r:embed="rId3">
            <a:alphaModFix/>
          </a:blip>
          <a:stretch>
            <a:fillRect/>
          </a:stretch>
        </p:blipFill>
        <p:spPr>
          <a:xfrm>
            <a:off x="6303925" y="1458925"/>
            <a:ext cx="2225650" cy="2225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 calcmode="lin" valueType="num">
                                      <p:cBhvr additive="base">
                                        <p:cTn dur="1"/>
                                        <p:tgtEl>
                                          <p:spTgt spid="249">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anim calcmode="lin" valueType="num">
                                      <p:cBhvr additive="base">
                                        <p:cTn dur="1"/>
                                        <p:tgtEl>
                                          <p:spTgt spid="249">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anim calcmode="lin" valueType="num">
                                      <p:cBhvr additive="base">
                                        <p:cTn dur="1"/>
                                        <p:tgtEl>
                                          <p:spTgt spid="249">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1000"/>
                                        <p:tgtEl>
                                          <p:spTgt spid="25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4" name="Shape 254"/>
        <p:cNvGrpSpPr/>
        <p:nvPr/>
      </p:nvGrpSpPr>
      <p:grpSpPr>
        <a:xfrm>
          <a:off x="0" y="0"/>
          <a:ext cx="0" cy="0"/>
          <a:chOff x="0" y="0"/>
          <a:chExt cx="0" cy="0"/>
        </a:xfrm>
      </p:grpSpPr>
      <p:sp>
        <p:nvSpPr>
          <p:cNvPr id="255" name="Google Shape;255;p28"/>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56" name="Google Shape;256;p28"/>
          <p:cNvSpPr txBox="1"/>
          <p:nvPr/>
        </p:nvSpPr>
        <p:spPr>
          <a:xfrm>
            <a:off x="2242450" y="537300"/>
            <a:ext cx="4656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Demo</a:t>
            </a:r>
            <a:endParaRPr b="1" sz="3600">
              <a:solidFill>
                <a:srgbClr val="666666"/>
              </a:solidFill>
              <a:highlight>
                <a:srgbClr val="FFFFFF"/>
              </a:highlight>
              <a:latin typeface="Josefin Sans"/>
              <a:ea typeface="Josefin Sans"/>
              <a:cs typeface="Josefin Sans"/>
              <a:sym typeface="Josefin Sans"/>
            </a:endParaRPr>
          </a:p>
        </p:txBody>
      </p:sp>
      <p:sp>
        <p:nvSpPr>
          <p:cNvPr id="257" name="Google Shape;257;p28"/>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3095800" y="1359375"/>
            <a:ext cx="1579200" cy="616800"/>
          </a:xfrm>
          <a:prstGeom prst="snip1Rect">
            <a:avLst>
              <a:gd fmla="val 16667"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TextFileLogger</a:t>
            </a:r>
            <a:endParaRPr/>
          </a:p>
        </p:txBody>
      </p:sp>
      <p:sp>
        <p:nvSpPr>
          <p:cNvPr id="259" name="Google Shape;259;p28"/>
          <p:cNvSpPr/>
          <p:nvPr/>
        </p:nvSpPr>
        <p:spPr>
          <a:xfrm>
            <a:off x="3095800" y="2162241"/>
            <a:ext cx="1579200" cy="616800"/>
          </a:xfrm>
          <a:prstGeom prst="snip1Rect">
            <a:avLst>
              <a:gd fmla="val 16667"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SqlLogger</a:t>
            </a:r>
            <a:endParaRPr/>
          </a:p>
        </p:txBody>
      </p:sp>
      <p:sp>
        <p:nvSpPr>
          <p:cNvPr id="260" name="Google Shape;260;p28"/>
          <p:cNvSpPr/>
          <p:nvPr/>
        </p:nvSpPr>
        <p:spPr>
          <a:xfrm>
            <a:off x="1257800" y="2162250"/>
            <a:ext cx="1006200" cy="616800"/>
          </a:xfrm>
          <a:prstGeom prst="snip1Rect">
            <a:avLst>
              <a:gd fmla="val 16667"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ILogger</a:t>
            </a:r>
            <a:endParaRPr/>
          </a:p>
        </p:txBody>
      </p:sp>
      <p:sp>
        <p:nvSpPr>
          <p:cNvPr id="261" name="Google Shape;261;p28"/>
          <p:cNvSpPr/>
          <p:nvPr/>
        </p:nvSpPr>
        <p:spPr>
          <a:xfrm>
            <a:off x="3095800" y="3002525"/>
            <a:ext cx="1579200" cy="616800"/>
          </a:xfrm>
          <a:prstGeom prst="snip1Rect">
            <a:avLst>
              <a:gd fmla="val 16667"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MongoDbLogger</a:t>
            </a:r>
            <a:endParaRPr/>
          </a:p>
        </p:txBody>
      </p:sp>
      <p:sp>
        <p:nvSpPr>
          <p:cNvPr id="262" name="Google Shape;262;p28"/>
          <p:cNvSpPr/>
          <p:nvPr/>
        </p:nvSpPr>
        <p:spPr>
          <a:xfrm>
            <a:off x="5400000" y="1340675"/>
            <a:ext cx="2206200" cy="616800"/>
          </a:xfrm>
          <a:prstGeom prst="snip1Rect">
            <a:avLst>
              <a:gd fmla="val 16667"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Specific</a:t>
            </a:r>
            <a:r>
              <a:rPr lang="es"/>
              <a:t>TextFileLogger</a:t>
            </a:r>
            <a:endParaRPr/>
          </a:p>
        </p:txBody>
      </p:sp>
      <p:sp>
        <p:nvSpPr>
          <p:cNvPr id="263" name="Google Shape;263;p28"/>
          <p:cNvSpPr/>
          <p:nvPr/>
        </p:nvSpPr>
        <p:spPr>
          <a:xfrm>
            <a:off x="5400000" y="2143541"/>
            <a:ext cx="2206200" cy="616800"/>
          </a:xfrm>
          <a:prstGeom prst="snip1Rect">
            <a:avLst>
              <a:gd fmla="val 16667"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Detailed</a:t>
            </a:r>
            <a:r>
              <a:rPr lang="es"/>
              <a:t>SqlLogger</a:t>
            </a:r>
            <a:endParaRPr/>
          </a:p>
        </p:txBody>
      </p:sp>
      <p:sp>
        <p:nvSpPr>
          <p:cNvPr id="264" name="Google Shape;264;p28"/>
          <p:cNvSpPr/>
          <p:nvPr/>
        </p:nvSpPr>
        <p:spPr>
          <a:xfrm>
            <a:off x="5400000" y="2983825"/>
            <a:ext cx="2206200" cy="616800"/>
          </a:xfrm>
          <a:prstGeom prst="snip1Rect">
            <a:avLst>
              <a:gd fmla="val 16667"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Default</a:t>
            </a:r>
            <a:r>
              <a:rPr lang="es"/>
              <a:t>MongoDbLogger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8" name="Shape 268"/>
        <p:cNvGrpSpPr/>
        <p:nvPr/>
      </p:nvGrpSpPr>
      <p:grpSpPr>
        <a:xfrm>
          <a:off x="0" y="0"/>
          <a:ext cx="0" cy="0"/>
          <a:chOff x="0" y="0"/>
          <a:chExt cx="0" cy="0"/>
        </a:xfrm>
      </p:grpSpPr>
      <p:sp>
        <p:nvSpPr>
          <p:cNvPr id="269" name="Google Shape;269;p29"/>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70" name="Google Shape;270;p29"/>
          <p:cNvSpPr txBox="1"/>
          <p:nvPr/>
        </p:nvSpPr>
        <p:spPr>
          <a:xfrm>
            <a:off x="2242450" y="537300"/>
            <a:ext cx="4656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Demo</a:t>
            </a:r>
            <a:endParaRPr b="1" sz="3600">
              <a:solidFill>
                <a:srgbClr val="666666"/>
              </a:solidFill>
              <a:highlight>
                <a:srgbClr val="FFFFFF"/>
              </a:highlight>
              <a:latin typeface="Josefin Sans"/>
              <a:ea typeface="Josefin Sans"/>
              <a:cs typeface="Josefin Sans"/>
              <a:sym typeface="Josefin Sans"/>
            </a:endParaRPr>
          </a:p>
        </p:txBody>
      </p:sp>
      <p:sp>
        <p:nvSpPr>
          <p:cNvPr id="271" name="Google Shape;271;p29"/>
          <p:cNvSpPr/>
          <p:nvPr/>
        </p:nvSpPr>
        <p:spPr>
          <a:xfrm>
            <a:off x="571650" y="1269600"/>
            <a:ext cx="8031300" cy="3234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571650" y="1362000"/>
            <a:ext cx="1925700" cy="30492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805200" y="1438163"/>
            <a:ext cx="1489500" cy="4758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solidFill>
                  <a:schemeClr val="lt1"/>
                </a:solidFill>
              </a:rPr>
              <a:t>Concrete Implementor</a:t>
            </a:r>
            <a:endParaRPr>
              <a:solidFill>
                <a:srgbClr val="FFFFFF"/>
              </a:solidFill>
            </a:endParaRPr>
          </a:p>
        </p:txBody>
      </p:sp>
      <p:sp>
        <p:nvSpPr>
          <p:cNvPr id="274" name="Google Shape;274;p29"/>
          <p:cNvSpPr/>
          <p:nvPr/>
        </p:nvSpPr>
        <p:spPr>
          <a:xfrm>
            <a:off x="733038" y="2082536"/>
            <a:ext cx="1633800" cy="616800"/>
          </a:xfrm>
          <a:prstGeom prst="snip1Rect">
            <a:avLst>
              <a:gd fmla="val 16667"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SpecficMessage</a:t>
            </a:r>
            <a:endParaRPr/>
          </a:p>
        </p:txBody>
      </p:sp>
      <p:sp>
        <p:nvSpPr>
          <p:cNvPr id="275" name="Google Shape;275;p29"/>
          <p:cNvSpPr/>
          <p:nvPr/>
        </p:nvSpPr>
        <p:spPr>
          <a:xfrm>
            <a:off x="733038" y="2799311"/>
            <a:ext cx="1633800" cy="616800"/>
          </a:xfrm>
          <a:prstGeom prst="snip1Rect">
            <a:avLst>
              <a:gd fmla="val 16667"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DetailedMessage</a:t>
            </a:r>
            <a:endParaRPr/>
          </a:p>
        </p:txBody>
      </p:sp>
      <p:sp>
        <p:nvSpPr>
          <p:cNvPr id="276" name="Google Shape;276;p29"/>
          <p:cNvSpPr/>
          <p:nvPr/>
        </p:nvSpPr>
        <p:spPr>
          <a:xfrm>
            <a:off x="733038" y="3539611"/>
            <a:ext cx="1633800" cy="616800"/>
          </a:xfrm>
          <a:prstGeom prst="snip1Rect">
            <a:avLst>
              <a:gd fmla="val 16667"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DefaultMessage</a:t>
            </a:r>
            <a:endParaRPr/>
          </a:p>
        </p:txBody>
      </p:sp>
      <p:sp>
        <p:nvSpPr>
          <p:cNvPr id="277" name="Google Shape;277;p29"/>
          <p:cNvSpPr/>
          <p:nvPr/>
        </p:nvSpPr>
        <p:spPr>
          <a:xfrm>
            <a:off x="2711775" y="1391200"/>
            <a:ext cx="1809000" cy="30492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p:nvPr/>
        </p:nvSpPr>
        <p:spPr>
          <a:xfrm>
            <a:off x="2785400" y="2707349"/>
            <a:ext cx="1669200" cy="616800"/>
          </a:xfrm>
          <a:prstGeom prst="snip1Rect">
            <a:avLst>
              <a:gd fmla="val 16667" name="adj"/>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ICustomMessage</a:t>
            </a:r>
            <a:endParaRPr/>
          </a:p>
        </p:txBody>
      </p:sp>
      <p:sp>
        <p:nvSpPr>
          <p:cNvPr id="279" name="Google Shape;279;p29"/>
          <p:cNvSpPr/>
          <p:nvPr/>
        </p:nvSpPr>
        <p:spPr>
          <a:xfrm>
            <a:off x="2938425" y="1479275"/>
            <a:ext cx="1355700" cy="4347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rPr>
              <a:t>Implementor</a:t>
            </a:r>
            <a:endParaRPr>
              <a:solidFill>
                <a:srgbClr val="FFFFFF"/>
              </a:solidFill>
            </a:endParaRPr>
          </a:p>
        </p:txBody>
      </p:sp>
      <p:sp>
        <p:nvSpPr>
          <p:cNvPr id="280" name="Google Shape;280;p29"/>
          <p:cNvSpPr/>
          <p:nvPr/>
        </p:nvSpPr>
        <p:spPr>
          <a:xfrm>
            <a:off x="4722550" y="1391200"/>
            <a:ext cx="1588200" cy="30492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a:off x="5012700" y="2687149"/>
            <a:ext cx="1006200" cy="616800"/>
          </a:xfrm>
          <a:prstGeom prst="snip1Rect">
            <a:avLst>
              <a:gd fmla="val 16667"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Logger</a:t>
            </a:r>
            <a:endParaRPr/>
          </a:p>
        </p:txBody>
      </p:sp>
      <p:sp>
        <p:nvSpPr>
          <p:cNvPr id="282" name="Google Shape;282;p29"/>
          <p:cNvSpPr/>
          <p:nvPr/>
        </p:nvSpPr>
        <p:spPr>
          <a:xfrm>
            <a:off x="4848751" y="1477775"/>
            <a:ext cx="1334100" cy="4362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rPr>
              <a:t>Abstraction</a:t>
            </a:r>
            <a:endParaRPr>
              <a:solidFill>
                <a:srgbClr val="FFFFFF"/>
              </a:solidFill>
            </a:endParaRPr>
          </a:p>
        </p:txBody>
      </p:sp>
      <p:sp>
        <p:nvSpPr>
          <p:cNvPr id="283" name="Google Shape;283;p29"/>
          <p:cNvSpPr/>
          <p:nvPr/>
        </p:nvSpPr>
        <p:spPr>
          <a:xfrm>
            <a:off x="6440454" y="1391200"/>
            <a:ext cx="2094870" cy="30492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
          <p:cNvSpPr/>
          <p:nvPr/>
        </p:nvSpPr>
        <p:spPr>
          <a:xfrm>
            <a:off x="6729678" y="1999874"/>
            <a:ext cx="1577559" cy="616800"/>
          </a:xfrm>
          <a:prstGeom prst="snip1Rect">
            <a:avLst>
              <a:gd fmla="val 16667"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TextFileLogger</a:t>
            </a:r>
            <a:endParaRPr/>
          </a:p>
        </p:txBody>
      </p:sp>
      <p:sp>
        <p:nvSpPr>
          <p:cNvPr id="285" name="Google Shape;285;p29"/>
          <p:cNvSpPr/>
          <p:nvPr/>
        </p:nvSpPr>
        <p:spPr>
          <a:xfrm>
            <a:off x="6729678" y="2802740"/>
            <a:ext cx="1577559" cy="616800"/>
          </a:xfrm>
          <a:prstGeom prst="snip1Rect">
            <a:avLst>
              <a:gd fmla="val 16667"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SqlLogger</a:t>
            </a:r>
            <a:endParaRPr/>
          </a:p>
        </p:txBody>
      </p:sp>
      <p:sp>
        <p:nvSpPr>
          <p:cNvPr id="286" name="Google Shape;286;p29"/>
          <p:cNvSpPr/>
          <p:nvPr/>
        </p:nvSpPr>
        <p:spPr>
          <a:xfrm>
            <a:off x="6729678" y="3643024"/>
            <a:ext cx="1577559" cy="616800"/>
          </a:xfrm>
          <a:prstGeom prst="snip1Rect">
            <a:avLst>
              <a:gd fmla="val 16667"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MongoDbLogger</a:t>
            </a:r>
            <a:endParaRPr/>
          </a:p>
        </p:txBody>
      </p:sp>
      <p:sp>
        <p:nvSpPr>
          <p:cNvPr id="287" name="Google Shape;287;p29"/>
          <p:cNvSpPr/>
          <p:nvPr/>
        </p:nvSpPr>
        <p:spPr>
          <a:xfrm>
            <a:off x="6845149" y="1467400"/>
            <a:ext cx="1346617" cy="3957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rPr>
              <a:t>Refined Abstraction</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91" name="Shape 291"/>
        <p:cNvGrpSpPr/>
        <p:nvPr/>
      </p:nvGrpSpPr>
      <p:grpSpPr>
        <a:xfrm>
          <a:off x="0" y="0"/>
          <a:ext cx="0" cy="0"/>
          <a:chOff x="0" y="0"/>
          <a:chExt cx="0" cy="0"/>
        </a:xfrm>
      </p:grpSpPr>
      <p:sp>
        <p:nvSpPr>
          <p:cNvPr id="292" name="Google Shape;292;p30"/>
          <p:cNvSpPr txBox="1"/>
          <p:nvPr>
            <p:ph type="ctrTitle"/>
          </p:nvPr>
        </p:nvSpPr>
        <p:spPr>
          <a:xfrm>
            <a:off x="1300249" y="1430490"/>
            <a:ext cx="39891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a:t>
            </a:r>
            <a:r>
              <a:rPr lang="es"/>
              <a:t>hanks</a:t>
            </a:r>
            <a:endParaRPr/>
          </a:p>
        </p:txBody>
      </p:sp>
      <p:sp>
        <p:nvSpPr>
          <p:cNvPr id="293" name="Google Shape;293;p30"/>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pic>
        <p:nvPicPr>
          <p:cNvPr id="294" name="Google Shape;294;p30">
            <a:hlinkClick r:id="rId3"/>
          </p:cNvPr>
          <p:cNvPicPr preferRelativeResize="0"/>
          <p:nvPr/>
        </p:nvPicPr>
        <p:blipFill>
          <a:blip r:embed="rId4">
            <a:alphaModFix/>
          </a:blip>
          <a:stretch>
            <a:fillRect/>
          </a:stretch>
        </p:blipFill>
        <p:spPr>
          <a:xfrm>
            <a:off x="2238025" y="3635475"/>
            <a:ext cx="1726000" cy="46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5" name="Shape 115"/>
        <p:cNvGrpSpPr/>
        <p:nvPr/>
      </p:nvGrpSpPr>
      <p:grpSpPr>
        <a:xfrm>
          <a:off x="0" y="0"/>
          <a:ext cx="0" cy="0"/>
          <a:chOff x="0" y="0"/>
          <a:chExt cx="0" cy="0"/>
        </a:xfrm>
      </p:grpSpPr>
      <p:sp>
        <p:nvSpPr>
          <p:cNvPr id="116" name="Google Shape;116;p16"/>
          <p:cNvSpPr txBox="1"/>
          <p:nvPr>
            <p:ph idx="1" type="subTitle"/>
          </p:nvPr>
        </p:nvSpPr>
        <p:spPr>
          <a:xfrm>
            <a:off x="4548074" y="2303100"/>
            <a:ext cx="2564700" cy="53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666666"/>
                </a:solidFill>
              </a:rPr>
              <a:t>Hi, I’m James, Software Engineer 3 at Belatrix. Currently I’m working at Delta Team on the development of API’s.</a:t>
            </a:r>
            <a:endParaRPr>
              <a:solidFill>
                <a:srgbClr val="666666"/>
              </a:solidFill>
            </a:endParaRPr>
          </a:p>
        </p:txBody>
      </p:sp>
      <p:sp>
        <p:nvSpPr>
          <p:cNvPr id="117" name="Google Shape;117;p16"/>
          <p:cNvSpPr txBox="1"/>
          <p:nvPr>
            <p:ph type="ctrTitle"/>
          </p:nvPr>
        </p:nvSpPr>
        <p:spPr>
          <a:xfrm>
            <a:off x="610142" y="1545450"/>
            <a:ext cx="3717600" cy="205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666666"/>
                </a:solidFill>
              </a:rPr>
              <a:t>About me</a:t>
            </a:r>
            <a:endParaRPr>
              <a:solidFill>
                <a:srgbClr val="666666"/>
              </a:solidFill>
            </a:endParaRPr>
          </a:p>
        </p:txBody>
      </p:sp>
      <p:sp>
        <p:nvSpPr>
          <p:cNvPr id="118" name="Google Shape;118;p16"/>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2" name="Shape 122"/>
        <p:cNvGrpSpPr/>
        <p:nvPr/>
      </p:nvGrpSpPr>
      <p:grpSpPr>
        <a:xfrm>
          <a:off x="0" y="0"/>
          <a:ext cx="0" cy="0"/>
          <a:chOff x="0" y="0"/>
          <a:chExt cx="0" cy="0"/>
        </a:xfrm>
      </p:grpSpPr>
      <p:sp>
        <p:nvSpPr>
          <p:cNvPr id="123" name="Google Shape;123;p17"/>
          <p:cNvSpPr txBox="1"/>
          <p:nvPr>
            <p:ph idx="1" type="subTitle"/>
          </p:nvPr>
        </p:nvSpPr>
        <p:spPr>
          <a:xfrm flipH="1">
            <a:off x="5485675" y="416250"/>
            <a:ext cx="11094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Goal</a:t>
            </a:r>
            <a:endParaRPr/>
          </a:p>
        </p:txBody>
      </p:sp>
      <p:sp>
        <p:nvSpPr>
          <p:cNvPr id="124" name="Google Shape;124;p17"/>
          <p:cNvSpPr txBox="1"/>
          <p:nvPr>
            <p:ph idx="3" type="subTitle"/>
          </p:nvPr>
        </p:nvSpPr>
        <p:spPr>
          <a:xfrm flipH="1">
            <a:off x="5485575" y="1464950"/>
            <a:ext cx="15303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Real world case</a:t>
            </a:r>
            <a:endParaRPr/>
          </a:p>
        </p:txBody>
      </p:sp>
      <p:sp>
        <p:nvSpPr>
          <p:cNvPr id="125" name="Google Shape;125;p17"/>
          <p:cNvSpPr txBox="1"/>
          <p:nvPr>
            <p:ph idx="5" type="subTitle"/>
          </p:nvPr>
        </p:nvSpPr>
        <p:spPr>
          <a:xfrm flipH="1">
            <a:off x="5485600" y="2513650"/>
            <a:ext cx="12759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Architecture</a:t>
            </a:r>
            <a:endParaRPr/>
          </a:p>
        </p:txBody>
      </p:sp>
      <p:sp>
        <p:nvSpPr>
          <p:cNvPr id="126" name="Google Shape;126;p17"/>
          <p:cNvSpPr txBox="1"/>
          <p:nvPr>
            <p:ph idx="7" type="subTitle"/>
          </p:nvPr>
        </p:nvSpPr>
        <p:spPr>
          <a:xfrm flipH="1">
            <a:off x="5485575" y="3557850"/>
            <a:ext cx="15810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Problems it solves</a:t>
            </a:r>
            <a:endParaRPr/>
          </a:p>
        </p:txBody>
      </p:sp>
      <p:sp>
        <p:nvSpPr>
          <p:cNvPr id="127" name="Google Shape;127;p17"/>
          <p:cNvSpPr txBox="1"/>
          <p:nvPr>
            <p:ph type="title"/>
          </p:nvPr>
        </p:nvSpPr>
        <p:spPr>
          <a:xfrm>
            <a:off x="4141898" y="3372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01</a:t>
            </a:r>
            <a:endParaRPr/>
          </a:p>
        </p:txBody>
      </p:sp>
      <p:sp>
        <p:nvSpPr>
          <p:cNvPr id="128" name="Google Shape;128;p17"/>
          <p:cNvSpPr txBox="1"/>
          <p:nvPr>
            <p:ph idx="9" type="title"/>
          </p:nvPr>
        </p:nvSpPr>
        <p:spPr>
          <a:xfrm>
            <a:off x="4141898" y="1394582"/>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02</a:t>
            </a:r>
            <a:endParaRPr/>
          </a:p>
        </p:txBody>
      </p:sp>
      <p:sp>
        <p:nvSpPr>
          <p:cNvPr id="129" name="Google Shape;129;p17"/>
          <p:cNvSpPr txBox="1"/>
          <p:nvPr>
            <p:ph idx="13" type="title"/>
          </p:nvPr>
        </p:nvSpPr>
        <p:spPr>
          <a:xfrm>
            <a:off x="4141898" y="24388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03</a:t>
            </a:r>
            <a:endParaRPr/>
          </a:p>
        </p:txBody>
      </p:sp>
      <p:sp>
        <p:nvSpPr>
          <p:cNvPr id="130" name="Google Shape;130;p17"/>
          <p:cNvSpPr txBox="1"/>
          <p:nvPr>
            <p:ph idx="14" type="title"/>
          </p:nvPr>
        </p:nvSpPr>
        <p:spPr>
          <a:xfrm>
            <a:off x="4141898" y="34830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04</a:t>
            </a:r>
            <a:endParaRPr/>
          </a:p>
        </p:txBody>
      </p:sp>
      <p:sp>
        <p:nvSpPr>
          <p:cNvPr id="131" name="Google Shape;131;p17"/>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5" name="Shape 135"/>
        <p:cNvGrpSpPr/>
        <p:nvPr/>
      </p:nvGrpSpPr>
      <p:grpSpPr>
        <a:xfrm>
          <a:off x="0" y="0"/>
          <a:ext cx="0" cy="0"/>
          <a:chOff x="0" y="0"/>
          <a:chExt cx="0" cy="0"/>
        </a:xfrm>
      </p:grpSpPr>
      <p:sp>
        <p:nvSpPr>
          <p:cNvPr id="136" name="Google Shape;136;p18"/>
          <p:cNvSpPr txBox="1"/>
          <p:nvPr>
            <p:ph idx="1" type="subTitle"/>
          </p:nvPr>
        </p:nvSpPr>
        <p:spPr>
          <a:xfrm flipH="1">
            <a:off x="5485675" y="416250"/>
            <a:ext cx="11094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When to use it?</a:t>
            </a:r>
            <a:endParaRPr/>
          </a:p>
        </p:txBody>
      </p:sp>
      <p:sp>
        <p:nvSpPr>
          <p:cNvPr id="137" name="Google Shape;137;p18"/>
          <p:cNvSpPr txBox="1"/>
          <p:nvPr>
            <p:ph idx="3" type="subTitle"/>
          </p:nvPr>
        </p:nvSpPr>
        <p:spPr>
          <a:xfrm flipH="1">
            <a:off x="5485575" y="1464950"/>
            <a:ext cx="15303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When not to use it?</a:t>
            </a:r>
            <a:endParaRPr/>
          </a:p>
        </p:txBody>
      </p:sp>
      <p:sp>
        <p:nvSpPr>
          <p:cNvPr id="138" name="Google Shape;138;p18"/>
          <p:cNvSpPr txBox="1"/>
          <p:nvPr>
            <p:ph idx="5" type="subTitle"/>
          </p:nvPr>
        </p:nvSpPr>
        <p:spPr>
          <a:xfrm flipH="1">
            <a:off x="5485450" y="2513650"/>
            <a:ext cx="11916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Common mistakes</a:t>
            </a:r>
            <a:endParaRPr/>
          </a:p>
        </p:txBody>
      </p:sp>
      <p:sp>
        <p:nvSpPr>
          <p:cNvPr id="139" name="Google Shape;139;p18"/>
          <p:cNvSpPr txBox="1"/>
          <p:nvPr>
            <p:ph idx="7" type="subTitle"/>
          </p:nvPr>
        </p:nvSpPr>
        <p:spPr>
          <a:xfrm flipH="1">
            <a:off x="5485575" y="3557850"/>
            <a:ext cx="15810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Advantages / Disadvantages</a:t>
            </a:r>
            <a:endParaRPr/>
          </a:p>
        </p:txBody>
      </p:sp>
      <p:sp>
        <p:nvSpPr>
          <p:cNvPr id="140" name="Google Shape;140;p18"/>
          <p:cNvSpPr txBox="1"/>
          <p:nvPr>
            <p:ph type="title"/>
          </p:nvPr>
        </p:nvSpPr>
        <p:spPr>
          <a:xfrm>
            <a:off x="4141898" y="3372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05</a:t>
            </a:r>
            <a:endParaRPr/>
          </a:p>
        </p:txBody>
      </p:sp>
      <p:sp>
        <p:nvSpPr>
          <p:cNvPr id="141" name="Google Shape;141;p18"/>
          <p:cNvSpPr txBox="1"/>
          <p:nvPr>
            <p:ph idx="9" type="title"/>
          </p:nvPr>
        </p:nvSpPr>
        <p:spPr>
          <a:xfrm>
            <a:off x="4141898" y="1394582"/>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06</a:t>
            </a:r>
            <a:endParaRPr/>
          </a:p>
        </p:txBody>
      </p:sp>
      <p:sp>
        <p:nvSpPr>
          <p:cNvPr id="142" name="Google Shape;142;p18"/>
          <p:cNvSpPr txBox="1"/>
          <p:nvPr>
            <p:ph idx="13" type="title"/>
          </p:nvPr>
        </p:nvSpPr>
        <p:spPr>
          <a:xfrm>
            <a:off x="4141898" y="24388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07</a:t>
            </a:r>
            <a:endParaRPr/>
          </a:p>
        </p:txBody>
      </p:sp>
      <p:sp>
        <p:nvSpPr>
          <p:cNvPr id="143" name="Google Shape;143;p18"/>
          <p:cNvSpPr txBox="1"/>
          <p:nvPr>
            <p:ph idx="14" type="title"/>
          </p:nvPr>
        </p:nvSpPr>
        <p:spPr>
          <a:xfrm>
            <a:off x="4141898" y="34830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08</a:t>
            </a:r>
            <a:endParaRPr/>
          </a:p>
        </p:txBody>
      </p:sp>
      <p:sp>
        <p:nvSpPr>
          <p:cNvPr id="144" name="Google Shape;144;p18"/>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8" name="Shape 148"/>
        <p:cNvGrpSpPr/>
        <p:nvPr/>
      </p:nvGrpSpPr>
      <p:grpSpPr>
        <a:xfrm>
          <a:off x="0" y="0"/>
          <a:ext cx="0" cy="0"/>
          <a:chOff x="0" y="0"/>
          <a:chExt cx="0" cy="0"/>
        </a:xfrm>
      </p:grpSpPr>
      <p:sp>
        <p:nvSpPr>
          <p:cNvPr id="149" name="Google Shape;149;p19"/>
          <p:cNvSpPr txBox="1"/>
          <p:nvPr>
            <p:ph idx="2" type="subTitle"/>
          </p:nvPr>
        </p:nvSpPr>
        <p:spPr>
          <a:xfrm>
            <a:off x="2143950" y="1996800"/>
            <a:ext cx="4856100" cy="114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600"/>
              <a:t>Split a large class or a set of closely related classes into two separate hierarchies—abstraction and implementation—which can be developed independently of each other</a:t>
            </a:r>
            <a:r>
              <a:rPr lang="es">
                <a:solidFill>
                  <a:srgbClr val="444444"/>
                </a:solidFill>
                <a:highlight>
                  <a:schemeClr val="lt1"/>
                </a:highlight>
                <a:latin typeface="Microsoft Yahei"/>
                <a:ea typeface="Microsoft Yahei"/>
                <a:cs typeface="Microsoft Yahei"/>
                <a:sym typeface="Microsoft Yahei"/>
              </a:rPr>
              <a:t>.</a:t>
            </a:r>
            <a:endParaRPr sz="1600"/>
          </a:p>
        </p:txBody>
      </p:sp>
      <p:sp>
        <p:nvSpPr>
          <p:cNvPr id="150" name="Google Shape;150;p19"/>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51" name="Google Shape;151;p19"/>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Goal</a:t>
            </a:r>
            <a:endParaRPr>
              <a:highlight>
                <a:srgbClr val="FFFFFF"/>
              </a:highlight>
              <a:latin typeface="Zilla Slab Light"/>
              <a:ea typeface="Zilla Slab Light"/>
              <a:cs typeface="Zilla Slab Light"/>
              <a:sym typeface="Zilla Slab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55" name="Shape 155"/>
        <p:cNvGrpSpPr/>
        <p:nvPr/>
      </p:nvGrpSpPr>
      <p:grpSpPr>
        <a:xfrm>
          <a:off x="0" y="0"/>
          <a:ext cx="0" cy="0"/>
          <a:chOff x="0" y="0"/>
          <a:chExt cx="0" cy="0"/>
        </a:xfrm>
      </p:grpSpPr>
      <p:sp>
        <p:nvSpPr>
          <p:cNvPr id="156" name="Google Shape;156;p20"/>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57" name="Google Shape;157;p20"/>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Real world case</a:t>
            </a:r>
            <a:endParaRPr>
              <a:highlight>
                <a:srgbClr val="FFFFFF"/>
              </a:highlight>
              <a:latin typeface="Zilla Slab Light"/>
              <a:ea typeface="Zilla Slab Light"/>
              <a:cs typeface="Zilla Slab Light"/>
              <a:sym typeface="Zilla Slab Light"/>
            </a:endParaRPr>
          </a:p>
        </p:txBody>
      </p:sp>
      <p:sp>
        <p:nvSpPr>
          <p:cNvPr id="158" name="Google Shape;158;p20"/>
          <p:cNvSpPr/>
          <p:nvPr/>
        </p:nvSpPr>
        <p:spPr>
          <a:xfrm>
            <a:off x="2818750" y="2126007"/>
            <a:ext cx="1418700" cy="6759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Deposits for achieved goals</a:t>
            </a:r>
            <a:endParaRPr/>
          </a:p>
        </p:txBody>
      </p:sp>
      <p:sp>
        <p:nvSpPr>
          <p:cNvPr id="159" name="Google Shape;159;p20"/>
          <p:cNvSpPr/>
          <p:nvPr/>
        </p:nvSpPr>
        <p:spPr>
          <a:xfrm>
            <a:off x="4711875" y="2125538"/>
            <a:ext cx="1418400" cy="6768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Check</a:t>
            </a:r>
            <a:r>
              <a:rPr lang="es"/>
              <a:t> for achieved goals</a:t>
            </a:r>
            <a:endParaRPr/>
          </a:p>
        </p:txBody>
      </p:sp>
      <p:sp>
        <p:nvSpPr>
          <p:cNvPr id="160" name="Google Shape;160;p20"/>
          <p:cNvSpPr/>
          <p:nvPr/>
        </p:nvSpPr>
        <p:spPr>
          <a:xfrm>
            <a:off x="2818900" y="2996388"/>
            <a:ext cx="1418400" cy="6768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t>Deposits for extra hours</a:t>
            </a:r>
            <a:endParaRPr/>
          </a:p>
        </p:txBody>
      </p:sp>
      <p:sp>
        <p:nvSpPr>
          <p:cNvPr id="161" name="Google Shape;161;p20"/>
          <p:cNvSpPr/>
          <p:nvPr/>
        </p:nvSpPr>
        <p:spPr>
          <a:xfrm>
            <a:off x="4711875" y="2996388"/>
            <a:ext cx="1418400" cy="6768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Check</a:t>
            </a:r>
            <a:r>
              <a:rPr lang="es"/>
              <a:t> for extra hours</a:t>
            </a:r>
            <a:endParaRPr/>
          </a:p>
        </p:txBody>
      </p:sp>
      <p:sp>
        <p:nvSpPr>
          <p:cNvPr id="162" name="Google Shape;162;p20"/>
          <p:cNvSpPr/>
          <p:nvPr/>
        </p:nvSpPr>
        <p:spPr>
          <a:xfrm>
            <a:off x="2818750" y="1312025"/>
            <a:ext cx="3311400" cy="4377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Payment method for bonos</a:t>
            </a:r>
            <a:endParaRPr/>
          </a:p>
        </p:txBody>
      </p:sp>
      <p:sp>
        <p:nvSpPr>
          <p:cNvPr id="163" name="Google Shape;163;p20"/>
          <p:cNvSpPr/>
          <p:nvPr/>
        </p:nvSpPr>
        <p:spPr>
          <a:xfrm>
            <a:off x="1792050" y="3867700"/>
            <a:ext cx="5559900" cy="663300"/>
          </a:xfrm>
          <a:prstGeom prst="rect">
            <a:avLst/>
          </a:pr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a:off x="4432150" y="3873500"/>
            <a:ext cx="84600" cy="98700"/>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4432150" y="4079600"/>
            <a:ext cx="84600" cy="98700"/>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4432150" y="4285700"/>
            <a:ext cx="84600" cy="98700"/>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0" name="Shape 170"/>
        <p:cNvGrpSpPr/>
        <p:nvPr/>
      </p:nvGrpSpPr>
      <p:grpSpPr>
        <a:xfrm>
          <a:off x="0" y="0"/>
          <a:ext cx="0" cy="0"/>
          <a:chOff x="0" y="0"/>
          <a:chExt cx="0" cy="0"/>
        </a:xfrm>
      </p:grpSpPr>
      <p:sp>
        <p:nvSpPr>
          <p:cNvPr id="171" name="Google Shape;171;p21"/>
          <p:cNvSpPr/>
          <p:nvPr/>
        </p:nvSpPr>
        <p:spPr>
          <a:xfrm>
            <a:off x="1792050" y="3886700"/>
            <a:ext cx="5559900" cy="930300"/>
          </a:xfrm>
          <a:prstGeom prst="rect">
            <a:avLst/>
          </a:pr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73" name="Google Shape;173;p21"/>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Architecture</a:t>
            </a:r>
            <a:endParaRPr>
              <a:highlight>
                <a:srgbClr val="FFFFFF"/>
              </a:highlight>
              <a:latin typeface="Zilla Slab Light"/>
              <a:ea typeface="Zilla Slab Light"/>
              <a:cs typeface="Zilla Slab Light"/>
              <a:sym typeface="Zilla Slab Light"/>
            </a:endParaRPr>
          </a:p>
        </p:txBody>
      </p:sp>
      <p:sp>
        <p:nvSpPr>
          <p:cNvPr id="174" name="Google Shape;174;p21"/>
          <p:cNvSpPr/>
          <p:nvPr/>
        </p:nvSpPr>
        <p:spPr>
          <a:xfrm>
            <a:off x="4760950" y="2521575"/>
            <a:ext cx="1821000" cy="22041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21"/>
          <p:cNvSpPr/>
          <p:nvPr/>
        </p:nvSpPr>
        <p:spPr>
          <a:xfrm>
            <a:off x="4837150" y="3366225"/>
            <a:ext cx="925800" cy="408900"/>
          </a:xfrm>
          <a:prstGeom prst="roundRect">
            <a:avLst>
              <a:gd fmla="val 16667" name="adj"/>
            </a:avLst>
          </a:prstGeom>
          <a:noFill/>
          <a:ln cap="flat" cmpd="sng" w="1905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Extra Hours</a:t>
            </a:r>
            <a:endParaRPr/>
          </a:p>
        </p:txBody>
      </p:sp>
      <p:sp>
        <p:nvSpPr>
          <p:cNvPr id="176" name="Google Shape;176;p21"/>
          <p:cNvSpPr/>
          <p:nvPr/>
        </p:nvSpPr>
        <p:spPr>
          <a:xfrm>
            <a:off x="4837150" y="2730225"/>
            <a:ext cx="925800" cy="408900"/>
          </a:xfrm>
          <a:prstGeom prst="roundRect">
            <a:avLst>
              <a:gd fmla="val 16667" name="adj"/>
            </a:avLst>
          </a:prstGeom>
          <a:noFill/>
          <a:ln cap="flat" cmpd="sng" w="1905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Goals</a:t>
            </a:r>
            <a:endParaRPr/>
          </a:p>
        </p:txBody>
      </p:sp>
      <p:sp>
        <p:nvSpPr>
          <p:cNvPr id="177" name="Google Shape;177;p21"/>
          <p:cNvSpPr/>
          <p:nvPr/>
        </p:nvSpPr>
        <p:spPr>
          <a:xfrm>
            <a:off x="5257750" y="4002225"/>
            <a:ext cx="84600" cy="98700"/>
          </a:xfrm>
          <a:prstGeom prst="ellips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5257750" y="4208325"/>
            <a:ext cx="84600" cy="98700"/>
          </a:xfrm>
          <a:prstGeom prst="ellips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5257750" y="4414425"/>
            <a:ext cx="84600" cy="98700"/>
          </a:xfrm>
          <a:prstGeom prst="ellips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rot="5400000">
            <a:off x="5188475" y="3407775"/>
            <a:ext cx="2072100" cy="431700"/>
          </a:xfrm>
          <a:prstGeom prst="roundRect">
            <a:avLst>
              <a:gd fmla="val 32615"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Concrete Implementor</a:t>
            </a:r>
            <a:endParaRPr/>
          </a:p>
        </p:txBody>
      </p:sp>
      <p:sp>
        <p:nvSpPr>
          <p:cNvPr id="181" name="Google Shape;181;p21"/>
          <p:cNvSpPr/>
          <p:nvPr/>
        </p:nvSpPr>
        <p:spPr>
          <a:xfrm>
            <a:off x="2366950" y="2521575"/>
            <a:ext cx="1821000" cy="2204100"/>
          </a:xfrm>
          <a:prstGeom prst="roundRect">
            <a:avLst>
              <a:gd fmla="val 16667" name="adj"/>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21"/>
          <p:cNvSpPr/>
          <p:nvPr/>
        </p:nvSpPr>
        <p:spPr>
          <a:xfrm>
            <a:off x="3174238" y="2743288"/>
            <a:ext cx="925200" cy="410400"/>
          </a:xfrm>
          <a:prstGeom prst="roundRect">
            <a:avLst>
              <a:gd fmla="val 16667" name="adj"/>
            </a:avLst>
          </a:prstGeom>
          <a:noFill/>
          <a:ln cap="flat" cmpd="sng" w="1905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Deposits</a:t>
            </a:r>
            <a:endParaRPr/>
          </a:p>
        </p:txBody>
      </p:sp>
      <p:sp>
        <p:nvSpPr>
          <p:cNvPr id="183" name="Google Shape;183;p21"/>
          <p:cNvSpPr/>
          <p:nvPr/>
        </p:nvSpPr>
        <p:spPr>
          <a:xfrm>
            <a:off x="3174238" y="3379288"/>
            <a:ext cx="925200" cy="410400"/>
          </a:xfrm>
          <a:prstGeom prst="roundRect">
            <a:avLst>
              <a:gd fmla="val 16667" name="adj"/>
            </a:avLst>
          </a:prstGeom>
          <a:noFill/>
          <a:ln cap="flat" cmpd="sng" w="1905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Checks</a:t>
            </a:r>
            <a:endParaRPr/>
          </a:p>
        </p:txBody>
      </p:sp>
      <p:sp>
        <p:nvSpPr>
          <p:cNvPr id="184" name="Google Shape;184;p21"/>
          <p:cNvSpPr/>
          <p:nvPr/>
        </p:nvSpPr>
        <p:spPr>
          <a:xfrm>
            <a:off x="3594550" y="4015300"/>
            <a:ext cx="84600" cy="98700"/>
          </a:xfrm>
          <a:prstGeom prst="ellips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a:off x="3594550" y="4221400"/>
            <a:ext cx="84600" cy="98700"/>
          </a:xfrm>
          <a:prstGeom prst="ellips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a:off x="3594550" y="4427500"/>
            <a:ext cx="84600" cy="98700"/>
          </a:xfrm>
          <a:prstGeom prst="ellips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rot="-5400000">
            <a:off x="1712800" y="3420850"/>
            <a:ext cx="2072100" cy="431700"/>
          </a:xfrm>
          <a:prstGeom prst="roundRect">
            <a:avLst>
              <a:gd fmla="val 32615" name="adj"/>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Refined Abstraction</a:t>
            </a:r>
            <a:endParaRPr/>
          </a:p>
        </p:txBody>
      </p:sp>
      <p:sp>
        <p:nvSpPr>
          <p:cNvPr id="188" name="Google Shape;188;p21"/>
          <p:cNvSpPr/>
          <p:nvPr/>
        </p:nvSpPr>
        <p:spPr>
          <a:xfrm>
            <a:off x="2366950" y="1268050"/>
            <a:ext cx="1821000" cy="1000500"/>
          </a:xfrm>
          <a:prstGeom prst="roundRect">
            <a:avLst>
              <a:gd fmla="val 16667" name="adj"/>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1"/>
          <p:cNvSpPr/>
          <p:nvPr/>
        </p:nvSpPr>
        <p:spPr>
          <a:xfrm>
            <a:off x="2882638" y="1782913"/>
            <a:ext cx="1216800" cy="431700"/>
          </a:xfrm>
          <a:prstGeom prst="roundRect">
            <a:avLst>
              <a:gd fmla="val 16667" name="adj"/>
            </a:avLst>
          </a:prstGeom>
          <a:noFill/>
          <a:ln cap="flat" cmpd="sng" w="1905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Payment Method</a:t>
            </a:r>
            <a:endParaRPr/>
          </a:p>
        </p:txBody>
      </p:sp>
      <p:sp>
        <p:nvSpPr>
          <p:cNvPr id="190" name="Google Shape;190;p21"/>
          <p:cNvSpPr/>
          <p:nvPr/>
        </p:nvSpPr>
        <p:spPr>
          <a:xfrm>
            <a:off x="2533000" y="1389450"/>
            <a:ext cx="1419300" cy="273600"/>
          </a:xfrm>
          <a:prstGeom prst="roundRect">
            <a:avLst>
              <a:gd fmla="val 32615" name="adj"/>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Abstraction</a:t>
            </a:r>
            <a:endParaRPr/>
          </a:p>
        </p:txBody>
      </p:sp>
      <p:sp>
        <p:nvSpPr>
          <p:cNvPr id="191" name="Google Shape;191;p21"/>
          <p:cNvSpPr/>
          <p:nvPr/>
        </p:nvSpPr>
        <p:spPr>
          <a:xfrm>
            <a:off x="4760950" y="1261513"/>
            <a:ext cx="1821000" cy="10005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21"/>
          <p:cNvSpPr/>
          <p:nvPr/>
        </p:nvSpPr>
        <p:spPr>
          <a:xfrm>
            <a:off x="4837150" y="1782925"/>
            <a:ext cx="1216800" cy="431700"/>
          </a:xfrm>
          <a:prstGeom prst="roundRect">
            <a:avLst>
              <a:gd fmla="val 16667" name="adj"/>
            </a:avLst>
          </a:prstGeom>
          <a:noFill/>
          <a:ln cap="flat" cmpd="sng" w="1905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Bonos</a:t>
            </a:r>
            <a:endParaRPr/>
          </a:p>
        </p:txBody>
      </p:sp>
      <p:sp>
        <p:nvSpPr>
          <p:cNvPr id="193" name="Google Shape;193;p21"/>
          <p:cNvSpPr/>
          <p:nvPr/>
        </p:nvSpPr>
        <p:spPr>
          <a:xfrm>
            <a:off x="5021075" y="1389013"/>
            <a:ext cx="1419300" cy="274500"/>
          </a:xfrm>
          <a:prstGeom prst="roundRect">
            <a:avLst>
              <a:gd fmla="val 32615"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Implementor</a:t>
            </a:r>
            <a:endParaRPr/>
          </a:p>
        </p:txBody>
      </p:sp>
      <p:cxnSp>
        <p:nvCxnSpPr>
          <p:cNvPr id="194" name="Google Shape;194;p21"/>
          <p:cNvCxnSpPr>
            <a:stCxn id="191" idx="1"/>
            <a:endCxn id="188" idx="3"/>
          </p:cNvCxnSpPr>
          <p:nvPr/>
        </p:nvCxnSpPr>
        <p:spPr>
          <a:xfrm flipH="1">
            <a:off x="4187950" y="1761763"/>
            <a:ext cx="573000" cy="6600"/>
          </a:xfrm>
          <a:prstGeom prst="straightConnector1">
            <a:avLst/>
          </a:prstGeom>
          <a:noFill/>
          <a:ln cap="flat" cmpd="sng" w="9525">
            <a:solidFill>
              <a:srgbClr val="674EA7"/>
            </a:solidFill>
            <a:prstDash val="solid"/>
            <a:round/>
            <a:headEnd len="med" w="med" type="none"/>
            <a:tailEnd len="med" w="med" type="triangle"/>
          </a:ln>
        </p:spPr>
      </p:cxnSp>
      <p:cxnSp>
        <p:nvCxnSpPr>
          <p:cNvPr id="195" name="Google Shape;195;p21"/>
          <p:cNvCxnSpPr>
            <a:stCxn id="191" idx="2"/>
            <a:endCxn id="174" idx="0"/>
          </p:cNvCxnSpPr>
          <p:nvPr/>
        </p:nvCxnSpPr>
        <p:spPr>
          <a:xfrm>
            <a:off x="5671450" y="2262013"/>
            <a:ext cx="0" cy="259500"/>
          </a:xfrm>
          <a:prstGeom prst="straightConnector1">
            <a:avLst/>
          </a:prstGeom>
          <a:noFill/>
          <a:ln cap="flat" cmpd="sng" w="9525">
            <a:solidFill>
              <a:srgbClr val="674EA7"/>
            </a:solidFill>
            <a:prstDash val="solid"/>
            <a:round/>
            <a:headEnd len="med" w="med" type="none"/>
            <a:tailEnd len="med" w="med" type="triangle"/>
          </a:ln>
        </p:spPr>
      </p:cxnSp>
      <p:cxnSp>
        <p:nvCxnSpPr>
          <p:cNvPr id="196" name="Google Shape;196;p21"/>
          <p:cNvCxnSpPr/>
          <p:nvPr/>
        </p:nvCxnSpPr>
        <p:spPr>
          <a:xfrm>
            <a:off x="3277450" y="2262013"/>
            <a:ext cx="0" cy="259500"/>
          </a:xfrm>
          <a:prstGeom prst="straightConnector1">
            <a:avLst/>
          </a:prstGeom>
          <a:noFill/>
          <a:ln cap="flat" cmpd="sng" w="9525">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00" name="Shape 200"/>
        <p:cNvGrpSpPr/>
        <p:nvPr/>
      </p:nvGrpSpPr>
      <p:grpSpPr>
        <a:xfrm>
          <a:off x="0" y="0"/>
          <a:ext cx="0" cy="0"/>
          <a:chOff x="0" y="0"/>
          <a:chExt cx="0" cy="0"/>
        </a:xfrm>
      </p:grpSpPr>
      <p:sp>
        <p:nvSpPr>
          <p:cNvPr id="201" name="Google Shape;201;p22"/>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02" name="Google Shape;202;p22"/>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Problems it solves</a:t>
            </a:r>
            <a:endParaRPr b="1" sz="3600">
              <a:solidFill>
                <a:srgbClr val="666666"/>
              </a:solidFill>
              <a:highlight>
                <a:srgbClr val="FFFFFF"/>
              </a:highlight>
              <a:latin typeface="Josefin Sans"/>
              <a:ea typeface="Josefin Sans"/>
              <a:cs typeface="Josefin Sans"/>
              <a:sym typeface="Josefin Sans"/>
            </a:endParaRPr>
          </a:p>
        </p:txBody>
      </p:sp>
      <p:sp>
        <p:nvSpPr>
          <p:cNvPr id="203" name="Google Shape;203;p22"/>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txBox="1"/>
          <p:nvPr/>
        </p:nvSpPr>
        <p:spPr>
          <a:xfrm>
            <a:off x="729450" y="1745275"/>
            <a:ext cx="5928900" cy="1867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595959"/>
              </a:buClr>
              <a:buSzPts val="1600"/>
              <a:buFont typeface="Lato"/>
              <a:buChar char="●"/>
            </a:pPr>
            <a:r>
              <a:rPr lang="es" sz="1600">
                <a:solidFill>
                  <a:schemeClr val="dk2"/>
                </a:solidFill>
                <a:latin typeface="Lato"/>
                <a:ea typeface="Lato"/>
                <a:cs typeface="Lato"/>
                <a:sym typeface="Lato"/>
              </a:rPr>
              <a:t>C</a:t>
            </a:r>
            <a:r>
              <a:rPr lang="es" sz="1600">
                <a:solidFill>
                  <a:schemeClr val="dk2"/>
                </a:solidFill>
                <a:latin typeface="Lato"/>
                <a:ea typeface="Lato"/>
                <a:cs typeface="Lato"/>
                <a:sym typeface="Lato"/>
              </a:rPr>
              <a:t>lasses proliferation</a:t>
            </a:r>
            <a:endParaRPr sz="1600">
              <a:solidFill>
                <a:srgbClr val="595959"/>
              </a:solidFill>
              <a:latin typeface="Lato"/>
              <a:ea typeface="Lato"/>
              <a:cs typeface="Lato"/>
              <a:sym typeface="Lato"/>
            </a:endParaRPr>
          </a:p>
          <a:p>
            <a:pPr indent="-330200" lvl="0" marL="457200" rtl="0" algn="l">
              <a:lnSpc>
                <a:spcPct val="150000"/>
              </a:lnSpc>
              <a:spcBef>
                <a:spcPts val="0"/>
              </a:spcBef>
              <a:spcAft>
                <a:spcPts val="0"/>
              </a:spcAft>
              <a:buClr>
                <a:srgbClr val="595959"/>
              </a:buClr>
              <a:buSzPts val="1600"/>
              <a:buFont typeface="Lato"/>
              <a:buChar char="●"/>
            </a:pPr>
            <a:r>
              <a:rPr lang="es" sz="1600">
                <a:solidFill>
                  <a:schemeClr val="dk2"/>
                </a:solidFill>
                <a:latin typeface="Lato"/>
                <a:ea typeface="Lato"/>
                <a:cs typeface="Lato"/>
                <a:sym typeface="Lato"/>
              </a:rPr>
              <a:t>Maintenance</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Scalability</a:t>
            </a:r>
            <a:endParaRPr sz="1600">
              <a:solidFill>
                <a:srgbClr val="595959"/>
              </a:solidFill>
              <a:latin typeface="Lato"/>
              <a:ea typeface="Lato"/>
              <a:cs typeface="Lato"/>
              <a:sym typeface="Lato"/>
            </a:endParaRPr>
          </a:p>
          <a:p>
            <a:pPr indent="0" lvl="0" marL="457200" rtl="0" algn="l">
              <a:lnSpc>
                <a:spcPct val="200000"/>
              </a:lnSpc>
              <a:spcBef>
                <a:spcPts val="1600"/>
              </a:spcBef>
              <a:spcAft>
                <a:spcPts val="0"/>
              </a:spcAft>
              <a:buNone/>
            </a:pPr>
            <a:r>
              <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05" name="Google Shape;205;p22"/>
          <p:cNvPicPr preferRelativeResize="0"/>
          <p:nvPr/>
        </p:nvPicPr>
        <p:blipFill>
          <a:blip r:embed="rId3">
            <a:alphaModFix/>
          </a:blip>
          <a:stretch>
            <a:fillRect/>
          </a:stretch>
        </p:blipFill>
        <p:spPr>
          <a:xfrm>
            <a:off x="6912425" y="2086750"/>
            <a:ext cx="1690525" cy="169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1000"/>
                                        <p:tgtEl>
                                          <p:spTgt spid="20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09" name="Shape 209"/>
        <p:cNvGrpSpPr/>
        <p:nvPr/>
      </p:nvGrpSpPr>
      <p:grpSpPr>
        <a:xfrm>
          <a:off x="0" y="0"/>
          <a:ext cx="0" cy="0"/>
          <a:chOff x="0" y="0"/>
          <a:chExt cx="0" cy="0"/>
        </a:xfrm>
      </p:grpSpPr>
      <p:sp>
        <p:nvSpPr>
          <p:cNvPr id="210" name="Google Shape;210;p23"/>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11" name="Google Shape;211;p23"/>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When to use it?</a:t>
            </a:r>
            <a:endParaRPr b="1" sz="3600">
              <a:solidFill>
                <a:srgbClr val="666666"/>
              </a:solidFill>
              <a:highlight>
                <a:srgbClr val="FFFFFF"/>
              </a:highlight>
              <a:latin typeface="Josefin Sans"/>
              <a:ea typeface="Josefin Sans"/>
              <a:cs typeface="Josefin Sans"/>
              <a:sym typeface="Josefin Sans"/>
            </a:endParaRPr>
          </a:p>
        </p:txBody>
      </p:sp>
      <p:sp>
        <p:nvSpPr>
          <p:cNvPr id="212" name="Google Shape;212;p23"/>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txBox="1"/>
          <p:nvPr/>
        </p:nvSpPr>
        <p:spPr>
          <a:xfrm>
            <a:off x="704050" y="1638150"/>
            <a:ext cx="5954400" cy="1867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When you have several variants of a similar functionality</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When you have the necessity of keep expanding each dimension</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When you want to be able to switch implementations at runtime</a:t>
            </a:r>
            <a:endParaRPr sz="1600">
              <a:solidFill>
                <a:srgbClr val="595959"/>
              </a:solidFill>
              <a:latin typeface="Lato"/>
              <a:ea typeface="Lato"/>
              <a:cs typeface="Lato"/>
              <a:sym typeface="Lato"/>
            </a:endParaRPr>
          </a:p>
          <a:p>
            <a:pPr indent="0" lvl="0" marL="457200" rtl="0" algn="l">
              <a:lnSpc>
                <a:spcPct val="200000"/>
              </a:lnSpc>
              <a:spcBef>
                <a:spcPts val="1600"/>
              </a:spcBef>
              <a:spcAft>
                <a:spcPts val="0"/>
              </a:spcAft>
              <a:buNone/>
            </a:pPr>
            <a:r>
              <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14" name="Google Shape;214;p23"/>
          <p:cNvPicPr preferRelativeResize="0"/>
          <p:nvPr/>
        </p:nvPicPr>
        <p:blipFill>
          <a:blip r:embed="rId3">
            <a:alphaModFix/>
          </a:blip>
          <a:stretch>
            <a:fillRect/>
          </a:stretch>
        </p:blipFill>
        <p:spPr>
          <a:xfrm rot="1118555">
            <a:off x="6621571" y="2051846"/>
            <a:ext cx="1803308" cy="18033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 calcmode="lin" valueType="num">
                                      <p:cBhvr additive="base">
                                        <p:cTn dur="1000"/>
                                        <p:tgtEl>
                                          <p:spTgt spid="21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 calcmode="lin" valueType="num">
                                      <p:cBhvr additive="base">
                                        <p:cTn dur="1000"/>
                                        <p:tgtEl>
                                          <p:spTgt spid="21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 calcmode="lin" valueType="num">
                                      <p:cBhvr additive="base">
                                        <p:cTn dur="1000"/>
                                        <p:tgtEl>
                                          <p:spTgt spid="213">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anim calcmode="lin" valueType="num">
                                      <p:cBhvr additive="base">
                                        <p:cTn dur="1000"/>
                                        <p:tgtEl>
                                          <p:spTgt spid="213">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anim calcmode="lin" valueType="num">
                                      <p:cBhvr additive="base">
                                        <p:cTn dur="1000"/>
                                        <p:tgtEl>
                                          <p:spTgt spid="213">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1000"/>
                                        <p:tgtEl>
                                          <p:spTgt spid="21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eekly Meeting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