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Josefin Slab"/>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
      <p:font typeface="Josefin Sans"/>
      <p:regular r:id="rId35"/>
      <p:bold r:id="rId36"/>
      <p:italic r:id="rId37"/>
      <p:boldItalic r:id="rId38"/>
    </p:embeddedFont>
    <p:embeddedFont>
      <p:font typeface="Zilla Slab"/>
      <p:regular r:id="rId39"/>
      <p:bold r:id="rId40"/>
      <p:italic r:id="rId41"/>
    </p:embeddedFont>
    <p:embeddedFont>
      <p:font typeface="Zilla Slab Light"/>
      <p:bold r:id="rId42"/>
      <p:boldItalic r:id="rId43"/>
    </p:embeddedFont>
    <p:embeddedFont>
      <p:font typeface="Josefin Sans SemiBold"/>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ZillaSlab-bold.fntdata"/><Relationship Id="rId42" Type="http://schemas.openxmlformats.org/officeDocument/2006/relationships/font" Target="fonts/ZillaSlabLight-bold.fntdata"/><Relationship Id="rId41" Type="http://schemas.openxmlformats.org/officeDocument/2006/relationships/font" Target="fonts/ZillaSlab-italic.fntdata"/><Relationship Id="rId44" Type="http://schemas.openxmlformats.org/officeDocument/2006/relationships/font" Target="fonts/JosefinSansSemiBold-regular.fntdata"/><Relationship Id="rId43" Type="http://schemas.openxmlformats.org/officeDocument/2006/relationships/font" Target="fonts/ZillaSlabLight-boldItalic.fntdata"/><Relationship Id="rId46" Type="http://schemas.openxmlformats.org/officeDocument/2006/relationships/font" Target="fonts/JosefinSansSemiBold-italic.fntdata"/><Relationship Id="rId45" Type="http://schemas.openxmlformats.org/officeDocument/2006/relationships/font" Target="fonts/JosefinSans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regular.fntdata"/><Relationship Id="rId47" Type="http://schemas.openxmlformats.org/officeDocument/2006/relationships/font" Target="fonts/JosefinSansSemiBold-boldItalic.fntdata"/><Relationship Id="rId49"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Roboto-boldItalic.fntdata"/><Relationship Id="rId33" Type="http://schemas.openxmlformats.org/officeDocument/2006/relationships/font" Target="fonts/Lato-italic.fntdata"/><Relationship Id="rId32" Type="http://schemas.openxmlformats.org/officeDocument/2006/relationships/font" Target="fonts/Lato-bold.fntdata"/><Relationship Id="rId35" Type="http://schemas.openxmlformats.org/officeDocument/2006/relationships/font" Target="fonts/JosefinSans-regular.fntdata"/><Relationship Id="rId34" Type="http://schemas.openxmlformats.org/officeDocument/2006/relationships/font" Target="fonts/Lato-boldItalic.fntdata"/><Relationship Id="rId37" Type="http://schemas.openxmlformats.org/officeDocument/2006/relationships/font" Target="fonts/JosefinSans-italic.fntdata"/><Relationship Id="rId36" Type="http://schemas.openxmlformats.org/officeDocument/2006/relationships/font" Target="fonts/JosefinSans-bold.fntdata"/><Relationship Id="rId39" Type="http://schemas.openxmlformats.org/officeDocument/2006/relationships/font" Target="fonts/ZillaSlab-regular.fntdata"/><Relationship Id="rId38" Type="http://schemas.openxmlformats.org/officeDocument/2006/relationships/font" Target="fonts/Josefi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JosefinSlab-bold.fntdata"/><Relationship Id="rId23" Type="http://schemas.openxmlformats.org/officeDocument/2006/relationships/font" Target="fonts/JosefinSlab-regular.fntdata"/><Relationship Id="rId26" Type="http://schemas.openxmlformats.org/officeDocument/2006/relationships/font" Target="fonts/JosefinSlab-boldItalic.fntdata"/><Relationship Id="rId25" Type="http://schemas.openxmlformats.org/officeDocument/2006/relationships/font" Target="fonts/JosefinSlab-italic.fntdata"/><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8575d214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8575d214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50">
                <a:solidFill>
                  <a:schemeClr val="dk1"/>
                </a:solidFill>
                <a:highlight>
                  <a:schemeClr val="lt1"/>
                </a:highlight>
                <a:latin typeface="Open Sans"/>
                <a:ea typeface="Open Sans"/>
                <a:cs typeface="Open Sans"/>
                <a:sym typeface="Open Sans"/>
              </a:rPr>
              <a:t>Hi guys, thank you all for attending. </a:t>
            </a:r>
            <a:br>
              <a:rPr lang="es" sz="1650">
                <a:solidFill>
                  <a:schemeClr val="dk1"/>
                </a:solidFill>
                <a:highlight>
                  <a:schemeClr val="lt1"/>
                </a:highlight>
                <a:latin typeface="Open Sans"/>
                <a:ea typeface="Open Sans"/>
                <a:cs typeface="Open Sans"/>
                <a:sym typeface="Open Sans"/>
              </a:rPr>
            </a:br>
            <a:r>
              <a:rPr lang="es" sz="1650">
                <a:solidFill>
                  <a:schemeClr val="dk1"/>
                </a:solidFill>
                <a:highlight>
                  <a:schemeClr val="lt1"/>
                </a:highlight>
                <a:latin typeface="Open Sans"/>
                <a:ea typeface="Open Sans"/>
                <a:cs typeface="Open Sans"/>
                <a:sym typeface="Open Sans"/>
              </a:rPr>
              <a:t>This presentation is to talk about facade design pattern as part of patterns-box talk.</a:t>
            </a:r>
            <a:endParaRPr sz="165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50">
              <a:solidFill>
                <a:schemeClr val="dk1"/>
              </a:solidFill>
              <a:highlight>
                <a:schemeClr val="lt1"/>
              </a:highlight>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b19ac5f5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b19ac5f5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Let’s see what problems this pattern is solving</a:t>
            </a:r>
            <a:endParaRPr/>
          </a:p>
          <a:p>
            <a:pPr indent="-298450" lvl="0" marL="457200" rtl="0" algn="l">
              <a:spcBef>
                <a:spcPts val="0"/>
              </a:spcBef>
              <a:spcAft>
                <a:spcPts val="0"/>
              </a:spcAft>
              <a:buSzPts val="1100"/>
              <a:buChar char="●"/>
            </a:pPr>
            <a:r>
              <a:rPr lang="es"/>
              <a:t>Clients don't need to fully understand what the subsystem is doing. So, we are taking down the learning curve.</a:t>
            </a:r>
            <a:endParaRPr/>
          </a:p>
          <a:p>
            <a:pPr indent="-298450" lvl="0" marL="457200" rtl="0" algn="l">
              <a:spcBef>
                <a:spcPts val="0"/>
              </a:spcBef>
              <a:spcAft>
                <a:spcPts val="0"/>
              </a:spcAft>
              <a:buSzPts val="1100"/>
              <a:buChar char="●"/>
            </a:pPr>
            <a:r>
              <a:rPr lang="es"/>
              <a:t>We provide a much more easier and friendlier way to consume the subsystems by hiding the complexity inside the facade.</a:t>
            </a:r>
            <a:endParaRPr/>
          </a:p>
          <a:p>
            <a:pPr indent="-298450" lvl="0" marL="457200" rtl="0" algn="l">
              <a:spcBef>
                <a:spcPts val="0"/>
              </a:spcBef>
              <a:spcAft>
                <a:spcPts val="0"/>
              </a:spcAft>
              <a:buSzPts val="1100"/>
              <a:buChar char="●"/>
            </a:pPr>
            <a:r>
              <a:rPr lang="es"/>
              <a:t>Clients are no longer tightly coupled to subsystems.</a:t>
            </a:r>
            <a:endParaRPr/>
          </a:p>
          <a:p>
            <a:pPr indent="-298450" lvl="0" marL="457200" rtl="0" algn="l">
              <a:spcBef>
                <a:spcPts val="0"/>
              </a:spcBef>
              <a:spcAft>
                <a:spcPts val="0"/>
              </a:spcAft>
              <a:buSzPts val="1100"/>
              <a:buChar char="●"/>
            </a:pPr>
            <a:r>
              <a:rPr lang="es"/>
              <a:t>We are able to limit the features that users may need</a:t>
            </a:r>
            <a:br>
              <a:rPr lang="es"/>
            </a:br>
            <a:r>
              <a:rPr lang="es"/>
              <a:t>Imagine you need to integrate your app with a complex and sophisticated library which has tons of features, but you just need a tiny bit of its functionality. Facade will restrict/limit the functionality by including only those features that clients really care about.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b19ac5f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19ac5f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Now let’s talk about when to use it</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Facade is handy when you have a </a:t>
            </a:r>
            <a:r>
              <a:rPr b="1" lang="es">
                <a:solidFill>
                  <a:schemeClr val="dk1"/>
                </a:solidFill>
              </a:rPr>
              <a:t>complex system </a:t>
            </a:r>
            <a:r>
              <a:rPr lang="es">
                <a:solidFill>
                  <a:schemeClr val="dk1"/>
                </a:solidFill>
              </a:rPr>
              <a:t>that you want to expose to clients in a simplified way</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The aim of this pattern is simplify a complicated system displaying a friendly face by hiding all the complexities.</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It allows to hide poorly designed APIs or legacy code behind well designed facades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b19ac5f5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b19ac5f5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s">
                <a:solidFill>
                  <a:schemeClr val="dk1"/>
                </a:solidFill>
              </a:rPr>
              <a:t>When you need</a:t>
            </a:r>
            <a:r>
              <a:rPr lang="es">
                <a:solidFill>
                  <a:schemeClr val="dk1"/>
                </a:solidFill>
              </a:rPr>
              <a:t> to expose a set of complex interaction between the subsystems through a single interface that appears simple on the outside.</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Sophisticated libraries handles tons of complex functionality. If you only need a few set of its functionalities then Facade will became really handy because it allows you to expose only those features that your application needs</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If you would like to be able to change implementation of subsystem in the future, while still providing consistent functionality through a stable interface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56e185f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56e185f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Complexity is hidden to provide a much more easier and friendlier way to be consume it.</a:t>
            </a:r>
            <a:endParaRPr/>
          </a:p>
          <a:p>
            <a:pPr indent="-298450" lvl="0" marL="457200" rtl="0" algn="l">
              <a:spcBef>
                <a:spcPts val="0"/>
              </a:spcBef>
              <a:spcAft>
                <a:spcPts val="0"/>
              </a:spcAft>
              <a:buSzPts val="1100"/>
              <a:buChar char="●"/>
            </a:pPr>
            <a:r>
              <a:rPr lang="es"/>
              <a:t>Facade expose a limited set of subsystems functionalities. So if we need to expose more subsystems features we will need to either update the existing facade or create a new one.</a:t>
            </a:r>
            <a:endParaRPr/>
          </a:p>
          <a:p>
            <a:pPr indent="-298450" lvl="0" marL="457200" rtl="0" algn="l">
              <a:spcBef>
                <a:spcPts val="0"/>
              </a:spcBef>
              <a:spcAft>
                <a:spcPts val="0"/>
              </a:spcAft>
              <a:buSzPts val="1100"/>
              <a:buChar char="●"/>
            </a:pPr>
            <a:r>
              <a:rPr lang="es"/>
              <a:t>Facade will limit the features and flexibility that subsystems can offer.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b19ac5f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b19ac5f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When we apply this pattern just for the sake of create a facade layer instead of assess deeply </a:t>
            </a:r>
            <a:r>
              <a:rPr lang="es"/>
              <a:t>whether</a:t>
            </a:r>
            <a:r>
              <a:rPr lang="es"/>
              <a:t> applying it is adding real value to our design. Keeping in mind YAGNI and KISS principles will help us.</a:t>
            </a:r>
            <a:endParaRPr/>
          </a:p>
          <a:p>
            <a:pPr indent="-298450" lvl="0" marL="457200" rtl="0" algn="l">
              <a:spcBef>
                <a:spcPts val="0"/>
              </a:spcBef>
              <a:spcAft>
                <a:spcPts val="0"/>
              </a:spcAft>
              <a:buSzPts val="1100"/>
              <a:buChar char="●"/>
            </a:pPr>
            <a:r>
              <a:rPr lang="es"/>
              <a:t>Facade layer should not be forced and </a:t>
            </a:r>
            <a:r>
              <a:rPr lang="es"/>
              <a:t>it's</a:t>
            </a:r>
            <a:r>
              <a:rPr lang="es"/>
              <a:t> always optional. If the client wishes to interact with components directly it should be allowed to bypass the facade layer.</a:t>
            </a:r>
            <a:endParaRPr/>
          </a:p>
          <a:p>
            <a:pPr indent="-298450" lvl="0" marL="457200" rtl="0" algn="l">
              <a:spcBef>
                <a:spcPts val="0"/>
              </a:spcBef>
              <a:spcAft>
                <a:spcPts val="0"/>
              </a:spcAft>
              <a:buSzPts val="1100"/>
              <a:buChar char="●"/>
            </a:pPr>
            <a:r>
              <a:rPr lang="es"/>
              <a:t>Imagine facade with methods that has only one or two lines which calls the other subsystems. If facade is going to be so simple it invalidates its purpose (It’s supposed to encapsulate complexity) and would be better to let clients call directly the subsystems and avoid an </a:t>
            </a:r>
            <a:r>
              <a:rPr lang="es"/>
              <a:t>unnecessary</a:t>
            </a:r>
            <a:r>
              <a:rPr lang="es"/>
              <a:t> layer.</a:t>
            </a:r>
            <a:endParaRPr/>
          </a:p>
          <a:p>
            <a:pPr indent="-298450" lvl="0" marL="457200" rtl="0" algn="l">
              <a:spcBef>
                <a:spcPts val="0"/>
              </a:spcBef>
              <a:spcAft>
                <a:spcPts val="0"/>
              </a:spcAft>
              <a:buSzPts val="1100"/>
              <a:buChar char="●"/>
            </a:pPr>
            <a:r>
              <a:rPr lang="es"/>
              <a:t>Don't create facades in advance just because you feel the subsystem might evolve and become complicated. You might end up introducing an abstraction layer you may not use. YAGNI principle will help you to avoid adding unnecessary complexity.</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af9d52bd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af9d52bd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Subsystems are not aware of facade. So there should be no reference for facade in subsystems.</a:t>
            </a:r>
            <a:endParaRPr/>
          </a:p>
          <a:p>
            <a:pPr indent="-298450" lvl="0" marL="457200" rtl="0" algn="l">
              <a:spcBef>
                <a:spcPts val="0"/>
              </a:spcBef>
              <a:spcAft>
                <a:spcPts val="0"/>
              </a:spcAft>
              <a:buSzPts val="1100"/>
              <a:buChar char="●"/>
            </a:pPr>
            <a:r>
              <a:rPr lang="es"/>
              <a:t>The intent of Facade is to produce a simpler interface while the intent of Adapter is make two existing interfaces work together.</a:t>
            </a:r>
            <a:endParaRPr/>
          </a:p>
          <a:p>
            <a:pPr indent="-298450" lvl="0" marL="457200" rtl="0" algn="l">
              <a:spcBef>
                <a:spcPts val="0"/>
              </a:spcBef>
              <a:spcAft>
                <a:spcPts val="0"/>
              </a:spcAft>
              <a:buSzPts val="1100"/>
              <a:buChar char="●"/>
            </a:pPr>
            <a:r>
              <a:rPr lang="es"/>
              <a:t>If we not pay enough attention facade can easily become a god object coupled to all classes of an app.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416a46f4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416a46f4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Let’s take a look at a sample code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af9d52bd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af9d52bd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7cfa781d9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7cfa781d9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416a46f4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16a46f4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50">
                <a:solidFill>
                  <a:schemeClr val="dk1"/>
                </a:solidFill>
                <a:highlight>
                  <a:schemeClr val="lt1"/>
                </a:highlight>
                <a:latin typeface="Open Sans"/>
                <a:ea typeface="Open Sans"/>
                <a:cs typeface="Open Sans"/>
                <a:sym typeface="Open Sans"/>
              </a:rPr>
              <a:t>I’m Claudia, Senior Developer at Belatrix. Currently working at Delta Team on Enterprise APIs.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7cfa781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7cfa781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This is the agenda we are going to follow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416a46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16a46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b4f00343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b4f00343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200">
                <a:solidFill>
                  <a:schemeClr val="dk1"/>
                </a:solidFill>
                <a:highlight>
                  <a:schemeClr val="lt1"/>
                </a:highlight>
                <a:latin typeface="Open Sans"/>
                <a:ea typeface="Open Sans"/>
                <a:cs typeface="Open Sans"/>
                <a:sym typeface="Open Sans"/>
              </a:rPr>
              <a:t>So, let’s start defining what is a pattern.</a:t>
            </a:r>
            <a:br>
              <a:rPr lang="es" sz="1200">
                <a:solidFill>
                  <a:schemeClr val="dk1"/>
                </a:solidFill>
                <a:highlight>
                  <a:schemeClr val="lt1"/>
                </a:highlight>
                <a:latin typeface="Open Sans"/>
                <a:ea typeface="Open Sans"/>
                <a:cs typeface="Open Sans"/>
                <a:sym typeface="Open Sans"/>
              </a:rPr>
            </a:br>
            <a:r>
              <a:rPr lang="es" sz="1200">
                <a:solidFill>
                  <a:schemeClr val="dk1"/>
                </a:solidFill>
                <a:highlight>
                  <a:schemeClr val="lt1"/>
                </a:highlight>
                <a:latin typeface="Open Sans"/>
                <a:ea typeface="Open Sans"/>
                <a:cs typeface="Open Sans"/>
                <a:sym typeface="Open Sans"/>
              </a:rPr>
              <a:t>A design pattern is a general repeatable solution to a commonly occurring problem in software design. </a:t>
            </a:r>
            <a:endParaRPr sz="12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rPr lang="es" sz="1200">
                <a:solidFill>
                  <a:schemeClr val="dk1"/>
                </a:solidFill>
                <a:highlight>
                  <a:schemeClr val="lt1"/>
                </a:highlight>
                <a:latin typeface="Open Sans"/>
                <a:ea typeface="Open Sans"/>
                <a:cs typeface="Open Sans"/>
                <a:sym typeface="Open Sans"/>
              </a:rPr>
              <a:t>In other words it’s a description or template for how to solve a problem that can be used in many different situations.</a:t>
            </a:r>
            <a:endParaRPr sz="1200">
              <a:solidFill>
                <a:srgbClr val="444444"/>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16a46f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16a46f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200">
                <a:solidFill>
                  <a:schemeClr val="dk1"/>
                </a:solidFill>
                <a:latin typeface="Open Sans"/>
                <a:ea typeface="Open Sans"/>
                <a:cs typeface="Open Sans"/>
                <a:sym typeface="Open Sans"/>
              </a:rPr>
              <a:t>Facade pattern is often needed when there is a large number of interdependent subsystems being consumed by some clients. </a:t>
            </a:r>
            <a:br>
              <a:rPr lang="es" sz="1200">
                <a:solidFill>
                  <a:schemeClr val="dk1"/>
                </a:solidFill>
                <a:latin typeface="Open Sans"/>
                <a:ea typeface="Open Sans"/>
                <a:cs typeface="Open Sans"/>
                <a:sym typeface="Open Sans"/>
              </a:rPr>
            </a:br>
            <a:r>
              <a:rPr lang="es" sz="1200">
                <a:solidFill>
                  <a:schemeClr val="dk1"/>
                </a:solidFill>
                <a:latin typeface="Open Sans"/>
                <a:ea typeface="Open Sans"/>
                <a:cs typeface="Open Sans"/>
                <a:sym typeface="Open Sans"/>
              </a:rPr>
              <a:t>So, the main goal of this pattern is simplify how to use an existing system hiding all the complex details.</a:t>
            </a:r>
            <a:br>
              <a:rPr lang="es" sz="1200">
                <a:solidFill>
                  <a:schemeClr val="dk1"/>
                </a:solidFill>
                <a:latin typeface="Open Sans"/>
                <a:ea typeface="Open Sans"/>
                <a:cs typeface="Open Sans"/>
                <a:sym typeface="Open Sans"/>
              </a:rPr>
            </a:br>
            <a:r>
              <a:rPr lang="es" sz="1200">
                <a:solidFill>
                  <a:schemeClr val="dk1"/>
                </a:solidFill>
                <a:latin typeface="Open Sans"/>
                <a:ea typeface="Open Sans"/>
                <a:cs typeface="Open Sans"/>
                <a:sym typeface="Open Sans"/>
              </a:rPr>
              <a:t>‌Two keywords to help us understand this pattern are:</a:t>
            </a:r>
            <a:endParaRPr sz="1200">
              <a:solidFill>
                <a:schemeClr val="dk1"/>
              </a:solidFill>
              <a:latin typeface="Open Sans"/>
              <a:ea typeface="Open Sans"/>
              <a:cs typeface="Open Sans"/>
              <a:sym typeface="Open Sans"/>
            </a:endParaRPr>
          </a:p>
          <a:p>
            <a:pPr indent="-304800" lvl="0" marL="457200" rtl="0" algn="l">
              <a:lnSpc>
                <a:spcPct val="115000"/>
              </a:lnSpc>
              <a:spcBef>
                <a:spcPts val="1200"/>
              </a:spcBef>
              <a:spcAft>
                <a:spcPts val="0"/>
              </a:spcAft>
              <a:buClr>
                <a:schemeClr val="dk1"/>
              </a:buClr>
              <a:buSzPts val="1200"/>
              <a:buAutoNum type="arabicPeriod"/>
            </a:pPr>
            <a:r>
              <a:rPr b="1" lang="es" sz="1200">
                <a:solidFill>
                  <a:schemeClr val="dk1"/>
                </a:solidFill>
                <a:latin typeface="Open Sans"/>
                <a:ea typeface="Open Sans"/>
                <a:cs typeface="Open Sans"/>
                <a:sym typeface="Open Sans"/>
              </a:rPr>
              <a:t>Simplication </a:t>
            </a:r>
            <a:r>
              <a:rPr lang="es" sz="1200">
                <a:solidFill>
                  <a:schemeClr val="dk1"/>
                </a:solidFill>
                <a:latin typeface="Open Sans"/>
                <a:ea typeface="Open Sans"/>
                <a:cs typeface="Open Sans"/>
                <a:sym typeface="Open Sans"/>
              </a:rPr>
              <a:t>which is the goal of this design pattern: simplify a complicated system.</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AutoNum type="arabicPeriod"/>
            </a:pPr>
            <a:r>
              <a:rPr b="1" lang="es" sz="1200">
                <a:solidFill>
                  <a:schemeClr val="dk1"/>
                </a:solidFill>
                <a:latin typeface="Open Sans"/>
                <a:ea typeface="Open Sans"/>
                <a:cs typeface="Open Sans"/>
                <a:sym typeface="Open Sans"/>
              </a:rPr>
              <a:t>Restriction </a:t>
            </a:r>
            <a:r>
              <a:rPr lang="es" sz="1200">
                <a:solidFill>
                  <a:schemeClr val="dk1"/>
                </a:solidFill>
                <a:latin typeface="Open Sans"/>
                <a:ea typeface="Open Sans"/>
                <a:cs typeface="Open Sans"/>
                <a:sym typeface="Open Sans"/>
              </a:rPr>
              <a:t>Simplification often comes with a “cost”, restriction. By simplifying the code, we restrict/hide clients from fully functionality in comparison to working with the subsystem directly. However, it includes only those features that clients really care about.</a:t>
            </a:r>
            <a:endParaRPr sz="1200">
              <a:solidFill>
                <a:srgbClr val="444444"/>
              </a:solidFill>
              <a:highlight>
                <a:srgbClr val="FFFFFF"/>
              </a:highlight>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416a46f4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416a46f4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Let’s see a common situation where facade pattern is being applied.</a:t>
            </a:r>
            <a:br>
              <a:rPr lang="es"/>
            </a:br>
            <a:r>
              <a:rPr lang="es"/>
              <a:t>On the above picture we have some customers on a restaurant.</a:t>
            </a:r>
            <a:endParaRPr/>
          </a:p>
          <a:p>
            <a:pPr indent="-298450" lvl="0" marL="457200" rtl="0" algn="l">
              <a:spcBef>
                <a:spcPts val="0"/>
              </a:spcBef>
              <a:spcAft>
                <a:spcPts val="0"/>
              </a:spcAft>
              <a:buSzPts val="1100"/>
              <a:buAutoNum type="arabicPeriod"/>
            </a:pPr>
            <a:r>
              <a:rPr lang="es"/>
              <a:t>Customers orders food from the menu</a:t>
            </a:r>
            <a:endParaRPr/>
          </a:p>
          <a:p>
            <a:pPr indent="-298450" lvl="0" marL="457200" rtl="0" algn="l">
              <a:spcBef>
                <a:spcPts val="0"/>
              </a:spcBef>
              <a:spcAft>
                <a:spcPts val="0"/>
              </a:spcAft>
              <a:buSzPts val="1100"/>
              <a:buAutoNum type="arabicPeriod"/>
            </a:pPr>
            <a:r>
              <a:rPr lang="es"/>
              <a:t>The order goes to the kitchen</a:t>
            </a:r>
            <a:endParaRPr/>
          </a:p>
          <a:p>
            <a:pPr indent="-298450" lvl="0" marL="457200" rtl="0" algn="l">
              <a:spcBef>
                <a:spcPts val="0"/>
              </a:spcBef>
              <a:spcAft>
                <a:spcPts val="0"/>
              </a:spcAft>
              <a:buSzPts val="1100"/>
              <a:buAutoNum type="arabicPeriod"/>
            </a:pPr>
            <a:r>
              <a:rPr lang="es"/>
              <a:t>And  the food comes back after a while</a:t>
            </a:r>
            <a:endParaRPr/>
          </a:p>
          <a:p>
            <a:pPr indent="0" lvl="0" marL="0" rtl="0" algn="l">
              <a:spcBef>
                <a:spcPts val="0"/>
              </a:spcBef>
              <a:spcAft>
                <a:spcPts val="0"/>
              </a:spcAft>
              <a:buNone/>
            </a:pPr>
            <a:r>
              <a:rPr lang="es"/>
              <a:t>Customers doesn’t need to know:</a:t>
            </a:r>
            <a:endParaRPr/>
          </a:p>
          <a:p>
            <a:pPr indent="-298450" lvl="0" marL="457200" rtl="0" algn="l">
              <a:spcBef>
                <a:spcPts val="0"/>
              </a:spcBef>
              <a:spcAft>
                <a:spcPts val="0"/>
              </a:spcAft>
              <a:buSzPts val="1100"/>
              <a:buAutoNum type="alphaUcPeriod"/>
            </a:pPr>
            <a:r>
              <a:rPr lang="es"/>
              <a:t>who will cut the meat  </a:t>
            </a:r>
            <a:endParaRPr/>
          </a:p>
          <a:p>
            <a:pPr indent="-298450" lvl="0" marL="457200" rtl="0" algn="l">
              <a:spcBef>
                <a:spcPts val="0"/>
              </a:spcBef>
              <a:spcAft>
                <a:spcPts val="0"/>
              </a:spcAft>
              <a:buSzPts val="1100"/>
              <a:buAutoNum type="alphaUcPeriod"/>
            </a:pPr>
            <a:r>
              <a:rPr lang="es"/>
              <a:t>how long will it be cooked</a:t>
            </a:r>
            <a:endParaRPr/>
          </a:p>
          <a:p>
            <a:pPr indent="-298450" lvl="0" marL="457200" rtl="0" algn="l">
              <a:spcBef>
                <a:spcPts val="0"/>
              </a:spcBef>
              <a:spcAft>
                <a:spcPts val="0"/>
              </a:spcAft>
              <a:buSzPts val="1100"/>
              <a:buAutoNum type="alphaUcPeriod"/>
            </a:pPr>
            <a:r>
              <a:rPr lang="es"/>
              <a:t>who is going to wash the dishes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solidFill>
                  <a:schemeClr val="dk1"/>
                </a:solidFill>
              </a:rPr>
              <a:t>So,t</a:t>
            </a:r>
            <a:r>
              <a:rPr lang="es">
                <a:solidFill>
                  <a:schemeClr val="dk1"/>
                </a:solidFill>
              </a:rPr>
              <a:t>he menu serves here as a facade that makes easier for the customer to get the food and avoiding the complexities coming from the kitchen.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af9d52b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af9d52b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translating our example to an architecture diagram we have that:</a:t>
            </a:r>
            <a:endParaRPr/>
          </a:p>
          <a:p>
            <a:pPr indent="-298450" lvl="0" marL="457200" rtl="0" algn="l">
              <a:spcBef>
                <a:spcPts val="0"/>
              </a:spcBef>
              <a:spcAft>
                <a:spcPts val="0"/>
              </a:spcAft>
              <a:buSzPts val="1100"/>
              <a:buAutoNum type="arabicPeriod"/>
            </a:pPr>
            <a:r>
              <a:rPr lang="es"/>
              <a:t>Our customers are the clients who need to consume the subsystems.</a:t>
            </a:r>
            <a:endParaRPr/>
          </a:p>
          <a:p>
            <a:pPr indent="-298450" lvl="0" marL="457200" rtl="0" algn="l">
              <a:spcBef>
                <a:spcPts val="0"/>
              </a:spcBef>
              <a:spcAft>
                <a:spcPts val="0"/>
              </a:spcAft>
              <a:buSzPts val="1100"/>
              <a:buAutoNum type="arabicPeriod"/>
            </a:pPr>
            <a:r>
              <a:rPr lang="es"/>
              <a:t>The menu is the facade that hides all the complexity of the subsystems...making them easier to be consumed by the clients</a:t>
            </a:r>
            <a:endParaRPr/>
          </a:p>
          <a:p>
            <a:pPr indent="-298450" lvl="0" marL="457200" rtl="0" algn="l">
              <a:spcBef>
                <a:spcPts val="0"/>
              </a:spcBef>
              <a:spcAft>
                <a:spcPts val="0"/>
              </a:spcAft>
              <a:buSzPts val="1100"/>
              <a:buAutoNum type="arabicPeriod"/>
            </a:pPr>
            <a:r>
              <a:rPr lang="es"/>
              <a:t>All the roles in the kitchen are the subsystems that are hidden from the client</a:t>
            </a:r>
            <a:br>
              <a:rPr lang="es"/>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416a46f4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416a46f4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highlight>
                  <a:schemeClr val="lt1"/>
                </a:highlight>
                <a:latin typeface="Roboto"/>
                <a:ea typeface="Roboto"/>
                <a:cs typeface="Roboto"/>
                <a:sym typeface="Roboto"/>
              </a:rPr>
              <a:t>Let’s think on another case where this pattern is applied.</a:t>
            </a:r>
            <a:br>
              <a:rPr lang="es" sz="1200">
                <a:solidFill>
                  <a:schemeClr val="dk1"/>
                </a:solidFill>
                <a:highlight>
                  <a:schemeClr val="lt1"/>
                </a:highlight>
                <a:latin typeface="Roboto"/>
                <a:ea typeface="Roboto"/>
                <a:cs typeface="Roboto"/>
                <a:sym typeface="Roboto"/>
              </a:rPr>
            </a:br>
            <a:r>
              <a:rPr lang="es" sz="1200">
                <a:solidFill>
                  <a:schemeClr val="dk1"/>
                </a:solidFill>
                <a:highlight>
                  <a:schemeClr val="lt1"/>
                </a:highlight>
                <a:latin typeface="Roboto"/>
                <a:ea typeface="Roboto"/>
                <a:cs typeface="Roboto"/>
                <a:sym typeface="Roboto"/>
              </a:rPr>
              <a:t>We have a lot of applications we frequently use as </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s" sz="1200">
                <a:solidFill>
                  <a:schemeClr val="dk1"/>
                </a:solidFill>
                <a:highlight>
                  <a:schemeClr val="lt1"/>
                </a:highlight>
                <a:latin typeface="Roboto"/>
                <a:ea typeface="Roboto"/>
                <a:cs typeface="Roboto"/>
                <a:sym typeface="Roboto"/>
              </a:rPr>
              <a:t>Calendar,</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s" sz="1200">
                <a:solidFill>
                  <a:schemeClr val="dk1"/>
                </a:solidFill>
                <a:highlight>
                  <a:schemeClr val="lt1"/>
                </a:highlight>
                <a:latin typeface="Roboto"/>
                <a:ea typeface="Roboto"/>
                <a:cs typeface="Roboto"/>
                <a:sym typeface="Roboto"/>
              </a:rPr>
              <a:t>Spotify</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s" sz="1200">
                <a:solidFill>
                  <a:schemeClr val="dk1"/>
                </a:solidFill>
                <a:highlight>
                  <a:schemeClr val="lt1"/>
                </a:highlight>
                <a:latin typeface="Roboto"/>
                <a:ea typeface="Roboto"/>
                <a:cs typeface="Roboto"/>
                <a:sym typeface="Roboto"/>
              </a:rPr>
              <a:t>And Netflix.</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s" sz="1200">
                <a:solidFill>
                  <a:schemeClr val="dk1"/>
                </a:solidFill>
                <a:highlight>
                  <a:schemeClr val="lt1"/>
                </a:highlight>
                <a:latin typeface="Roboto"/>
                <a:ea typeface="Roboto"/>
                <a:cs typeface="Roboto"/>
                <a:sym typeface="Roboto"/>
              </a:rPr>
              <a:t>On the other hand we have the Google </a:t>
            </a:r>
            <a:r>
              <a:rPr lang="es" sz="1200">
                <a:solidFill>
                  <a:schemeClr val="dk1"/>
                </a:solidFill>
                <a:highlight>
                  <a:schemeClr val="lt1"/>
                </a:highlight>
                <a:latin typeface="Roboto"/>
                <a:ea typeface="Roboto"/>
                <a:cs typeface="Roboto"/>
                <a:sym typeface="Roboto"/>
              </a:rPr>
              <a:t>assistant</a:t>
            </a:r>
            <a:r>
              <a:rPr lang="es" sz="1200">
                <a:solidFill>
                  <a:schemeClr val="dk1"/>
                </a:solidFill>
                <a:highlight>
                  <a:schemeClr val="lt1"/>
                </a:highlight>
                <a:latin typeface="Roboto"/>
                <a:ea typeface="Roboto"/>
                <a:cs typeface="Roboto"/>
                <a:sym typeface="Roboto"/>
              </a:rPr>
              <a:t> app. This app let us interact with all the other apps in a simplify way by creating routines.</a:t>
            </a:r>
            <a:br>
              <a:rPr lang="es" sz="1200">
                <a:solidFill>
                  <a:schemeClr val="dk1"/>
                </a:solidFill>
                <a:highlight>
                  <a:schemeClr val="lt1"/>
                </a:highlight>
                <a:latin typeface="Roboto"/>
                <a:ea typeface="Roboto"/>
                <a:cs typeface="Roboto"/>
                <a:sym typeface="Roboto"/>
              </a:rPr>
            </a:br>
            <a:r>
              <a:rPr lang="es" sz="1200">
                <a:solidFill>
                  <a:schemeClr val="dk1"/>
                </a:solidFill>
                <a:highlight>
                  <a:schemeClr val="lt1"/>
                </a:highlight>
                <a:latin typeface="Roboto"/>
                <a:ea typeface="Roboto"/>
                <a:cs typeface="Roboto"/>
                <a:sym typeface="Roboto"/>
              </a:rPr>
              <a:t>When we setup a routine on google home </a:t>
            </a:r>
            <a:r>
              <a:rPr lang="es" sz="1200">
                <a:solidFill>
                  <a:schemeClr val="dk1"/>
                </a:solidFill>
                <a:highlight>
                  <a:schemeClr val="lt1"/>
                </a:highlight>
                <a:latin typeface="Roboto"/>
                <a:ea typeface="Roboto"/>
                <a:cs typeface="Roboto"/>
                <a:sym typeface="Roboto"/>
              </a:rPr>
              <a:t>assistant</a:t>
            </a:r>
            <a:r>
              <a:rPr lang="es" sz="1200">
                <a:solidFill>
                  <a:schemeClr val="dk1"/>
                </a:solidFill>
                <a:highlight>
                  <a:schemeClr val="lt1"/>
                </a:highlight>
                <a:latin typeface="Roboto"/>
                <a:ea typeface="Roboto"/>
                <a:cs typeface="Roboto"/>
                <a:sym typeface="Roboto"/>
              </a:rPr>
              <a:t> it can involve: </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s" sz="1200">
                <a:solidFill>
                  <a:schemeClr val="dk1"/>
                </a:solidFill>
                <a:highlight>
                  <a:schemeClr val="lt1"/>
                </a:highlight>
                <a:latin typeface="Roboto"/>
                <a:ea typeface="Roboto"/>
                <a:cs typeface="Roboto"/>
                <a:sym typeface="Roboto"/>
              </a:rPr>
              <a:t>turn on the lights, </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s" sz="1200">
                <a:solidFill>
                  <a:schemeClr val="dk1"/>
                </a:solidFill>
                <a:highlight>
                  <a:schemeClr val="lt1"/>
                </a:highlight>
                <a:latin typeface="Roboto"/>
                <a:ea typeface="Roboto"/>
                <a:cs typeface="Roboto"/>
                <a:sym typeface="Roboto"/>
              </a:rPr>
              <a:t>play some spotify playlist, </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s" sz="1200">
                <a:solidFill>
                  <a:schemeClr val="dk1"/>
                </a:solidFill>
                <a:highlight>
                  <a:schemeClr val="lt1"/>
                </a:highlight>
                <a:latin typeface="Roboto"/>
                <a:ea typeface="Roboto"/>
                <a:cs typeface="Roboto"/>
                <a:sym typeface="Roboto"/>
              </a:rPr>
              <a:t>read the news,</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s" sz="1200">
                <a:solidFill>
                  <a:schemeClr val="dk1"/>
                </a:solidFill>
                <a:highlight>
                  <a:schemeClr val="lt1"/>
                </a:highlight>
                <a:latin typeface="Roboto"/>
                <a:ea typeface="Roboto"/>
                <a:cs typeface="Roboto"/>
                <a:sym typeface="Roboto"/>
              </a:rPr>
              <a:t> and so on</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s" sz="1200">
                <a:solidFill>
                  <a:schemeClr val="dk1"/>
                </a:solidFill>
                <a:highlight>
                  <a:schemeClr val="lt1"/>
                </a:highlight>
                <a:latin typeface="Roboto"/>
                <a:ea typeface="Roboto"/>
                <a:cs typeface="Roboto"/>
                <a:sym typeface="Roboto"/>
              </a:rPr>
              <a:t> without having to open each application.</a:t>
            </a:r>
            <a:br>
              <a:rPr lang="es" sz="1200">
                <a:solidFill>
                  <a:schemeClr val="dk1"/>
                </a:solidFill>
                <a:highlight>
                  <a:schemeClr val="lt1"/>
                </a:highlight>
                <a:latin typeface="Roboto"/>
                <a:ea typeface="Roboto"/>
                <a:cs typeface="Roboto"/>
                <a:sym typeface="Roboto"/>
              </a:rPr>
            </a:br>
            <a:r>
              <a:rPr lang="es" sz="1200">
                <a:solidFill>
                  <a:schemeClr val="dk1"/>
                </a:solidFill>
                <a:highlight>
                  <a:schemeClr val="lt1"/>
                </a:highlight>
                <a:latin typeface="Roboto"/>
                <a:ea typeface="Roboto"/>
                <a:cs typeface="Roboto"/>
                <a:sym typeface="Roboto"/>
              </a:rPr>
              <a:t>All that complexity is hidden from us by using the google assistant app.</a:t>
            </a:r>
            <a:br>
              <a:rPr lang="es" sz="1200">
                <a:solidFill>
                  <a:schemeClr val="dk1"/>
                </a:solidFill>
                <a:highlight>
                  <a:schemeClr val="lt1"/>
                </a:highlight>
                <a:latin typeface="Roboto"/>
                <a:ea typeface="Roboto"/>
                <a:cs typeface="Roboto"/>
                <a:sym typeface="Roboto"/>
              </a:rPr>
            </a:br>
            <a:r>
              <a:rPr lang="es" sz="1200">
                <a:solidFill>
                  <a:schemeClr val="dk1"/>
                </a:solidFill>
                <a:highlight>
                  <a:schemeClr val="lt1"/>
                </a:highlight>
                <a:latin typeface="Roboto"/>
                <a:ea typeface="Roboto"/>
                <a:cs typeface="Roboto"/>
                <a:sym typeface="Roboto"/>
              </a:rPr>
              <a:t>Therefore, Google assistant makes easier for the clients (as google home speaker or mobile phone) to interact with our applications.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br>
              <a:rPr lang="es" sz="1200">
                <a:solidFill>
                  <a:schemeClr val="dk1"/>
                </a:solidFill>
                <a:highlight>
                  <a:schemeClr val="lt1"/>
                </a:highlight>
                <a:latin typeface="Roboto"/>
                <a:ea typeface="Roboto"/>
                <a:cs typeface="Roboto"/>
                <a:sym typeface="Roboto"/>
              </a:rPr>
            </a:b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p:cSld name="TITLE_1_1_1">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1" name="Google Shape;11;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432400" y="143175"/>
            <a:ext cx="6516600" cy="2421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F40A8"/>
              </a:buClr>
              <a:buSzPts val="6000"/>
              <a:buFont typeface="Josefin Sans"/>
              <a:buNone/>
              <a:defRPr b="1" sz="6000">
                <a:solidFill>
                  <a:srgbClr val="6F40A8"/>
                </a:solidFill>
                <a:latin typeface="Josefin Sans"/>
                <a:ea typeface="Josefin Sans"/>
                <a:cs typeface="Josefin Sans"/>
                <a:sym typeface="Josefin Sans"/>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p:txBody>
      </p:sp>
      <p:sp>
        <p:nvSpPr>
          <p:cNvPr id="14" name="Google Shape;14;p2"/>
          <p:cNvSpPr txBox="1"/>
          <p:nvPr>
            <p:ph idx="1" type="subTitle"/>
          </p:nvPr>
        </p:nvSpPr>
        <p:spPr>
          <a:xfrm>
            <a:off x="1432400" y="2515875"/>
            <a:ext cx="4374000" cy="2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Zilla Slab"/>
              <a:buNone/>
              <a:defRPr sz="1400">
                <a:latin typeface="Zilla Slab"/>
                <a:ea typeface="Zilla Slab"/>
                <a:cs typeface="Zilla Slab"/>
                <a:sym typeface="Zilla Slab"/>
              </a:defRPr>
            </a:lvl1pPr>
            <a:lvl2pPr lvl="1"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2pPr>
            <a:lvl3pPr lvl="2"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3pPr>
            <a:lvl4pPr lvl="3"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4pPr>
            <a:lvl5pPr lvl="4"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5pPr>
            <a:lvl6pPr lvl="5"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6pPr>
            <a:lvl7pPr lvl="6"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7pPr>
            <a:lvl8pPr lvl="7"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8pPr>
            <a:lvl9pPr lvl="8"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2">
  <p:cSld name="CUSTOM_4_3_3">
    <p:spTree>
      <p:nvGrpSpPr>
        <p:cNvPr id="90"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2" name="Google Shape;92;p11"/>
          <p:cNvSpPr/>
          <p:nvPr/>
        </p:nvSpPr>
        <p:spPr>
          <a:xfrm>
            <a:off x="974700" y="1824275"/>
            <a:ext cx="43005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ph idx="1" type="subTitle"/>
          </p:nvPr>
        </p:nvSpPr>
        <p:spPr>
          <a:xfrm>
            <a:off x="2221525" y="2895865"/>
            <a:ext cx="2776800" cy="537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ctr">
              <a:lnSpc>
                <a:spcPct val="100000"/>
              </a:lnSpc>
              <a:spcBef>
                <a:spcPts val="0"/>
              </a:spcBef>
              <a:spcAft>
                <a:spcPts val="0"/>
              </a:spcAft>
              <a:buClr>
                <a:srgbClr val="6F40A8"/>
              </a:buClr>
              <a:buSzPts val="1400"/>
              <a:buNone/>
              <a:defRPr>
                <a:solidFill>
                  <a:srgbClr val="6F40A8"/>
                </a:solidFill>
              </a:defRPr>
            </a:lvl2pPr>
            <a:lvl3pPr lvl="2" rtl="0" algn="ctr">
              <a:lnSpc>
                <a:spcPct val="100000"/>
              </a:lnSpc>
              <a:spcBef>
                <a:spcPts val="0"/>
              </a:spcBef>
              <a:spcAft>
                <a:spcPts val="0"/>
              </a:spcAft>
              <a:buClr>
                <a:srgbClr val="6F40A8"/>
              </a:buClr>
              <a:buSzPts val="1400"/>
              <a:buNone/>
              <a:defRPr>
                <a:solidFill>
                  <a:srgbClr val="6F40A8"/>
                </a:solidFill>
              </a:defRPr>
            </a:lvl3pPr>
            <a:lvl4pPr lvl="3" rtl="0" algn="ctr">
              <a:lnSpc>
                <a:spcPct val="100000"/>
              </a:lnSpc>
              <a:spcBef>
                <a:spcPts val="0"/>
              </a:spcBef>
              <a:spcAft>
                <a:spcPts val="0"/>
              </a:spcAft>
              <a:buClr>
                <a:srgbClr val="6F40A8"/>
              </a:buClr>
              <a:buSzPts val="1400"/>
              <a:buNone/>
              <a:defRPr>
                <a:solidFill>
                  <a:srgbClr val="6F40A8"/>
                </a:solidFill>
              </a:defRPr>
            </a:lvl4pPr>
            <a:lvl5pPr lvl="4" rtl="0" algn="ctr">
              <a:lnSpc>
                <a:spcPct val="100000"/>
              </a:lnSpc>
              <a:spcBef>
                <a:spcPts val="0"/>
              </a:spcBef>
              <a:spcAft>
                <a:spcPts val="0"/>
              </a:spcAft>
              <a:buClr>
                <a:srgbClr val="6F40A8"/>
              </a:buClr>
              <a:buSzPts val="1400"/>
              <a:buNone/>
              <a:defRPr>
                <a:solidFill>
                  <a:srgbClr val="6F40A8"/>
                </a:solidFill>
              </a:defRPr>
            </a:lvl5pPr>
            <a:lvl6pPr lvl="5" rtl="0" algn="ctr">
              <a:lnSpc>
                <a:spcPct val="100000"/>
              </a:lnSpc>
              <a:spcBef>
                <a:spcPts val="0"/>
              </a:spcBef>
              <a:spcAft>
                <a:spcPts val="0"/>
              </a:spcAft>
              <a:buClr>
                <a:srgbClr val="6F40A8"/>
              </a:buClr>
              <a:buSzPts val="1200"/>
              <a:buNone/>
              <a:defRPr sz="1200">
                <a:solidFill>
                  <a:srgbClr val="6F40A8"/>
                </a:solidFill>
              </a:defRPr>
            </a:lvl6pPr>
            <a:lvl7pPr lvl="6" rtl="0" algn="ctr">
              <a:lnSpc>
                <a:spcPct val="100000"/>
              </a:lnSpc>
              <a:spcBef>
                <a:spcPts val="0"/>
              </a:spcBef>
              <a:spcAft>
                <a:spcPts val="0"/>
              </a:spcAft>
              <a:buClr>
                <a:srgbClr val="6F40A8"/>
              </a:buClr>
              <a:buSzPts val="1200"/>
              <a:buNone/>
              <a:defRPr sz="1200">
                <a:solidFill>
                  <a:srgbClr val="6F40A8"/>
                </a:solidFill>
              </a:defRPr>
            </a:lvl7pPr>
            <a:lvl8pPr lvl="7" rtl="0" algn="ctr">
              <a:lnSpc>
                <a:spcPct val="100000"/>
              </a:lnSpc>
              <a:spcBef>
                <a:spcPts val="0"/>
              </a:spcBef>
              <a:spcAft>
                <a:spcPts val="0"/>
              </a:spcAft>
              <a:buClr>
                <a:srgbClr val="6F40A8"/>
              </a:buClr>
              <a:buSzPts val="1200"/>
              <a:buNone/>
              <a:defRPr sz="1200">
                <a:solidFill>
                  <a:srgbClr val="6F40A8"/>
                </a:solidFill>
              </a:defRPr>
            </a:lvl8pPr>
            <a:lvl9pPr lvl="8" rtl="0" algn="ctr">
              <a:lnSpc>
                <a:spcPct val="100000"/>
              </a:lnSpc>
              <a:spcBef>
                <a:spcPts val="0"/>
              </a:spcBef>
              <a:spcAft>
                <a:spcPts val="0"/>
              </a:spcAft>
              <a:buClr>
                <a:srgbClr val="6F40A8"/>
              </a:buClr>
              <a:buSzPts val="1200"/>
              <a:buNone/>
              <a:defRPr sz="1200">
                <a:solidFill>
                  <a:srgbClr val="6F40A8"/>
                </a:solidFill>
              </a:defRPr>
            </a:lvl9pPr>
          </a:lstStyle>
          <a:p/>
        </p:txBody>
      </p:sp>
      <p:sp>
        <p:nvSpPr>
          <p:cNvPr id="94" name="Google Shape;94;p11"/>
          <p:cNvSpPr txBox="1"/>
          <p:nvPr>
            <p:ph type="ctrTitle"/>
          </p:nvPr>
        </p:nvSpPr>
        <p:spPr>
          <a:xfrm>
            <a:off x="1286099" y="843265"/>
            <a:ext cx="39891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Clr>
                <a:srgbClr val="6F40A8"/>
              </a:buClr>
              <a:buSzPts val="3600"/>
              <a:buNone/>
              <a:defRPr sz="3600">
                <a:solidFill>
                  <a:srgbClr val="6F40A8"/>
                </a:solidFill>
              </a:defRPr>
            </a:lvl2pPr>
            <a:lvl3pPr lvl="2" rtl="0" algn="ctr">
              <a:spcBef>
                <a:spcPts val="0"/>
              </a:spcBef>
              <a:spcAft>
                <a:spcPts val="0"/>
              </a:spcAft>
              <a:buClr>
                <a:srgbClr val="6F40A8"/>
              </a:buClr>
              <a:buSzPts val="3600"/>
              <a:buNone/>
              <a:defRPr sz="3600">
                <a:solidFill>
                  <a:srgbClr val="6F40A8"/>
                </a:solidFill>
              </a:defRPr>
            </a:lvl3pPr>
            <a:lvl4pPr lvl="3" rtl="0" algn="ctr">
              <a:spcBef>
                <a:spcPts val="0"/>
              </a:spcBef>
              <a:spcAft>
                <a:spcPts val="0"/>
              </a:spcAft>
              <a:buClr>
                <a:srgbClr val="6F40A8"/>
              </a:buClr>
              <a:buSzPts val="3600"/>
              <a:buNone/>
              <a:defRPr sz="3600">
                <a:solidFill>
                  <a:srgbClr val="6F40A8"/>
                </a:solidFill>
              </a:defRPr>
            </a:lvl4pPr>
            <a:lvl5pPr lvl="4" rtl="0" algn="ctr">
              <a:spcBef>
                <a:spcPts val="0"/>
              </a:spcBef>
              <a:spcAft>
                <a:spcPts val="0"/>
              </a:spcAft>
              <a:buClr>
                <a:srgbClr val="6F40A8"/>
              </a:buClr>
              <a:buSzPts val="3600"/>
              <a:buNone/>
              <a:defRPr sz="3600">
                <a:solidFill>
                  <a:srgbClr val="6F40A8"/>
                </a:solidFill>
              </a:defRPr>
            </a:lvl5pPr>
            <a:lvl6pPr lvl="5" rtl="0" algn="ctr">
              <a:spcBef>
                <a:spcPts val="0"/>
              </a:spcBef>
              <a:spcAft>
                <a:spcPts val="0"/>
              </a:spcAft>
              <a:buClr>
                <a:srgbClr val="6F40A8"/>
              </a:buClr>
              <a:buSzPts val="3600"/>
              <a:buNone/>
              <a:defRPr sz="3600">
                <a:solidFill>
                  <a:srgbClr val="6F40A8"/>
                </a:solidFill>
              </a:defRPr>
            </a:lvl6pPr>
            <a:lvl7pPr lvl="6" rtl="0" algn="ctr">
              <a:spcBef>
                <a:spcPts val="0"/>
              </a:spcBef>
              <a:spcAft>
                <a:spcPts val="0"/>
              </a:spcAft>
              <a:buClr>
                <a:srgbClr val="6F40A8"/>
              </a:buClr>
              <a:buSzPts val="3600"/>
              <a:buNone/>
              <a:defRPr sz="3600">
                <a:solidFill>
                  <a:srgbClr val="6F40A8"/>
                </a:solidFill>
              </a:defRPr>
            </a:lvl7pPr>
            <a:lvl8pPr lvl="7" rtl="0" algn="ctr">
              <a:spcBef>
                <a:spcPts val="0"/>
              </a:spcBef>
              <a:spcAft>
                <a:spcPts val="0"/>
              </a:spcAft>
              <a:buClr>
                <a:srgbClr val="6F40A8"/>
              </a:buClr>
              <a:buSzPts val="3600"/>
              <a:buNone/>
              <a:defRPr sz="3600">
                <a:solidFill>
                  <a:srgbClr val="6F40A8"/>
                </a:solidFill>
              </a:defRPr>
            </a:lvl8pPr>
            <a:lvl9pPr lvl="8" rtl="0" algn="ctr">
              <a:spcBef>
                <a:spcPts val="0"/>
              </a:spcBef>
              <a:spcAft>
                <a:spcPts val="0"/>
              </a:spcAft>
              <a:buClr>
                <a:srgbClr val="6F40A8"/>
              </a:buClr>
              <a:buSzPts val="3600"/>
              <a:buNone/>
              <a:defRPr sz="3600">
                <a:solidFill>
                  <a:srgbClr val="6F40A8"/>
                </a:solidFill>
              </a:defRPr>
            </a:lvl9pPr>
          </a:lstStyle>
          <a:p/>
        </p:txBody>
      </p:sp>
      <p:sp>
        <p:nvSpPr>
          <p:cNvPr id="95" name="Google Shape;95;p11"/>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3">
  <p:cSld name="CUSTOM_4_3_2_1">
    <p:spTree>
      <p:nvGrpSpPr>
        <p:cNvPr id="96" name="Shape 96"/>
        <p:cNvGrpSpPr/>
        <p:nvPr/>
      </p:nvGrpSpPr>
      <p:grpSpPr>
        <a:xfrm>
          <a:off x="0" y="0"/>
          <a:ext cx="0" cy="0"/>
          <a:chOff x="0" y="0"/>
          <a:chExt cx="0" cy="0"/>
        </a:xfrm>
      </p:grpSpPr>
      <p:pic>
        <p:nvPicPr>
          <p:cNvPr id="97" name="Google Shape;97;p1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8" name="Google Shape;98;p12"/>
          <p:cNvSpPr/>
          <p:nvPr/>
        </p:nvSpPr>
        <p:spPr>
          <a:xfrm flipH="1">
            <a:off x="1073350" y="1824275"/>
            <a:ext cx="70140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00" name="Google Shape;100;p12"/>
          <p:cNvSpPr txBox="1"/>
          <p:nvPr>
            <p:ph type="ctrTitle"/>
          </p:nvPr>
        </p:nvSpPr>
        <p:spPr>
          <a:xfrm flipH="1">
            <a:off x="3821251" y="843265"/>
            <a:ext cx="3989100" cy="205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12"/>
          <p:cNvSpPr txBox="1"/>
          <p:nvPr>
            <p:ph idx="1" type="subTitle"/>
          </p:nvPr>
        </p:nvSpPr>
        <p:spPr>
          <a:xfrm>
            <a:off x="1340525" y="2998418"/>
            <a:ext cx="43446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type="blank">
  <p:cSld name="BLANK">
    <p:spTree>
      <p:nvGrpSpPr>
        <p:cNvPr id="102" name="Shape 102"/>
        <p:cNvGrpSpPr/>
        <p:nvPr/>
      </p:nvGrpSpPr>
      <p:grpSpPr>
        <a:xfrm>
          <a:off x="0" y="0"/>
          <a:ext cx="0" cy="0"/>
          <a:chOff x="0" y="0"/>
          <a:chExt cx="0" cy="0"/>
        </a:xfrm>
      </p:grpSpPr>
      <p:pic>
        <p:nvPicPr>
          <p:cNvPr id="103" name="Google Shape;103;p1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04" name="Google Shape;104;p13"/>
          <p:cNvSpPr txBox="1"/>
          <p:nvPr>
            <p:ph idx="12" type="sldNum"/>
          </p:nvPr>
        </p:nvSpPr>
        <p:spPr>
          <a:xfrm>
            <a:off x="84909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CUSTOM">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7" name="Google Shape;17;p3"/>
          <p:cNvSpPr/>
          <p:nvPr/>
        </p:nvSpPr>
        <p:spPr>
          <a:xfrm>
            <a:off x="4308925" y="50"/>
            <a:ext cx="4595100" cy="508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 name="Google Shape;18;p3"/>
          <p:cNvSpPr txBox="1"/>
          <p:nvPr>
            <p:ph idx="1" type="subTitle"/>
          </p:nvPr>
        </p:nvSpPr>
        <p:spPr>
          <a:xfrm flipH="1">
            <a:off x="5485575" y="4162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19" name="Google Shape;19;p3"/>
          <p:cNvSpPr txBox="1"/>
          <p:nvPr>
            <p:ph idx="2" type="subTitle"/>
          </p:nvPr>
        </p:nvSpPr>
        <p:spPr>
          <a:xfrm>
            <a:off x="5485625" y="10054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0" name="Google Shape;20;p3"/>
          <p:cNvSpPr txBox="1"/>
          <p:nvPr>
            <p:ph idx="3" type="subTitle"/>
          </p:nvPr>
        </p:nvSpPr>
        <p:spPr>
          <a:xfrm flipH="1">
            <a:off x="5485575" y="1464949"/>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1" name="Google Shape;21;p3"/>
          <p:cNvSpPr txBox="1"/>
          <p:nvPr>
            <p:ph idx="4" type="subTitle"/>
          </p:nvPr>
        </p:nvSpPr>
        <p:spPr>
          <a:xfrm>
            <a:off x="5485625" y="2054126"/>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2" name="Google Shape;22;p3"/>
          <p:cNvSpPr txBox="1"/>
          <p:nvPr>
            <p:ph idx="5" type="subTitle"/>
          </p:nvPr>
        </p:nvSpPr>
        <p:spPr>
          <a:xfrm flipH="1">
            <a:off x="5485575" y="2513648"/>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3" name="Google Shape;23;p3"/>
          <p:cNvSpPr txBox="1"/>
          <p:nvPr>
            <p:ph idx="6" type="subTitle"/>
          </p:nvPr>
        </p:nvSpPr>
        <p:spPr>
          <a:xfrm>
            <a:off x="5485625" y="3102829"/>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4" name="Google Shape;24;p3"/>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5" name="Google Shape;25;p3"/>
          <p:cNvSpPr txBox="1"/>
          <p:nvPr>
            <p:ph idx="8" type="subTitle"/>
          </p:nvPr>
        </p:nvSpPr>
        <p:spPr>
          <a:xfrm>
            <a:off x="5485625" y="41470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6" name="Google Shape;26;p3"/>
          <p:cNvSpPr/>
          <p:nvPr/>
        </p:nvSpPr>
        <p:spPr>
          <a:xfrm>
            <a:off x="4308925" y="50"/>
            <a:ext cx="1009500" cy="5143500"/>
          </a:xfrm>
          <a:prstGeom prst="rect">
            <a:avLst/>
          </a:prstGeom>
          <a:solidFill>
            <a:srgbClr val="6F40A8">
              <a:alpha val="5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hasCustomPrompt="1" type="title"/>
          </p:nvPr>
        </p:nvSpPr>
        <p:spPr>
          <a:xfrm>
            <a:off x="3928216" y="3372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8" name="Google Shape;28;p3"/>
          <p:cNvSpPr txBox="1"/>
          <p:nvPr>
            <p:ph hasCustomPrompt="1" idx="9" type="title"/>
          </p:nvPr>
        </p:nvSpPr>
        <p:spPr>
          <a:xfrm>
            <a:off x="3928216" y="1394592"/>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9" name="Google Shape;29;p3"/>
          <p:cNvSpPr txBox="1"/>
          <p:nvPr>
            <p:ph hasCustomPrompt="1" idx="13" type="title"/>
          </p:nvPr>
        </p:nvSpPr>
        <p:spPr>
          <a:xfrm>
            <a:off x="3928216" y="24388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0" name="Google Shape;30;p3"/>
          <p:cNvSpPr txBox="1"/>
          <p:nvPr>
            <p:ph hasCustomPrompt="1" idx="14" type="title"/>
          </p:nvPr>
        </p:nvSpPr>
        <p:spPr>
          <a:xfrm>
            <a:off x="3928216" y="34830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1" name="Google Shape;31;p3"/>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
  <p:cSld name="CUSTOM_1_1">
    <p:spTree>
      <p:nvGrpSpPr>
        <p:cNvPr id="32"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34" name="Google Shape;34;p4"/>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flipH="1">
            <a:off x="1302950"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6" name="Google Shape;36;p4"/>
          <p:cNvSpPr txBox="1"/>
          <p:nvPr>
            <p:ph idx="2" type="subTitle"/>
          </p:nvPr>
        </p:nvSpPr>
        <p:spPr>
          <a:xfrm>
            <a:off x="130315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7" name="Google Shape;37;p4"/>
          <p:cNvSpPr txBox="1"/>
          <p:nvPr>
            <p:ph idx="3" type="subTitle"/>
          </p:nvPr>
        </p:nvSpPr>
        <p:spPr>
          <a:xfrm flipH="1">
            <a:off x="3736225"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8" name="Google Shape;38;p4"/>
          <p:cNvSpPr txBox="1"/>
          <p:nvPr>
            <p:ph idx="4" type="subTitle"/>
          </p:nvPr>
        </p:nvSpPr>
        <p:spPr>
          <a:xfrm>
            <a:off x="373650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9" name="Google Shape;39;p4"/>
          <p:cNvSpPr txBox="1"/>
          <p:nvPr>
            <p:ph idx="5" type="subTitle"/>
          </p:nvPr>
        </p:nvSpPr>
        <p:spPr>
          <a:xfrm flipH="1">
            <a:off x="1302950"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0" name="Google Shape;40;p4"/>
          <p:cNvSpPr txBox="1"/>
          <p:nvPr>
            <p:ph idx="6" type="subTitle"/>
          </p:nvPr>
        </p:nvSpPr>
        <p:spPr>
          <a:xfrm>
            <a:off x="130315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1" name="Google Shape;41;p4"/>
          <p:cNvSpPr txBox="1"/>
          <p:nvPr>
            <p:ph idx="7" type="subTitle"/>
          </p:nvPr>
        </p:nvSpPr>
        <p:spPr>
          <a:xfrm flipH="1">
            <a:off x="3736225"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2" name="Google Shape;42;p4"/>
          <p:cNvSpPr txBox="1"/>
          <p:nvPr>
            <p:ph idx="8" type="subTitle"/>
          </p:nvPr>
        </p:nvSpPr>
        <p:spPr>
          <a:xfrm>
            <a:off x="373650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3" name="Google Shape;43;p4"/>
          <p:cNvSpPr txBox="1"/>
          <p:nvPr>
            <p:ph type="ctrTitle"/>
          </p:nvPr>
        </p:nvSpPr>
        <p:spPr>
          <a:xfrm>
            <a:off x="6105025" y="1739250"/>
            <a:ext cx="21993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44" name="Google Shape;44;p4"/>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1">
  <p:cSld name="CUSTOM_4_4">
    <p:spTree>
      <p:nvGrpSpPr>
        <p:cNvPr id="45" name="Shape 45"/>
        <p:cNvGrpSpPr/>
        <p:nvPr/>
      </p:nvGrpSpPr>
      <p:grpSpPr>
        <a:xfrm>
          <a:off x="0" y="0"/>
          <a:ext cx="0" cy="0"/>
          <a:chOff x="0" y="0"/>
          <a:chExt cx="0" cy="0"/>
        </a:xfrm>
      </p:grpSpPr>
      <p:pic>
        <p:nvPicPr>
          <p:cNvPr id="46" name="Google Shape;46;p5"/>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47" name="Google Shape;47;p5"/>
          <p:cNvSpPr/>
          <p:nvPr/>
        </p:nvSpPr>
        <p:spPr>
          <a:xfrm>
            <a:off x="0" y="130120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0" y="130125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6F40A8"/>
              </a:buClr>
              <a:buSzPts val="1200"/>
              <a:buNone/>
              <a:defRPr sz="1200">
                <a:solidFill>
                  <a:srgbClr val="6F40A8"/>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sp>
        <p:nvSpPr>
          <p:cNvPr id="50" name="Google Shape;50;p5"/>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F40A8"/>
              </a:buClr>
              <a:buSzPts val="3600"/>
              <a:buNone/>
              <a:defRPr sz="3600">
                <a:solidFill>
                  <a:srgbClr val="6F40A8"/>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51" name="Google Shape;51;p5"/>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p:cSld name="CUSTOM_7_1">
    <p:spTree>
      <p:nvGrpSpPr>
        <p:cNvPr id="52" name="Shape 52"/>
        <p:cNvGrpSpPr/>
        <p:nvPr/>
      </p:nvGrpSpPr>
      <p:grpSpPr>
        <a:xfrm>
          <a:off x="0" y="0"/>
          <a:ext cx="0" cy="0"/>
          <a:chOff x="0" y="0"/>
          <a:chExt cx="0" cy="0"/>
        </a:xfrm>
      </p:grpSpPr>
      <p:pic>
        <p:nvPicPr>
          <p:cNvPr id="53" name="Google Shape;53;p6"/>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54" name="Google Shape;54;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idx="1" type="subTitle"/>
          </p:nvPr>
        </p:nvSpPr>
        <p:spPr>
          <a:xfrm flipH="1">
            <a:off x="2437659" y="3209600"/>
            <a:ext cx="4268700" cy="39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1pPr>
            <a:lvl2pPr lvl="1"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2pPr>
            <a:lvl3pPr lvl="2"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3pPr>
            <a:lvl4pPr lvl="3"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4pPr>
            <a:lvl5pPr lvl="4"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5pPr>
            <a:lvl6pPr lvl="5"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6pPr>
            <a:lvl7pPr lvl="6"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7pPr>
            <a:lvl8pPr lvl="7"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8pPr>
            <a:lvl9pPr lvl="8"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9pPr>
          </a:lstStyle>
          <a:p/>
        </p:txBody>
      </p:sp>
      <p:sp>
        <p:nvSpPr>
          <p:cNvPr id="57" name="Google Shape;57;p6"/>
          <p:cNvSpPr txBox="1"/>
          <p:nvPr>
            <p:ph idx="2" type="subTitle"/>
          </p:nvPr>
        </p:nvSpPr>
        <p:spPr>
          <a:xfrm>
            <a:off x="2189450" y="2303050"/>
            <a:ext cx="4765200" cy="53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8" name="Google Shape;58;p6"/>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p:cSld name="CUSTOM_2_1_1">
    <p:spTree>
      <p:nvGrpSpPr>
        <p:cNvPr id="59" name="Shape 59"/>
        <p:cNvGrpSpPr/>
        <p:nvPr/>
      </p:nvGrpSpPr>
      <p:grpSpPr>
        <a:xfrm>
          <a:off x="0" y="0"/>
          <a:ext cx="0" cy="0"/>
          <a:chOff x="0" y="0"/>
          <a:chExt cx="0" cy="0"/>
        </a:xfrm>
      </p:grpSpPr>
      <p:pic>
        <p:nvPicPr>
          <p:cNvPr id="60" name="Google Shape;60;p7"/>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1" name="Google Shape;61;p7"/>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64" name="Google Shape;64;p7"/>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1">
  <p:cSld name="CUSTOM_2_1_1_1">
    <p:spTree>
      <p:nvGrpSpPr>
        <p:cNvPr id="65" name="Shape 65"/>
        <p:cNvGrpSpPr/>
        <p:nvPr/>
      </p:nvGrpSpPr>
      <p:grpSpPr>
        <a:xfrm>
          <a:off x="0" y="0"/>
          <a:ext cx="0" cy="0"/>
          <a:chOff x="0" y="0"/>
          <a:chExt cx="0" cy="0"/>
        </a:xfrm>
      </p:grpSpPr>
      <p:pic>
        <p:nvPicPr>
          <p:cNvPr id="66" name="Google Shape;66;p8"/>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7" name="Google Shape;67;p8"/>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0" name="Google Shape;70;p8"/>
          <p:cNvSpPr txBox="1"/>
          <p:nvPr>
            <p:ph type="ctrTitle"/>
          </p:nvPr>
        </p:nvSpPr>
        <p:spPr>
          <a:xfrm>
            <a:off x="6381625" y="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2">
  <p:cSld name="CUSTOM_2">
    <p:spTree>
      <p:nvGrpSpPr>
        <p:cNvPr id="71" name="Shape 71"/>
        <p:cNvGrpSpPr/>
        <p:nvPr/>
      </p:nvGrpSpPr>
      <p:grpSpPr>
        <a:xfrm>
          <a:off x="0" y="0"/>
          <a:ext cx="0" cy="0"/>
          <a:chOff x="0" y="0"/>
          <a:chExt cx="0" cy="0"/>
        </a:xfrm>
      </p:grpSpPr>
      <p:pic>
        <p:nvPicPr>
          <p:cNvPr id="72" name="Google Shape;72;p9"/>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3" name="Google Shape;73;p9"/>
          <p:cNvSpPr/>
          <p:nvPr/>
        </p:nvSpPr>
        <p:spPr>
          <a:xfrm>
            <a:off x="810050" y="816650"/>
            <a:ext cx="7527600" cy="351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idx="12" type="sldNum"/>
          </p:nvPr>
        </p:nvSpPr>
        <p:spPr>
          <a:xfrm>
            <a:off x="8595275"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5" name="Google Shape;75;p9"/>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p:cSld name="CUSTOM_5">
    <p:spTree>
      <p:nvGrpSpPr>
        <p:cNvPr id="76" name="Shape 76"/>
        <p:cNvGrpSpPr/>
        <p:nvPr/>
      </p:nvGrpSpPr>
      <p:grpSpPr>
        <a:xfrm>
          <a:off x="0" y="0"/>
          <a:ext cx="0" cy="0"/>
          <a:chOff x="0" y="0"/>
          <a:chExt cx="0" cy="0"/>
        </a:xfrm>
      </p:grpSpPr>
      <p:pic>
        <p:nvPicPr>
          <p:cNvPr id="77" name="Google Shape;77;p10"/>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8" name="Google Shape;78;p10"/>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80" name="Google Shape;80;p10"/>
          <p:cNvSpPr txBox="1"/>
          <p:nvPr>
            <p:ph idx="1" type="subTitle"/>
          </p:nvPr>
        </p:nvSpPr>
        <p:spPr>
          <a:xfrm flipH="1">
            <a:off x="291842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1" name="Google Shape;81;p10"/>
          <p:cNvSpPr txBox="1"/>
          <p:nvPr>
            <p:ph idx="2" type="subTitle"/>
          </p:nvPr>
        </p:nvSpPr>
        <p:spPr>
          <a:xfrm>
            <a:off x="2918475" y="2815063"/>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2" name="Google Shape;82;p10"/>
          <p:cNvSpPr txBox="1"/>
          <p:nvPr>
            <p:ph idx="3" type="subTitle"/>
          </p:nvPr>
        </p:nvSpPr>
        <p:spPr>
          <a:xfrm flipH="1">
            <a:off x="463077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3" name="Google Shape;83;p10"/>
          <p:cNvSpPr txBox="1"/>
          <p:nvPr>
            <p:ph idx="4" type="subTitle"/>
          </p:nvPr>
        </p:nvSpPr>
        <p:spPr>
          <a:xfrm>
            <a:off x="4630825" y="2815038"/>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4" name="Google Shape;84;p10"/>
          <p:cNvSpPr txBox="1"/>
          <p:nvPr>
            <p:ph idx="5" type="subTitle"/>
          </p:nvPr>
        </p:nvSpPr>
        <p:spPr>
          <a:xfrm flipH="1">
            <a:off x="1206000" y="246770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5" name="Google Shape;85;p10"/>
          <p:cNvSpPr txBox="1"/>
          <p:nvPr>
            <p:ph idx="6" type="subTitle"/>
          </p:nvPr>
        </p:nvSpPr>
        <p:spPr>
          <a:xfrm>
            <a:off x="1206050" y="2815100"/>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6" name="Google Shape;86;p10"/>
          <p:cNvSpPr txBox="1"/>
          <p:nvPr>
            <p:ph idx="7" type="subTitle"/>
          </p:nvPr>
        </p:nvSpPr>
        <p:spPr>
          <a:xfrm>
            <a:off x="2918500" y="2614050"/>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7" name="Google Shape;87;p10"/>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88" name="Google Shape;88;p10"/>
          <p:cNvSpPr txBox="1"/>
          <p:nvPr>
            <p:ph idx="8" type="subTitle"/>
          </p:nvPr>
        </p:nvSpPr>
        <p:spPr>
          <a:xfrm>
            <a:off x="4630850" y="261402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9" name="Google Shape;89;p10"/>
          <p:cNvSpPr txBox="1"/>
          <p:nvPr>
            <p:ph idx="9" type="subTitle"/>
          </p:nvPr>
        </p:nvSpPr>
        <p:spPr>
          <a:xfrm>
            <a:off x="1206075" y="261407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1pPr>
            <a:lvl2pPr lvl="1">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2pPr>
            <a:lvl3pPr lvl="2">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3pPr>
            <a:lvl4pPr lvl="3">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4pPr>
            <a:lvl5pPr lvl="4">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5pPr>
            <a:lvl6pPr lvl="5">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6pPr>
            <a:lvl7pPr lvl="6">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7pPr>
            <a:lvl8pPr lvl="7">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8pPr>
            <a:lvl9pPr lvl="8">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666666"/>
              </a:buClr>
              <a:buSzPts val="1800"/>
              <a:buFont typeface="Zilla Slab Light"/>
              <a:buChar char="●"/>
              <a:defRPr sz="1800">
                <a:solidFill>
                  <a:srgbClr val="666666"/>
                </a:solidFill>
                <a:latin typeface="Zilla Slab Light"/>
                <a:ea typeface="Zilla Slab Light"/>
                <a:cs typeface="Zilla Slab Light"/>
                <a:sym typeface="Zilla Slab Light"/>
              </a:defRPr>
            </a:lvl1pPr>
            <a:lvl2pPr indent="-317500" lvl="1" marL="914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2pPr>
            <a:lvl3pPr indent="-317500" lvl="2" marL="1371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3pPr>
            <a:lvl4pPr indent="-317500" lvl="3" marL="18288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4pPr>
            <a:lvl5pPr indent="-317500" lvl="4" marL="22860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5pPr>
            <a:lvl6pPr indent="-317500" lvl="5" marL="27432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6pPr>
            <a:lvl7pPr indent="-317500" lvl="6" marL="3200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7pPr>
            <a:lvl8pPr indent="-317500" lvl="7" marL="3657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8pPr>
            <a:lvl9pPr indent="-317500" lvl="8" marL="4114800">
              <a:lnSpc>
                <a:spcPct val="115000"/>
              </a:lnSpc>
              <a:spcBef>
                <a:spcPts val="1600"/>
              </a:spcBef>
              <a:spcAft>
                <a:spcPts val="160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1913A6"/>
                </a:solidFill>
                <a:latin typeface="Zilla Slab Light"/>
                <a:ea typeface="Zilla Slab Light"/>
                <a:cs typeface="Zilla Slab Light"/>
                <a:sym typeface="Zilla Slab Light"/>
              </a:defRPr>
            </a:lvl1pPr>
            <a:lvl2pPr lvl="1" algn="r">
              <a:buNone/>
              <a:defRPr sz="1300">
                <a:solidFill>
                  <a:srgbClr val="1913A6"/>
                </a:solidFill>
                <a:latin typeface="Zilla Slab Light"/>
                <a:ea typeface="Zilla Slab Light"/>
                <a:cs typeface="Zilla Slab Light"/>
                <a:sym typeface="Zilla Slab Light"/>
              </a:defRPr>
            </a:lvl2pPr>
            <a:lvl3pPr lvl="2" algn="r">
              <a:buNone/>
              <a:defRPr sz="1300">
                <a:solidFill>
                  <a:srgbClr val="1913A6"/>
                </a:solidFill>
                <a:latin typeface="Zilla Slab Light"/>
                <a:ea typeface="Zilla Slab Light"/>
                <a:cs typeface="Zilla Slab Light"/>
                <a:sym typeface="Zilla Slab Light"/>
              </a:defRPr>
            </a:lvl3pPr>
            <a:lvl4pPr lvl="3" algn="r">
              <a:buNone/>
              <a:defRPr sz="1300">
                <a:solidFill>
                  <a:srgbClr val="1913A6"/>
                </a:solidFill>
                <a:latin typeface="Zilla Slab Light"/>
                <a:ea typeface="Zilla Slab Light"/>
                <a:cs typeface="Zilla Slab Light"/>
                <a:sym typeface="Zilla Slab Light"/>
              </a:defRPr>
            </a:lvl4pPr>
            <a:lvl5pPr lvl="4" algn="r">
              <a:buNone/>
              <a:defRPr sz="1300">
                <a:solidFill>
                  <a:srgbClr val="1913A6"/>
                </a:solidFill>
                <a:latin typeface="Zilla Slab Light"/>
                <a:ea typeface="Zilla Slab Light"/>
                <a:cs typeface="Zilla Slab Light"/>
                <a:sym typeface="Zilla Slab Light"/>
              </a:defRPr>
            </a:lvl5pPr>
            <a:lvl6pPr lvl="5" algn="r">
              <a:buNone/>
              <a:defRPr sz="1300">
                <a:solidFill>
                  <a:srgbClr val="1913A6"/>
                </a:solidFill>
                <a:latin typeface="Zilla Slab Light"/>
                <a:ea typeface="Zilla Slab Light"/>
                <a:cs typeface="Zilla Slab Light"/>
                <a:sym typeface="Zilla Slab Light"/>
              </a:defRPr>
            </a:lvl6pPr>
            <a:lvl7pPr lvl="6" algn="r">
              <a:buNone/>
              <a:defRPr sz="1300">
                <a:solidFill>
                  <a:srgbClr val="1913A6"/>
                </a:solidFill>
                <a:latin typeface="Zilla Slab Light"/>
                <a:ea typeface="Zilla Slab Light"/>
                <a:cs typeface="Zilla Slab Light"/>
                <a:sym typeface="Zilla Slab Light"/>
              </a:defRPr>
            </a:lvl7pPr>
            <a:lvl8pPr lvl="7" algn="r">
              <a:buNone/>
              <a:defRPr sz="1300">
                <a:solidFill>
                  <a:srgbClr val="1913A6"/>
                </a:solidFill>
                <a:latin typeface="Zilla Slab Light"/>
                <a:ea typeface="Zilla Slab Light"/>
                <a:cs typeface="Zilla Slab Light"/>
                <a:sym typeface="Zilla Slab Light"/>
              </a:defRPr>
            </a:lvl8pPr>
            <a:lvl9pPr lvl="8" algn="r">
              <a:buNone/>
              <a:defRPr sz="1300">
                <a:solidFill>
                  <a:srgbClr val="1913A6"/>
                </a:solidFill>
                <a:latin typeface="Zilla Slab Light"/>
                <a:ea typeface="Zilla Slab Light"/>
                <a:cs typeface="Zilla Slab Light"/>
                <a:sym typeface="Zilla Slab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0.jp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hyperlink" Target="https://claudia-montalvo.gitbook.io/facade/" TargetMode="External"/><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Google Shape;110;p15"/>
          <p:cNvSpPr txBox="1"/>
          <p:nvPr>
            <p:ph type="ctrTitle"/>
          </p:nvPr>
        </p:nvSpPr>
        <p:spPr>
          <a:xfrm>
            <a:off x="1432400" y="143175"/>
            <a:ext cx="3711000" cy="242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FACADE PATTERN</a:t>
            </a:r>
            <a:endParaRPr>
              <a:solidFill>
                <a:srgbClr val="6F40A8"/>
              </a:solidFill>
            </a:endParaRPr>
          </a:p>
        </p:txBody>
      </p:sp>
      <p:sp>
        <p:nvSpPr>
          <p:cNvPr id="111" name="Google Shape;111;p15"/>
          <p:cNvSpPr txBox="1"/>
          <p:nvPr>
            <p:ph idx="1" type="subTitle"/>
          </p:nvPr>
        </p:nvSpPr>
        <p:spPr>
          <a:xfrm>
            <a:off x="1432400" y="2515875"/>
            <a:ext cx="43740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patterns-box talk</a:t>
            </a:r>
            <a:endParaRPr/>
          </a:p>
          <a:p>
            <a:pPr indent="0" lvl="0" marL="0" rtl="0" algn="l">
              <a:spcBef>
                <a:spcPts val="0"/>
              </a:spcBef>
              <a:spcAft>
                <a:spcPts val="0"/>
              </a:spcAft>
              <a:buNone/>
            </a:pPr>
            <a:r>
              <a:rPr lang="es"/>
              <a:t>by</a:t>
            </a:r>
            <a:endParaRPr/>
          </a:p>
          <a:p>
            <a:pPr indent="0" lvl="0" marL="0" rtl="0" algn="l">
              <a:spcBef>
                <a:spcPts val="0"/>
              </a:spcBef>
              <a:spcAft>
                <a:spcPts val="0"/>
              </a:spcAft>
              <a:buNone/>
            </a:pPr>
            <a:r>
              <a:rPr lang="es"/>
              <a:t>Claudia Montalvo</a:t>
            </a:r>
            <a:endParaRPr/>
          </a:p>
        </p:txBody>
      </p:sp>
      <p:sp>
        <p:nvSpPr>
          <p:cNvPr id="112" name="Google Shape;112;p15"/>
          <p:cNvSpPr txBox="1"/>
          <p:nvPr/>
        </p:nvSpPr>
        <p:spPr>
          <a:xfrm>
            <a:off x="3124200" y="3665225"/>
            <a:ext cx="3000000" cy="48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800">
                <a:solidFill>
                  <a:srgbClr val="6851AC"/>
                </a:solidFill>
                <a:latin typeface="Lato"/>
                <a:ea typeface="Lato"/>
                <a:cs typeface="Lato"/>
                <a:sym typeface="Lato"/>
              </a:rPr>
              <a:t>“The face of the building”</a:t>
            </a:r>
            <a:endParaRPr i="1" sz="1800">
              <a:solidFill>
                <a:srgbClr val="6851AC"/>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3" name="Shape 243"/>
        <p:cNvGrpSpPr/>
        <p:nvPr/>
      </p:nvGrpSpPr>
      <p:grpSpPr>
        <a:xfrm>
          <a:off x="0" y="0"/>
          <a:ext cx="0" cy="0"/>
          <a:chOff x="0" y="0"/>
          <a:chExt cx="0" cy="0"/>
        </a:xfrm>
      </p:grpSpPr>
      <p:sp>
        <p:nvSpPr>
          <p:cNvPr id="244" name="Google Shape;244;p24"/>
          <p:cNvSpPr/>
          <p:nvPr/>
        </p:nvSpPr>
        <p:spPr>
          <a:xfrm>
            <a:off x="571650" y="1269600"/>
            <a:ext cx="8031300" cy="3081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a:t>
            </a:r>
            <a:endParaRPr/>
          </a:p>
        </p:txBody>
      </p:sp>
      <p:sp>
        <p:nvSpPr>
          <p:cNvPr id="246" name="Google Shape;246;p24"/>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Problem</a:t>
            </a:r>
            <a:r>
              <a:rPr b="1" lang="es" sz="3600">
                <a:solidFill>
                  <a:srgbClr val="666666"/>
                </a:solidFill>
                <a:highlight>
                  <a:srgbClr val="FFFFFF"/>
                </a:highlight>
                <a:latin typeface="Josefin Sans"/>
                <a:ea typeface="Josefin Sans"/>
                <a:cs typeface="Josefin Sans"/>
                <a:sym typeface="Josefin Sans"/>
              </a:rPr>
              <a:t>s it solves</a:t>
            </a:r>
            <a:endParaRPr>
              <a:highlight>
                <a:srgbClr val="FFFFFF"/>
              </a:highlight>
              <a:latin typeface="Zilla Slab Light"/>
              <a:ea typeface="Zilla Slab Light"/>
              <a:cs typeface="Zilla Slab Light"/>
              <a:sym typeface="Zilla Slab Light"/>
            </a:endParaRPr>
          </a:p>
        </p:txBody>
      </p:sp>
      <p:sp>
        <p:nvSpPr>
          <p:cNvPr id="247" name="Google Shape;247;p24"/>
          <p:cNvSpPr txBox="1"/>
          <p:nvPr/>
        </p:nvSpPr>
        <p:spPr>
          <a:xfrm>
            <a:off x="729450" y="1440475"/>
            <a:ext cx="6471600" cy="1996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Reduces the learning curve of the subsystem.</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Makes a subsystem easier to use by wrapping it.</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Decouple subsystems from its clients</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Limit/restrict features and flexibility that users may need.</a:t>
            </a:r>
            <a:endParaRPr sz="1600">
              <a:solidFill>
                <a:schemeClr val="dk2"/>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48" name="Google Shape;248;p24"/>
          <p:cNvPicPr preferRelativeResize="0"/>
          <p:nvPr/>
        </p:nvPicPr>
        <p:blipFill>
          <a:blip r:embed="rId3">
            <a:alphaModFix/>
          </a:blip>
          <a:stretch>
            <a:fillRect/>
          </a:stretch>
        </p:blipFill>
        <p:spPr>
          <a:xfrm>
            <a:off x="7275049" y="3023600"/>
            <a:ext cx="1273525" cy="127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2" name="Shape 252"/>
        <p:cNvGrpSpPr/>
        <p:nvPr/>
      </p:nvGrpSpPr>
      <p:grpSpPr>
        <a:xfrm>
          <a:off x="0" y="0"/>
          <a:ext cx="0" cy="0"/>
          <a:chOff x="0" y="0"/>
          <a:chExt cx="0" cy="0"/>
        </a:xfrm>
      </p:grpSpPr>
      <p:sp>
        <p:nvSpPr>
          <p:cNvPr id="253" name="Google Shape;253;p25"/>
          <p:cNvSpPr/>
          <p:nvPr/>
        </p:nvSpPr>
        <p:spPr>
          <a:xfrm>
            <a:off x="571650" y="1269600"/>
            <a:ext cx="8031300" cy="264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7</a:t>
            </a:r>
            <a:endParaRPr/>
          </a:p>
        </p:txBody>
      </p:sp>
      <p:sp>
        <p:nvSpPr>
          <p:cNvPr id="255" name="Google Shape;255;p25"/>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to use it</a:t>
            </a:r>
            <a:endParaRPr>
              <a:highlight>
                <a:srgbClr val="FFFFFF"/>
              </a:highlight>
              <a:latin typeface="Zilla Slab Light"/>
              <a:ea typeface="Zilla Slab Light"/>
              <a:cs typeface="Zilla Slab Light"/>
              <a:sym typeface="Zilla Slab Light"/>
            </a:endParaRPr>
          </a:p>
        </p:txBody>
      </p:sp>
      <p:sp>
        <p:nvSpPr>
          <p:cNvPr id="256" name="Google Shape;256;p25"/>
          <p:cNvSpPr txBox="1"/>
          <p:nvPr/>
        </p:nvSpPr>
        <p:spPr>
          <a:xfrm>
            <a:off x="729450" y="1745275"/>
            <a:ext cx="7339500" cy="18672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Need to expose a </a:t>
            </a:r>
            <a:r>
              <a:rPr lang="es" sz="1600">
                <a:solidFill>
                  <a:srgbClr val="595959"/>
                </a:solidFill>
                <a:latin typeface="Lato"/>
                <a:ea typeface="Lato"/>
                <a:cs typeface="Lato"/>
                <a:sym typeface="Lato"/>
              </a:rPr>
              <a:t>complex</a:t>
            </a:r>
            <a:r>
              <a:rPr lang="es" sz="1600">
                <a:solidFill>
                  <a:srgbClr val="595959"/>
                </a:solidFill>
                <a:latin typeface="Lato"/>
                <a:ea typeface="Lato"/>
                <a:cs typeface="Lato"/>
                <a:sym typeface="Lato"/>
              </a:rPr>
              <a:t> system in a simplified way to consume and use</a:t>
            </a:r>
            <a:endParaRPr sz="1600">
              <a:solidFill>
                <a:srgbClr val="595959"/>
              </a:solidFill>
              <a:latin typeface="Lato"/>
              <a:ea typeface="Lato"/>
              <a:cs typeface="Lato"/>
              <a:sym typeface="Lato"/>
            </a:endParaRPr>
          </a:p>
          <a:p>
            <a:pPr indent="-330200" lvl="0" marL="457200" rtl="0" algn="l">
              <a:lnSpc>
                <a:spcPct val="20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A system is too complex and difficult to understand</a:t>
            </a:r>
            <a:endParaRPr sz="1600">
              <a:solidFill>
                <a:srgbClr val="595959"/>
              </a:solidFill>
              <a:latin typeface="Lato"/>
              <a:ea typeface="Lato"/>
              <a:cs typeface="Lato"/>
              <a:sym typeface="Lato"/>
            </a:endParaRPr>
          </a:p>
          <a:p>
            <a:pPr indent="-330200" lvl="0" marL="457200" rtl="0" algn="l">
              <a:lnSpc>
                <a:spcPct val="20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Wrap a poorly designed API in a better designed one</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57" name="Google Shape;257;p25"/>
          <p:cNvPicPr preferRelativeResize="0"/>
          <p:nvPr/>
        </p:nvPicPr>
        <p:blipFill rotWithShape="1">
          <a:blip r:embed="rId3">
            <a:alphaModFix/>
          </a:blip>
          <a:srcRect b="7175" l="9357" r="7901" t="6891"/>
          <a:stretch/>
        </p:blipFill>
        <p:spPr>
          <a:xfrm>
            <a:off x="7559200" y="3299950"/>
            <a:ext cx="1409725" cy="157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1" name="Shape 261"/>
        <p:cNvGrpSpPr/>
        <p:nvPr/>
      </p:nvGrpSpPr>
      <p:grpSpPr>
        <a:xfrm>
          <a:off x="0" y="0"/>
          <a:ext cx="0" cy="0"/>
          <a:chOff x="0" y="0"/>
          <a:chExt cx="0" cy="0"/>
        </a:xfrm>
      </p:grpSpPr>
      <p:sp>
        <p:nvSpPr>
          <p:cNvPr id="262" name="Google Shape;262;p26"/>
          <p:cNvSpPr/>
          <p:nvPr/>
        </p:nvSpPr>
        <p:spPr>
          <a:xfrm>
            <a:off x="571650" y="1269600"/>
            <a:ext cx="8031300" cy="269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7</a:t>
            </a:r>
            <a:endParaRPr/>
          </a:p>
        </p:txBody>
      </p:sp>
      <p:sp>
        <p:nvSpPr>
          <p:cNvPr id="264" name="Google Shape;264;p26"/>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to use it</a:t>
            </a:r>
            <a:endParaRPr>
              <a:highlight>
                <a:srgbClr val="FFFFFF"/>
              </a:highlight>
              <a:latin typeface="Zilla Slab Light"/>
              <a:ea typeface="Zilla Slab Light"/>
              <a:cs typeface="Zilla Slab Light"/>
              <a:sym typeface="Zilla Slab Light"/>
            </a:endParaRPr>
          </a:p>
        </p:txBody>
      </p:sp>
      <p:sp>
        <p:nvSpPr>
          <p:cNvPr id="265" name="Google Shape;265;p26"/>
          <p:cNvSpPr txBox="1"/>
          <p:nvPr/>
        </p:nvSpPr>
        <p:spPr>
          <a:xfrm>
            <a:off x="729450" y="1669075"/>
            <a:ext cx="7751700" cy="1897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Expose a set of complex interactions with a single interface</a:t>
            </a:r>
            <a:endParaRPr sz="1600">
              <a:solidFill>
                <a:srgbClr val="595959"/>
              </a:solidFill>
              <a:latin typeface="Lato"/>
              <a:ea typeface="Lato"/>
              <a:cs typeface="Lato"/>
              <a:sym typeface="Lato"/>
            </a:endParaRPr>
          </a:p>
          <a:p>
            <a:pPr indent="-330200" lvl="0" marL="457200" rtl="0" algn="l">
              <a:lnSpc>
                <a:spcPct val="20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Integrate your app with sophisticated libraries with tons of functionality</a:t>
            </a:r>
            <a:endParaRPr sz="1600">
              <a:solidFill>
                <a:srgbClr val="595959"/>
              </a:solidFill>
              <a:latin typeface="Lato"/>
              <a:ea typeface="Lato"/>
              <a:cs typeface="Lato"/>
              <a:sym typeface="Lato"/>
            </a:endParaRPr>
          </a:p>
          <a:p>
            <a:pPr indent="-330200" lvl="0" marL="457200" rtl="0" algn="l">
              <a:lnSpc>
                <a:spcPct val="200000"/>
              </a:lnSpc>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When you are planning to change the subsystem in the future</a:t>
            </a:r>
            <a:endParaRPr sz="1600">
              <a:solidFill>
                <a:srgbClr val="595959"/>
              </a:solidFill>
              <a:latin typeface="Lato"/>
              <a:ea typeface="Lato"/>
              <a:cs typeface="Lato"/>
              <a:sym typeface="Lato"/>
            </a:endParaRPr>
          </a:p>
        </p:txBody>
      </p:sp>
      <p:pic>
        <p:nvPicPr>
          <p:cNvPr id="266" name="Google Shape;266;p26"/>
          <p:cNvPicPr preferRelativeResize="0"/>
          <p:nvPr/>
        </p:nvPicPr>
        <p:blipFill rotWithShape="1">
          <a:blip r:embed="rId3">
            <a:alphaModFix/>
          </a:blip>
          <a:srcRect b="7175" l="9357" r="7901" t="6891"/>
          <a:stretch/>
        </p:blipFill>
        <p:spPr>
          <a:xfrm>
            <a:off x="7513475" y="3322800"/>
            <a:ext cx="1409725" cy="157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0" name="Shape 270"/>
        <p:cNvGrpSpPr/>
        <p:nvPr/>
      </p:nvGrpSpPr>
      <p:grpSpPr>
        <a:xfrm>
          <a:off x="0" y="0"/>
          <a:ext cx="0" cy="0"/>
          <a:chOff x="0" y="0"/>
          <a:chExt cx="0" cy="0"/>
        </a:xfrm>
      </p:grpSpPr>
      <p:sp>
        <p:nvSpPr>
          <p:cNvPr id="271" name="Google Shape;271;p27"/>
          <p:cNvSpPr/>
          <p:nvPr/>
        </p:nvSpPr>
        <p:spPr>
          <a:xfrm>
            <a:off x="571650" y="1269600"/>
            <a:ext cx="8031300" cy="3081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8</a:t>
            </a:r>
            <a:endParaRPr/>
          </a:p>
        </p:txBody>
      </p:sp>
      <p:sp>
        <p:nvSpPr>
          <p:cNvPr id="273" name="Google Shape;273;p27"/>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Effects</a:t>
            </a:r>
            <a:endParaRPr>
              <a:highlight>
                <a:srgbClr val="FFFFFF"/>
              </a:highlight>
              <a:latin typeface="Zilla Slab Light"/>
              <a:ea typeface="Zilla Slab Light"/>
              <a:cs typeface="Zilla Slab Light"/>
              <a:sym typeface="Zilla Slab Light"/>
            </a:endParaRPr>
          </a:p>
        </p:txBody>
      </p:sp>
      <p:sp>
        <p:nvSpPr>
          <p:cNvPr id="274" name="Google Shape;274;p27"/>
          <p:cNvSpPr txBox="1"/>
          <p:nvPr/>
        </p:nvSpPr>
        <p:spPr>
          <a:xfrm>
            <a:off x="729450" y="1440475"/>
            <a:ext cx="6471600" cy="1996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Existing subsystem is simplified</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rgbClr val="595959"/>
              </a:buClr>
              <a:buSzPts val="1600"/>
              <a:buFont typeface="Lato"/>
              <a:buChar char="●"/>
            </a:pPr>
            <a:r>
              <a:rPr lang="es" sz="1600">
                <a:solidFill>
                  <a:schemeClr val="dk2"/>
                </a:solidFill>
                <a:latin typeface="Lato"/>
                <a:ea typeface="Lato"/>
                <a:cs typeface="Lato"/>
                <a:sym typeface="Lato"/>
              </a:rPr>
              <a:t>Create new/ Update Facade to expose more functionality </a:t>
            </a:r>
            <a:endParaRPr sz="1600">
              <a:solidFill>
                <a:srgbClr val="595959"/>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Full capability of subsystems will not be available from Facade</a:t>
            </a:r>
            <a:endParaRPr sz="1600">
              <a:solidFill>
                <a:srgbClr val="595959"/>
              </a:solidFill>
              <a:latin typeface="Lato"/>
              <a:ea typeface="Lato"/>
              <a:cs typeface="Lato"/>
              <a:sym typeface="Lato"/>
            </a:endParaRPr>
          </a:p>
        </p:txBody>
      </p:sp>
      <p:pic>
        <p:nvPicPr>
          <p:cNvPr id="275" name="Google Shape;275;p27"/>
          <p:cNvPicPr preferRelativeResize="0"/>
          <p:nvPr/>
        </p:nvPicPr>
        <p:blipFill rotWithShape="1">
          <a:blip r:embed="rId3">
            <a:alphaModFix/>
          </a:blip>
          <a:srcRect b="0" l="0" r="32673" t="0"/>
          <a:stretch/>
        </p:blipFill>
        <p:spPr>
          <a:xfrm>
            <a:off x="7449050" y="3064550"/>
            <a:ext cx="1107750" cy="128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9" name="Shape 279"/>
        <p:cNvGrpSpPr/>
        <p:nvPr/>
      </p:nvGrpSpPr>
      <p:grpSpPr>
        <a:xfrm>
          <a:off x="0" y="0"/>
          <a:ext cx="0" cy="0"/>
          <a:chOff x="0" y="0"/>
          <a:chExt cx="0" cy="0"/>
        </a:xfrm>
      </p:grpSpPr>
      <p:sp>
        <p:nvSpPr>
          <p:cNvPr id="280" name="Google Shape;280;p28"/>
          <p:cNvSpPr/>
          <p:nvPr/>
        </p:nvSpPr>
        <p:spPr>
          <a:xfrm>
            <a:off x="571650" y="1269600"/>
            <a:ext cx="8031300" cy="266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9</a:t>
            </a:r>
            <a:endParaRPr/>
          </a:p>
        </p:txBody>
      </p:sp>
      <p:sp>
        <p:nvSpPr>
          <p:cNvPr id="282" name="Google Shape;282;p28"/>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Common Mistakes</a:t>
            </a:r>
            <a:endParaRPr>
              <a:highlight>
                <a:srgbClr val="FFFFFF"/>
              </a:highlight>
              <a:latin typeface="Zilla Slab Light"/>
              <a:ea typeface="Zilla Slab Light"/>
              <a:cs typeface="Zilla Slab Light"/>
              <a:sym typeface="Zilla Slab Light"/>
            </a:endParaRPr>
          </a:p>
        </p:txBody>
      </p:sp>
      <p:sp>
        <p:nvSpPr>
          <p:cNvPr id="283" name="Google Shape;283;p28"/>
          <p:cNvSpPr txBox="1"/>
          <p:nvPr/>
        </p:nvSpPr>
        <p:spPr>
          <a:xfrm>
            <a:off x="771750" y="1577650"/>
            <a:ext cx="7600500" cy="22023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Creating unnecessary facades.</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Forcing client classes to interact with subsystem through the facade.</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Create facade layer for simple calls.</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Creating facade layer in advance.</a:t>
            </a:r>
            <a:endParaRPr sz="1600">
              <a:solidFill>
                <a:schemeClr val="dk2"/>
              </a:solidFill>
              <a:latin typeface="Lato"/>
              <a:ea typeface="Lato"/>
              <a:cs typeface="Lato"/>
              <a:sym typeface="Lato"/>
            </a:endParaRPr>
          </a:p>
        </p:txBody>
      </p:sp>
      <p:pic>
        <p:nvPicPr>
          <p:cNvPr id="284" name="Google Shape;284;p28"/>
          <p:cNvPicPr preferRelativeResize="0"/>
          <p:nvPr/>
        </p:nvPicPr>
        <p:blipFill>
          <a:blip r:embed="rId3">
            <a:alphaModFix/>
          </a:blip>
          <a:stretch>
            <a:fillRect/>
          </a:stretch>
        </p:blipFill>
        <p:spPr>
          <a:xfrm>
            <a:off x="7655861" y="3566993"/>
            <a:ext cx="1427157" cy="132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8" name="Shape 288"/>
        <p:cNvGrpSpPr/>
        <p:nvPr/>
      </p:nvGrpSpPr>
      <p:grpSpPr>
        <a:xfrm>
          <a:off x="0" y="0"/>
          <a:ext cx="0" cy="0"/>
          <a:chOff x="0" y="0"/>
          <a:chExt cx="0" cy="0"/>
        </a:xfrm>
      </p:grpSpPr>
      <p:sp>
        <p:nvSpPr>
          <p:cNvPr id="289" name="Google Shape;289;p29"/>
          <p:cNvSpPr/>
          <p:nvPr/>
        </p:nvSpPr>
        <p:spPr>
          <a:xfrm>
            <a:off x="514050" y="1429625"/>
            <a:ext cx="8031300" cy="249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9</a:t>
            </a:r>
            <a:endParaRPr/>
          </a:p>
        </p:txBody>
      </p:sp>
      <p:sp>
        <p:nvSpPr>
          <p:cNvPr id="291" name="Google Shape;291;p29"/>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Common Mistakes</a:t>
            </a:r>
            <a:endParaRPr>
              <a:highlight>
                <a:srgbClr val="FFFFFF"/>
              </a:highlight>
              <a:latin typeface="Zilla Slab Light"/>
              <a:ea typeface="Zilla Slab Light"/>
              <a:cs typeface="Zilla Slab Light"/>
              <a:sym typeface="Zilla Slab Light"/>
            </a:endParaRPr>
          </a:p>
        </p:txBody>
      </p:sp>
      <p:sp>
        <p:nvSpPr>
          <p:cNvPr id="292" name="Google Shape;292;p29"/>
          <p:cNvSpPr txBox="1"/>
          <p:nvPr/>
        </p:nvSpPr>
        <p:spPr>
          <a:xfrm>
            <a:off x="729450" y="1775750"/>
            <a:ext cx="7600500" cy="1699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Reference for facade in subsystems.</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Adapter and Facade are both wrappers but they are differents.</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A facade can become a god object coupled to all classes of an app.</a:t>
            </a:r>
            <a:endParaRPr sz="1600">
              <a:solidFill>
                <a:schemeClr val="dk2"/>
              </a:solidFill>
              <a:latin typeface="Lato"/>
              <a:ea typeface="Lato"/>
              <a:cs typeface="Lato"/>
              <a:sym typeface="Lato"/>
            </a:endParaRPr>
          </a:p>
        </p:txBody>
      </p:sp>
      <p:pic>
        <p:nvPicPr>
          <p:cNvPr id="293" name="Google Shape;293;p29"/>
          <p:cNvPicPr preferRelativeResize="0"/>
          <p:nvPr/>
        </p:nvPicPr>
        <p:blipFill>
          <a:blip r:embed="rId3">
            <a:alphaModFix/>
          </a:blip>
          <a:stretch>
            <a:fillRect/>
          </a:stretch>
        </p:blipFill>
        <p:spPr>
          <a:xfrm>
            <a:off x="7556786" y="3612718"/>
            <a:ext cx="1427157" cy="132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0"/>
          <p:cNvSpPr/>
          <p:nvPr/>
        </p:nvSpPr>
        <p:spPr>
          <a:xfrm>
            <a:off x="285700" y="1382625"/>
            <a:ext cx="8309700" cy="368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txBox="1"/>
          <p:nvPr>
            <p:ph type="ctrTitle"/>
          </p:nvPr>
        </p:nvSpPr>
        <p:spPr>
          <a:xfrm flipH="1">
            <a:off x="3244950" y="301320"/>
            <a:ext cx="2510400" cy="1020600"/>
          </a:xfrm>
          <a:prstGeom prst="rect">
            <a:avLst/>
          </a:prstGeom>
          <a:solidFill>
            <a:srgbClr val="FFFFFF"/>
          </a:solidFill>
        </p:spPr>
        <p:txBody>
          <a:bodyPr anchorCtr="0" anchor="b" bIns="91425" lIns="91425" spcFirstLastPara="1" rIns="91425" wrap="square" tIns="91425">
            <a:noAutofit/>
          </a:bodyPr>
          <a:lstStyle/>
          <a:p>
            <a:pPr indent="0" lvl="0" marL="0" rtl="0" algn="r">
              <a:spcBef>
                <a:spcPts val="0"/>
              </a:spcBef>
              <a:spcAft>
                <a:spcPts val="0"/>
              </a:spcAft>
              <a:buNone/>
            </a:pPr>
            <a:r>
              <a:rPr lang="es"/>
              <a:t>Live code</a:t>
            </a:r>
            <a:endParaRPr/>
          </a:p>
        </p:txBody>
      </p:sp>
      <p:pic>
        <p:nvPicPr>
          <p:cNvPr id="300" name="Google Shape;300;p30"/>
          <p:cNvPicPr preferRelativeResize="0"/>
          <p:nvPr/>
        </p:nvPicPr>
        <p:blipFill>
          <a:blip r:embed="rId3">
            <a:alphaModFix/>
          </a:blip>
          <a:stretch>
            <a:fillRect/>
          </a:stretch>
        </p:blipFill>
        <p:spPr>
          <a:xfrm>
            <a:off x="502600" y="1430667"/>
            <a:ext cx="8309701" cy="3712833"/>
          </a:xfrm>
          <a:prstGeom prst="rect">
            <a:avLst/>
          </a:prstGeom>
          <a:noFill/>
          <a:ln>
            <a:noFill/>
          </a:ln>
        </p:spPr>
      </p:pic>
      <p:pic>
        <p:nvPicPr>
          <p:cNvPr id="301" name="Google Shape;301;p30"/>
          <p:cNvPicPr preferRelativeResize="0"/>
          <p:nvPr/>
        </p:nvPicPr>
        <p:blipFill>
          <a:blip r:embed="rId4">
            <a:alphaModFix/>
          </a:blip>
          <a:stretch>
            <a:fillRect/>
          </a:stretch>
        </p:blipFill>
        <p:spPr>
          <a:xfrm>
            <a:off x="3768621" y="1321925"/>
            <a:ext cx="1606774" cy="1178325"/>
          </a:xfrm>
          <a:prstGeom prst="rect">
            <a:avLst/>
          </a:prstGeom>
          <a:noFill/>
          <a:ln>
            <a:noFill/>
          </a:ln>
        </p:spPr>
      </p:pic>
      <p:sp>
        <p:nvSpPr>
          <p:cNvPr id="302" name="Google Shape;302;p30"/>
          <p:cNvSpPr txBox="1"/>
          <p:nvPr>
            <p:ph idx="12" type="sldNum"/>
          </p:nvPr>
        </p:nvSpPr>
        <p:spPr>
          <a:xfrm>
            <a:off x="4166200" y="127925"/>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10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6" name="Shape 306"/>
        <p:cNvGrpSpPr/>
        <p:nvPr/>
      </p:nvGrpSpPr>
      <p:grpSpPr>
        <a:xfrm>
          <a:off x="0" y="0"/>
          <a:ext cx="0" cy="0"/>
          <a:chOff x="0" y="0"/>
          <a:chExt cx="0" cy="0"/>
        </a:xfrm>
      </p:grpSpPr>
      <p:sp>
        <p:nvSpPr>
          <p:cNvPr id="307" name="Google Shape;307;p31"/>
          <p:cNvSpPr/>
          <p:nvPr/>
        </p:nvSpPr>
        <p:spPr>
          <a:xfrm>
            <a:off x="571650" y="1269600"/>
            <a:ext cx="8031300" cy="278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11</a:t>
            </a:r>
            <a:endParaRPr/>
          </a:p>
        </p:txBody>
      </p:sp>
      <p:sp>
        <p:nvSpPr>
          <p:cNvPr id="309" name="Google Shape;309;p31"/>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Summary</a:t>
            </a:r>
            <a:endParaRPr>
              <a:highlight>
                <a:srgbClr val="FFFFFF"/>
              </a:highlight>
              <a:latin typeface="Zilla Slab Light"/>
              <a:ea typeface="Zilla Slab Light"/>
              <a:cs typeface="Zilla Slab Light"/>
              <a:sym typeface="Zilla Slab Light"/>
            </a:endParaRPr>
          </a:p>
        </p:txBody>
      </p:sp>
      <p:sp>
        <p:nvSpPr>
          <p:cNvPr id="310" name="Google Shape;310;p31"/>
          <p:cNvSpPr txBox="1"/>
          <p:nvPr/>
        </p:nvSpPr>
        <p:spPr>
          <a:xfrm>
            <a:off x="729450" y="1528800"/>
            <a:ext cx="7600500" cy="26121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Facade provides a single interface</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Developers comfort is a main purpose of facade</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Simplicity is the </a:t>
            </a:r>
            <a:r>
              <a:rPr lang="es" sz="1600">
                <a:solidFill>
                  <a:schemeClr val="dk2"/>
                </a:solidFill>
                <a:latin typeface="Lato"/>
                <a:ea typeface="Lato"/>
                <a:cs typeface="Lato"/>
                <a:sym typeface="Lato"/>
              </a:rPr>
              <a:t>aim </a:t>
            </a:r>
            <a:r>
              <a:rPr lang="es" sz="1600">
                <a:solidFill>
                  <a:schemeClr val="dk2"/>
                </a:solidFill>
                <a:latin typeface="Lato"/>
                <a:ea typeface="Lato"/>
                <a:cs typeface="Lato"/>
                <a:sym typeface="Lato"/>
              </a:rPr>
              <a:t>of facade</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Facade  promotes subsystem independence and portability</a:t>
            </a:r>
            <a:endParaRPr sz="1600">
              <a:solidFill>
                <a:schemeClr val="dk2"/>
              </a:solidFill>
              <a:latin typeface="Lato"/>
              <a:ea typeface="Lato"/>
              <a:cs typeface="Lato"/>
              <a:sym typeface="Lato"/>
            </a:endParaRPr>
          </a:p>
          <a:p>
            <a:pPr indent="-330200" lvl="0" marL="457200" rtl="0" algn="l">
              <a:lnSpc>
                <a:spcPct val="200000"/>
              </a:lnSpc>
              <a:spcBef>
                <a:spcPts val="0"/>
              </a:spcBef>
              <a:spcAft>
                <a:spcPts val="0"/>
              </a:spcAft>
              <a:buClr>
                <a:schemeClr val="dk2"/>
              </a:buClr>
              <a:buSzPts val="1600"/>
              <a:buFont typeface="Lato"/>
              <a:buChar char="●"/>
            </a:pPr>
            <a:r>
              <a:rPr lang="es" sz="1600">
                <a:solidFill>
                  <a:schemeClr val="dk2"/>
                </a:solidFill>
                <a:latin typeface="Lato"/>
                <a:ea typeface="Lato"/>
                <a:cs typeface="Lato"/>
                <a:sym typeface="Lato"/>
              </a:rPr>
              <a:t>Subsystem may be dependent with another one.</a:t>
            </a:r>
            <a:endParaRPr sz="1600">
              <a:solidFill>
                <a:schemeClr val="dk2"/>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14" name="Shape 314"/>
        <p:cNvGrpSpPr/>
        <p:nvPr/>
      </p:nvGrpSpPr>
      <p:grpSpPr>
        <a:xfrm>
          <a:off x="0" y="0"/>
          <a:ext cx="0" cy="0"/>
          <a:chOff x="0" y="0"/>
          <a:chExt cx="0" cy="0"/>
        </a:xfrm>
      </p:grpSpPr>
      <p:pic>
        <p:nvPicPr>
          <p:cNvPr id="315" name="Google Shape;315;p32"/>
          <p:cNvPicPr preferRelativeResize="0"/>
          <p:nvPr/>
        </p:nvPicPr>
        <p:blipFill>
          <a:blip r:embed="rId3">
            <a:alphaModFix/>
          </a:blip>
          <a:stretch>
            <a:fillRect/>
          </a:stretch>
        </p:blipFill>
        <p:spPr>
          <a:xfrm>
            <a:off x="1753250" y="2400275"/>
            <a:ext cx="2539200" cy="864000"/>
          </a:xfrm>
          <a:prstGeom prst="rect">
            <a:avLst/>
          </a:prstGeom>
          <a:noFill/>
          <a:ln>
            <a:noFill/>
          </a:ln>
        </p:spPr>
      </p:pic>
      <p:pic>
        <p:nvPicPr>
          <p:cNvPr id="316" name="Google Shape;316;p32">
            <a:hlinkClick r:id="rId4"/>
          </p:cNvPr>
          <p:cNvPicPr preferRelativeResize="0"/>
          <p:nvPr/>
        </p:nvPicPr>
        <p:blipFill>
          <a:blip r:embed="rId5">
            <a:alphaModFix/>
          </a:blip>
          <a:stretch>
            <a:fillRect/>
          </a:stretch>
        </p:blipFill>
        <p:spPr>
          <a:xfrm>
            <a:off x="2238025" y="3635475"/>
            <a:ext cx="1726000" cy="46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6" name="Shape 116"/>
        <p:cNvGrpSpPr/>
        <p:nvPr/>
      </p:nvGrpSpPr>
      <p:grpSpPr>
        <a:xfrm>
          <a:off x="0" y="0"/>
          <a:ext cx="0" cy="0"/>
          <a:chOff x="0" y="0"/>
          <a:chExt cx="0" cy="0"/>
        </a:xfrm>
      </p:grpSpPr>
      <p:sp>
        <p:nvSpPr>
          <p:cNvPr id="117" name="Google Shape;117;p16"/>
          <p:cNvSpPr txBox="1"/>
          <p:nvPr>
            <p:ph idx="1" type="subTitle"/>
          </p:nvPr>
        </p:nvSpPr>
        <p:spPr>
          <a:xfrm>
            <a:off x="4548075" y="2012175"/>
            <a:ext cx="2564700" cy="82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666666"/>
                </a:solidFill>
              </a:rPr>
              <a:t>Hi, This is Claudia, Senior Developer at Belatrix. Currently working at Delta Team on </a:t>
            </a:r>
            <a:r>
              <a:rPr lang="es">
                <a:solidFill>
                  <a:srgbClr val="666666"/>
                </a:solidFill>
              </a:rPr>
              <a:t>Enterprise</a:t>
            </a:r>
            <a:r>
              <a:rPr lang="es">
                <a:solidFill>
                  <a:srgbClr val="666666"/>
                </a:solidFill>
              </a:rPr>
              <a:t> APIs.</a:t>
            </a:r>
            <a:endParaRPr>
              <a:solidFill>
                <a:srgbClr val="666666"/>
              </a:solidFill>
            </a:endParaRPr>
          </a:p>
        </p:txBody>
      </p:sp>
      <p:sp>
        <p:nvSpPr>
          <p:cNvPr id="118" name="Google Shape;118;p16"/>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About me</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17"/>
          <p:cNvSpPr txBox="1"/>
          <p:nvPr>
            <p:ph idx="1" type="subTitle"/>
          </p:nvPr>
        </p:nvSpPr>
        <p:spPr>
          <a:xfrm flipH="1">
            <a:off x="5485675" y="8734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Goal</a:t>
            </a:r>
            <a:endParaRPr/>
          </a:p>
        </p:txBody>
      </p:sp>
      <p:sp>
        <p:nvSpPr>
          <p:cNvPr id="124" name="Google Shape;124;p17"/>
          <p:cNvSpPr txBox="1"/>
          <p:nvPr>
            <p:ph idx="3" type="subTitle"/>
          </p:nvPr>
        </p:nvSpPr>
        <p:spPr>
          <a:xfrm flipH="1">
            <a:off x="5485575" y="18459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Architecture</a:t>
            </a:r>
            <a:endParaRPr/>
          </a:p>
        </p:txBody>
      </p:sp>
      <p:sp>
        <p:nvSpPr>
          <p:cNvPr id="125" name="Google Shape;125;p17"/>
          <p:cNvSpPr txBox="1"/>
          <p:nvPr>
            <p:ph idx="5" type="subTitle"/>
          </p:nvPr>
        </p:nvSpPr>
        <p:spPr>
          <a:xfrm flipH="1">
            <a:off x="5485450" y="2970850"/>
            <a:ext cx="11916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Real world case</a:t>
            </a:r>
            <a:endParaRPr/>
          </a:p>
        </p:txBody>
      </p:sp>
      <p:sp>
        <p:nvSpPr>
          <p:cNvPr id="126" name="Google Shape;126;p17"/>
          <p:cNvSpPr txBox="1"/>
          <p:nvPr>
            <p:ph idx="7" type="subTitle"/>
          </p:nvPr>
        </p:nvSpPr>
        <p:spPr>
          <a:xfrm flipH="1">
            <a:off x="5485575" y="40912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Problems it solves</a:t>
            </a:r>
            <a:endParaRPr/>
          </a:p>
        </p:txBody>
      </p:sp>
      <p:sp>
        <p:nvSpPr>
          <p:cNvPr id="127" name="Google Shape;127;p17"/>
          <p:cNvSpPr txBox="1"/>
          <p:nvPr>
            <p:ph type="title"/>
          </p:nvPr>
        </p:nvSpPr>
        <p:spPr>
          <a:xfrm>
            <a:off x="4141898" y="8706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02</a:t>
            </a:r>
            <a:endParaRPr/>
          </a:p>
        </p:txBody>
      </p:sp>
      <p:sp>
        <p:nvSpPr>
          <p:cNvPr id="128" name="Google Shape;128;p17"/>
          <p:cNvSpPr txBox="1"/>
          <p:nvPr>
            <p:ph idx="9" type="title"/>
          </p:nvPr>
        </p:nvSpPr>
        <p:spPr>
          <a:xfrm>
            <a:off x="4141898" y="18517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03</a:t>
            </a:r>
            <a:endParaRPr/>
          </a:p>
        </p:txBody>
      </p:sp>
      <p:sp>
        <p:nvSpPr>
          <p:cNvPr id="129" name="Google Shape;129;p17"/>
          <p:cNvSpPr txBox="1"/>
          <p:nvPr>
            <p:ph idx="13" type="title"/>
          </p:nvPr>
        </p:nvSpPr>
        <p:spPr>
          <a:xfrm>
            <a:off x="4141898" y="2896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04</a:t>
            </a:r>
            <a:endParaRPr/>
          </a:p>
        </p:txBody>
      </p:sp>
      <p:sp>
        <p:nvSpPr>
          <p:cNvPr id="130" name="Google Shape;130;p17"/>
          <p:cNvSpPr txBox="1"/>
          <p:nvPr>
            <p:ph idx="14" type="title"/>
          </p:nvPr>
        </p:nvSpPr>
        <p:spPr>
          <a:xfrm>
            <a:off x="4141898" y="40164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05</a:t>
            </a:r>
            <a:endParaRPr/>
          </a:p>
        </p:txBody>
      </p:sp>
      <p:sp>
        <p:nvSpPr>
          <p:cNvPr id="131" name="Google Shape;131;p17"/>
          <p:cNvSpPr txBox="1"/>
          <p:nvPr>
            <p:ph idx="1" type="subTitle"/>
          </p:nvPr>
        </p:nvSpPr>
        <p:spPr>
          <a:xfrm flipH="1">
            <a:off x="5485675" y="1114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What is a pattern?</a:t>
            </a:r>
            <a:endParaRPr/>
          </a:p>
        </p:txBody>
      </p:sp>
      <p:sp>
        <p:nvSpPr>
          <p:cNvPr id="132" name="Google Shape;132;p17"/>
          <p:cNvSpPr txBox="1"/>
          <p:nvPr>
            <p:ph type="title"/>
          </p:nvPr>
        </p:nvSpPr>
        <p:spPr>
          <a:xfrm>
            <a:off x="4141898" y="324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6" name="Shape 136"/>
        <p:cNvGrpSpPr/>
        <p:nvPr/>
      </p:nvGrpSpPr>
      <p:grpSpPr>
        <a:xfrm>
          <a:off x="0" y="0"/>
          <a:ext cx="0" cy="0"/>
          <a:chOff x="0" y="0"/>
          <a:chExt cx="0" cy="0"/>
        </a:xfrm>
      </p:grpSpPr>
      <p:sp>
        <p:nvSpPr>
          <p:cNvPr id="137" name="Google Shape;137;p18"/>
          <p:cNvSpPr txBox="1"/>
          <p:nvPr>
            <p:ph idx="1" type="subTitle"/>
          </p:nvPr>
        </p:nvSpPr>
        <p:spPr>
          <a:xfrm flipH="1">
            <a:off x="5485675" y="1876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When to use it?</a:t>
            </a:r>
            <a:endParaRPr/>
          </a:p>
        </p:txBody>
      </p:sp>
      <p:sp>
        <p:nvSpPr>
          <p:cNvPr id="138" name="Google Shape;138;p18"/>
          <p:cNvSpPr txBox="1"/>
          <p:nvPr>
            <p:ph idx="3" type="subTitle"/>
          </p:nvPr>
        </p:nvSpPr>
        <p:spPr>
          <a:xfrm flipH="1">
            <a:off x="5485575" y="10077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Effects</a:t>
            </a:r>
            <a:endParaRPr/>
          </a:p>
        </p:txBody>
      </p:sp>
      <p:sp>
        <p:nvSpPr>
          <p:cNvPr id="139" name="Google Shape;139;p18"/>
          <p:cNvSpPr txBox="1"/>
          <p:nvPr>
            <p:ph idx="5" type="subTitle"/>
          </p:nvPr>
        </p:nvSpPr>
        <p:spPr>
          <a:xfrm flipH="1">
            <a:off x="5485450" y="2208850"/>
            <a:ext cx="11916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Common mistakes</a:t>
            </a:r>
            <a:endParaRPr/>
          </a:p>
        </p:txBody>
      </p:sp>
      <p:sp>
        <p:nvSpPr>
          <p:cNvPr id="140" name="Google Shape;140;p18"/>
          <p:cNvSpPr txBox="1"/>
          <p:nvPr>
            <p:ph idx="7" type="subTitle"/>
          </p:nvPr>
        </p:nvSpPr>
        <p:spPr>
          <a:xfrm flipH="1">
            <a:off x="5485575" y="3890675"/>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Summary</a:t>
            </a:r>
            <a:endParaRPr/>
          </a:p>
        </p:txBody>
      </p:sp>
      <p:sp>
        <p:nvSpPr>
          <p:cNvPr id="141" name="Google Shape;141;p18"/>
          <p:cNvSpPr txBox="1"/>
          <p:nvPr>
            <p:ph type="title"/>
          </p:nvPr>
        </p:nvSpPr>
        <p:spPr>
          <a:xfrm>
            <a:off x="4141898" y="1086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06</a:t>
            </a:r>
            <a:endParaRPr/>
          </a:p>
        </p:txBody>
      </p:sp>
      <p:sp>
        <p:nvSpPr>
          <p:cNvPr id="142" name="Google Shape;142;p18"/>
          <p:cNvSpPr txBox="1"/>
          <p:nvPr>
            <p:ph idx="9" type="title"/>
          </p:nvPr>
        </p:nvSpPr>
        <p:spPr>
          <a:xfrm>
            <a:off x="4141898" y="10897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07</a:t>
            </a:r>
            <a:endParaRPr/>
          </a:p>
        </p:txBody>
      </p:sp>
      <p:sp>
        <p:nvSpPr>
          <p:cNvPr id="143" name="Google Shape;143;p18"/>
          <p:cNvSpPr txBox="1"/>
          <p:nvPr>
            <p:ph idx="13" type="title"/>
          </p:nvPr>
        </p:nvSpPr>
        <p:spPr>
          <a:xfrm>
            <a:off x="4141898" y="2134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08</a:t>
            </a:r>
            <a:endParaRPr/>
          </a:p>
        </p:txBody>
      </p:sp>
      <p:sp>
        <p:nvSpPr>
          <p:cNvPr id="144" name="Google Shape;144;p18"/>
          <p:cNvSpPr txBox="1"/>
          <p:nvPr>
            <p:ph idx="14" type="title"/>
          </p:nvPr>
        </p:nvSpPr>
        <p:spPr>
          <a:xfrm>
            <a:off x="4141898" y="3968225"/>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10</a:t>
            </a:r>
            <a:endParaRPr/>
          </a:p>
        </p:txBody>
      </p:sp>
      <p:sp>
        <p:nvSpPr>
          <p:cNvPr id="145" name="Google Shape;145;p18"/>
          <p:cNvSpPr txBox="1"/>
          <p:nvPr>
            <p:ph idx="7" type="subTitle"/>
          </p:nvPr>
        </p:nvSpPr>
        <p:spPr>
          <a:xfrm flipH="1">
            <a:off x="5485575" y="2976275"/>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Demo</a:t>
            </a:r>
            <a:endParaRPr/>
          </a:p>
        </p:txBody>
      </p:sp>
      <p:sp>
        <p:nvSpPr>
          <p:cNvPr id="146" name="Google Shape;146;p18"/>
          <p:cNvSpPr txBox="1"/>
          <p:nvPr>
            <p:ph idx="14" type="title"/>
          </p:nvPr>
        </p:nvSpPr>
        <p:spPr>
          <a:xfrm>
            <a:off x="4141898" y="3053825"/>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0" name="Shape 150"/>
        <p:cNvGrpSpPr/>
        <p:nvPr/>
      </p:nvGrpSpPr>
      <p:grpSpPr>
        <a:xfrm>
          <a:off x="0" y="0"/>
          <a:ext cx="0" cy="0"/>
          <a:chOff x="0" y="0"/>
          <a:chExt cx="0" cy="0"/>
        </a:xfrm>
      </p:grpSpPr>
      <p:sp>
        <p:nvSpPr>
          <p:cNvPr id="151" name="Google Shape;151;p19"/>
          <p:cNvSpPr txBox="1"/>
          <p:nvPr>
            <p:ph idx="2" type="subTitle"/>
          </p:nvPr>
        </p:nvSpPr>
        <p:spPr>
          <a:xfrm>
            <a:off x="1778050" y="1682400"/>
            <a:ext cx="5191500" cy="11664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sz="1600"/>
              <a:t>General repeatable solution to a commonly occurring problem in software design.</a:t>
            </a:r>
            <a:endParaRPr sz="1600"/>
          </a:p>
        </p:txBody>
      </p:sp>
      <p:sp>
        <p:nvSpPr>
          <p:cNvPr id="152" name="Google Shape;152;p19"/>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1</a:t>
            </a:r>
            <a:endParaRPr/>
          </a:p>
        </p:txBody>
      </p:sp>
      <p:sp>
        <p:nvSpPr>
          <p:cNvPr id="153" name="Google Shape;153;p19"/>
          <p:cNvSpPr txBox="1"/>
          <p:nvPr/>
        </p:nvSpPr>
        <p:spPr>
          <a:xfrm>
            <a:off x="2242450" y="537300"/>
            <a:ext cx="47271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What is a Pattern?</a:t>
            </a:r>
            <a:endParaRPr>
              <a:highlight>
                <a:srgbClr val="FFFFFF"/>
              </a:highlight>
              <a:latin typeface="Zilla Slab Light"/>
              <a:ea typeface="Zilla Slab Light"/>
              <a:cs typeface="Zilla Slab Light"/>
              <a:sym typeface="Zilla Slab Light"/>
            </a:endParaRPr>
          </a:p>
        </p:txBody>
      </p:sp>
      <p:pic>
        <p:nvPicPr>
          <p:cNvPr id="154" name="Google Shape;154;p19"/>
          <p:cNvPicPr preferRelativeResize="0"/>
          <p:nvPr/>
        </p:nvPicPr>
        <p:blipFill>
          <a:blip r:embed="rId3">
            <a:alphaModFix/>
          </a:blip>
          <a:stretch>
            <a:fillRect/>
          </a:stretch>
        </p:blipFill>
        <p:spPr>
          <a:xfrm>
            <a:off x="4124813" y="2848800"/>
            <a:ext cx="894374" cy="894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8" name="Shape 158"/>
        <p:cNvGrpSpPr/>
        <p:nvPr/>
      </p:nvGrpSpPr>
      <p:grpSpPr>
        <a:xfrm>
          <a:off x="0" y="0"/>
          <a:ext cx="0" cy="0"/>
          <a:chOff x="0" y="0"/>
          <a:chExt cx="0" cy="0"/>
        </a:xfrm>
      </p:grpSpPr>
      <p:sp>
        <p:nvSpPr>
          <p:cNvPr id="159" name="Google Shape;159;p20"/>
          <p:cNvSpPr txBox="1"/>
          <p:nvPr>
            <p:ph idx="2" type="subTitle"/>
          </p:nvPr>
        </p:nvSpPr>
        <p:spPr>
          <a:xfrm>
            <a:off x="1785800" y="1502225"/>
            <a:ext cx="5648100" cy="1778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s" sz="1600"/>
              <a:t>Simplify how to consume a complex existing </a:t>
            </a:r>
            <a:r>
              <a:rPr lang="es" sz="1600"/>
              <a:t>system</a:t>
            </a:r>
            <a:r>
              <a:rPr lang="es" sz="1600"/>
              <a:t>.</a:t>
            </a:r>
            <a:endParaRPr sz="1600"/>
          </a:p>
        </p:txBody>
      </p:sp>
      <p:sp>
        <p:nvSpPr>
          <p:cNvPr id="160" name="Google Shape;160;p20"/>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2</a:t>
            </a:r>
            <a:endParaRPr/>
          </a:p>
        </p:txBody>
      </p:sp>
      <p:sp>
        <p:nvSpPr>
          <p:cNvPr id="161" name="Google Shape;161;p20"/>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Goal</a:t>
            </a:r>
            <a:endParaRPr>
              <a:highlight>
                <a:srgbClr val="FFFFFF"/>
              </a:highlight>
              <a:latin typeface="Zilla Slab Light"/>
              <a:ea typeface="Zilla Slab Light"/>
              <a:cs typeface="Zilla Slab Light"/>
              <a:sym typeface="Zilla Slab Light"/>
            </a:endParaRPr>
          </a:p>
        </p:txBody>
      </p:sp>
      <p:pic>
        <p:nvPicPr>
          <p:cNvPr id="162" name="Google Shape;162;p20"/>
          <p:cNvPicPr preferRelativeResize="0"/>
          <p:nvPr/>
        </p:nvPicPr>
        <p:blipFill>
          <a:blip r:embed="rId3">
            <a:alphaModFix/>
          </a:blip>
          <a:stretch>
            <a:fillRect/>
          </a:stretch>
        </p:blipFill>
        <p:spPr>
          <a:xfrm>
            <a:off x="4099438" y="2888551"/>
            <a:ext cx="800824" cy="800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6" name="Shape 166"/>
        <p:cNvGrpSpPr/>
        <p:nvPr/>
      </p:nvGrpSpPr>
      <p:grpSpPr>
        <a:xfrm>
          <a:off x="0" y="0"/>
          <a:ext cx="0" cy="0"/>
          <a:chOff x="0" y="0"/>
          <a:chExt cx="0" cy="0"/>
        </a:xfrm>
      </p:grpSpPr>
      <p:sp>
        <p:nvSpPr>
          <p:cNvPr id="167" name="Google Shape;167;p21"/>
          <p:cNvSpPr/>
          <p:nvPr/>
        </p:nvSpPr>
        <p:spPr>
          <a:xfrm>
            <a:off x="301050" y="1261650"/>
            <a:ext cx="8541900" cy="3196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3</a:t>
            </a:r>
            <a:endParaRPr/>
          </a:p>
        </p:txBody>
      </p:sp>
      <p:sp>
        <p:nvSpPr>
          <p:cNvPr id="169" name="Google Shape;169;p21"/>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Architecture</a:t>
            </a:r>
            <a:endParaRPr>
              <a:highlight>
                <a:srgbClr val="FFFFFF"/>
              </a:highlight>
              <a:latin typeface="Zilla Slab Light"/>
              <a:ea typeface="Zilla Slab Light"/>
              <a:cs typeface="Zilla Slab Light"/>
              <a:sym typeface="Zilla Slab Light"/>
            </a:endParaRPr>
          </a:p>
        </p:txBody>
      </p:sp>
      <p:pic>
        <p:nvPicPr>
          <p:cNvPr id="170" name="Google Shape;170;p21"/>
          <p:cNvPicPr preferRelativeResize="0"/>
          <p:nvPr/>
        </p:nvPicPr>
        <p:blipFill>
          <a:blip r:embed="rId3">
            <a:alphaModFix/>
          </a:blip>
          <a:stretch>
            <a:fillRect/>
          </a:stretch>
        </p:blipFill>
        <p:spPr>
          <a:xfrm>
            <a:off x="5457222" y="1711162"/>
            <a:ext cx="2836153" cy="2270775"/>
          </a:xfrm>
          <a:prstGeom prst="rect">
            <a:avLst/>
          </a:prstGeom>
          <a:noFill/>
          <a:ln>
            <a:noFill/>
          </a:ln>
        </p:spPr>
      </p:pic>
      <p:pic>
        <p:nvPicPr>
          <p:cNvPr id="171" name="Google Shape;171;p21"/>
          <p:cNvPicPr preferRelativeResize="0"/>
          <p:nvPr/>
        </p:nvPicPr>
        <p:blipFill rotWithShape="1">
          <a:blip r:embed="rId4">
            <a:alphaModFix/>
          </a:blip>
          <a:srcRect b="17705" l="5340" r="5206" t="18672"/>
          <a:stretch/>
        </p:blipFill>
        <p:spPr>
          <a:xfrm>
            <a:off x="746900" y="1806438"/>
            <a:ext cx="3192774" cy="2270776"/>
          </a:xfrm>
          <a:prstGeom prst="rect">
            <a:avLst/>
          </a:prstGeom>
          <a:noFill/>
          <a:ln>
            <a:noFill/>
          </a:ln>
        </p:spPr>
      </p:pic>
      <p:sp>
        <p:nvSpPr>
          <p:cNvPr id="172" name="Google Shape;172;p21"/>
          <p:cNvSpPr txBox="1"/>
          <p:nvPr/>
        </p:nvSpPr>
        <p:spPr>
          <a:xfrm>
            <a:off x="1927925" y="4001025"/>
            <a:ext cx="8307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6851AC"/>
                </a:solidFill>
                <a:latin typeface="Zilla Slab Light"/>
                <a:ea typeface="Zilla Slab Light"/>
                <a:cs typeface="Zilla Slab Light"/>
                <a:sym typeface="Zilla Slab Light"/>
              </a:rPr>
              <a:t>Clients</a:t>
            </a:r>
            <a:endParaRPr>
              <a:solidFill>
                <a:srgbClr val="6851AC"/>
              </a:solidFill>
              <a:latin typeface="Zilla Slab Light"/>
              <a:ea typeface="Zilla Slab Light"/>
              <a:cs typeface="Zilla Slab Light"/>
              <a:sym typeface="Zilla Slab Light"/>
            </a:endParaRPr>
          </a:p>
        </p:txBody>
      </p:sp>
      <p:sp>
        <p:nvSpPr>
          <p:cNvPr id="173" name="Google Shape;173;p21"/>
          <p:cNvSpPr txBox="1"/>
          <p:nvPr/>
        </p:nvSpPr>
        <p:spPr>
          <a:xfrm>
            <a:off x="6545663" y="4001025"/>
            <a:ext cx="8307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6851AC"/>
                </a:solidFill>
                <a:latin typeface="Zilla Slab Light"/>
                <a:ea typeface="Zilla Slab Light"/>
                <a:cs typeface="Zilla Slab Light"/>
                <a:sym typeface="Zilla Slab Light"/>
              </a:rPr>
              <a:t>Kitchen</a:t>
            </a:r>
            <a:endParaRPr>
              <a:solidFill>
                <a:srgbClr val="6851AC"/>
              </a:solidFill>
              <a:latin typeface="Zilla Slab Light"/>
              <a:ea typeface="Zilla Slab Light"/>
              <a:cs typeface="Zilla Slab Light"/>
              <a:sym typeface="Zilla Slab Light"/>
            </a:endParaRPr>
          </a:p>
        </p:txBody>
      </p:sp>
      <p:cxnSp>
        <p:nvCxnSpPr>
          <p:cNvPr id="174" name="Google Shape;174;p21"/>
          <p:cNvCxnSpPr/>
          <p:nvPr/>
        </p:nvCxnSpPr>
        <p:spPr>
          <a:xfrm flipH="1">
            <a:off x="4632950" y="1730250"/>
            <a:ext cx="3900" cy="2232600"/>
          </a:xfrm>
          <a:prstGeom prst="straightConnector1">
            <a:avLst/>
          </a:prstGeom>
          <a:noFill/>
          <a:ln cap="flat" cmpd="sng" w="19050">
            <a:solidFill>
              <a:srgbClr val="6851AC"/>
            </a:solidFill>
            <a:prstDash val="dash"/>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8" name="Shape 178"/>
        <p:cNvGrpSpPr/>
        <p:nvPr/>
      </p:nvGrpSpPr>
      <p:grpSpPr>
        <a:xfrm>
          <a:off x="0" y="0"/>
          <a:ext cx="0" cy="0"/>
          <a:chOff x="0" y="0"/>
          <a:chExt cx="0" cy="0"/>
        </a:xfrm>
      </p:grpSpPr>
      <p:sp>
        <p:nvSpPr>
          <p:cNvPr id="179" name="Google Shape;179;p22"/>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4</a:t>
            </a:r>
            <a:endParaRPr/>
          </a:p>
        </p:txBody>
      </p:sp>
      <p:sp>
        <p:nvSpPr>
          <p:cNvPr id="180" name="Google Shape;180;p22"/>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Architecture</a:t>
            </a:r>
            <a:endParaRPr>
              <a:highlight>
                <a:srgbClr val="FFFFFF"/>
              </a:highlight>
              <a:latin typeface="Zilla Slab Light"/>
              <a:ea typeface="Zilla Slab Light"/>
              <a:cs typeface="Zilla Slab Light"/>
              <a:sym typeface="Zilla Slab Light"/>
            </a:endParaRPr>
          </a:p>
        </p:txBody>
      </p:sp>
      <p:grpSp>
        <p:nvGrpSpPr>
          <p:cNvPr id="181" name="Google Shape;181;p22"/>
          <p:cNvGrpSpPr/>
          <p:nvPr/>
        </p:nvGrpSpPr>
        <p:grpSpPr>
          <a:xfrm>
            <a:off x="150" y="1161725"/>
            <a:ext cx="9144000" cy="3547800"/>
            <a:chOff x="150" y="1161725"/>
            <a:chExt cx="9144000" cy="3547800"/>
          </a:xfrm>
        </p:grpSpPr>
        <p:sp>
          <p:nvSpPr>
            <p:cNvPr id="182" name="Google Shape;182;p22"/>
            <p:cNvSpPr/>
            <p:nvPr/>
          </p:nvSpPr>
          <p:spPr>
            <a:xfrm>
              <a:off x="150" y="1161725"/>
              <a:ext cx="9144000" cy="3547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2145400" y="2372700"/>
              <a:ext cx="1410000" cy="649500"/>
            </a:xfrm>
            <a:prstGeom prst="flowChartAlternateProcess">
              <a:avLst/>
            </a:prstGeom>
            <a:solidFill>
              <a:srgbClr val="FFFFFF"/>
            </a:solidFill>
            <a:ln cap="flat" cmpd="sng" w="28575">
              <a:solidFill>
                <a:srgbClr val="1913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4648150" y="1799275"/>
              <a:ext cx="1548900" cy="649500"/>
            </a:xfrm>
            <a:prstGeom prst="flowChartAlternateProcess">
              <a:avLst/>
            </a:prstGeom>
            <a:solidFill>
              <a:srgbClr val="FFFFFF"/>
            </a:solidFill>
            <a:ln cap="flat" cmpd="sng" w="28575">
              <a:solidFill>
                <a:srgbClr val="448C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4641075" y="2673650"/>
              <a:ext cx="1548900" cy="649500"/>
            </a:xfrm>
            <a:prstGeom prst="flowChartAlternateProcess">
              <a:avLst/>
            </a:prstGeom>
            <a:solidFill>
              <a:srgbClr val="FFFFFF"/>
            </a:solidFill>
            <a:ln cap="flat" cmpd="sng" w="28575">
              <a:solidFill>
                <a:srgbClr val="448C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nvSpPr>
          <p:spPr>
            <a:xfrm>
              <a:off x="2251300" y="2524975"/>
              <a:ext cx="13371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Light"/>
                  <a:ea typeface="Zilla Slab Light"/>
                  <a:cs typeface="Zilla Slab Light"/>
                  <a:sym typeface="Zilla Slab Light"/>
                </a:rPr>
                <a:t>Order Facade</a:t>
              </a:r>
              <a:endParaRPr>
                <a:latin typeface="Zilla Slab Light"/>
                <a:ea typeface="Zilla Slab Light"/>
                <a:cs typeface="Zilla Slab Light"/>
                <a:sym typeface="Zilla Slab Light"/>
              </a:endParaRPr>
            </a:p>
          </p:txBody>
        </p:sp>
        <p:sp>
          <p:nvSpPr>
            <p:cNvPr id="187" name="Google Shape;187;p22"/>
            <p:cNvSpPr txBox="1"/>
            <p:nvPr/>
          </p:nvSpPr>
          <p:spPr>
            <a:xfrm>
              <a:off x="4754050" y="1962775"/>
              <a:ext cx="13371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Light"/>
                  <a:ea typeface="Zilla Slab Light"/>
                  <a:cs typeface="Zilla Slab Light"/>
                  <a:sym typeface="Zilla Slab Light"/>
                </a:rPr>
                <a:t>Waiter</a:t>
              </a:r>
              <a:endParaRPr>
                <a:latin typeface="Zilla Slab Light"/>
                <a:ea typeface="Zilla Slab Light"/>
                <a:cs typeface="Zilla Slab Light"/>
                <a:sym typeface="Zilla Slab Light"/>
              </a:endParaRPr>
            </a:p>
          </p:txBody>
        </p:sp>
        <p:sp>
          <p:nvSpPr>
            <p:cNvPr id="188" name="Google Shape;188;p22"/>
            <p:cNvSpPr txBox="1"/>
            <p:nvPr/>
          </p:nvSpPr>
          <p:spPr>
            <a:xfrm>
              <a:off x="4783750" y="2837150"/>
              <a:ext cx="13371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Light"/>
                  <a:ea typeface="Zilla Slab Light"/>
                  <a:cs typeface="Zilla Slab Light"/>
                  <a:sym typeface="Zilla Slab Light"/>
                </a:rPr>
                <a:t>Kitchen</a:t>
              </a:r>
              <a:endParaRPr>
                <a:latin typeface="Zilla Slab Light"/>
                <a:ea typeface="Zilla Slab Light"/>
                <a:cs typeface="Zilla Slab Light"/>
                <a:sym typeface="Zilla Slab Light"/>
              </a:endParaRPr>
            </a:p>
          </p:txBody>
        </p:sp>
        <p:sp>
          <p:nvSpPr>
            <p:cNvPr id="189" name="Google Shape;189;p22"/>
            <p:cNvSpPr/>
            <p:nvPr/>
          </p:nvSpPr>
          <p:spPr>
            <a:xfrm>
              <a:off x="6868375" y="1570675"/>
              <a:ext cx="1548900" cy="649500"/>
            </a:xfrm>
            <a:prstGeom prst="flowChartAlternateProcess">
              <a:avLst/>
            </a:prstGeom>
            <a:solidFill>
              <a:srgbClr val="FFFFFF"/>
            </a:solidFill>
            <a:ln cap="flat" cmpd="sng" w="28575">
              <a:solidFill>
                <a:srgbClr val="448C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txBox="1"/>
            <p:nvPr/>
          </p:nvSpPr>
          <p:spPr>
            <a:xfrm>
              <a:off x="6974275" y="1626775"/>
              <a:ext cx="13371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Light"/>
                  <a:ea typeface="Zilla Slab Light"/>
                  <a:cs typeface="Zilla Slab Light"/>
                  <a:sym typeface="Zilla Slab Light"/>
                </a:rPr>
                <a:t>Other Subsystem</a:t>
              </a:r>
              <a:endParaRPr>
                <a:latin typeface="Zilla Slab Light"/>
                <a:ea typeface="Zilla Slab Light"/>
                <a:cs typeface="Zilla Slab Light"/>
                <a:sym typeface="Zilla Slab Light"/>
              </a:endParaRPr>
            </a:p>
          </p:txBody>
        </p:sp>
        <p:sp>
          <p:nvSpPr>
            <p:cNvPr id="191" name="Google Shape;191;p22"/>
            <p:cNvSpPr/>
            <p:nvPr/>
          </p:nvSpPr>
          <p:spPr>
            <a:xfrm>
              <a:off x="7761475" y="2559350"/>
              <a:ext cx="548700" cy="458700"/>
            </a:xfrm>
            <a:prstGeom prst="flowChartAlternateProcess">
              <a:avLst/>
            </a:prstGeom>
            <a:solidFill>
              <a:srgbClr val="FFFFFF"/>
            </a:solidFill>
            <a:ln cap="flat" cmpd="sng" w="28575">
              <a:solidFill>
                <a:srgbClr val="ED7C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4677850" y="3548025"/>
              <a:ext cx="1548900" cy="649500"/>
            </a:xfrm>
            <a:prstGeom prst="flowChartAlternateProcess">
              <a:avLst/>
            </a:prstGeom>
            <a:solidFill>
              <a:srgbClr val="FFFFFF"/>
            </a:solidFill>
            <a:ln cap="flat" cmpd="sng" w="28575">
              <a:solidFill>
                <a:srgbClr val="448C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txBox="1"/>
            <p:nvPr/>
          </p:nvSpPr>
          <p:spPr>
            <a:xfrm>
              <a:off x="4820525" y="3559125"/>
              <a:ext cx="13371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Light"/>
                  <a:ea typeface="Zilla Slab Light"/>
                  <a:cs typeface="Zilla Slab Light"/>
                  <a:sym typeface="Zilla Slab Light"/>
                </a:rPr>
                <a:t>Other Subsystem</a:t>
              </a:r>
              <a:endParaRPr>
                <a:latin typeface="Zilla Slab Light"/>
                <a:ea typeface="Zilla Slab Light"/>
                <a:cs typeface="Zilla Slab Light"/>
                <a:sym typeface="Zilla Slab Light"/>
              </a:endParaRPr>
            </a:p>
          </p:txBody>
        </p:sp>
        <p:sp>
          <p:nvSpPr>
            <p:cNvPr id="194" name="Google Shape;194;p22"/>
            <p:cNvSpPr/>
            <p:nvPr/>
          </p:nvSpPr>
          <p:spPr>
            <a:xfrm>
              <a:off x="4230100" y="1422000"/>
              <a:ext cx="4785300" cy="2910900"/>
            </a:xfrm>
            <a:prstGeom prst="flowChartAlternateProcess">
              <a:avLst/>
            </a:prstGeom>
            <a:noFill/>
            <a:ln cap="flat" cmpd="sng" w="19050">
              <a:solidFill>
                <a:srgbClr val="5F7D9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868375" y="3548025"/>
              <a:ext cx="1548900" cy="649500"/>
            </a:xfrm>
            <a:prstGeom prst="flowChartAlternateProcess">
              <a:avLst/>
            </a:prstGeom>
            <a:solidFill>
              <a:srgbClr val="FFFFFF"/>
            </a:solidFill>
            <a:ln cap="flat" cmpd="sng" w="28575">
              <a:solidFill>
                <a:srgbClr val="448C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7011050" y="3559125"/>
              <a:ext cx="13371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Light"/>
                  <a:ea typeface="Zilla Slab Light"/>
                  <a:cs typeface="Zilla Slab Light"/>
                  <a:sym typeface="Zilla Slab Light"/>
                </a:rPr>
                <a:t>Other Subsystem</a:t>
              </a:r>
              <a:endParaRPr>
                <a:latin typeface="Zilla Slab Light"/>
                <a:ea typeface="Zilla Slab Light"/>
                <a:cs typeface="Zilla Slab Light"/>
                <a:sym typeface="Zilla Slab Light"/>
              </a:endParaRPr>
            </a:p>
          </p:txBody>
        </p:sp>
        <p:cxnSp>
          <p:nvCxnSpPr>
            <p:cNvPr id="197" name="Google Shape;197;p22"/>
            <p:cNvCxnSpPr/>
            <p:nvPr/>
          </p:nvCxnSpPr>
          <p:spPr>
            <a:xfrm>
              <a:off x="3901600" y="2842750"/>
              <a:ext cx="731700" cy="175200"/>
            </a:xfrm>
            <a:prstGeom prst="straightConnector1">
              <a:avLst/>
            </a:prstGeom>
            <a:noFill/>
            <a:ln cap="flat" cmpd="sng" w="9525">
              <a:solidFill>
                <a:schemeClr val="accent3"/>
              </a:solidFill>
              <a:prstDash val="solid"/>
              <a:round/>
              <a:headEnd len="med" w="med" type="none"/>
              <a:tailEnd len="med" w="med" type="none"/>
            </a:ln>
          </p:spPr>
        </p:cxnSp>
        <p:cxnSp>
          <p:nvCxnSpPr>
            <p:cNvPr id="198" name="Google Shape;198;p22"/>
            <p:cNvCxnSpPr/>
            <p:nvPr/>
          </p:nvCxnSpPr>
          <p:spPr>
            <a:xfrm flipH="1" rot="10800000">
              <a:off x="3901600" y="2065475"/>
              <a:ext cx="739200" cy="759300"/>
            </a:xfrm>
            <a:prstGeom prst="straightConnector1">
              <a:avLst/>
            </a:prstGeom>
            <a:noFill/>
            <a:ln cap="flat" cmpd="sng" w="9525">
              <a:solidFill>
                <a:schemeClr val="accent3"/>
              </a:solidFill>
              <a:prstDash val="solid"/>
              <a:round/>
              <a:headEnd len="med" w="med" type="none"/>
              <a:tailEnd len="med" w="med" type="none"/>
            </a:ln>
          </p:spPr>
        </p:cxnSp>
        <p:cxnSp>
          <p:nvCxnSpPr>
            <p:cNvPr id="199" name="Google Shape;199;p22"/>
            <p:cNvCxnSpPr/>
            <p:nvPr/>
          </p:nvCxnSpPr>
          <p:spPr>
            <a:xfrm>
              <a:off x="3901600" y="2842750"/>
              <a:ext cx="792600" cy="1082100"/>
            </a:xfrm>
            <a:prstGeom prst="straightConnector1">
              <a:avLst/>
            </a:prstGeom>
            <a:noFill/>
            <a:ln cap="flat" cmpd="sng" w="9525">
              <a:solidFill>
                <a:schemeClr val="accent3"/>
              </a:solidFill>
              <a:prstDash val="solid"/>
              <a:round/>
              <a:headEnd len="med" w="med" type="none"/>
              <a:tailEnd len="med" w="med" type="none"/>
            </a:ln>
          </p:spPr>
        </p:cxnSp>
        <p:cxnSp>
          <p:nvCxnSpPr>
            <p:cNvPr id="200" name="Google Shape;200;p22"/>
            <p:cNvCxnSpPr/>
            <p:nvPr/>
          </p:nvCxnSpPr>
          <p:spPr>
            <a:xfrm>
              <a:off x="3901600" y="2826050"/>
              <a:ext cx="15300" cy="1716000"/>
            </a:xfrm>
            <a:prstGeom prst="straightConnector1">
              <a:avLst/>
            </a:prstGeom>
            <a:noFill/>
            <a:ln cap="flat" cmpd="sng" w="9525">
              <a:solidFill>
                <a:schemeClr val="accent3"/>
              </a:solidFill>
              <a:prstDash val="solid"/>
              <a:round/>
              <a:headEnd len="med" w="med" type="none"/>
              <a:tailEnd len="med" w="med" type="none"/>
            </a:ln>
          </p:spPr>
        </p:cxnSp>
        <p:cxnSp>
          <p:nvCxnSpPr>
            <p:cNvPr id="201" name="Google Shape;201;p22"/>
            <p:cNvCxnSpPr/>
            <p:nvPr/>
          </p:nvCxnSpPr>
          <p:spPr>
            <a:xfrm rot="10800000">
              <a:off x="3947550" y="4542025"/>
              <a:ext cx="3710700" cy="0"/>
            </a:xfrm>
            <a:prstGeom prst="straightConnector1">
              <a:avLst/>
            </a:prstGeom>
            <a:noFill/>
            <a:ln cap="flat" cmpd="sng" w="9525">
              <a:solidFill>
                <a:schemeClr val="accent3"/>
              </a:solidFill>
              <a:prstDash val="solid"/>
              <a:round/>
              <a:headEnd len="med" w="med" type="none"/>
              <a:tailEnd len="med" w="med" type="none"/>
            </a:ln>
          </p:spPr>
        </p:cxnSp>
        <p:cxnSp>
          <p:nvCxnSpPr>
            <p:cNvPr id="202" name="Google Shape;202;p22"/>
            <p:cNvCxnSpPr/>
            <p:nvPr/>
          </p:nvCxnSpPr>
          <p:spPr>
            <a:xfrm flipH="1" rot="10800000">
              <a:off x="7658300" y="4229625"/>
              <a:ext cx="7500" cy="312300"/>
            </a:xfrm>
            <a:prstGeom prst="straightConnector1">
              <a:avLst/>
            </a:prstGeom>
            <a:noFill/>
            <a:ln cap="flat" cmpd="sng" w="9525">
              <a:solidFill>
                <a:schemeClr val="accent3"/>
              </a:solidFill>
              <a:prstDash val="solid"/>
              <a:round/>
              <a:headEnd len="med" w="med" type="none"/>
              <a:tailEnd len="med" w="med" type="none"/>
            </a:ln>
          </p:spPr>
        </p:cxnSp>
        <p:sp>
          <p:nvSpPr>
            <p:cNvPr id="203" name="Google Shape;203;p22"/>
            <p:cNvSpPr/>
            <p:nvPr/>
          </p:nvSpPr>
          <p:spPr>
            <a:xfrm>
              <a:off x="6987700" y="2571000"/>
              <a:ext cx="548700" cy="458700"/>
            </a:xfrm>
            <a:prstGeom prst="flowChartAlternateProcess">
              <a:avLst/>
            </a:prstGeom>
            <a:solidFill>
              <a:srgbClr val="FFFFFF"/>
            </a:solidFill>
            <a:ln cap="flat" cmpd="sng" w="28575">
              <a:solidFill>
                <a:srgbClr val="ED7C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2"/>
            <p:cNvCxnSpPr>
              <a:stCxn id="203" idx="0"/>
              <a:endCxn id="189" idx="2"/>
            </p:cNvCxnSpPr>
            <p:nvPr/>
          </p:nvCxnSpPr>
          <p:spPr>
            <a:xfrm flipH="1" rot="10800000">
              <a:off x="7262050" y="2220300"/>
              <a:ext cx="380700" cy="350700"/>
            </a:xfrm>
            <a:prstGeom prst="straightConnector1">
              <a:avLst/>
            </a:prstGeom>
            <a:noFill/>
            <a:ln cap="flat" cmpd="sng" w="9525">
              <a:solidFill>
                <a:schemeClr val="accent3"/>
              </a:solidFill>
              <a:prstDash val="solid"/>
              <a:round/>
              <a:headEnd len="med" w="med" type="none"/>
              <a:tailEnd len="med" w="med" type="none"/>
            </a:ln>
          </p:spPr>
        </p:cxnSp>
        <p:cxnSp>
          <p:nvCxnSpPr>
            <p:cNvPr id="205" name="Google Shape;205;p22"/>
            <p:cNvCxnSpPr>
              <a:stCxn id="189" idx="2"/>
              <a:endCxn id="191" idx="0"/>
            </p:cNvCxnSpPr>
            <p:nvPr/>
          </p:nvCxnSpPr>
          <p:spPr>
            <a:xfrm>
              <a:off x="7642825" y="2220175"/>
              <a:ext cx="393000" cy="339300"/>
            </a:xfrm>
            <a:prstGeom prst="straightConnector1">
              <a:avLst/>
            </a:prstGeom>
            <a:noFill/>
            <a:ln cap="flat" cmpd="sng" w="9525">
              <a:solidFill>
                <a:schemeClr val="accent3"/>
              </a:solidFill>
              <a:prstDash val="solid"/>
              <a:round/>
              <a:headEnd len="med" w="med" type="none"/>
              <a:tailEnd len="med" w="med" type="none"/>
            </a:ln>
          </p:spPr>
        </p:cxnSp>
        <p:pic>
          <p:nvPicPr>
            <p:cNvPr id="206" name="Google Shape;206;p22"/>
            <p:cNvPicPr preferRelativeResize="0"/>
            <p:nvPr/>
          </p:nvPicPr>
          <p:blipFill>
            <a:blip r:embed="rId3">
              <a:alphaModFix/>
            </a:blip>
            <a:stretch>
              <a:fillRect/>
            </a:stretch>
          </p:blipFill>
          <p:spPr>
            <a:xfrm>
              <a:off x="762850" y="1819099"/>
              <a:ext cx="548700" cy="705864"/>
            </a:xfrm>
            <a:prstGeom prst="rect">
              <a:avLst/>
            </a:prstGeom>
            <a:noFill/>
            <a:ln>
              <a:noFill/>
            </a:ln>
          </p:spPr>
        </p:pic>
        <p:pic>
          <p:nvPicPr>
            <p:cNvPr id="207" name="Google Shape;207;p22"/>
            <p:cNvPicPr preferRelativeResize="0"/>
            <p:nvPr/>
          </p:nvPicPr>
          <p:blipFill>
            <a:blip r:embed="rId3">
              <a:alphaModFix/>
            </a:blip>
            <a:stretch>
              <a:fillRect/>
            </a:stretch>
          </p:blipFill>
          <p:spPr>
            <a:xfrm>
              <a:off x="762850" y="3154049"/>
              <a:ext cx="548700" cy="705864"/>
            </a:xfrm>
            <a:prstGeom prst="rect">
              <a:avLst/>
            </a:prstGeom>
            <a:noFill/>
            <a:ln>
              <a:noFill/>
            </a:ln>
          </p:spPr>
        </p:pic>
        <p:cxnSp>
          <p:nvCxnSpPr>
            <p:cNvPr id="208" name="Google Shape;208;p22"/>
            <p:cNvCxnSpPr>
              <a:endCxn id="183" idx="1"/>
            </p:cNvCxnSpPr>
            <p:nvPr/>
          </p:nvCxnSpPr>
          <p:spPr>
            <a:xfrm>
              <a:off x="1311400" y="2172150"/>
              <a:ext cx="834000" cy="5253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22"/>
            <p:cNvCxnSpPr>
              <a:stCxn id="207" idx="3"/>
              <a:endCxn id="183" idx="1"/>
            </p:cNvCxnSpPr>
            <p:nvPr/>
          </p:nvCxnSpPr>
          <p:spPr>
            <a:xfrm flipH="1" rot="10800000">
              <a:off x="1311550" y="2697581"/>
              <a:ext cx="834000" cy="8094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2"/>
            <p:cNvCxnSpPr/>
            <p:nvPr/>
          </p:nvCxnSpPr>
          <p:spPr>
            <a:xfrm flipH="1" rot="10800000">
              <a:off x="3588400" y="2834725"/>
              <a:ext cx="320700" cy="3900"/>
            </a:xfrm>
            <a:prstGeom prst="straightConnector1">
              <a:avLst/>
            </a:prstGeom>
            <a:noFill/>
            <a:ln cap="flat" cmpd="sng" w="9525">
              <a:solidFill>
                <a:schemeClr val="accent3"/>
              </a:solidFill>
              <a:prstDash val="solid"/>
              <a:round/>
              <a:headEnd len="med" w="med" type="none"/>
              <a:tailEnd len="med" w="med" type="none"/>
            </a:ln>
          </p:spPr>
        </p:cxnSp>
        <p:cxnSp>
          <p:nvCxnSpPr>
            <p:cNvPr id="211" name="Google Shape;211;p22"/>
            <p:cNvCxnSpPr/>
            <p:nvPr/>
          </p:nvCxnSpPr>
          <p:spPr>
            <a:xfrm rot="10800000">
              <a:off x="3909250" y="1323025"/>
              <a:ext cx="300" cy="1515600"/>
            </a:xfrm>
            <a:prstGeom prst="straightConnector1">
              <a:avLst/>
            </a:prstGeom>
            <a:noFill/>
            <a:ln cap="flat" cmpd="sng" w="9525">
              <a:solidFill>
                <a:schemeClr val="accent3"/>
              </a:solidFill>
              <a:prstDash val="solid"/>
              <a:round/>
              <a:headEnd len="med" w="med" type="none"/>
              <a:tailEnd len="med" w="med" type="none"/>
            </a:ln>
          </p:spPr>
        </p:cxnSp>
        <p:cxnSp>
          <p:nvCxnSpPr>
            <p:cNvPr id="212" name="Google Shape;212;p22"/>
            <p:cNvCxnSpPr/>
            <p:nvPr/>
          </p:nvCxnSpPr>
          <p:spPr>
            <a:xfrm rot="10800000">
              <a:off x="3901900" y="1321750"/>
              <a:ext cx="3710700" cy="0"/>
            </a:xfrm>
            <a:prstGeom prst="straightConnector1">
              <a:avLst/>
            </a:prstGeom>
            <a:noFill/>
            <a:ln cap="flat" cmpd="sng" w="9525">
              <a:solidFill>
                <a:schemeClr val="accent3"/>
              </a:solidFill>
              <a:prstDash val="solid"/>
              <a:round/>
              <a:headEnd len="med" w="med" type="none"/>
              <a:tailEnd len="med" w="med" type="none"/>
            </a:ln>
          </p:spPr>
        </p:cxnSp>
        <p:cxnSp>
          <p:nvCxnSpPr>
            <p:cNvPr id="213" name="Google Shape;213;p22"/>
            <p:cNvCxnSpPr/>
            <p:nvPr/>
          </p:nvCxnSpPr>
          <p:spPr>
            <a:xfrm flipH="1" rot="10800000">
              <a:off x="7619800" y="1322575"/>
              <a:ext cx="300" cy="257700"/>
            </a:xfrm>
            <a:prstGeom prst="straightConnector1">
              <a:avLst/>
            </a:prstGeom>
            <a:noFill/>
            <a:ln cap="flat" cmpd="sng" w="9525">
              <a:solidFill>
                <a:schemeClr val="accent3"/>
              </a:solidFill>
              <a:prstDash val="solid"/>
              <a:round/>
              <a:headEnd len="med" w="med" type="none"/>
              <a:tailEnd len="med" w="med" type="none"/>
            </a:ln>
          </p:spPr>
        </p:cxnSp>
      </p:grpSp>
      <p:sp>
        <p:nvSpPr>
          <p:cNvPr id="214" name="Google Shape;214;p22"/>
          <p:cNvSpPr txBox="1"/>
          <p:nvPr/>
        </p:nvSpPr>
        <p:spPr>
          <a:xfrm>
            <a:off x="515325" y="3955925"/>
            <a:ext cx="10938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Light"/>
                <a:ea typeface="Zilla Slab Light"/>
                <a:cs typeface="Zilla Slab Light"/>
                <a:sym typeface="Zilla Slab Light"/>
              </a:rPr>
              <a:t>Customers</a:t>
            </a:r>
            <a:endParaRPr>
              <a:latin typeface="Zilla Slab Light"/>
              <a:ea typeface="Zilla Slab Light"/>
              <a:cs typeface="Zilla Slab Light"/>
              <a:sym typeface="Zilla Slab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8" name="Shape 218"/>
        <p:cNvGrpSpPr/>
        <p:nvPr/>
      </p:nvGrpSpPr>
      <p:grpSpPr>
        <a:xfrm>
          <a:off x="0" y="0"/>
          <a:ext cx="0" cy="0"/>
          <a:chOff x="0" y="0"/>
          <a:chExt cx="0" cy="0"/>
        </a:xfrm>
      </p:grpSpPr>
      <p:sp>
        <p:nvSpPr>
          <p:cNvPr id="219" name="Google Shape;219;p23"/>
          <p:cNvSpPr/>
          <p:nvPr/>
        </p:nvSpPr>
        <p:spPr>
          <a:xfrm>
            <a:off x="91600" y="625350"/>
            <a:ext cx="8984100" cy="426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5</a:t>
            </a:r>
            <a:endParaRPr/>
          </a:p>
        </p:txBody>
      </p:sp>
      <p:sp>
        <p:nvSpPr>
          <p:cNvPr id="221" name="Google Shape;221;p23"/>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Real world case</a:t>
            </a:r>
            <a:endParaRPr>
              <a:highlight>
                <a:srgbClr val="FFFFFF"/>
              </a:highlight>
              <a:latin typeface="Zilla Slab Light"/>
              <a:ea typeface="Zilla Slab Light"/>
              <a:cs typeface="Zilla Slab Light"/>
              <a:sym typeface="Zilla Slab Light"/>
            </a:endParaRPr>
          </a:p>
        </p:txBody>
      </p:sp>
      <p:pic>
        <p:nvPicPr>
          <p:cNvPr id="222" name="Google Shape;222;p23"/>
          <p:cNvPicPr preferRelativeResize="0"/>
          <p:nvPr/>
        </p:nvPicPr>
        <p:blipFill>
          <a:blip r:embed="rId3">
            <a:alphaModFix/>
          </a:blip>
          <a:stretch>
            <a:fillRect/>
          </a:stretch>
        </p:blipFill>
        <p:spPr>
          <a:xfrm>
            <a:off x="3788538" y="2527050"/>
            <a:ext cx="1232125" cy="723300"/>
          </a:xfrm>
          <a:prstGeom prst="rect">
            <a:avLst/>
          </a:prstGeom>
          <a:noFill/>
          <a:ln>
            <a:noFill/>
          </a:ln>
        </p:spPr>
      </p:pic>
      <p:pic>
        <p:nvPicPr>
          <p:cNvPr id="223" name="Google Shape;223;p23"/>
          <p:cNvPicPr preferRelativeResize="0"/>
          <p:nvPr/>
        </p:nvPicPr>
        <p:blipFill rotWithShape="1">
          <a:blip r:embed="rId4">
            <a:alphaModFix/>
          </a:blip>
          <a:srcRect b="0" l="10991" r="8892" t="-1245"/>
          <a:stretch/>
        </p:blipFill>
        <p:spPr>
          <a:xfrm>
            <a:off x="7657862" y="2456725"/>
            <a:ext cx="481325" cy="412175"/>
          </a:xfrm>
          <a:prstGeom prst="rect">
            <a:avLst/>
          </a:prstGeom>
          <a:noFill/>
          <a:ln>
            <a:noFill/>
          </a:ln>
        </p:spPr>
      </p:pic>
      <p:pic>
        <p:nvPicPr>
          <p:cNvPr id="224" name="Google Shape;224;p23"/>
          <p:cNvPicPr preferRelativeResize="0"/>
          <p:nvPr/>
        </p:nvPicPr>
        <p:blipFill>
          <a:blip r:embed="rId5">
            <a:alphaModFix/>
          </a:blip>
          <a:stretch>
            <a:fillRect/>
          </a:stretch>
        </p:blipFill>
        <p:spPr>
          <a:xfrm>
            <a:off x="7514750" y="3219339"/>
            <a:ext cx="886054" cy="220500"/>
          </a:xfrm>
          <a:prstGeom prst="rect">
            <a:avLst/>
          </a:prstGeom>
          <a:noFill/>
          <a:ln>
            <a:noFill/>
          </a:ln>
        </p:spPr>
      </p:pic>
      <p:pic>
        <p:nvPicPr>
          <p:cNvPr id="225" name="Google Shape;225;p23"/>
          <p:cNvPicPr preferRelativeResize="0"/>
          <p:nvPr/>
        </p:nvPicPr>
        <p:blipFill>
          <a:blip r:embed="rId6">
            <a:alphaModFix/>
          </a:blip>
          <a:stretch>
            <a:fillRect/>
          </a:stretch>
        </p:blipFill>
        <p:spPr>
          <a:xfrm>
            <a:off x="7692423" y="1694100"/>
            <a:ext cx="412175" cy="412175"/>
          </a:xfrm>
          <a:prstGeom prst="rect">
            <a:avLst/>
          </a:prstGeom>
          <a:noFill/>
          <a:ln>
            <a:noFill/>
          </a:ln>
        </p:spPr>
      </p:pic>
      <p:pic>
        <p:nvPicPr>
          <p:cNvPr id="226" name="Google Shape;226;p23"/>
          <p:cNvPicPr preferRelativeResize="0"/>
          <p:nvPr/>
        </p:nvPicPr>
        <p:blipFill rotWithShape="1">
          <a:blip r:embed="rId7">
            <a:alphaModFix/>
          </a:blip>
          <a:srcRect b="16508" l="28805" r="28669" t="16381"/>
          <a:stretch/>
        </p:blipFill>
        <p:spPr>
          <a:xfrm>
            <a:off x="806225" y="1597625"/>
            <a:ext cx="588901" cy="929426"/>
          </a:xfrm>
          <a:prstGeom prst="rect">
            <a:avLst/>
          </a:prstGeom>
          <a:noFill/>
          <a:ln>
            <a:noFill/>
          </a:ln>
        </p:spPr>
      </p:pic>
      <p:pic>
        <p:nvPicPr>
          <p:cNvPr id="227" name="Google Shape;227;p23"/>
          <p:cNvPicPr preferRelativeResize="0"/>
          <p:nvPr/>
        </p:nvPicPr>
        <p:blipFill>
          <a:blip r:embed="rId8">
            <a:alphaModFix/>
          </a:blip>
          <a:stretch>
            <a:fillRect/>
          </a:stretch>
        </p:blipFill>
        <p:spPr>
          <a:xfrm>
            <a:off x="686213" y="3096176"/>
            <a:ext cx="828925" cy="1216875"/>
          </a:xfrm>
          <a:prstGeom prst="rect">
            <a:avLst/>
          </a:prstGeom>
          <a:noFill/>
          <a:ln>
            <a:noFill/>
          </a:ln>
        </p:spPr>
      </p:pic>
      <p:cxnSp>
        <p:nvCxnSpPr>
          <p:cNvPr id="228" name="Google Shape;228;p23"/>
          <p:cNvCxnSpPr>
            <a:endCxn id="222" idx="1"/>
          </p:cNvCxnSpPr>
          <p:nvPr/>
        </p:nvCxnSpPr>
        <p:spPr>
          <a:xfrm>
            <a:off x="2194938" y="2018100"/>
            <a:ext cx="1593600" cy="870600"/>
          </a:xfrm>
          <a:prstGeom prst="straightConnector1">
            <a:avLst/>
          </a:prstGeom>
          <a:noFill/>
          <a:ln cap="flat" cmpd="sng" w="28575">
            <a:solidFill>
              <a:srgbClr val="999999"/>
            </a:solidFill>
            <a:prstDash val="dash"/>
            <a:round/>
            <a:headEnd len="med" w="med" type="none"/>
            <a:tailEnd len="med" w="med" type="none"/>
          </a:ln>
        </p:spPr>
      </p:cxnSp>
      <p:cxnSp>
        <p:nvCxnSpPr>
          <p:cNvPr id="229" name="Google Shape;229;p23"/>
          <p:cNvCxnSpPr>
            <a:endCxn id="222" idx="1"/>
          </p:cNvCxnSpPr>
          <p:nvPr/>
        </p:nvCxnSpPr>
        <p:spPr>
          <a:xfrm flipH="1" rot="10800000">
            <a:off x="2241738" y="2888700"/>
            <a:ext cx="1546800" cy="1270800"/>
          </a:xfrm>
          <a:prstGeom prst="straightConnector1">
            <a:avLst/>
          </a:prstGeom>
          <a:noFill/>
          <a:ln cap="flat" cmpd="sng" w="28575">
            <a:solidFill>
              <a:srgbClr val="999999"/>
            </a:solidFill>
            <a:prstDash val="dash"/>
            <a:round/>
            <a:headEnd len="med" w="med" type="none"/>
            <a:tailEnd len="med" w="med" type="none"/>
          </a:ln>
        </p:spPr>
      </p:cxnSp>
      <p:pic>
        <p:nvPicPr>
          <p:cNvPr id="230" name="Google Shape;230;p23"/>
          <p:cNvPicPr preferRelativeResize="0"/>
          <p:nvPr/>
        </p:nvPicPr>
        <p:blipFill rotWithShape="1">
          <a:blip r:embed="rId9">
            <a:alphaModFix/>
          </a:blip>
          <a:srcRect b="25069" l="13680" r="11642" t="27307"/>
          <a:stretch/>
        </p:blipFill>
        <p:spPr>
          <a:xfrm>
            <a:off x="7566470" y="3828462"/>
            <a:ext cx="782606" cy="282001"/>
          </a:xfrm>
          <a:prstGeom prst="rect">
            <a:avLst/>
          </a:prstGeom>
          <a:noFill/>
          <a:ln>
            <a:noFill/>
          </a:ln>
        </p:spPr>
      </p:pic>
      <p:sp>
        <p:nvSpPr>
          <p:cNvPr id="231" name="Google Shape;231;p23"/>
          <p:cNvSpPr txBox="1"/>
          <p:nvPr/>
        </p:nvSpPr>
        <p:spPr>
          <a:xfrm>
            <a:off x="685325" y="855300"/>
            <a:ext cx="8307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6851AC"/>
                </a:solidFill>
                <a:latin typeface="Zilla Slab Light"/>
                <a:ea typeface="Zilla Slab Light"/>
                <a:cs typeface="Zilla Slab Light"/>
                <a:sym typeface="Zilla Slab Light"/>
              </a:rPr>
              <a:t>Clients</a:t>
            </a:r>
            <a:endParaRPr>
              <a:solidFill>
                <a:srgbClr val="6851AC"/>
              </a:solidFill>
              <a:latin typeface="Zilla Slab Light"/>
              <a:ea typeface="Zilla Slab Light"/>
              <a:cs typeface="Zilla Slab Light"/>
              <a:sym typeface="Zilla Slab Light"/>
            </a:endParaRPr>
          </a:p>
        </p:txBody>
      </p:sp>
      <p:sp>
        <p:nvSpPr>
          <p:cNvPr id="232" name="Google Shape;232;p23"/>
          <p:cNvSpPr/>
          <p:nvPr/>
        </p:nvSpPr>
        <p:spPr>
          <a:xfrm>
            <a:off x="6987700" y="1315325"/>
            <a:ext cx="1683900" cy="3216600"/>
          </a:xfrm>
          <a:prstGeom prst="roundRect">
            <a:avLst>
              <a:gd fmla="val 16667" name="adj"/>
            </a:avLst>
          </a:prstGeom>
          <a:noFill/>
          <a:ln cap="flat" cmpd="sng" w="19050">
            <a:solidFill>
              <a:srgbClr val="828CF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txBox="1"/>
          <p:nvPr/>
        </p:nvSpPr>
        <p:spPr>
          <a:xfrm>
            <a:off x="7404429" y="855300"/>
            <a:ext cx="11067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6851AC"/>
                </a:solidFill>
                <a:latin typeface="Zilla Slab Light"/>
                <a:ea typeface="Zilla Slab Light"/>
                <a:cs typeface="Zilla Slab Light"/>
                <a:sym typeface="Zilla Slab Light"/>
              </a:rPr>
              <a:t>Subsystems</a:t>
            </a:r>
            <a:endParaRPr>
              <a:solidFill>
                <a:srgbClr val="6851AC"/>
              </a:solidFill>
              <a:latin typeface="Zilla Slab Light"/>
              <a:ea typeface="Zilla Slab Light"/>
              <a:cs typeface="Zilla Slab Light"/>
              <a:sym typeface="Zilla Slab Light"/>
            </a:endParaRPr>
          </a:p>
        </p:txBody>
      </p:sp>
      <p:sp>
        <p:nvSpPr>
          <p:cNvPr id="234" name="Google Shape;234;p23"/>
          <p:cNvSpPr txBox="1"/>
          <p:nvPr/>
        </p:nvSpPr>
        <p:spPr>
          <a:xfrm>
            <a:off x="3851267" y="2018100"/>
            <a:ext cx="11067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851AC"/>
                </a:solidFill>
                <a:latin typeface="Zilla Slab Light"/>
                <a:ea typeface="Zilla Slab Light"/>
                <a:cs typeface="Zilla Slab Light"/>
                <a:sym typeface="Zilla Slab Light"/>
              </a:rPr>
              <a:t>Facade</a:t>
            </a:r>
            <a:endParaRPr>
              <a:solidFill>
                <a:srgbClr val="6851AC"/>
              </a:solidFill>
              <a:latin typeface="Zilla Slab Light"/>
              <a:ea typeface="Zilla Slab Light"/>
              <a:cs typeface="Zilla Slab Light"/>
              <a:sym typeface="Zilla Slab Light"/>
            </a:endParaRPr>
          </a:p>
        </p:txBody>
      </p:sp>
      <p:sp>
        <p:nvSpPr>
          <p:cNvPr id="235" name="Google Shape;235;p23"/>
          <p:cNvSpPr/>
          <p:nvPr/>
        </p:nvSpPr>
        <p:spPr>
          <a:xfrm>
            <a:off x="358300" y="1242550"/>
            <a:ext cx="1593600" cy="3243600"/>
          </a:xfrm>
          <a:prstGeom prst="roundRect">
            <a:avLst>
              <a:gd fmla="val 16667" name="adj"/>
            </a:avLst>
          </a:prstGeom>
          <a:noFill/>
          <a:ln cap="flat" cmpd="sng" w="19050">
            <a:solidFill>
              <a:srgbClr val="828CF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23"/>
          <p:cNvCxnSpPr>
            <a:stCxn id="222" idx="3"/>
          </p:cNvCxnSpPr>
          <p:nvPr/>
        </p:nvCxnSpPr>
        <p:spPr>
          <a:xfrm flipH="1" rot="10800000">
            <a:off x="5020663" y="1920900"/>
            <a:ext cx="2494200" cy="967800"/>
          </a:xfrm>
          <a:prstGeom prst="straightConnector1">
            <a:avLst/>
          </a:prstGeom>
          <a:noFill/>
          <a:ln cap="flat" cmpd="sng" w="19050">
            <a:solidFill>
              <a:srgbClr val="999999"/>
            </a:solidFill>
            <a:prstDash val="dash"/>
            <a:round/>
            <a:headEnd len="med" w="med" type="none"/>
            <a:tailEnd len="med" w="med" type="none"/>
          </a:ln>
        </p:spPr>
      </p:cxnSp>
      <p:cxnSp>
        <p:nvCxnSpPr>
          <p:cNvPr id="237" name="Google Shape;237;p23"/>
          <p:cNvCxnSpPr>
            <a:stCxn id="222" idx="3"/>
          </p:cNvCxnSpPr>
          <p:nvPr/>
        </p:nvCxnSpPr>
        <p:spPr>
          <a:xfrm flipH="1" rot="10800000">
            <a:off x="5020663" y="2705700"/>
            <a:ext cx="2523300" cy="183000"/>
          </a:xfrm>
          <a:prstGeom prst="straightConnector1">
            <a:avLst/>
          </a:prstGeom>
          <a:noFill/>
          <a:ln cap="flat" cmpd="sng" w="19050">
            <a:solidFill>
              <a:srgbClr val="999999"/>
            </a:solidFill>
            <a:prstDash val="dash"/>
            <a:round/>
            <a:headEnd len="med" w="med" type="none"/>
            <a:tailEnd len="med" w="med" type="none"/>
          </a:ln>
        </p:spPr>
      </p:cxnSp>
      <p:cxnSp>
        <p:nvCxnSpPr>
          <p:cNvPr id="238" name="Google Shape;238;p23"/>
          <p:cNvCxnSpPr>
            <a:stCxn id="222" idx="3"/>
          </p:cNvCxnSpPr>
          <p:nvPr/>
        </p:nvCxnSpPr>
        <p:spPr>
          <a:xfrm>
            <a:off x="5020663" y="2888700"/>
            <a:ext cx="2416500" cy="411300"/>
          </a:xfrm>
          <a:prstGeom prst="straightConnector1">
            <a:avLst/>
          </a:prstGeom>
          <a:noFill/>
          <a:ln cap="flat" cmpd="sng" w="19050">
            <a:solidFill>
              <a:srgbClr val="999999"/>
            </a:solidFill>
            <a:prstDash val="dash"/>
            <a:round/>
            <a:headEnd len="med" w="med" type="none"/>
            <a:tailEnd len="med" w="med" type="none"/>
          </a:ln>
        </p:spPr>
      </p:cxnSp>
      <p:cxnSp>
        <p:nvCxnSpPr>
          <p:cNvPr id="239" name="Google Shape;239;p23"/>
          <p:cNvCxnSpPr>
            <a:stCxn id="222" idx="3"/>
          </p:cNvCxnSpPr>
          <p:nvPr/>
        </p:nvCxnSpPr>
        <p:spPr>
          <a:xfrm>
            <a:off x="5020663" y="2888700"/>
            <a:ext cx="2439600" cy="1081800"/>
          </a:xfrm>
          <a:prstGeom prst="straightConnector1">
            <a:avLst/>
          </a:prstGeom>
          <a:noFill/>
          <a:ln cap="flat" cmpd="sng" w="19050">
            <a:solidFill>
              <a:srgbClr val="999999"/>
            </a:solidFill>
            <a:prstDash val="dash"/>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ekly Meeting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